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70" d="100"/>
          <a:sy n="70" d="100"/>
        </p:scale>
        <p:origin x="-1589"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CD44E78-176B-442E-B74B-829AE178C9BB}" type="datetimeFigureOut">
              <a:rPr lang="en-US" smtClean="0"/>
              <a:pPr/>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D44E78-176B-442E-B74B-829AE178C9BB}" type="datetimeFigureOut">
              <a:rPr lang="en-US" smtClean="0"/>
              <a:pPr/>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D44E78-176B-442E-B74B-829AE178C9BB}" type="datetimeFigureOut">
              <a:rPr lang="en-US" smtClean="0"/>
              <a:pPr/>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D44E78-176B-442E-B74B-829AE178C9BB}" type="datetimeFigureOut">
              <a:rPr lang="en-US" smtClean="0"/>
              <a:pPr/>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44E78-176B-442E-B74B-829AE178C9BB}" type="datetimeFigureOut">
              <a:rPr lang="en-US" smtClean="0"/>
              <a:pPr/>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CD44E78-176B-442E-B74B-829AE178C9BB}" type="datetimeFigureOut">
              <a:rPr lang="en-US" smtClean="0"/>
              <a:pPr/>
              <a:t>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CD44E78-176B-442E-B74B-829AE178C9BB}" type="datetimeFigureOut">
              <a:rPr lang="en-US" smtClean="0"/>
              <a:pPr/>
              <a:t>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CD44E78-176B-442E-B74B-829AE178C9BB}" type="datetimeFigureOut">
              <a:rPr lang="en-US" smtClean="0"/>
              <a:pPr/>
              <a:t>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44E78-176B-442E-B74B-829AE178C9BB}" type="datetimeFigureOut">
              <a:rPr lang="en-US" smtClean="0"/>
              <a:pPr/>
              <a:t>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D44E78-176B-442E-B74B-829AE178C9BB}" type="datetimeFigureOut">
              <a:rPr lang="en-US" smtClean="0"/>
              <a:pPr/>
              <a:t>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D44E78-176B-442E-B74B-829AE178C9BB}" type="datetimeFigureOut">
              <a:rPr lang="en-US" smtClean="0"/>
              <a:pPr/>
              <a:t>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F16F08-EAC9-4DB8-910E-9947DAF0AF1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44E78-176B-442E-B74B-829AE178C9BB}" type="datetimeFigureOut">
              <a:rPr lang="en-US" smtClean="0"/>
              <a:pPr/>
              <a:t>2/12/2021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16F08-EAC9-4DB8-910E-9947DAF0AF1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ccny-ros-pkg/concreteIn_inpection_VGGF" TargetMode="External"/><Relationship Id="rId3" Type="http://schemas.openxmlformats.org/officeDocument/2006/relationships/hyperlink" Target="https://github.com/DeqiangWang/PID-Pavement-Image-Dataset/blob/master/Labeling.part1.rar" TargetMode="External"/><Relationship Id="rId7" Type="http://schemas.openxmlformats.org/officeDocument/2006/relationships/hyperlink" Target="https://github.com/yhlleo/DeepCrack" TargetMode="External"/><Relationship Id="rId2" Type="http://schemas.openxmlformats.org/officeDocument/2006/relationships/hyperlink" Target="https://towardsdatascience.com/application-of-deep-learning-in-identifying-road-cracks-8153e50ce9e2" TargetMode="External"/><Relationship Id="rId1" Type="http://schemas.openxmlformats.org/officeDocument/2006/relationships/slideLayout" Target="../slideLayouts/slideLayout2.xml"/><Relationship Id="rId6" Type="http://schemas.openxmlformats.org/officeDocument/2006/relationships/hyperlink" Target="https://github.com/alexdonchuk/cracks_segmentation_dataset" TargetMode="External"/><Relationship Id="rId5" Type="http://schemas.openxmlformats.org/officeDocument/2006/relationships/hyperlink" Target="https://drive.google.com/file/d/1xrOqv0-3uMHjZyEUrerOYiYXW_E8SUMP/view" TargetMode="External"/><Relationship Id="rId4" Type="http://schemas.openxmlformats.org/officeDocument/2006/relationships/hyperlink" Target="https://github.com/khanhha/crack_segm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aper/electronics-09-00886-v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Update Week 1</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a:extLst>
              <a:ext uri="{FF2B5EF4-FFF2-40B4-BE49-F238E27FC236}">
                <a16:creationId xmlns="" xmlns:a16="http://schemas.microsoft.com/office/drawing/2014/main" id="{DD073200-29E8-4C0B-AD26-D1A3925FEC8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28662" y="571480"/>
            <a:ext cx="2760972" cy="2071702"/>
          </a:xfrm>
          <a:prstGeom prst="rect">
            <a:avLst/>
          </a:prstGeom>
        </p:spPr>
      </p:pic>
      <p:cxnSp>
        <p:nvCxnSpPr>
          <p:cNvPr id="6" name="Straight Arrow Connector 5"/>
          <p:cNvCxnSpPr>
            <a:endCxn id="2" idx="2"/>
          </p:cNvCxnSpPr>
          <p:nvPr/>
        </p:nvCxnSpPr>
        <p:spPr>
          <a:xfrm flipV="1">
            <a:off x="2000232" y="1417638"/>
            <a:ext cx="2571768" cy="11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1214422"/>
            <a:ext cx="2022220" cy="369332"/>
          </a:xfrm>
          <a:prstGeom prst="rect">
            <a:avLst/>
          </a:prstGeom>
          <a:noFill/>
        </p:spPr>
        <p:txBody>
          <a:bodyPr wrap="none" rtlCol="0">
            <a:spAutoFit/>
          </a:bodyPr>
          <a:lstStyle/>
          <a:p>
            <a:r>
              <a:rPr lang="en-GB" dirty="0" smtClean="0"/>
              <a:t>Get the pixel values</a:t>
            </a:r>
            <a:endParaRPr lang="en-GB" dirty="0"/>
          </a:p>
        </p:txBody>
      </p:sp>
      <p:cxnSp>
        <p:nvCxnSpPr>
          <p:cNvPr id="9" name="Straight Arrow Connector 8"/>
          <p:cNvCxnSpPr/>
          <p:nvPr/>
        </p:nvCxnSpPr>
        <p:spPr>
          <a:xfrm rot="5400000">
            <a:off x="4857752" y="2643182"/>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86314" y="3714752"/>
            <a:ext cx="3278141" cy="369332"/>
          </a:xfrm>
          <a:prstGeom prst="rect">
            <a:avLst/>
          </a:prstGeom>
          <a:noFill/>
        </p:spPr>
        <p:txBody>
          <a:bodyPr wrap="none" rtlCol="0">
            <a:spAutoFit/>
          </a:bodyPr>
          <a:lstStyle/>
          <a:p>
            <a:r>
              <a:rPr lang="en-GB" dirty="0" smtClean="0"/>
              <a:t>do a summary of the pixel values</a:t>
            </a:r>
            <a:endParaRPr lang="en-GB" dirty="0"/>
          </a:p>
        </p:txBody>
      </p:sp>
      <p:cxnSp>
        <p:nvCxnSpPr>
          <p:cNvPr id="12" name="Straight Arrow Connector 11"/>
          <p:cNvCxnSpPr/>
          <p:nvPr/>
        </p:nvCxnSpPr>
        <p:spPr>
          <a:xfrm rot="10800000">
            <a:off x="3571868" y="392906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14546" y="3714752"/>
            <a:ext cx="1478995" cy="369332"/>
          </a:xfrm>
          <a:prstGeom prst="rect">
            <a:avLst/>
          </a:prstGeom>
          <a:noFill/>
        </p:spPr>
        <p:txBody>
          <a:bodyPr wrap="none" rtlCol="0">
            <a:spAutoFit/>
          </a:bodyPr>
          <a:lstStyle/>
          <a:p>
            <a:r>
              <a:rPr lang="en-GB" dirty="0" smtClean="0"/>
              <a:t>Design a filter</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quest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hlinkClick r:id="rId2"/>
              </a:rPr>
              <a:t>https://towardsdatascience.com/application-of-deep-learning-in-identifying-road-cracks-8153e50ce9e2</a:t>
            </a:r>
            <a:r>
              <a:rPr lang="en-GB" dirty="0" smtClean="0"/>
              <a:t> (</a:t>
            </a:r>
            <a:r>
              <a:rPr lang="en-GB" dirty="0" err="1" smtClean="0"/>
              <a:t>i</a:t>
            </a:r>
            <a:r>
              <a:rPr lang="en-GB" dirty="0" smtClean="0"/>
              <a:t> can not access)</a:t>
            </a:r>
          </a:p>
          <a:p>
            <a:r>
              <a:rPr lang="en-GB" dirty="0" smtClean="0">
                <a:hlinkClick r:id="rId3"/>
              </a:rPr>
              <a:t>https://github.com/DeqiangWang/PID-Pavement-Image-Dataset/blob/master/Labeling.part1.rar</a:t>
            </a:r>
            <a:r>
              <a:rPr lang="en-GB" dirty="0"/>
              <a:t> </a:t>
            </a:r>
            <a:r>
              <a:rPr lang="en-GB" dirty="0" smtClean="0"/>
              <a:t>(PID Dataset)</a:t>
            </a:r>
          </a:p>
          <a:p>
            <a:r>
              <a:rPr lang="en-GB" dirty="0" smtClean="0">
                <a:hlinkClick r:id="rId4"/>
              </a:rPr>
              <a:t>https://github.com/khanhha/crack_segmentation</a:t>
            </a:r>
            <a:r>
              <a:rPr lang="en-GB" dirty="0" smtClean="0"/>
              <a:t> (crack500 dataset)</a:t>
            </a:r>
          </a:p>
          <a:p>
            <a:pPr lvl="1"/>
            <a:r>
              <a:rPr lang="en-GB" dirty="0" smtClean="0">
                <a:hlinkClick r:id="rId5"/>
              </a:rPr>
              <a:t>https://drive.google.com/file/d/1xrOqv0-3uMHjZyEUrerOYiYXW_E8SUMP/view</a:t>
            </a:r>
            <a:endParaRPr lang="en-GB" dirty="0" smtClean="0"/>
          </a:p>
          <a:p>
            <a:r>
              <a:rPr lang="en-GB" dirty="0" smtClean="0">
                <a:hlinkClick r:id="rId6"/>
              </a:rPr>
              <a:t>https://github.com/alexdonchuk/cracks_segmentation_dataset</a:t>
            </a:r>
            <a:endParaRPr lang="en-GB" dirty="0" smtClean="0"/>
          </a:p>
          <a:p>
            <a:r>
              <a:rPr lang="en-GB" dirty="0" smtClean="0">
                <a:hlinkClick r:id="rId7"/>
              </a:rPr>
              <a:t>https://github.com/yhlleo/DeepCrack</a:t>
            </a:r>
            <a:endParaRPr lang="en-GB" dirty="0" smtClean="0"/>
          </a:p>
          <a:p>
            <a:r>
              <a:rPr lang="en-GB" dirty="0" smtClean="0">
                <a:hlinkClick r:id="rId8"/>
              </a:rPr>
              <a:t>https://github.com/ccny-ros-pkg/concreteIn_inpection_VGGF</a:t>
            </a: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a:extLst>
              <a:ext uri="{FF2B5EF4-FFF2-40B4-BE49-F238E27FC236}">
                <a16:creationId xmlns="" xmlns:a16="http://schemas.microsoft.com/office/drawing/2014/main" id="{DD073200-29E8-4C0B-AD26-D1A3925FEC8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71538" y="785794"/>
            <a:ext cx="2946176" cy="2209409"/>
          </a:xfrm>
          <a:prstGeom prst="rect">
            <a:avLst/>
          </a:prstGeom>
        </p:spPr>
      </p:pic>
      <p:pic>
        <p:nvPicPr>
          <p:cNvPr id="5" name="Content Placeholder 4">
            <a:extLst>
              <a:ext uri="{FF2B5EF4-FFF2-40B4-BE49-F238E27FC236}">
                <a16:creationId xmlns="" xmlns:a16="http://schemas.microsoft.com/office/drawing/2014/main" id="{78D28701-86AE-42B5-83C4-C4A8685E5EC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72066" y="857232"/>
            <a:ext cx="2933871" cy="2009867"/>
          </a:xfrm>
          <a:prstGeom prst="rect">
            <a:avLst/>
          </a:prstGeom>
        </p:spPr>
      </p:pic>
      <p:pic>
        <p:nvPicPr>
          <p:cNvPr id="6" name="Picture 2">
            <a:extLst>
              <a:ext uri="{FF2B5EF4-FFF2-40B4-BE49-F238E27FC236}">
                <a16:creationId xmlns="" xmlns:a16="http://schemas.microsoft.com/office/drawing/2014/main" id="{67E45A7C-B928-4EFA-B189-1ACA240EB1B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714876" y="3571876"/>
            <a:ext cx="3682301" cy="2481159"/>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18C51613-BE4E-410B-91F0-46CF15391A50}"/>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14348" y="3571876"/>
            <a:ext cx="3390696" cy="22860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Grp="1" noChangeAspect="1" noChangeArrowheads="1"/>
          </p:cNvPicPr>
          <p:nvPr>
            <p:ph idx="1"/>
          </p:nvPr>
        </p:nvPicPr>
        <p:blipFill>
          <a:blip r:embed="rId2" cstate="print"/>
          <a:srcRect/>
          <a:stretch>
            <a:fillRect/>
          </a:stretch>
        </p:blipFill>
        <p:spPr bwMode="auto">
          <a:xfrm>
            <a:off x="5929322" y="428605"/>
            <a:ext cx="3214678" cy="24110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286116" y="428604"/>
            <a:ext cx="2738425" cy="205381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85720" y="2786058"/>
            <a:ext cx="3778205" cy="2833654"/>
          </a:xfrm>
          <a:prstGeom prst="rect">
            <a:avLst/>
          </a:prstGeom>
          <a:noFill/>
          <a:ln w="9525">
            <a:noFill/>
            <a:miter lim="800000"/>
            <a:headEnd/>
            <a:tailEnd/>
          </a:ln>
          <a:effectLst/>
        </p:spPr>
      </p:pic>
      <p:pic>
        <p:nvPicPr>
          <p:cNvPr id="3" name="Picture 2"/>
          <p:cNvPicPr>
            <a:picLocks noChangeAspect="1" noChangeArrowheads="1"/>
          </p:cNvPicPr>
          <p:nvPr/>
        </p:nvPicPr>
        <p:blipFill>
          <a:blip r:embed="rId5" cstate="print"/>
          <a:srcRect/>
          <a:stretch>
            <a:fillRect/>
          </a:stretch>
        </p:blipFill>
        <p:spPr bwMode="auto">
          <a:xfrm>
            <a:off x="4643438" y="2857496"/>
            <a:ext cx="3428992" cy="2571744"/>
          </a:xfrm>
          <a:prstGeom prst="rect">
            <a:avLst/>
          </a:prstGeom>
          <a:noFill/>
          <a:ln w="9525">
            <a:noFill/>
            <a:miter lim="800000"/>
            <a:headEnd/>
            <a:tailEnd/>
          </a:ln>
          <a:effectLst/>
        </p:spPr>
      </p:pic>
      <p:pic>
        <p:nvPicPr>
          <p:cNvPr id="4" name="Picture 3"/>
          <p:cNvPicPr>
            <a:picLocks noChangeAspect="1" noChangeArrowheads="1"/>
          </p:cNvPicPr>
          <p:nvPr/>
        </p:nvPicPr>
        <p:blipFill>
          <a:blip r:embed="rId6" cstate="print"/>
          <a:srcRect/>
          <a:stretch>
            <a:fillRect/>
          </a:stretch>
        </p:blipFill>
        <p:spPr bwMode="auto">
          <a:xfrm>
            <a:off x="285720" y="357166"/>
            <a:ext cx="2786050" cy="2089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Crack 500 Data</a:t>
            </a:r>
            <a:endParaRPr lang="en-GB" dirty="0"/>
          </a:p>
        </p:txBody>
      </p:sp>
      <p:pic>
        <p:nvPicPr>
          <p:cNvPr id="4" name="Content Placeholder 3" descr="crack.JPG"/>
          <p:cNvPicPr>
            <a:picLocks noGrp="1" noChangeAspect="1"/>
          </p:cNvPicPr>
          <p:nvPr>
            <p:ph idx="1"/>
          </p:nvPr>
        </p:nvPicPr>
        <p:blipFill>
          <a:blip r:embed="rId2"/>
          <a:stretch>
            <a:fillRect/>
          </a:stretch>
        </p:blipFill>
        <p:spPr>
          <a:xfrm>
            <a:off x="2500298" y="1785926"/>
            <a:ext cx="4126549" cy="2571767"/>
          </a:xfrm>
        </p:spPr>
      </p:pic>
      <p:sp>
        <p:nvSpPr>
          <p:cNvPr id="5" name="Oval 4"/>
          <p:cNvSpPr/>
          <p:nvPr/>
        </p:nvSpPr>
        <p:spPr>
          <a:xfrm>
            <a:off x="2571736" y="3143248"/>
            <a:ext cx="1357322"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AP result problem</a:t>
            </a:r>
            <a:endParaRPr lang="en-GB" dirty="0"/>
          </a:p>
        </p:txBody>
      </p:sp>
      <p:sp>
        <p:nvSpPr>
          <p:cNvPr id="3" name="Content Placeholder 2"/>
          <p:cNvSpPr>
            <a:spLocks noGrp="1"/>
          </p:cNvSpPr>
          <p:nvPr>
            <p:ph idx="1"/>
          </p:nvPr>
        </p:nvSpPr>
        <p:spPr>
          <a:xfrm>
            <a:off x="428596" y="1428736"/>
            <a:ext cx="8229600" cy="4525963"/>
          </a:xfrm>
        </p:spPr>
        <p:txBody>
          <a:bodyPr/>
          <a:lstStyle/>
          <a:p>
            <a:r>
              <a:rPr lang="en-GB" dirty="0" smtClean="0"/>
              <a:t>Data Distribution</a:t>
            </a:r>
            <a:endParaRPr lang="en-GB" dirty="0"/>
          </a:p>
        </p:txBody>
      </p:sp>
      <p:pic>
        <p:nvPicPr>
          <p:cNvPr id="4" name="Picture 3" descr="train_object_type.JPG"/>
          <p:cNvPicPr>
            <a:picLocks noChangeAspect="1"/>
          </p:cNvPicPr>
          <p:nvPr/>
        </p:nvPicPr>
        <p:blipFill>
          <a:blip r:embed="rId2"/>
          <a:stretch>
            <a:fillRect/>
          </a:stretch>
        </p:blipFill>
        <p:spPr>
          <a:xfrm>
            <a:off x="5214942" y="2357430"/>
            <a:ext cx="2545080" cy="556260"/>
          </a:xfrm>
          <a:prstGeom prst="rect">
            <a:avLst/>
          </a:prstGeom>
        </p:spPr>
      </p:pic>
      <p:pic>
        <p:nvPicPr>
          <p:cNvPr id="5" name="Picture 4" descr="val_object_type.JPG"/>
          <p:cNvPicPr>
            <a:picLocks noChangeAspect="1"/>
          </p:cNvPicPr>
          <p:nvPr/>
        </p:nvPicPr>
        <p:blipFill>
          <a:blip r:embed="rId3"/>
          <a:stretch>
            <a:fillRect/>
          </a:stretch>
        </p:blipFill>
        <p:spPr>
          <a:xfrm>
            <a:off x="1571604" y="2428868"/>
            <a:ext cx="2202180" cy="533400"/>
          </a:xfrm>
          <a:prstGeom prst="rect">
            <a:avLst/>
          </a:prstGeom>
        </p:spPr>
      </p:pic>
      <p:pic>
        <p:nvPicPr>
          <p:cNvPr id="6" name="Picture 5" descr="139957272_345012929824262_5827372447208800257_n.jpg"/>
          <p:cNvPicPr>
            <a:picLocks noChangeAspect="1"/>
          </p:cNvPicPr>
          <p:nvPr/>
        </p:nvPicPr>
        <p:blipFill>
          <a:blip r:embed="rId4"/>
          <a:srcRect l="20312" t="16276" r="19531" b="13064"/>
          <a:stretch>
            <a:fillRect/>
          </a:stretch>
        </p:blipFill>
        <p:spPr>
          <a:xfrm>
            <a:off x="2714612" y="3214686"/>
            <a:ext cx="3750495" cy="2143140"/>
          </a:xfrm>
          <a:prstGeom prst="rect">
            <a:avLst/>
          </a:prstGeom>
        </p:spPr>
      </p:pic>
      <p:sp>
        <p:nvSpPr>
          <p:cNvPr id="7" name="TextBox 6"/>
          <p:cNvSpPr txBox="1"/>
          <p:nvPr/>
        </p:nvSpPr>
        <p:spPr>
          <a:xfrm>
            <a:off x="2357422" y="2071678"/>
            <a:ext cx="466794" cy="369332"/>
          </a:xfrm>
          <a:prstGeom prst="rect">
            <a:avLst/>
          </a:prstGeom>
          <a:noFill/>
        </p:spPr>
        <p:txBody>
          <a:bodyPr wrap="none" rtlCol="0">
            <a:spAutoFit/>
          </a:bodyPr>
          <a:lstStyle/>
          <a:p>
            <a:r>
              <a:rPr lang="en-GB" dirty="0" smtClean="0"/>
              <a:t>Val</a:t>
            </a:r>
            <a:endParaRPr lang="en-GB" dirty="0"/>
          </a:p>
        </p:txBody>
      </p:sp>
      <p:sp>
        <p:nvSpPr>
          <p:cNvPr id="8" name="TextBox 7"/>
          <p:cNvSpPr txBox="1"/>
          <p:nvPr/>
        </p:nvSpPr>
        <p:spPr>
          <a:xfrm>
            <a:off x="6143636" y="1928802"/>
            <a:ext cx="643318" cy="369332"/>
          </a:xfrm>
          <a:prstGeom prst="rect">
            <a:avLst/>
          </a:prstGeom>
          <a:noFill/>
        </p:spPr>
        <p:txBody>
          <a:bodyPr wrap="none" rtlCol="0">
            <a:spAutoFit/>
          </a:bodyPr>
          <a:lstStyle/>
          <a:p>
            <a:r>
              <a:rPr lang="en-GB" dirty="0" smtClean="0"/>
              <a:t>Train</a:t>
            </a:r>
            <a:endParaRPr lang="en-GB" dirty="0"/>
          </a:p>
        </p:txBody>
      </p:sp>
      <p:pic>
        <p:nvPicPr>
          <p:cNvPr id="9" name="Picture 8">
            <a:extLst>
              <a:ext uri="{FF2B5EF4-FFF2-40B4-BE49-F238E27FC236}">
                <a16:creationId xmlns="" xmlns:a16="http://schemas.microsoft.com/office/drawing/2014/main" id="{B331A650-1E45-41EC-83DA-A46C0EB1B1BA}"/>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714480" y="5429264"/>
            <a:ext cx="6072230" cy="11257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graphicFrame>
        <p:nvGraphicFramePr>
          <p:cNvPr id="5" name="Table 4">
            <a:extLst>
              <a:ext uri="{FF2B5EF4-FFF2-40B4-BE49-F238E27FC236}">
                <a16:creationId xmlns="" xmlns:a16="http://schemas.microsoft.com/office/drawing/2014/main" id="{83426365-FF27-4DBF-AA4F-187393C17920}"/>
              </a:ext>
            </a:extLst>
          </p:cNvPr>
          <p:cNvGraphicFramePr>
            <a:graphicFrameLocks/>
          </p:cNvGraphicFramePr>
          <p:nvPr>
            <p:extLst>
              <p:ext uri="{D42A27DB-BD31-4B8C-83A1-F6EECF244321}">
                <p14:modId xmlns="" xmlns:p14="http://schemas.microsoft.com/office/powerpoint/2010/main" val="2243857734"/>
              </p:ext>
            </p:extLst>
          </p:nvPr>
        </p:nvGraphicFramePr>
        <p:xfrm>
          <a:off x="785786" y="428604"/>
          <a:ext cx="7216875" cy="6248400"/>
        </p:xfrm>
        <a:graphic>
          <a:graphicData uri="http://schemas.openxmlformats.org/drawingml/2006/table">
            <a:tbl>
              <a:tblPr firstRow="1" bandRow="1">
                <a:tableStyleId>{5C22544A-7EE6-4342-B048-85BDC9FD1C3A}</a:tableStyleId>
              </a:tblPr>
              <a:tblGrid>
                <a:gridCol w="686016">
                  <a:extLst>
                    <a:ext uri="{9D8B030D-6E8A-4147-A177-3AD203B41FA5}">
                      <a16:colId xmlns="" xmlns:a16="http://schemas.microsoft.com/office/drawing/2014/main" val="2289654437"/>
                    </a:ext>
                  </a:extLst>
                </a:gridCol>
                <a:gridCol w="790095">
                  <a:extLst>
                    <a:ext uri="{9D8B030D-6E8A-4147-A177-3AD203B41FA5}">
                      <a16:colId xmlns="" xmlns:a16="http://schemas.microsoft.com/office/drawing/2014/main" val="2661932263"/>
                    </a:ext>
                  </a:extLst>
                </a:gridCol>
                <a:gridCol w="956794">
                  <a:extLst>
                    <a:ext uri="{9D8B030D-6E8A-4147-A177-3AD203B41FA5}">
                      <a16:colId xmlns="" xmlns:a16="http://schemas.microsoft.com/office/drawing/2014/main" val="363170014"/>
                    </a:ext>
                  </a:extLst>
                </a:gridCol>
                <a:gridCol w="956794">
                  <a:extLst>
                    <a:ext uri="{9D8B030D-6E8A-4147-A177-3AD203B41FA5}">
                      <a16:colId xmlns="" xmlns:a16="http://schemas.microsoft.com/office/drawing/2014/main" val="1064814911"/>
                    </a:ext>
                  </a:extLst>
                </a:gridCol>
                <a:gridCol w="956794">
                  <a:extLst>
                    <a:ext uri="{9D8B030D-6E8A-4147-A177-3AD203B41FA5}">
                      <a16:colId xmlns="" xmlns:a16="http://schemas.microsoft.com/office/drawing/2014/main" val="2782461300"/>
                    </a:ext>
                  </a:extLst>
                </a:gridCol>
                <a:gridCol w="956794">
                  <a:extLst>
                    <a:ext uri="{9D8B030D-6E8A-4147-A177-3AD203B41FA5}">
                      <a16:colId xmlns="" xmlns:a16="http://schemas.microsoft.com/office/drawing/2014/main" val="3728678592"/>
                    </a:ext>
                  </a:extLst>
                </a:gridCol>
                <a:gridCol w="956794">
                  <a:extLst>
                    <a:ext uri="{9D8B030D-6E8A-4147-A177-3AD203B41FA5}">
                      <a16:colId xmlns="" xmlns:a16="http://schemas.microsoft.com/office/drawing/2014/main" val="1185786701"/>
                    </a:ext>
                  </a:extLst>
                </a:gridCol>
                <a:gridCol w="956794">
                  <a:extLst>
                    <a:ext uri="{9D8B030D-6E8A-4147-A177-3AD203B41FA5}">
                      <a16:colId xmlns="" xmlns:a16="http://schemas.microsoft.com/office/drawing/2014/main" val="369741752"/>
                    </a:ext>
                  </a:extLst>
                </a:gridCol>
              </a:tblGrid>
              <a:tr h="518608">
                <a:tc>
                  <a:txBody>
                    <a:bodyPr/>
                    <a:lstStyle/>
                    <a:p>
                      <a:r>
                        <a:rPr lang="en-US" sz="1600" dirty="0"/>
                        <a:t>Batch size</a:t>
                      </a:r>
                    </a:p>
                  </a:txBody>
                  <a:tcPr/>
                </a:tc>
                <a:tc>
                  <a:txBody>
                    <a:bodyPr/>
                    <a:lstStyle/>
                    <a:p>
                      <a:r>
                        <a:rPr lang="en-US" sz="1600" dirty="0"/>
                        <a:t>Backbone</a:t>
                      </a:r>
                    </a:p>
                  </a:txBody>
                  <a:tcPr/>
                </a:tc>
                <a:tc>
                  <a:txBody>
                    <a:bodyPr/>
                    <a:lstStyle/>
                    <a:p>
                      <a:r>
                        <a:rPr lang="en-US" dirty="0"/>
                        <a:t>AP</a:t>
                      </a:r>
                    </a:p>
                  </a:txBody>
                  <a:tcPr/>
                </a:tc>
                <a:tc>
                  <a:txBody>
                    <a:bodyPr/>
                    <a:lstStyle/>
                    <a:p>
                      <a:r>
                        <a:rPr lang="en-US" dirty="0"/>
                        <a:t>AP</a:t>
                      </a:r>
                      <a:r>
                        <a:rPr lang="en-US" baseline="-25000" dirty="0"/>
                        <a:t>50</a:t>
                      </a:r>
                      <a:endParaRPr lang="en-US" dirty="0"/>
                    </a:p>
                  </a:txBody>
                  <a:tcPr/>
                </a:tc>
                <a:tc>
                  <a:txBody>
                    <a:bodyPr/>
                    <a:lstStyle/>
                    <a:p>
                      <a:r>
                        <a:rPr lang="en-US" dirty="0"/>
                        <a:t>AP</a:t>
                      </a:r>
                      <a:r>
                        <a:rPr lang="en-US" baseline="-25000" dirty="0"/>
                        <a:t>75</a:t>
                      </a:r>
                      <a:endParaRPr lang="en-US" dirty="0"/>
                    </a:p>
                  </a:txBody>
                  <a:tcPr/>
                </a:tc>
                <a:tc>
                  <a:txBody>
                    <a:bodyPr/>
                    <a:lstStyle/>
                    <a:p>
                      <a:r>
                        <a:rPr lang="en-US" dirty="0"/>
                        <a:t>AP</a:t>
                      </a:r>
                      <a:r>
                        <a:rPr lang="en-US" baseline="-25000" dirty="0"/>
                        <a:t>S</a:t>
                      </a:r>
                      <a:endParaRPr lang="en-US" dirty="0"/>
                    </a:p>
                  </a:txBody>
                  <a:tcPr/>
                </a:tc>
                <a:tc>
                  <a:txBody>
                    <a:bodyPr/>
                    <a:lstStyle/>
                    <a:p>
                      <a:r>
                        <a:rPr lang="en-US" dirty="0"/>
                        <a:t>AP</a:t>
                      </a:r>
                      <a:r>
                        <a:rPr lang="en-US" baseline="-25000" dirty="0"/>
                        <a:t>M</a:t>
                      </a:r>
                      <a:endParaRPr lang="en-US" dirty="0"/>
                    </a:p>
                  </a:txBody>
                  <a:tcPr/>
                </a:tc>
                <a:tc>
                  <a:txBody>
                    <a:bodyPr/>
                    <a:lstStyle/>
                    <a:p>
                      <a:r>
                        <a:rPr lang="en-US" dirty="0"/>
                        <a:t>AP</a:t>
                      </a:r>
                      <a:r>
                        <a:rPr lang="en-US" baseline="-25000" dirty="0"/>
                        <a:t>L</a:t>
                      </a:r>
                      <a:endParaRPr lang="en-US" dirty="0"/>
                    </a:p>
                  </a:txBody>
                  <a:tcPr/>
                </a:tc>
                <a:extLst>
                  <a:ext uri="{0D108BD9-81ED-4DB2-BD59-A6C34878D82A}">
                    <a16:rowId xmlns="" xmlns:a16="http://schemas.microsoft.com/office/drawing/2014/main" val="2309352605"/>
                  </a:ext>
                </a:extLst>
              </a:tr>
              <a:tr h="573198">
                <a:tc>
                  <a:txBody>
                    <a:bodyPr/>
                    <a:lstStyle/>
                    <a:p>
                      <a:r>
                        <a:rPr lang="en-US" dirty="0"/>
                        <a:t>64</a:t>
                      </a:r>
                    </a:p>
                  </a:txBody>
                  <a:tcPr/>
                </a:tc>
                <a:tc>
                  <a:txBody>
                    <a:bodyPr/>
                    <a:lstStyle/>
                    <a:p>
                      <a:r>
                        <a:rPr lang="en-US" dirty="0"/>
                        <a:t>ResNet-101-FPN</a:t>
                      </a:r>
                    </a:p>
                  </a:txBody>
                  <a:tcPr/>
                </a:tc>
                <a:tc>
                  <a:txBody>
                    <a:bodyPr/>
                    <a:lstStyle/>
                    <a:p>
                      <a:r>
                        <a:rPr lang="en-US" sz="1800" b="0" i="0" kern="1200" dirty="0">
                          <a:solidFill>
                            <a:schemeClr val="dk1"/>
                          </a:solidFill>
                          <a:effectLst/>
                          <a:latin typeface="+mn-lt"/>
                          <a:ea typeface="+mn-ea"/>
                          <a:cs typeface="+mn-cs"/>
                        </a:rPr>
                        <a:t>25.700</a:t>
                      </a:r>
                      <a:endParaRPr lang="en-US" dirty="0"/>
                    </a:p>
                  </a:txBody>
                  <a:tcPr/>
                </a:tc>
                <a:tc>
                  <a:txBody>
                    <a:bodyPr/>
                    <a:lstStyle/>
                    <a:p>
                      <a:r>
                        <a:rPr lang="en-US" sz="1800" b="0" i="0" kern="1200" dirty="0">
                          <a:solidFill>
                            <a:schemeClr val="dk1"/>
                          </a:solidFill>
                          <a:effectLst/>
                          <a:latin typeface="+mn-lt"/>
                          <a:ea typeface="+mn-ea"/>
                          <a:cs typeface="+mn-cs"/>
                        </a:rPr>
                        <a:t>50.884</a:t>
                      </a:r>
                      <a:endParaRPr lang="en-US" dirty="0"/>
                    </a:p>
                  </a:txBody>
                  <a:tcPr/>
                </a:tc>
                <a:tc>
                  <a:txBody>
                    <a:bodyPr/>
                    <a:lstStyle/>
                    <a:p>
                      <a:r>
                        <a:rPr lang="en-US" sz="1800" b="0" i="0" kern="1200" dirty="0">
                          <a:solidFill>
                            <a:schemeClr val="dk1"/>
                          </a:solidFill>
                          <a:effectLst/>
                          <a:latin typeface="+mn-lt"/>
                          <a:ea typeface="+mn-ea"/>
                          <a:cs typeface="+mn-cs"/>
                        </a:rPr>
                        <a:t>21.666 </a:t>
                      </a:r>
                      <a:endParaRPr lang="en-US" dirty="0"/>
                    </a:p>
                  </a:txBody>
                  <a:tcPr/>
                </a:tc>
                <a:tc>
                  <a:txBody>
                    <a:bodyPr/>
                    <a:lstStyle/>
                    <a:p>
                      <a:r>
                        <a:rPr lang="en-US" sz="1800" b="0" i="0" kern="1200" dirty="0">
                          <a:solidFill>
                            <a:schemeClr val="dk1"/>
                          </a:solidFill>
                          <a:effectLst/>
                          <a:latin typeface="+mn-lt"/>
                          <a:ea typeface="+mn-ea"/>
                          <a:cs typeface="+mn-cs"/>
                        </a:rPr>
                        <a:t>12.453</a:t>
                      </a:r>
                      <a:endParaRPr lang="en-US" dirty="0"/>
                    </a:p>
                  </a:txBody>
                  <a:tcPr/>
                </a:tc>
                <a:tc>
                  <a:txBody>
                    <a:bodyPr/>
                    <a:lstStyle/>
                    <a:p>
                      <a:r>
                        <a:rPr lang="en-US" sz="1800" b="0" i="0" kern="1200" dirty="0">
                          <a:solidFill>
                            <a:schemeClr val="dk1"/>
                          </a:solidFill>
                          <a:effectLst/>
                          <a:latin typeface="+mn-lt"/>
                          <a:ea typeface="+mn-ea"/>
                          <a:cs typeface="+mn-cs"/>
                        </a:rPr>
                        <a:t>24.968 </a:t>
                      </a:r>
                      <a:endParaRPr lang="en-US" dirty="0"/>
                    </a:p>
                  </a:txBody>
                  <a:tcPr/>
                </a:tc>
                <a:tc>
                  <a:txBody>
                    <a:bodyPr/>
                    <a:lstStyle/>
                    <a:p>
                      <a:r>
                        <a:rPr lang="en-US" sz="1800" b="0" i="0" kern="1200" dirty="0">
                          <a:solidFill>
                            <a:schemeClr val="dk1"/>
                          </a:solidFill>
                          <a:effectLst/>
                          <a:latin typeface="+mn-lt"/>
                          <a:ea typeface="+mn-ea"/>
                          <a:cs typeface="+mn-cs"/>
                        </a:rPr>
                        <a:t>29.970 </a:t>
                      </a:r>
                      <a:endParaRPr lang="en-US" dirty="0"/>
                    </a:p>
                  </a:txBody>
                  <a:tcPr/>
                </a:tc>
                <a:extLst>
                  <a:ext uri="{0D108BD9-81ED-4DB2-BD59-A6C34878D82A}">
                    <a16:rowId xmlns="" xmlns:a16="http://schemas.microsoft.com/office/drawing/2014/main" val="2259547376"/>
                  </a:ext>
                </a:extLst>
              </a:tr>
              <a:tr h="818855">
                <a:tc>
                  <a:txBody>
                    <a:bodyPr/>
                    <a:lstStyle/>
                    <a:p>
                      <a:r>
                        <a:rPr lang="en-US"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ResNet-101-FPN</a:t>
                      </a:r>
                    </a:p>
                    <a:p>
                      <a:endParaRPr lang="en-US" dirty="0"/>
                    </a:p>
                  </a:txBody>
                  <a:tcPr/>
                </a:tc>
                <a:tc>
                  <a:txBody>
                    <a:bodyPr/>
                    <a:lstStyle/>
                    <a:p>
                      <a:r>
                        <a:rPr lang="en-US" sz="1800" b="0" i="0" kern="1200" dirty="0">
                          <a:solidFill>
                            <a:schemeClr val="dk1"/>
                          </a:solidFill>
                          <a:effectLst/>
                          <a:latin typeface="+mn-lt"/>
                          <a:ea typeface="+mn-ea"/>
                          <a:cs typeface="+mn-cs"/>
                        </a:rPr>
                        <a:t>27.633</a:t>
                      </a:r>
                      <a:endParaRPr lang="en-US" dirty="0"/>
                    </a:p>
                  </a:txBody>
                  <a:tcPr/>
                </a:tc>
                <a:tc>
                  <a:txBody>
                    <a:bodyPr/>
                    <a:lstStyle/>
                    <a:p>
                      <a:r>
                        <a:rPr lang="en-US" sz="1800" b="0" i="0" kern="1200" dirty="0">
                          <a:solidFill>
                            <a:schemeClr val="dk1"/>
                          </a:solidFill>
                          <a:effectLst/>
                          <a:latin typeface="+mn-lt"/>
                          <a:ea typeface="+mn-ea"/>
                          <a:cs typeface="+mn-cs"/>
                        </a:rPr>
                        <a:t>52.892</a:t>
                      </a:r>
                      <a:endParaRPr lang="en-US" dirty="0"/>
                    </a:p>
                  </a:txBody>
                  <a:tcPr/>
                </a:tc>
                <a:tc>
                  <a:txBody>
                    <a:bodyPr/>
                    <a:lstStyle/>
                    <a:p>
                      <a:r>
                        <a:rPr lang="en-US" sz="1800" b="0" i="0" kern="1200" dirty="0">
                          <a:solidFill>
                            <a:schemeClr val="dk1"/>
                          </a:solidFill>
                          <a:effectLst/>
                          <a:latin typeface="+mn-lt"/>
                          <a:ea typeface="+mn-ea"/>
                          <a:cs typeface="+mn-cs"/>
                        </a:rPr>
                        <a:t>24.187</a:t>
                      </a:r>
                      <a:endParaRPr lang="en-US" dirty="0"/>
                    </a:p>
                  </a:txBody>
                  <a:tcPr/>
                </a:tc>
                <a:tc>
                  <a:txBody>
                    <a:bodyPr/>
                    <a:lstStyle/>
                    <a:p>
                      <a:r>
                        <a:rPr lang="en-US" sz="1800" b="0" i="0" kern="1200" dirty="0">
                          <a:solidFill>
                            <a:schemeClr val="dk1"/>
                          </a:solidFill>
                          <a:effectLst/>
                          <a:latin typeface="+mn-lt"/>
                          <a:ea typeface="+mn-ea"/>
                          <a:cs typeface="+mn-cs"/>
                        </a:rPr>
                        <a:t>13.534</a:t>
                      </a:r>
                      <a:endParaRPr lang="en-US" dirty="0"/>
                    </a:p>
                  </a:txBody>
                  <a:tcPr/>
                </a:tc>
                <a:tc>
                  <a:txBody>
                    <a:bodyPr/>
                    <a:lstStyle/>
                    <a:p>
                      <a:r>
                        <a:rPr lang="en-US" sz="1800" b="0" i="0" kern="1200" dirty="0">
                          <a:solidFill>
                            <a:srgbClr val="FF0000"/>
                          </a:solidFill>
                          <a:effectLst/>
                          <a:latin typeface="+mn-lt"/>
                          <a:ea typeface="+mn-ea"/>
                          <a:cs typeface="+mn-cs"/>
                        </a:rPr>
                        <a:t>28.723 </a:t>
                      </a:r>
                      <a:endParaRPr lang="en-US" dirty="0">
                        <a:solidFill>
                          <a:srgbClr val="FF0000"/>
                        </a:solidFill>
                      </a:endParaRPr>
                    </a:p>
                  </a:txBody>
                  <a:tcPr/>
                </a:tc>
                <a:tc>
                  <a:txBody>
                    <a:bodyPr/>
                    <a:lstStyle/>
                    <a:p>
                      <a:r>
                        <a:rPr lang="en-US" sz="1800" b="0" i="0" kern="1200" dirty="0">
                          <a:solidFill>
                            <a:schemeClr val="dk1"/>
                          </a:solidFill>
                          <a:effectLst/>
                          <a:latin typeface="+mn-lt"/>
                          <a:ea typeface="+mn-ea"/>
                          <a:cs typeface="+mn-cs"/>
                        </a:rPr>
                        <a:t>31.481 </a:t>
                      </a:r>
                      <a:endParaRPr lang="en-US" dirty="0"/>
                    </a:p>
                  </a:txBody>
                  <a:tcPr/>
                </a:tc>
                <a:extLst>
                  <a:ext uri="{0D108BD9-81ED-4DB2-BD59-A6C34878D82A}">
                    <a16:rowId xmlns="" xmlns:a16="http://schemas.microsoft.com/office/drawing/2014/main" val="611351871"/>
                  </a:ext>
                </a:extLst>
              </a:tr>
              <a:tr h="818855">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ResNet-101-FPN</a:t>
                      </a:r>
                    </a:p>
                    <a:p>
                      <a:endParaRPr lang="en-US" dirty="0"/>
                    </a:p>
                  </a:txBody>
                  <a:tcPr/>
                </a:tc>
                <a:tc>
                  <a:txBody>
                    <a:bodyPr/>
                    <a:lstStyle/>
                    <a:p>
                      <a:r>
                        <a:rPr lang="en-US" sz="1800" b="0" i="0" kern="1200" dirty="0">
                          <a:solidFill>
                            <a:schemeClr val="dk1"/>
                          </a:solidFill>
                          <a:effectLst/>
                          <a:latin typeface="+mn-lt"/>
                          <a:ea typeface="+mn-ea"/>
                          <a:cs typeface="+mn-cs"/>
                        </a:rPr>
                        <a:t>27.120</a:t>
                      </a:r>
                      <a:endParaRPr lang="en-US" dirty="0"/>
                    </a:p>
                  </a:txBody>
                  <a:tcPr/>
                </a:tc>
                <a:tc>
                  <a:txBody>
                    <a:bodyPr/>
                    <a:lstStyle/>
                    <a:p>
                      <a:r>
                        <a:rPr lang="en-US" sz="1800" b="0" i="0" kern="1200" dirty="0">
                          <a:solidFill>
                            <a:schemeClr val="dk1"/>
                          </a:solidFill>
                          <a:effectLst/>
                          <a:latin typeface="+mn-lt"/>
                          <a:ea typeface="+mn-ea"/>
                          <a:cs typeface="+mn-cs"/>
                        </a:rPr>
                        <a:t>52.725</a:t>
                      </a:r>
                      <a:endParaRPr lang="en-US" dirty="0"/>
                    </a:p>
                  </a:txBody>
                  <a:tcPr/>
                </a:tc>
                <a:tc>
                  <a:txBody>
                    <a:bodyPr/>
                    <a:lstStyle/>
                    <a:p>
                      <a:r>
                        <a:rPr lang="en-US" sz="1800" b="0" i="0" kern="1200" dirty="0">
                          <a:solidFill>
                            <a:schemeClr val="dk1"/>
                          </a:solidFill>
                          <a:effectLst/>
                          <a:latin typeface="+mn-lt"/>
                          <a:ea typeface="+mn-ea"/>
                          <a:cs typeface="+mn-cs"/>
                        </a:rPr>
                        <a:t>22.992</a:t>
                      </a:r>
                      <a:endParaRPr lang="en-US" dirty="0"/>
                    </a:p>
                  </a:txBody>
                  <a:tcPr/>
                </a:tc>
                <a:tc>
                  <a:txBody>
                    <a:bodyPr/>
                    <a:lstStyle/>
                    <a:p>
                      <a:r>
                        <a:rPr lang="en-US" sz="1800" b="0" i="0" kern="1200" dirty="0">
                          <a:solidFill>
                            <a:schemeClr val="dk1"/>
                          </a:solidFill>
                          <a:effectLst/>
                          <a:latin typeface="+mn-lt"/>
                          <a:ea typeface="+mn-ea"/>
                          <a:cs typeface="+mn-cs"/>
                        </a:rPr>
                        <a:t>12.958 </a:t>
                      </a:r>
                      <a:endParaRPr lang="en-US" dirty="0"/>
                    </a:p>
                  </a:txBody>
                  <a:tcPr/>
                </a:tc>
                <a:tc>
                  <a:txBody>
                    <a:bodyPr/>
                    <a:lstStyle/>
                    <a:p>
                      <a:r>
                        <a:rPr lang="en-US" sz="1800" b="0" i="0" kern="1200" dirty="0">
                          <a:solidFill>
                            <a:schemeClr val="dk1"/>
                          </a:solidFill>
                          <a:effectLst/>
                          <a:latin typeface="+mn-lt"/>
                          <a:ea typeface="+mn-ea"/>
                          <a:cs typeface="+mn-cs"/>
                        </a:rPr>
                        <a:t>27.004</a:t>
                      </a:r>
                      <a:endParaRPr lang="en-US" dirty="0"/>
                    </a:p>
                  </a:txBody>
                  <a:tcPr/>
                </a:tc>
                <a:tc>
                  <a:txBody>
                    <a:bodyPr/>
                    <a:lstStyle/>
                    <a:p>
                      <a:r>
                        <a:rPr lang="en-US" sz="1800" b="0" i="0" kern="1200" dirty="0">
                          <a:solidFill>
                            <a:schemeClr val="dk1"/>
                          </a:solidFill>
                          <a:effectLst/>
                          <a:latin typeface="+mn-lt"/>
                          <a:ea typeface="+mn-ea"/>
                          <a:cs typeface="+mn-cs"/>
                        </a:rPr>
                        <a:t>31.596 </a:t>
                      </a:r>
                      <a:endParaRPr lang="en-US" dirty="0"/>
                    </a:p>
                  </a:txBody>
                  <a:tcPr/>
                </a:tc>
                <a:extLst>
                  <a:ext uri="{0D108BD9-81ED-4DB2-BD59-A6C34878D82A}">
                    <a16:rowId xmlns="" xmlns:a16="http://schemas.microsoft.com/office/drawing/2014/main" val="60457692"/>
                  </a:ext>
                </a:extLst>
              </a:tr>
              <a:tr h="818855">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ResNet-101-FPN</a:t>
                      </a:r>
                    </a:p>
                    <a:p>
                      <a:endParaRPr lang="en-US" dirty="0"/>
                    </a:p>
                  </a:txBody>
                  <a:tcPr/>
                </a:tc>
                <a:tc>
                  <a:txBody>
                    <a:bodyPr/>
                    <a:lstStyle/>
                    <a:p>
                      <a:r>
                        <a:rPr lang="en-US" sz="1800" b="0" i="0" kern="1200" dirty="0">
                          <a:solidFill>
                            <a:schemeClr val="dk1"/>
                          </a:solidFill>
                          <a:effectLst/>
                          <a:latin typeface="+mn-lt"/>
                          <a:ea typeface="+mn-ea"/>
                          <a:cs typeface="+mn-cs"/>
                        </a:rPr>
                        <a:t>26.601</a:t>
                      </a:r>
                      <a:endParaRPr lang="en-US" dirty="0"/>
                    </a:p>
                  </a:txBody>
                  <a:tcPr/>
                </a:tc>
                <a:tc>
                  <a:txBody>
                    <a:bodyPr/>
                    <a:lstStyle/>
                    <a:p>
                      <a:r>
                        <a:rPr lang="en-US" sz="1800" b="0" i="0" kern="1200" dirty="0">
                          <a:solidFill>
                            <a:schemeClr val="dk1"/>
                          </a:solidFill>
                          <a:effectLst/>
                          <a:latin typeface="+mn-lt"/>
                          <a:ea typeface="+mn-ea"/>
                          <a:cs typeface="+mn-cs"/>
                        </a:rPr>
                        <a:t>53.221</a:t>
                      </a:r>
                      <a:endParaRPr lang="en-US" dirty="0"/>
                    </a:p>
                  </a:txBody>
                  <a:tcPr/>
                </a:tc>
                <a:tc>
                  <a:txBody>
                    <a:bodyPr/>
                    <a:lstStyle/>
                    <a:p>
                      <a:r>
                        <a:rPr lang="en-US" sz="1800" b="0" i="0" kern="1200" dirty="0">
                          <a:solidFill>
                            <a:schemeClr val="dk1"/>
                          </a:solidFill>
                          <a:effectLst/>
                          <a:latin typeface="+mn-lt"/>
                          <a:ea typeface="+mn-ea"/>
                          <a:cs typeface="+mn-cs"/>
                        </a:rPr>
                        <a:t>23.477</a:t>
                      </a:r>
                      <a:endParaRPr lang="en-US" dirty="0"/>
                    </a:p>
                  </a:txBody>
                  <a:tcPr/>
                </a:tc>
                <a:tc>
                  <a:txBody>
                    <a:bodyPr/>
                    <a:lstStyle/>
                    <a:p>
                      <a:r>
                        <a:rPr lang="en-US" sz="1800" b="0" i="0" kern="1200" dirty="0">
                          <a:solidFill>
                            <a:srgbClr val="FF0000"/>
                          </a:solidFill>
                          <a:effectLst/>
                          <a:latin typeface="+mn-lt"/>
                          <a:ea typeface="+mn-ea"/>
                          <a:cs typeface="+mn-cs"/>
                        </a:rPr>
                        <a:t>15.999</a:t>
                      </a:r>
                      <a:endParaRPr lang="en-US" dirty="0">
                        <a:solidFill>
                          <a:srgbClr val="FF0000"/>
                        </a:solidFill>
                      </a:endParaRPr>
                    </a:p>
                  </a:txBody>
                  <a:tcPr/>
                </a:tc>
                <a:tc>
                  <a:txBody>
                    <a:bodyPr/>
                    <a:lstStyle/>
                    <a:p>
                      <a:r>
                        <a:rPr lang="en-US" sz="1800" b="0" i="0" kern="1200" dirty="0">
                          <a:solidFill>
                            <a:schemeClr val="dk1"/>
                          </a:solidFill>
                          <a:effectLst/>
                          <a:latin typeface="+mn-lt"/>
                          <a:ea typeface="+mn-ea"/>
                          <a:cs typeface="+mn-cs"/>
                        </a:rPr>
                        <a:t>24.441 </a:t>
                      </a:r>
                      <a:endParaRPr lang="en-US" dirty="0"/>
                    </a:p>
                  </a:txBody>
                  <a:tcPr/>
                </a:tc>
                <a:tc>
                  <a:txBody>
                    <a:bodyPr/>
                    <a:lstStyle/>
                    <a:p>
                      <a:r>
                        <a:rPr lang="en-US" sz="1800" b="0" i="0" kern="1200" dirty="0">
                          <a:solidFill>
                            <a:schemeClr val="dk1"/>
                          </a:solidFill>
                          <a:effectLst/>
                          <a:latin typeface="+mn-lt"/>
                          <a:ea typeface="+mn-ea"/>
                          <a:cs typeface="+mn-cs"/>
                        </a:rPr>
                        <a:t>31.350 </a:t>
                      </a:r>
                      <a:endParaRPr lang="en-US" dirty="0"/>
                    </a:p>
                  </a:txBody>
                  <a:tcPr/>
                </a:tc>
                <a:extLst>
                  <a:ext uri="{0D108BD9-81ED-4DB2-BD59-A6C34878D82A}">
                    <a16:rowId xmlns="" xmlns:a16="http://schemas.microsoft.com/office/drawing/2014/main" val="2789298154"/>
                  </a:ext>
                </a:extLst>
              </a:tr>
              <a:tr h="818855">
                <a:tc>
                  <a:txBody>
                    <a:bodyPr/>
                    <a:lstStyle/>
                    <a:p>
                      <a:r>
                        <a:rPr lang="en-US" b="1"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ResNet-101-FPN</a:t>
                      </a:r>
                    </a:p>
                    <a:p>
                      <a:endParaRPr lang="en-US" b="1" dirty="0"/>
                    </a:p>
                  </a:txBody>
                  <a:tcPr/>
                </a:tc>
                <a:tc>
                  <a:txBody>
                    <a:bodyPr/>
                    <a:lstStyle/>
                    <a:p>
                      <a:r>
                        <a:rPr lang="en-US" sz="1800" b="1" i="0" kern="1200" dirty="0">
                          <a:solidFill>
                            <a:schemeClr val="dk1"/>
                          </a:solidFill>
                          <a:effectLst/>
                          <a:latin typeface="+mn-lt"/>
                          <a:ea typeface="+mn-ea"/>
                          <a:cs typeface="+mn-cs"/>
                        </a:rPr>
                        <a:t>28.110</a:t>
                      </a:r>
                      <a:endParaRPr lang="en-US" b="1" dirty="0"/>
                    </a:p>
                  </a:txBody>
                  <a:tcPr/>
                </a:tc>
                <a:tc>
                  <a:txBody>
                    <a:bodyPr/>
                    <a:lstStyle/>
                    <a:p>
                      <a:r>
                        <a:rPr lang="en-US" sz="1800" b="1" i="0" kern="1200" dirty="0">
                          <a:solidFill>
                            <a:srgbClr val="00B050"/>
                          </a:solidFill>
                          <a:effectLst/>
                          <a:latin typeface="+mn-lt"/>
                          <a:ea typeface="+mn-ea"/>
                          <a:cs typeface="+mn-cs"/>
                        </a:rPr>
                        <a:t>55.028</a:t>
                      </a:r>
                      <a:endParaRPr lang="en-US" b="1" dirty="0">
                        <a:solidFill>
                          <a:srgbClr val="00B050"/>
                        </a:solidFill>
                      </a:endParaRPr>
                    </a:p>
                  </a:txBody>
                  <a:tcPr/>
                </a:tc>
                <a:tc>
                  <a:txBody>
                    <a:bodyPr/>
                    <a:lstStyle/>
                    <a:p>
                      <a:r>
                        <a:rPr lang="en-US" sz="1800" b="1" i="0" kern="1200" dirty="0">
                          <a:solidFill>
                            <a:schemeClr val="dk1"/>
                          </a:solidFill>
                          <a:effectLst/>
                          <a:latin typeface="+mn-lt"/>
                          <a:ea typeface="+mn-ea"/>
                          <a:cs typeface="+mn-cs"/>
                        </a:rPr>
                        <a:t>25.047 </a:t>
                      </a:r>
                      <a:endParaRPr lang="en-US" b="1" dirty="0"/>
                    </a:p>
                  </a:txBody>
                  <a:tcPr/>
                </a:tc>
                <a:tc>
                  <a:txBody>
                    <a:bodyPr/>
                    <a:lstStyle/>
                    <a:p>
                      <a:r>
                        <a:rPr lang="en-US" sz="1800" b="1" i="0" kern="1200" dirty="0">
                          <a:solidFill>
                            <a:srgbClr val="00B050"/>
                          </a:solidFill>
                          <a:effectLst/>
                          <a:latin typeface="+mn-lt"/>
                          <a:ea typeface="+mn-ea"/>
                          <a:cs typeface="+mn-cs"/>
                        </a:rPr>
                        <a:t>14.784</a:t>
                      </a:r>
                      <a:endParaRPr lang="en-US" b="1" dirty="0">
                        <a:solidFill>
                          <a:srgbClr val="00B050"/>
                        </a:solidFill>
                      </a:endParaRPr>
                    </a:p>
                  </a:txBody>
                  <a:tcPr/>
                </a:tc>
                <a:tc>
                  <a:txBody>
                    <a:bodyPr/>
                    <a:lstStyle/>
                    <a:p>
                      <a:r>
                        <a:rPr lang="en-US" sz="1800" b="1" i="0" kern="1200" dirty="0">
                          <a:solidFill>
                            <a:schemeClr val="dk1"/>
                          </a:solidFill>
                          <a:effectLst/>
                          <a:latin typeface="+mn-lt"/>
                          <a:ea typeface="+mn-ea"/>
                          <a:cs typeface="+mn-cs"/>
                        </a:rPr>
                        <a:t>26.824 </a:t>
                      </a:r>
                      <a:endParaRPr lang="en-US" b="1" dirty="0"/>
                    </a:p>
                  </a:txBody>
                  <a:tcPr/>
                </a:tc>
                <a:tc>
                  <a:txBody>
                    <a:bodyPr/>
                    <a:lstStyle/>
                    <a:p>
                      <a:r>
                        <a:rPr lang="en-US" sz="1800" b="1" i="0" kern="1200" dirty="0">
                          <a:solidFill>
                            <a:schemeClr val="dk1"/>
                          </a:solidFill>
                          <a:effectLst/>
                          <a:latin typeface="+mn-lt"/>
                          <a:ea typeface="+mn-ea"/>
                          <a:cs typeface="+mn-cs"/>
                        </a:rPr>
                        <a:t>34.167</a:t>
                      </a:r>
                      <a:endParaRPr lang="en-US" b="1" dirty="0"/>
                    </a:p>
                  </a:txBody>
                  <a:tcPr/>
                </a:tc>
                <a:extLst>
                  <a:ext uri="{0D108BD9-81ED-4DB2-BD59-A6C34878D82A}">
                    <a16:rowId xmlns="" xmlns:a16="http://schemas.microsoft.com/office/drawing/2014/main" val="75072842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GB" dirty="0" smtClean="0"/>
              <a:t>AP idea</a:t>
            </a:r>
            <a:endParaRPr lang="en-GB" dirty="0"/>
          </a:p>
        </p:txBody>
      </p:sp>
      <p:pic>
        <p:nvPicPr>
          <p:cNvPr id="4" name="Content Placeholder 4">
            <a:extLst>
              <a:ext uri="{FF2B5EF4-FFF2-40B4-BE49-F238E27FC236}">
                <a16:creationId xmlns="" xmlns:a16="http://schemas.microsoft.com/office/drawing/2014/main" id="{6310D668-B53C-4949-8817-75E2609C0AD4}"/>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l="45131" t="7892"/>
          <a:stretch>
            <a:fillRect/>
          </a:stretch>
        </p:blipFill>
        <p:spPr>
          <a:xfrm>
            <a:off x="357158" y="1071546"/>
            <a:ext cx="3126635" cy="4168773"/>
          </a:xfrm>
        </p:spPr>
      </p:pic>
      <p:pic>
        <p:nvPicPr>
          <p:cNvPr id="6" name="Picture 5" descr="x_y point.JPG"/>
          <p:cNvPicPr>
            <a:picLocks noChangeAspect="1"/>
          </p:cNvPicPr>
          <p:nvPr/>
        </p:nvPicPr>
        <p:blipFill>
          <a:blip r:embed="rId3"/>
          <a:stretch>
            <a:fillRect/>
          </a:stretch>
        </p:blipFill>
        <p:spPr>
          <a:xfrm>
            <a:off x="3571868" y="1285860"/>
            <a:ext cx="5356860" cy="365760"/>
          </a:xfrm>
          <a:prstGeom prst="rect">
            <a:avLst/>
          </a:prstGeom>
        </p:spPr>
      </p:pic>
      <p:sp>
        <p:nvSpPr>
          <p:cNvPr id="7" name="TextBox 6"/>
          <p:cNvSpPr txBox="1"/>
          <p:nvPr/>
        </p:nvSpPr>
        <p:spPr>
          <a:xfrm>
            <a:off x="3643306" y="1857364"/>
            <a:ext cx="1816459" cy="369332"/>
          </a:xfrm>
          <a:prstGeom prst="rect">
            <a:avLst/>
          </a:prstGeom>
          <a:noFill/>
        </p:spPr>
        <p:txBody>
          <a:bodyPr wrap="none" rtlCol="0">
            <a:spAutoFit/>
          </a:bodyPr>
          <a:lstStyle/>
          <a:p>
            <a:r>
              <a:rPr lang="en-GB" dirty="0" smtClean="0"/>
              <a:t>Shoelace formula</a:t>
            </a:r>
            <a:endParaRPr lang="en-GB" dirty="0"/>
          </a:p>
        </p:txBody>
      </p:sp>
      <p:sp>
        <p:nvSpPr>
          <p:cNvPr id="8" name="TextBox 7"/>
          <p:cNvSpPr txBox="1"/>
          <p:nvPr/>
        </p:nvSpPr>
        <p:spPr>
          <a:xfrm>
            <a:off x="3500430" y="2357430"/>
            <a:ext cx="5429288" cy="923330"/>
          </a:xfrm>
          <a:prstGeom prst="rect">
            <a:avLst/>
          </a:prstGeom>
          <a:solidFill>
            <a:srgbClr val="FFFF00"/>
          </a:solidFill>
        </p:spPr>
        <p:txBody>
          <a:bodyPr wrap="square" rtlCol="0">
            <a:spAutoFit/>
          </a:bodyPr>
          <a:lstStyle/>
          <a:p>
            <a:r>
              <a:rPr lang="en-GB" dirty="0" smtClean="0"/>
              <a:t>def </a:t>
            </a:r>
            <a:r>
              <a:rPr lang="en-GB" dirty="0" err="1" smtClean="0"/>
              <a:t>PolyArea</a:t>
            </a:r>
            <a:r>
              <a:rPr lang="en-GB" dirty="0" smtClean="0"/>
              <a:t>(</a:t>
            </a:r>
            <a:r>
              <a:rPr lang="en-GB" dirty="0" err="1" smtClean="0"/>
              <a:t>x,y</a:t>
            </a:r>
            <a:r>
              <a:rPr lang="en-GB" dirty="0" smtClean="0"/>
              <a:t>): </a:t>
            </a:r>
          </a:p>
          <a:p>
            <a:r>
              <a:rPr lang="en-GB" dirty="0" smtClean="0"/>
              <a:t>	return 0.5*</a:t>
            </a:r>
            <a:r>
              <a:rPr lang="en-GB" dirty="0" err="1" smtClean="0"/>
              <a:t>np.abs</a:t>
            </a:r>
            <a:r>
              <a:rPr lang="en-GB" dirty="0" smtClean="0"/>
              <a:t>(np.dot(</a:t>
            </a:r>
            <a:r>
              <a:rPr lang="en-GB" dirty="0" err="1" smtClean="0"/>
              <a:t>x,np.roll</a:t>
            </a:r>
            <a:r>
              <a:rPr lang="en-GB" dirty="0" smtClean="0"/>
              <a:t>(y,1))-		np.dot(</a:t>
            </a:r>
            <a:r>
              <a:rPr lang="en-GB" dirty="0" err="1" smtClean="0"/>
              <a:t>y,np.roll</a:t>
            </a:r>
            <a:r>
              <a:rPr lang="en-GB" dirty="0" smtClean="0"/>
              <a:t>(x,1)))</a:t>
            </a:r>
            <a:endParaRPr lang="en-GB" dirty="0"/>
          </a:p>
        </p:txBody>
      </p:sp>
      <p:sp>
        <p:nvSpPr>
          <p:cNvPr id="9" name="TextBox 8"/>
          <p:cNvSpPr txBox="1"/>
          <p:nvPr/>
        </p:nvSpPr>
        <p:spPr>
          <a:xfrm>
            <a:off x="3571868" y="3500438"/>
            <a:ext cx="2643865" cy="1477328"/>
          </a:xfrm>
          <a:prstGeom prst="rect">
            <a:avLst/>
          </a:prstGeom>
          <a:noFill/>
        </p:spPr>
        <p:txBody>
          <a:bodyPr wrap="square" rtlCol="0">
            <a:spAutoFit/>
          </a:bodyPr>
          <a:lstStyle/>
          <a:p>
            <a:r>
              <a:rPr lang="en-GB" dirty="0" smtClean="0"/>
              <a:t>Idea 1</a:t>
            </a:r>
          </a:p>
          <a:p>
            <a:r>
              <a:rPr lang="en-GB" dirty="0" smtClean="0"/>
              <a:t>if 0&lt; area&lt;32*32 : small</a:t>
            </a:r>
          </a:p>
          <a:p>
            <a:r>
              <a:rPr lang="en-GB" dirty="0" err="1" smtClean="0"/>
              <a:t>elif</a:t>
            </a:r>
            <a:r>
              <a:rPr lang="en-GB" dirty="0" smtClean="0"/>
              <a:t> area&lt;96*96 : medium</a:t>
            </a:r>
          </a:p>
          <a:p>
            <a:r>
              <a:rPr lang="en-GB" dirty="0" smtClean="0"/>
              <a:t>else area&lt;1e20 : large</a:t>
            </a:r>
          </a:p>
          <a:p>
            <a:endParaRPr lang="en-GB" dirty="0"/>
          </a:p>
        </p:txBody>
      </p:sp>
      <p:sp>
        <p:nvSpPr>
          <p:cNvPr id="11" name="TextBox 10"/>
          <p:cNvSpPr txBox="1"/>
          <p:nvPr/>
        </p:nvSpPr>
        <p:spPr>
          <a:xfrm>
            <a:off x="6429388" y="3571876"/>
            <a:ext cx="2500330" cy="2308324"/>
          </a:xfrm>
          <a:prstGeom prst="rect">
            <a:avLst/>
          </a:prstGeom>
          <a:noFill/>
        </p:spPr>
        <p:txBody>
          <a:bodyPr wrap="square" rtlCol="0">
            <a:spAutoFit/>
          </a:bodyPr>
          <a:lstStyle/>
          <a:p>
            <a:r>
              <a:rPr lang="en-GB" dirty="0" smtClean="0"/>
              <a:t>Idea 2</a:t>
            </a:r>
          </a:p>
          <a:p>
            <a:r>
              <a:rPr lang="en-GB" u="sng" dirty="0" smtClean="0"/>
              <a:t>scale and aspect ratio of objects</a:t>
            </a:r>
          </a:p>
          <a:p>
            <a:r>
              <a:rPr lang="en-GB" u="sng" dirty="0" smtClean="0"/>
              <a:t>aspect ratio = all width/all length</a:t>
            </a:r>
          </a:p>
          <a:p>
            <a:r>
              <a:rPr lang="en-GB" u="sng" dirty="0" smtClean="0"/>
              <a:t>scale = </a:t>
            </a:r>
            <a:r>
              <a:rPr lang="en-GB" u="sng" dirty="0" err="1" smtClean="0"/>
              <a:t>polyarea</a:t>
            </a:r>
            <a:endParaRPr lang="en-GB" u="sng" dirty="0" smtClean="0"/>
          </a:p>
          <a:p>
            <a:r>
              <a:rPr lang="en-GB" dirty="0" smtClean="0"/>
              <a:t>anchor box generated-128, 256, 512</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0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0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20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2000"/>
                                        <p:tgtEl>
                                          <p:spTgt spid="1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2000"/>
                                        <p:tgtEl>
                                          <p:spTgt spid="11">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fade">
                                      <p:cBhvr>
                                        <p:cTn id="27" dur="2000"/>
                                        <p:tgtEl>
                                          <p:spTgt spid="11">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2000"/>
                                        <p:tgtEl>
                                          <p:spTgt spid="11">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1"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Idea 3</a:t>
            </a:r>
          </a:p>
          <a:p>
            <a:pPr lvl="1"/>
            <a:r>
              <a:rPr lang="en-GB" dirty="0" smtClean="0"/>
              <a:t>plot scale, </a:t>
            </a:r>
            <a:r>
              <a:rPr lang="en-GB" dirty="0" err="1" smtClean="0"/>
              <a:t>aspect_ratio</a:t>
            </a:r>
            <a:endParaRPr lang="en-GB" dirty="0" smtClean="0"/>
          </a:p>
          <a:p>
            <a:pPr lvl="1"/>
            <a:r>
              <a:rPr lang="en-GB" dirty="0" smtClean="0"/>
              <a:t>estimate anchor boxes and mean IOU from the ground truth points and number of anchors</a:t>
            </a:r>
          </a:p>
          <a:p>
            <a:pPr lvl="2"/>
            <a:r>
              <a:rPr lang="en-GB" dirty="0" smtClean="0"/>
              <a:t>k means clustering</a:t>
            </a:r>
          </a:p>
          <a:p>
            <a:pPr lvl="1"/>
            <a:r>
              <a:rPr lang="en-GB" dirty="0" smtClean="0"/>
              <a:t>mean IOU can be </a:t>
            </a:r>
            <a:r>
              <a:rPr lang="en-GB" dirty="0" err="1" smtClean="0"/>
              <a:t>inscreased</a:t>
            </a:r>
            <a:r>
              <a:rPr lang="en-GB" dirty="0" smtClean="0"/>
              <a:t> by increasing no of anchors</a:t>
            </a:r>
          </a:p>
          <a:p>
            <a:pPr lvl="1"/>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in mask </a:t>
            </a:r>
            <a:r>
              <a:rPr lang="en-GB" dirty="0" err="1" smtClean="0"/>
              <a:t>rcnn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In Mask R-CNN, the number of region proposals fed to Region of Interest Align (</a:t>
            </a:r>
            <a:r>
              <a:rPr lang="en-GB" dirty="0" err="1" smtClean="0"/>
              <a:t>RoIAlign</a:t>
            </a:r>
            <a:r>
              <a:rPr lang="en-GB" dirty="0" smtClean="0"/>
              <a:t>) is very big, generally ranging from 100 to 300. In this case, the number of segmentation maps to be learned is large, which makes it difficult to extract features in the mask branch. To solve this problem, the threshold of non-maximum suppression (NMS) in the RPN is increased from 0.5 to 0.7, and the intersection over union (</a:t>
            </a:r>
            <a:r>
              <a:rPr lang="en-GB" dirty="0" err="1" smtClean="0"/>
              <a:t>IoU</a:t>
            </a:r>
            <a:r>
              <a:rPr lang="en-GB" dirty="0" smtClean="0"/>
              <a:t>) threshold for NMS is fixed at 0.7(</a:t>
            </a:r>
            <a:r>
              <a:rPr lang="en-GB" dirty="0" smtClean="0">
                <a:hlinkClick r:id="rId2" action="ppaction://hlinkfile"/>
              </a:rPr>
              <a:t>source</a:t>
            </a:r>
            <a:r>
              <a:rPr lang="en-GB" dirty="0" smtClean="0"/>
              <a:t>). The setting of anchors in Faster R-CNN contains three scales of anchor boxes, and each scale corresponds to three aspect ratios. In order to adapt to the size requirements of electronic components and obtain more precise region proposals, we used five scales with box areas of 32 , 64 , 128 , 256 , and 512 pixels, and three aspect ratios of 1:1, 1:2, and 2:1.</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367</Words>
  <Application>Microsoft Office PowerPoint</Application>
  <PresentationFormat>On-screen Show (4:3)</PresentationFormat>
  <Paragraphs>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Update Week 1</vt:lpstr>
      <vt:lpstr>Slide 2</vt:lpstr>
      <vt:lpstr>Slide 3</vt:lpstr>
      <vt:lpstr>Crack 500 Data</vt:lpstr>
      <vt:lpstr>The AP result problem</vt:lpstr>
      <vt:lpstr>Slide 6</vt:lpstr>
      <vt:lpstr>AP idea</vt:lpstr>
      <vt:lpstr>Slide 8</vt:lpstr>
      <vt:lpstr>change in mask rcnn</vt:lpstr>
      <vt:lpstr>Slide 10</vt:lpstr>
      <vt:lpstr>Dataset quest</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MANAMI</dc:creator>
  <cp:lastModifiedBy>MANAMI</cp:lastModifiedBy>
  <cp:revision>52</cp:revision>
  <dcterms:created xsi:type="dcterms:W3CDTF">2021-01-21T15:43:34Z</dcterms:created>
  <dcterms:modified xsi:type="dcterms:W3CDTF">2021-02-11T22:03:08Z</dcterms:modified>
</cp:coreProperties>
</file>