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86" d="100"/>
          <a:sy n="86"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163214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7460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76729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1062589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3094349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131489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90005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589355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65782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71349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18890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88489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99212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401977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52872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148812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8FCD0-41EE-46F7-A8A3-0B80A721B8D8}" type="datetimeFigureOut">
              <a:rPr lang="en-US" smtClean="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FB3366-4336-40AF-A544-CC7C9150327B}" type="slidenum">
              <a:rPr lang="en-US" smtClean="0"/>
              <a:t>‹#›</a:t>
            </a:fld>
            <a:endParaRPr lang="en-US" dirty="0"/>
          </a:p>
        </p:txBody>
      </p:sp>
    </p:spTree>
    <p:extLst>
      <p:ext uri="{BB962C8B-B14F-4D97-AF65-F5344CB8AC3E}">
        <p14:creationId xmlns:p14="http://schemas.microsoft.com/office/powerpoint/2010/main" val="264709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18FCD0-41EE-46F7-A8A3-0B80A721B8D8}" type="datetimeFigureOut">
              <a:rPr lang="en-US" smtClean="0"/>
              <a:t>11/19/2024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FB3366-4336-40AF-A544-CC7C9150327B}" type="slidenum">
              <a:rPr lang="en-US" smtClean="0"/>
              <a:t>‹#›</a:t>
            </a:fld>
            <a:endParaRPr lang="en-US" dirty="0"/>
          </a:p>
        </p:txBody>
      </p:sp>
    </p:spTree>
    <p:extLst>
      <p:ext uri="{BB962C8B-B14F-4D97-AF65-F5344CB8AC3E}">
        <p14:creationId xmlns:p14="http://schemas.microsoft.com/office/powerpoint/2010/main" val="422221511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8518" y="2507774"/>
            <a:ext cx="8915399" cy="2262781"/>
          </a:xfrm>
        </p:spPr>
        <p:txBody>
          <a:bodyPr/>
          <a:lstStyle/>
          <a:p>
            <a:r>
              <a:rPr lang="en-US" dirty="0" smtClean="0"/>
              <a:t>US ELECTION 2024</a:t>
            </a:r>
            <a:endParaRPr lang="en-US" dirty="0"/>
          </a:p>
        </p:txBody>
      </p:sp>
      <p:sp>
        <p:nvSpPr>
          <p:cNvPr id="3" name="Subtitle 2"/>
          <p:cNvSpPr>
            <a:spLocks noGrp="1"/>
          </p:cNvSpPr>
          <p:nvPr>
            <p:ph type="subTitle" idx="1"/>
          </p:nvPr>
        </p:nvSpPr>
        <p:spPr>
          <a:xfrm>
            <a:off x="1555957" y="4601497"/>
            <a:ext cx="9497960" cy="870155"/>
          </a:xfrm>
        </p:spPr>
        <p:txBody>
          <a:bodyPr>
            <a:normAutofit lnSpcReduction="10000"/>
          </a:bodyPr>
          <a:lstStyle/>
          <a:p>
            <a:r>
              <a:rPr lang="en-US" dirty="0" smtClean="0"/>
              <a:t>SUBMITTED BY:TASNIM TAWHID</a:t>
            </a:r>
          </a:p>
          <a:p>
            <a:r>
              <a:rPr lang="en-US" dirty="0" smtClean="0"/>
              <a:t>ID:213100017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466" y="324465"/>
            <a:ext cx="5919107" cy="3314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67392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77863" y="463463"/>
            <a:ext cx="9457151" cy="5148197"/>
          </a:xfrm>
        </p:spPr>
        <p:txBody>
          <a:bodyPr>
            <a:normAutofit fontScale="62500" lnSpcReduction="20000"/>
          </a:bodyPr>
          <a:lstStyle/>
          <a:p>
            <a:pPr marL="0" indent="0">
              <a:buNone/>
            </a:pPr>
            <a:r>
              <a:rPr lang="en-US" sz="4400" b="1" dirty="0" smtClean="0">
                <a:solidFill>
                  <a:schemeClr val="accent4">
                    <a:lumMod val="75000"/>
                  </a:schemeClr>
                </a:solidFill>
                <a:latin typeface="Bahnschrift" panose="020B0502040204020203" pitchFamily="34" charset="0"/>
              </a:rPr>
              <a:t>  1</a:t>
            </a:r>
            <a:r>
              <a:rPr lang="en-US" sz="4400" b="1" dirty="0">
                <a:solidFill>
                  <a:schemeClr val="accent4">
                    <a:lumMod val="75000"/>
                  </a:schemeClr>
                </a:solidFill>
                <a:latin typeface="Bahnschrift" panose="020B0502040204020203" pitchFamily="34" charset="0"/>
              </a:rPr>
              <a:t>. History of U.S. Elections</a:t>
            </a:r>
          </a:p>
          <a:p>
            <a:r>
              <a:rPr lang="en-US" sz="2900" dirty="0">
                <a:latin typeface="Arial" panose="020B0604020202020204" pitchFamily="34" charset="0"/>
                <a:cs typeface="Arial" panose="020B0604020202020204" pitchFamily="34" charset="0"/>
              </a:rPr>
              <a:t>The U.S. presidential election is held every four years, on the first Tuesday after the first Monday in November. The history of U.S. elections dates back to 1788, when George Washington was unanimously elected as the first president. Since then, the electoral process has evolved significantly, particularly with the introduction of political parties, the expansion of voting rights, and the establishment of key electoral systems like the Electoral College.</a:t>
            </a:r>
          </a:p>
          <a:p>
            <a:r>
              <a:rPr lang="en-US" sz="2900" dirty="0">
                <a:latin typeface="Arial" panose="020B0604020202020204" pitchFamily="34" charset="0"/>
                <a:cs typeface="Arial" panose="020B0604020202020204" pitchFamily="34" charset="0"/>
              </a:rPr>
              <a:t>Key historical developments include:</a:t>
            </a:r>
          </a:p>
          <a:p>
            <a:r>
              <a:rPr lang="en-US" sz="2900" b="1" dirty="0">
                <a:solidFill>
                  <a:schemeClr val="accent4">
                    <a:lumMod val="75000"/>
                  </a:schemeClr>
                </a:solidFill>
                <a:latin typeface="Arial" panose="020B0604020202020204" pitchFamily="34" charset="0"/>
                <a:cs typeface="Arial" panose="020B0604020202020204" pitchFamily="34" charset="0"/>
              </a:rPr>
              <a:t>The Electoral College</a:t>
            </a:r>
            <a:r>
              <a:rPr lang="en-US" sz="2900" dirty="0">
                <a:latin typeface="Arial" panose="020B0604020202020204" pitchFamily="34" charset="0"/>
                <a:cs typeface="Arial" panose="020B0604020202020204" pitchFamily="34" charset="0"/>
              </a:rPr>
              <a:t>: Established in 1787 by the U.S. Constitution, this system determines the winner of presidential elections. Each state is allocated a certain number of electors based on its population and congressional representation.</a:t>
            </a:r>
          </a:p>
          <a:p>
            <a:r>
              <a:rPr lang="en-US" sz="2900" b="1" dirty="0">
                <a:solidFill>
                  <a:schemeClr val="accent4">
                    <a:lumMod val="75000"/>
                  </a:schemeClr>
                </a:solidFill>
                <a:latin typeface="Arial" panose="020B0604020202020204" pitchFamily="34" charset="0"/>
                <a:cs typeface="Arial" panose="020B0604020202020204" pitchFamily="34" charset="0"/>
              </a:rPr>
              <a:t>Voting Rights</a:t>
            </a:r>
            <a:r>
              <a:rPr lang="en-US" sz="2900" dirty="0">
                <a:latin typeface="Arial" panose="020B0604020202020204" pitchFamily="34" charset="0"/>
                <a:cs typeface="Arial" panose="020B0604020202020204" pitchFamily="34" charset="0"/>
              </a:rPr>
              <a:t>: Originally, voting was limited to white male property owners. Over time, amendments and legislation expanded suffrage, including the 15th Amendment (1870) granting voting rights regardless of race and the 19th Amendment (1920) granting women the right to vote.</a:t>
            </a:r>
          </a:p>
          <a:p>
            <a:r>
              <a:rPr lang="en-US" sz="2900" b="1" dirty="0">
                <a:solidFill>
                  <a:schemeClr val="accent4">
                    <a:lumMod val="75000"/>
                  </a:schemeClr>
                </a:solidFill>
                <a:latin typeface="Arial" panose="020B0604020202020204" pitchFamily="34" charset="0"/>
                <a:cs typeface="Arial" panose="020B0604020202020204" pitchFamily="34" charset="0"/>
              </a:rPr>
              <a:t>The 2000 Election</a:t>
            </a:r>
            <a:r>
              <a:rPr lang="en-US" sz="2900" dirty="0">
                <a:latin typeface="Arial" panose="020B0604020202020204" pitchFamily="34" charset="0"/>
                <a:cs typeface="Arial" panose="020B0604020202020204" pitchFamily="34" charset="0"/>
              </a:rPr>
              <a:t>: The contentious election between George W. Bush and Al Gore  national attention to issues with the Electoral College, especially following the controversial Florida recount.</a:t>
            </a:r>
          </a:p>
          <a:p>
            <a:endParaRPr lang="en-US" dirty="0"/>
          </a:p>
        </p:txBody>
      </p:sp>
    </p:spTree>
    <p:extLst>
      <p:ext uri="{BB962C8B-B14F-4D97-AF65-F5344CB8AC3E}">
        <p14:creationId xmlns:p14="http://schemas.microsoft.com/office/powerpoint/2010/main" val="2540644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ircle(in)">
                                      <p:cBhvr>
                                        <p:cTn id="7" dur="7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75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ircle(in)">
                                      <p:cBhvr>
                                        <p:cTn id="17" dur="75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ircle(in)">
                                      <p:cBhvr>
                                        <p:cTn id="22" dur="175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7044" y="299579"/>
            <a:ext cx="10018713" cy="5249450"/>
          </a:xfrm>
        </p:spPr>
        <p:txBody>
          <a:bodyPr/>
          <a:lstStyle/>
          <a:p>
            <a:pPr marL="0" indent="0">
              <a:buNone/>
            </a:pPr>
            <a:r>
              <a:rPr lang="en-US" sz="2800" dirty="0">
                <a:solidFill>
                  <a:schemeClr val="accent4">
                    <a:lumMod val="75000"/>
                  </a:schemeClr>
                </a:solidFill>
                <a:latin typeface="Bahnschrift" panose="020B0502040204020203" pitchFamily="34" charset="0"/>
                <a:ea typeface="Arial Unicode MS" panose="020B0604020202020204" pitchFamily="34" charset="-128"/>
                <a:cs typeface="Arial Unicode MS" panose="020B0604020202020204" pitchFamily="34" charset="-128"/>
              </a:rPr>
              <a:t>Key Historical Elections</a:t>
            </a:r>
            <a:r>
              <a:rPr lang="en-US"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1800" dirty="0">
                <a:latin typeface="Arial" panose="020B0604020202020204" pitchFamily="34" charset="0"/>
                <a:ea typeface="Arial Unicode MS" panose="020B0604020202020204" pitchFamily="34" charset="-128"/>
                <a:cs typeface="Arial" panose="020B0604020202020204" pitchFamily="34" charset="0"/>
              </a:rPr>
              <a:t>1800: First peaceful transfer of power between political parties (Jefferson vs. Adams).</a:t>
            </a:r>
          </a:p>
          <a:p>
            <a:r>
              <a:rPr lang="en-US" sz="1800" dirty="0">
                <a:latin typeface="Arial" panose="020B0604020202020204" pitchFamily="34" charset="0"/>
                <a:ea typeface="Arial Unicode MS" panose="020B0604020202020204" pitchFamily="34" charset="-128"/>
                <a:cs typeface="Arial" panose="020B0604020202020204" pitchFamily="34" charset="0"/>
              </a:rPr>
              <a:t>1860: Abraham Lincoln’s election led to the Civil War and the abolition of slavery.</a:t>
            </a:r>
          </a:p>
          <a:p>
            <a:r>
              <a:rPr lang="en-US" sz="1800" dirty="0">
                <a:latin typeface="Arial" panose="020B0604020202020204" pitchFamily="34" charset="0"/>
                <a:ea typeface="Arial Unicode MS" panose="020B0604020202020204" pitchFamily="34" charset="-128"/>
                <a:cs typeface="Arial" panose="020B0604020202020204" pitchFamily="34" charset="0"/>
              </a:rPr>
              <a:t>1932: Franklin D. Roosevelt's New Deal during the Great Depression.</a:t>
            </a:r>
          </a:p>
          <a:p>
            <a:r>
              <a:rPr lang="en-US" sz="1800" dirty="0">
                <a:latin typeface="Arial" panose="020B0604020202020204" pitchFamily="34" charset="0"/>
                <a:ea typeface="Arial Unicode MS" panose="020B0604020202020204" pitchFamily="34" charset="-128"/>
                <a:cs typeface="Arial" panose="020B0604020202020204" pitchFamily="34" charset="0"/>
              </a:rPr>
              <a:t>1960: John F. Kennedy's election marked the era of television influence in campaigns.</a:t>
            </a:r>
          </a:p>
          <a:p>
            <a:r>
              <a:rPr lang="en-US" sz="1800" dirty="0">
                <a:latin typeface="Arial" panose="020B0604020202020204" pitchFamily="34" charset="0"/>
                <a:ea typeface="Arial Unicode MS" panose="020B0604020202020204" pitchFamily="34" charset="-128"/>
                <a:cs typeface="Arial" panose="020B0604020202020204" pitchFamily="34" charset="0"/>
              </a:rPr>
              <a:t>2008: Barack Obama’s election as the first African American president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662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7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7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7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811" y="914399"/>
            <a:ext cx="10200317" cy="4246323"/>
          </a:xfrm>
        </p:spPr>
        <p:txBody>
          <a:bodyPr>
            <a:normAutofit fontScale="40000" lnSpcReduction="20000"/>
          </a:bodyPr>
          <a:lstStyle/>
          <a:p>
            <a:pPr marL="0" indent="0">
              <a:buNone/>
            </a:pPr>
            <a:r>
              <a:rPr lang="en-US" sz="7000" b="1" dirty="0">
                <a:solidFill>
                  <a:schemeClr val="accent4"/>
                </a:solidFill>
                <a:latin typeface="Bahnschrift" panose="020B0502040204020203" pitchFamily="34" charset="0"/>
              </a:rPr>
              <a:t>2. U.S. Elections in the Last 10 Years</a:t>
            </a:r>
          </a:p>
          <a:p>
            <a:r>
              <a:rPr lang="en-US" sz="4500" dirty="0">
                <a:latin typeface="Arial" panose="020B0604020202020204" pitchFamily="34" charset="0"/>
                <a:cs typeface="Arial" panose="020B0604020202020204" pitchFamily="34" charset="0"/>
              </a:rPr>
              <a:t>In the last decade, U.S. presidential elections have been marked by heightened polarization, contentious debates, and significant shifts in voter behavior. Key elections include:</a:t>
            </a:r>
          </a:p>
          <a:p>
            <a:r>
              <a:rPr lang="en-US" sz="4500" b="1" dirty="0">
                <a:solidFill>
                  <a:schemeClr val="accent4">
                    <a:lumMod val="75000"/>
                  </a:schemeClr>
                </a:solidFill>
                <a:latin typeface="Arial" panose="020B0604020202020204" pitchFamily="34" charset="0"/>
                <a:cs typeface="Arial" panose="020B0604020202020204" pitchFamily="34" charset="0"/>
              </a:rPr>
              <a:t>2016 Presidential Election</a:t>
            </a:r>
            <a:r>
              <a:rPr lang="en-US" sz="4500" dirty="0">
                <a:latin typeface="Arial" panose="020B0604020202020204" pitchFamily="34" charset="0"/>
                <a:cs typeface="Arial" panose="020B0604020202020204" pitchFamily="34" charset="0"/>
              </a:rPr>
              <a:t>: Donald Trump (Republican) won against Hillary Clinton (Democrat) in a surprise victory. Despite losing the popular vote by nearly 3 million votes, Trump secured 304 electoral votes to Clinton's 227, leading to a highly controversial presidency marked by frequent challenges to norms and traditions.</a:t>
            </a:r>
          </a:p>
          <a:p>
            <a:r>
              <a:rPr lang="en-US" sz="4500" b="1" dirty="0">
                <a:solidFill>
                  <a:schemeClr val="accent4">
                    <a:lumMod val="75000"/>
                  </a:schemeClr>
                </a:solidFill>
                <a:latin typeface="Arial" panose="020B0604020202020204" pitchFamily="34" charset="0"/>
                <a:cs typeface="Arial" panose="020B0604020202020204" pitchFamily="34" charset="0"/>
              </a:rPr>
              <a:t>2020 Presidential Election</a:t>
            </a:r>
            <a:r>
              <a:rPr lang="en-US" sz="4500" dirty="0">
                <a:latin typeface="Arial" panose="020B0604020202020204" pitchFamily="34" charset="0"/>
                <a:cs typeface="Arial" panose="020B0604020202020204" pitchFamily="34" charset="0"/>
              </a:rPr>
              <a:t>: Joe Biden (Democrat) defeated the incumbent president, Donald Trump (Republican), amid the COVID-19 pandemic. Biden won both the popular vote (by over 7 million votes) and the electoral vote (306 to 232). The election saw an unprecedented level of mail-in voting, with widespread claims of election fraud from Trump and his supporters, though these claims were not substantiated by evidence.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070" y="4633065"/>
            <a:ext cx="3079269" cy="1730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40293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7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836" y="-588723"/>
            <a:ext cx="10018713" cy="4811040"/>
          </a:xfrm>
        </p:spPr>
        <p:txBody>
          <a:bodyPr/>
          <a:lstStyle/>
          <a:p>
            <a:pPr lvl="1"/>
            <a:r>
              <a:rPr lang="en-US" sz="1400" dirty="0" smtClean="0">
                <a:latin typeface="Arial" panose="020B0604020202020204" pitchFamily="34" charset="0"/>
                <a:ea typeface="Arial Unicode MS" panose="020B0604020202020204" pitchFamily="34" charset="-128"/>
                <a:cs typeface="Arial" panose="020B0604020202020204" pitchFamily="34" charset="0"/>
              </a:rPr>
              <a:t> </a:t>
            </a:r>
            <a:r>
              <a:rPr lang="en-US" sz="1400"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Step 4: </a:t>
            </a:r>
            <a:r>
              <a:rPr lang="en-US" sz="1400"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Inauguration : </a:t>
            </a:r>
            <a:r>
              <a:rPr lang="en-US" sz="1400" dirty="0">
                <a:latin typeface="Arial" panose="020B0604020202020204" pitchFamily="34" charset="0"/>
                <a:ea typeface="Arial Unicode MS" panose="020B0604020202020204" pitchFamily="34" charset="-128"/>
                <a:cs typeface="Arial" panose="020B0604020202020204" pitchFamily="34" charset="0"/>
              </a:rPr>
              <a:t>The winner is inaugurated on January 20 of the following year.</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063" y="2153565"/>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00617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11" y="826719"/>
            <a:ext cx="4359057" cy="1528174"/>
          </a:xfrm>
        </p:spPr>
        <p:txBody>
          <a:bodyPr>
            <a:normAutofit/>
          </a:bodyPr>
          <a:lstStyle/>
          <a:p>
            <a:r>
              <a:rPr lang="en-US" sz="3600" dirty="0">
                <a:solidFill>
                  <a:schemeClr val="accent4">
                    <a:lumMod val="75000"/>
                  </a:schemeClr>
                </a:solidFill>
                <a:latin typeface="Bahnschrift" panose="020B0502040204020203" pitchFamily="34" charset="0"/>
              </a:rPr>
              <a:t>Electoral</a:t>
            </a:r>
          </a:p>
        </p:txBody>
      </p:sp>
      <p:sp>
        <p:nvSpPr>
          <p:cNvPr id="3" name="Content Placeholder 2"/>
          <p:cNvSpPr>
            <a:spLocks noGrp="1"/>
          </p:cNvSpPr>
          <p:nvPr>
            <p:ph idx="1"/>
          </p:nvPr>
        </p:nvSpPr>
        <p:spPr>
          <a:xfrm>
            <a:off x="1277655" y="2116899"/>
            <a:ext cx="9695145" cy="3582443"/>
          </a:xfrm>
        </p:spPr>
        <p:txBody>
          <a:bodyPr>
            <a:normAutofit fontScale="92500" lnSpcReduction="10000"/>
          </a:bodyPr>
          <a:lstStyle/>
          <a:p>
            <a:r>
              <a:rPr lang="en-US" sz="1900" b="1" dirty="0">
                <a:solidFill>
                  <a:schemeClr val="accent4">
                    <a:lumMod val="75000"/>
                  </a:schemeClr>
                </a:solidFill>
                <a:latin typeface="Arial" panose="020B0604020202020204" pitchFamily="34" charset="0"/>
                <a:cs typeface="Arial" panose="020B0604020202020204" pitchFamily="34" charset="0"/>
              </a:rPr>
              <a:t>3. The Electoral College System</a:t>
            </a:r>
          </a:p>
          <a:p>
            <a:r>
              <a:rPr lang="en-US" sz="1900" dirty="0">
                <a:latin typeface="Arial" panose="020B0604020202020204" pitchFamily="34" charset="0"/>
                <a:cs typeface="Arial" panose="020B0604020202020204" pitchFamily="34" charset="0"/>
              </a:rPr>
              <a:t>The U.S. Electoral College is a unique system used to elect the president and vice president. Each state is allocated a number of electoral votes based on its population. The total number of electors is 538, and a candidate needs 270 electoral votes to win the presidency.</a:t>
            </a:r>
          </a:p>
          <a:p>
            <a:r>
              <a:rPr lang="en-US" sz="1900" b="1" dirty="0">
                <a:solidFill>
                  <a:schemeClr val="accent4">
                    <a:lumMod val="75000"/>
                  </a:schemeClr>
                </a:solidFill>
                <a:latin typeface="Arial" panose="020B0604020202020204" pitchFamily="34" charset="0"/>
                <a:cs typeface="Arial" panose="020B0604020202020204" pitchFamily="34" charset="0"/>
              </a:rPr>
              <a:t>Winner-Takes-All</a:t>
            </a:r>
            <a:r>
              <a:rPr lang="en-US" sz="1900" dirty="0">
                <a:solidFill>
                  <a:schemeClr val="accent4">
                    <a:lumMod val="75000"/>
                  </a:schemeClr>
                </a:solidFill>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Most states have a "winner-takes-all" system where the candidate with the most votes in the state wins all of its electoral votes (except in Maine and Nebraska, which use a proportional system).</a:t>
            </a:r>
          </a:p>
          <a:p>
            <a:r>
              <a:rPr lang="en-US" sz="1900" b="1" dirty="0">
                <a:solidFill>
                  <a:schemeClr val="accent4">
                    <a:lumMod val="75000"/>
                  </a:schemeClr>
                </a:solidFill>
                <a:latin typeface="Arial" panose="020B0604020202020204" pitchFamily="34" charset="0"/>
                <a:cs typeface="Arial" panose="020B0604020202020204" pitchFamily="34" charset="0"/>
              </a:rPr>
              <a:t>Swing States</a:t>
            </a:r>
            <a:r>
              <a:rPr lang="en-US" sz="1900" dirty="0">
                <a:latin typeface="Arial" panose="020B0604020202020204" pitchFamily="34" charset="0"/>
                <a:cs typeface="Arial" panose="020B0604020202020204" pitchFamily="34" charset="0"/>
              </a:rPr>
              <a:t>: Certain states, such as Florida, Pennsylvania, Michigan, and Wisconsin, are often referred to as "swing states" because they are hotly contested and can swing either way in an election</a:t>
            </a:r>
            <a:r>
              <a:rPr lang="en-US" dirty="0"/>
              <a:t>.</a:t>
            </a:r>
          </a:p>
          <a:p>
            <a:endParaRPr lang="en-US" dirty="0"/>
          </a:p>
        </p:txBody>
      </p:sp>
    </p:spTree>
    <p:extLst>
      <p:ext uri="{BB962C8B-B14F-4D97-AF65-F5344CB8AC3E}">
        <p14:creationId xmlns:p14="http://schemas.microsoft.com/office/powerpoint/2010/main" val="4155098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81" y="810708"/>
            <a:ext cx="10018713" cy="641959"/>
          </a:xfrm>
        </p:spPr>
        <p:txBody>
          <a:bodyPr>
            <a:normAutofit/>
          </a:bodyPr>
          <a:lstStyle/>
          <a:p>
            <a:pPr algn="l"/>
            <a:r>
              <a:rPr lang="en-US" sz="3200" dirty="0">
                <a:solidFill>
                  <a:schemeClr val="accent4">
                    <a:lumMod val="75000"/>
                  </a:schemeClr>
                </a:solidFill>
                <a:latin typeface="Bahnschrift" panose="020B0502040204020203" pitchFamily="34" charset="0"/>
              </a:rPr>
              <a:t>Senate</a:t>
            </a:r>
          </a:p>
        </p:txBody>
      </p:sp>
      <p:sp>
        <p:nvSpPr>
          <p:cNvPr id="3" name="Content Placeholder 2"/>
          <p:cNvSpPr>
            <a:spLocks noGrp="1"/>
          </p:cNvSpPr>
          <p:nvPr>
            <p:ph idx="1"/>
          </p:nvPr>
        </p:nvSpPr>
        <p:spPr>
          <a:xfrm>
            <a:off x="1146155" y="1640910"/>
            <a:ext cx="10194031" cy="4647156"/>
          </a:xfrm>
        </p:spPr>
        <p:txBody>
          <a:bodyPr>
            <a:normAutofit fontScale="32500" lnSpcReduction="20000"/>
          </a:bodyPr>
          <a:lstStyle/>
          <a:p>
            <a:r>
              <a:rPr lang="en-US" sz="5500" b="1" dirty="0">
                <a:solidFill>
                  <a:schemeClr val="accent4">
                    <a:lumMod val="75000"/>
                  </a:schemeClr>
                </a:solidFill>
                <a:latin typeface="Arial" panose="020B0604020202020204" pitchFamily="34" charset="0"/>
                <a:cs typeface="Arial" panose="020B0604020202020204" pitchFamily="34" charset="0"/>
              </a:rPr>
              <a:t>The Senate and Congressional Elections</a:t>
            </a:r>
          </a:p>
          <a:p>
            <a:r>
              <a:rPr lang="en-US" sz="5500" dirty="0">
                <a:latin typeface="Arial" panose="020B0604020202020204" pitchFamily="34" charset="0"/>
                <a:cs typeface="Arial" panose="020B0604020202020204" pitchFamily="34" charset="0"/>
              </a:rPr>
              <a:t>In addition to the presidential election, U.S. voters also elect members of Congress. This includes:</a:t>
            </a:r>
          </a:p>
          <a:p>
            <a:r>
              <a:rPr lang="en-US" sz="5500" b="1" dirty="0">
                <a:solidFill>
                  <a:schemeClr val="accent4">
                    <a:lumMod val="75000"/>
                  </a:schemeClr>
                </a:solidFill>
                <a:latin typeface="Arial" panose="020B0604020202020204" pitchFamily="34" charset="0"/>
                <a:cs typeface="Arial" panose="020B0604020202020204" pitchFamily="34" charset="0"/>
              </a:rPr>
              <a:t>U.S. Senate</a:t>
            </a:r>
            <a:r>
              <a:rPr lang="en-US" sz="5500" dirty="0">
                <a:latin typeface="Arial" panose="020B0604020202020204" pitchFamily="34" charset="0"/>
                <a:cs typeface="Arial" panose="020B0604020202020204" pitchFamily="34" charset="0"/>
              </a:rPr>
              <a:t>: There are 100 Senators, two from each state, serving staggered 6-year terms. Every two years, approximately one-third of the Senate seats are up for election.</a:t>
            </a:r>
          </a:p>
          <a:p>
            <a:r>
              <a:rPr lang="en-US" sz="5500" b="1" dirty="0">
                <a:solidFill>
                  <a:schemeClr val="accent4">
                    <a:lumMod val="75000"/>
                  </a:schemeClr>
                </a:solidFill>
                <a:latin typeface="Arial" panose="020B0604020202020204" pitchFamily="34" charset="0"/>
                <a:cs typeface="Arial" panose="020B0604020202020204" pitchFamily="34" charset="0"/>
              </a:rPr>
              <a:t>U.S. House of Representatives</a:t>
            </a:r>
            <a:r>
              <a:rPr lang="en-US" sz="5500" dirty="0">
                <a:solidFill>
                  <a:schemeClr val="accent4">
                    <a:lumMod val="75000"/>
                  </a:schemeClr>
                </a:solidFill>
                <a:latin typeface="Arial" panose="020B0604020202020204" pitchFamily="34" charset="0"/>
                <a:cs typeface="Arial" panose="020B0604020202020204" pitchFamily="34" charset="0"/>
              </a:rPr>
              <a:t>: </a:t>
            </a:r>
            <a:r>
              <a:rPr lang="en-US" sz="5500" dirty="0">
                <a:latin typeface="Arial" panose="020B0604020202020204" pitchFamily="34" charset="0"/>
                <a:cs typeface="Arial" panose="020B0604020202020204" pitchFamily="34" charset="0"/>
              </a:rPr>
              <a:t>There are 435 Representatives, with each state allocated a number of Representatives based on its population. House elections are held every two years.</a:t>
            </a:r>
          </a:p>
          <a:p>
            <a:r>
              <a:rPr lang="en-US" sz="5500" dirty="0">
                <a:latin typeface="Arial" panose="020B0604020202020204" pitchFamily="34" charset="0"/>
                <a:cs typeface="Arial" panose="020B0604020202020204" pitchFamily="34" charset="0"/>
              </a:rPr>
              <a:t>In recent years, the control of Congress has been a key issue in U.S. elections:</a:t>
            </a:r>
          </a:p>
          <a:p>
            <a:r>
              <a:rPr lang="en-US" sz="5500" dirty="0">
                <a:latin typeface="Arial" panose="020B0604020202020204" pitchFamily="34" charset="0"/>
                <a:cs typeface="Arial" panose="020B0604020202020204" pitchFamily="34" charset="0"/>
              </a:rPr>
              <a:t>The </a:t>
            </a:r>
            <a:r>
              <a:rPr lang="en-US" sz="5500" b="1" dirty="0">
                <a:solidFill>
                  <a:schemeClr val="accent4">
                    <a:lumMod val="75000"/>
                  </a:schemeClr>
                </a:solidFill>
                <a:latin typeface="Arial" panose="020B0604020202020204" pitchFamily="34" charset="0"/>
                <a:cs typeface="Arial" panose="020B0604020202020204" pitchFamily="34" charset="0"/>
              </a:rPr>
              <a:t>2014 midterms</a:t>
            </a:r>
            <a:r>
              <a:rPr lang="en-US" sz="5500" dirty="0">
                <a:solidFill>
                  <a:schemeClr val="accent4">
                    <a:lumMod val="75000"/>
                  </a:schemeClr>
                </a:solidFill>
                <a:latin typeface="Arial" panose="020B0604020202020204" pitchFamily="34" charset="0"/>
                <a:cs typeface="Arial" panose="020B0604020202020204" pitchFamily="34" charset="0"/>
              </a:rPr>
              <a:t> </a:t>
            </a:r>
            <a:r>
              <a:rPr lang="en-US" sz="5500" dirty="0">
                <a:latin typeface="Arial" panose="020B0604020202020204" pitchFamily="34" charset="0"/>
                <a:cs typeface="Arial" panose="020B0604020202020204" pitchFamily="34" charset="0"/>
              </a:rPr>
              <a:t>saw Republicans gain control of the Senate and House.</a:t>
            </a:r>
          </a:p>
          <a:p>
            <a:r>
              <a:rPr lang="en-US" sz="5500" dirty="0">
                <a:latin typeface="Arial" panose="020B0604020202020204" pitchFamily="34" charset="0"/>
                <a:cs typeface="Arial" panose="020B0604020202020204" pitchFamily="34" charset="0"/>
              </a:rPr>
              <a:t>The </a:t>
            </a:r>
            <a:r>
              <a:rPr lang="en-US" sz="5500" b="1" dirty="0">
                <a:solidFill>
                  <a:schemeClr val="accent4">
                    <a:lumMod val="75000"/>
                  </a:schemeClr>
                </a:solidFill>
                <a:latin typeface="Arial" panose="020B0604020202020204" pitchFamily="34" charset="0"/>
                <a:cs typeface="Arial" panose="020B0604020202020204" pitchFamily="34" charset="0"/>
              </a:rPr>
              <a:t>2018 midterms</a:t>
            </a:r>
            <a:r>
              <a:rPr lang="en-US" sz="5500" dirty="0">
                <a:latin typeface="Arial" panose="020B0604020202020204" pitchFamily="34" charset="0"/>
                <a:cs typeface="Arial" panose="020B0604020202020204" pitchFamily="34" charset="0"/>
              </a:rPr>
              <a:t> saw a "blue wave," with Democrats taking control of the House of Representatives while Republicans maintained control of the Senate.</a:t>
            </a:r>
          </a:p>
          <a:p>
            <a:r>
              <a:rPr lang="en-US" sz="5500" dirty="0">
                <a:latin typeface="Arial" panose="020B0604020202020204" pitchFamily="34" charset="0"/>
                <a:cs typeface="Arial" panose="020B0604020202020204" pitchFamily="34" charset="0"/>
              </a:rPr>
              <a:t>In </a:t>
            </a:r>
            <a:r>
              <a:rPr lang="en-US" sz="5500" b="1" dirty="0">
                <a:solidFill>
                  <a:schemeClr val="accent4">
                    <a:lumMod val="75000"/>
                  </a:schemeClr>
                </a:solidFill>
                <a:latin typeface="Arial" panose="020B0604020202020204" pitchFamily="34" charset="0"/>
                <a:cs typeface="Arial" panose="020B0604020202020204" pitchFamily="34" charset="0"/>
              </a:rPr>
              <a:t>2020</a:t>
            </a:r>
            <a:r>
              <a:rPr lang="en-US" sz="5500" dirty="0">
                <a:latin typeface="Arial" panose="020B0604020202020204" pitchFamily="34" charset="0"/>
                <a:cs typeface="Arial" panose="020B0604020202020204" pitchFamily="34" charset="0"/>
              </a:rPr>
              <a:t>, the Senate was closely contested, and following the election, the Senate was split 50-50, with Vice President Kamala Harris holding the tie-breaking vote.</a:t>
            </a:r>
          </a:p>
          <a:p>
            <a:r>
              <a:rPr lang="en-US" sz="5500" dirty="0">
                <a:latin typeface="Arial" panose="020B0604020202020204" pitchFamily="34" charset="0"/>
                <a:cs typeface="Arial" panose="020B0604020202020204" pitchFamily="34" charset="0"/>
              </a:rPr>
              <a:t>In </a:t>
            </a:r>
            <a:r>
              <a:rPr lang="en-US" sz="5500" b="1" dirty="0">
                <a:solidFill>
                  <a:schemeClr val="accent4">
                    <a:lumMod val="75000"/>
                  </a:schemeClr>
                </a:solidFill>
                <a:latin typeface="Arial" panose="020B0604020202020204" pitchFamily="34" charset="0"/>
                <a:cs typeface="Arial" panose="020B0604020202020204" pitchFamily="34" charset="0"/>
              </a:rPr>
              <a:t>2022</a:t>
            </a:r>
            <a:r>
              <a:rPr lang="en-US" sz="5500" dirty="0">
                <a:latin typeface="Arial" panose="020B0604020202020204" pitchFamily="34" charset="0"/>
                <a:cs typeface="Arial" panose="020B0604020202020204" pitchFamily="34" charset="0"/>
              </a:rPr>
              <a:t>, Republicans regained control of the House of Representatives, while the Senate remained under Democratic control.</a:t>
            </a:r>
          </a:p>
          <a:p>
            <a:endParaRPr lang="en-US" dirty="0"/>
          </a:p>
        </p:txBody>
      </p:sp>
    </p:spTree>
    <p:extLst>
      <p:ext uri="{BB962C8B-B14F-4D97-AF65-F5344CB8AC3E}">
        <p14:creationId xmlns:p14="http://schemas.microsoft.com/office/powerpoint/2010/main" val="11770101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ircle(in)">
                                      <p:cBhvr>
                                        <p:cTn id="35" dur="2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circle(in)">
                                      <p:cBhvr>
                                        <p:cTn id="40" dur="20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circle(in)">
                                      <p:cBhvr>
                                        <p:cTn id="45"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4419"/>
            <a:ext cx="10018713" cy="1752599"/>
          </a:xfrm>
        </p:spPr>
        <p:txBody>
          <a:bodyPr/>
          <a:lstStyle/>
          <a:p>
            <a:r>
              <a:rPr lang="en-US" dirty="0" smtClean="0">
                <a:solidFill>
                  <a:schemeClr val="accent4">
                    <a:lumMod val="75000"/>
                  </a:schemeClr>
                </a:solidFill>
                <a:latin typeface="Bahnschrift SemiBold SemiConden" panose="020B0502040204020203" pitchFamily="34" charset="0"/>
              </a:rPr>
              <a:t>Presidential Candidates of 2024</a:t>
            </a:r>
            <a:endParaRPr lang="en-US" dirty="0">
              <a:solidFill>
                <a:schemeClr val="accent4">
                  <a:lumMod val="75000"/>
                </a:schemeClr>
              </a:solidFill>
            </a:endParaRPr>
          </a:p>
        </p:txBody>
      </p:sp>
      <p:sp>
        <p:nvSpPr>
          <p:cNvPr id="3" name="Content Placeholder 2"/>
          <p:cNvSpPr>
            <a:spLocks noGrp="1"/>
          </p:cNvSpPr>
          <p:nvPr>
            <p:ph idx="1"/>
          </p:nvPr>
        </p:nvSpPr>
        <p:spPr>
          <a:xfrm>
            <a:off x="1484311" y="2438399"/>
            <a:ext cx="10169025" cy="3427957"/>
          </a:xfrm>
        </p:spPr>
        <p:txBody>
          <a:bodyPr>
            <a:normAutofit/>
          </a:bodyPr>
          <a:lstStyle/>
          <a:p>
            <a:r>
              <a:rPr lang="en-US" sz="3200" dirty="0" smtClean="0">
                <a:solidFill>
                  <a:schemeClr val="accent4">
                    <a:lumMod val="75000"/>
                  </a:schemeClr>
                </a:solidFill>
                <a:latin typeface="Bahnschrift" panose="020B0502040204020203" pitchFamily="34" charset="0"/>
                <a:cs typeface="Arial" panose="020B0604020202020204" pitchFamily="34" charset="0"/>
              </a:rPr>
              <a:t>KAMALA HARRIS</a:t>
            </a:r>
          </a:p>
          <a:p>
            <a:r>
              <a:rPr lang="en-US" sz="1800" dirty="0" smtClean="0">
                <a:latin typeface="Arial" panose="020B0604020202020204" pitchFamily="34" charset="0"/>
                <a:cs typeface="Arial" panose="020B0604020202020204" pitchFamily="34" charset="0"/>
              </a:rPr>
              <a:t>In April 2023, incumbent president Joe Biden announced his reelection </a:t>
            </a:r>
            <a:r>
              <a:rPr lang="en-US" sz="1800" u="sng" dirty="0" smtClean="0">
                <a:solidFill>
                  <a:schemeClr val="bg1"/>
                </a:solidFill>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with Harris as his running mate. After the democratic party, the pair became the party's presumptive nominees in the 2024 presidential election.  persisted throughout Biden's first term, with renewed scrutiny after his performance in the </a:t>
            </a:r>
            <a:r>
              <a:rPr lang="en-US" sz="1800" u="sng" dirty="0" smtClean="0">
                <a:latin typeface="Arial" panose="020B0604020202020204" pitchFamily="34" charset="0"/>
                <a:cs typeface="Arial" panose="020B0604020202020204" pitchFamily="34" charset="0"/>
              </a:rPr>
              <a:t>first presidential   debate on</a:t>
            </a:r>
            <a:r>
              <a:rPr lang="en-US" sz="1800" dirty="0" smtClean="0">
                <a:latin typeface="Arial" panose="020B0604020202020204" pitchFamily="34" charset="0"/>
                <a:cs typeface="Arial" panose="020B0604020202020204" pitchFamily="34" charset="0"/>
              </a:rPr>
              <a:t> June 27. On July 21, 2024, Biden suspended his reelection campaign and endorsed Harris for president</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3149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7864" y="0"/>
            <a:ext cx="10225368" cy="4012504"/>
          </a:xfrm>
        </p:spPr>
        <p:txBody>
          <a:bodyPr/>
          <a:lstStyle/>
          <a:p>
            <a:r>
              <a:rPr lang="en-US" sz="1800" dirty="0">
                <a:latin typeface="Arial" panose="020B0604020202020204" pitchFamily="34" charset="0"/>
                <a:cs typeface="Arial" panose="020B0604020202020204" pitchFamily="34" charset="0"/>
              </a:rPr>
              <a:t>The former president has announced his candidacy for a </a:t>
            </a:r>
            <a:r>
              <a:rPr lang="en-US" sz="1800" dirty="0" smtClean="0">
                <a:latin typeface="Arial" panose="020B0604020202020204" pitchFamily="34" charset="0"/>
                <a:cs typeface="Arial" panose="020B0604020202020204" pitchFamily="34" charset="0"/>
              </a:rPr>
              <a:t>thir</a:t>
            </a:r>
            <a:r>
              <a:rPr lang="en-US" sz="1800" dirty="0">
                <a:latin typeface="Arial" panose="020B0604020202020204" pitchFamily="34" charset="0"/>
                <a:cs typeface="Arial" panose="020B0604020202020204" pitchFamily="34" charset="0"/>
              </a:rPr>
              <a:t>d</a:t>
            </a:r>
            <a:r>
              <a:rPr lang="en-US" sz="1800" dirty="0" smtClean="0">
                <a:latin typeface="Arial" panose="020B0604020202020204" pitchFamily="34" charset="0"/>
                <a:cs typeface="Arial" panose="020B0604020202020204" pitchFamily="34" charset="0"/>
              </a:rPr>
              <a:t> term. Ron </a:t>
            </a:r>
            <a:r>
              <a:rPr lang="en-US" sz="1800" dirty="0">
                <a:latin typeface="Arial" panose="020B0604020202020204" pitchFamily="34" charset="0"/>
                <a:cs typeface="Arial" panose="020B0604020202020204" pitchFamily="34" charset="0"/>
              </a:rPr>
              <a:t>DeSantis: Governor of Florida, seen as a leading alternative to Trump.</a:t>
            </a:r>
          </a:p>
          <a:p>
            <a:r>
              <a:rPr lang="en-US" sz="1800" dirty="0">
                <a:latin typeface="Arial" panose="020B0604020202020204" pitchFamily="34" charset="0"/>
                <a:cs typeface="Arial" panose="020B0604020202020204" pitchFamily="34" charset="0"/>
              </a:rPr>
              <a:t>Other Republican contenders may include senators or governors seeking to challenge Trump for the nomination</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432" y="2417524"/>
            <a:ext cx="3220979" cy="2154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615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141</TotalTime>
  <Words>881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Bahnschrift</vt:lpstr>
      <vt:lpstr>Bahnschrift SemiBold SemiConden</vt:lpstr>
      <vt:lpstr>Corbel</vt:lpstr>
      <vt:lpstr>Parallax</vt:lpstr>
      <vt:lpstr>US ELECTION 2024</vt:lpstr>
      <vt:lpstr>PowerPoint Presentation</vt:lpstr>
      <vt:lpstr>PowerPoint Presentation</vt:lpstr>
      <vt:lpstr>PowerPoint Presentation</vt:lpstr>
      <vt:lpstr>PowerPoint Presentation</vt:lpstr>
      <vt:lpstr>Electoral</vt:lpstr>
      <vt:lpstr>Senate</vt:lpstr>
      <vt:lpstr>Presidential Candidates of 2024</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ELECTION 2024</dc:title>
  <dc:creator>user</dc:creator>
  <cp:lastModifiedBy>user</cp:lastModifiedBy>
  <cp:revision>15</cp:revision>
  <dcterms:created xsi:type="dcterms:W3CDTF">2024-11-19T17:50:47Z</dcterms:created>
  <dcterms:modified xsi:type="dcterms:W3CDTF">2024-11-19T20:12:01Z</dcterms:modified>
</cp:coreProperties>
</file>