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69"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93" autoAdjust="0"/>
    <p:restoredTop sz="90170" autoAdjust="0"/>
  </p:normalViewPr>
  <p:slideViewPr>
    <p:cSldViewPr>
      <p:cViewPr varScale="1">
        <p:scale>
          <a:sx n="51" d="100"/>
          <a:sy n="51" d="100"/>
        </p:scale>
        <p:origin x="55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E:\Data%20analysis%20Project\Accenture%20Data%20Analyst%20Project\final%20dataset%20and%20Top%205%20conten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E:\Data%20analysis%20Project\Accenture%20Data%20Analyst%20Project\final%20dataset%20and%20Top%205%20content.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E:\Data%20analysis%20Project\Accenture%20Data%20Analyst%20Project\final%20dataset%20and%20Top%205%20conten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[final dataset and Top 5 content.xlsx]Dashboard!Top_5</c:name>
    <c:fmtId val="55"/>
  </c:pivotSource>
  <c:chart>
    <c:title>
      <c:tx>
        <c:rich>
          <a:bodyPr rot="0" spcFirstLastPara="1" vertOverflow="ellipsis" vert="horz" wrap="square" anchor="ctr" anchorCtr="1"/>
          <a:lstStyle/>
          <a:p>
            <a:pPr>
              <a:defRPr sz="4000" b="1" i="0" u="none" strike="noStrike" kern="1200" spc="0" baseline="0">
                <a:solidFill>
                  <a:schemeClr val="tx1">
                    <a:lumMod val="65000"/>
                    <a:lumOff val="35000"/>
                  </a:schemeClr>
                </a:solidFill>
                <a:latin typeface="+mn-lt"/>
                <a:ea typeface="+mn-ea"/>
                <a:cs typeface="+mn-cs"/>
              </a:defRPr>
            </a:pPr>
            <a:r>
              <a:rPr lang="en-US" sz="4000" b="1" dirty="0"/>
              <a:t>5 Most</a:t>
            </a:r>
            <a:r>
              <a:rPr lang="en-US" sz="4000" b="1" baseline="0" dirty="0"/>
              <a:t> Popular Category of All Time</a:t>
            </a:r>
          </a:p>
        </c:rich>
      </c:tx>
      <c:overlay val="0"/>
      <c:spPr>
        <a:noFill/>
        <a:ln>
          <a:noFill/>
        </a:ln>
        <a:effectLst/>
      </c:spPr>
    </c:title>
    <c:autoTitleDeleted val="0"/>
    <c:pivotFmts>
      <c:pivotFmt>
        <c:idx val="0"/>
        <c:spPr>
          <a:solidFill>
            <a:srgbClr val="5D47FF"/>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rgbClr val="5D47FF"/>
          </a:solidFill>
          <a:ln>
            <a:noFill/>
          </a:ln>
          <a:effectLst/>
        </c:spPr>
        <c:marker>
          <c:symbol val="none"/>
        </c:marker>
        <c:dLbl>
          <c:idx val="0"/>
          <c:delete val="1"/>
          <c:extLst>
            <c:ext xmlns:c15="http://schemas.microsoft.com/office/drawing/2012/chart" uri="{CE6537A1-D6FC-4f65-9D91-7224C49458BB}"/>
          </c:extLst>
        </c:dLbl>
      </c:pivotFmt>
      <c:pivotFmt>
        <c:idx val="3"/>
        <c:spPr>
          <a:solidFill>
            <a:srgbClr val="5D47FF"/>
          </a:solidFill>
          <a:ln>
            <a:noFill/>
          </a:ln>
          <a:effectLst/>
        </c:spPr>
        <c:marker>
          <c:symbol val="none"/>
        </c:marker>
        <c:dLbl>
          <c:idx val="0"/>
          <c:delete val="1"/>
          <c:extLst>
            <c:ext xmlns:c15="http://schemas.microsoft.com/office/drawing/2012/chart" uri="{CE6537A1-D6FC-4f65-9D91-7224C49458BB}"/>
          </c:extLst>
        </c:dLbl>
      </c:pivotFmt>
      <c:pivotFmt>
        <c:idx val="4"/>
        <c:spPr>
          <a:solidFill>
            <a:srgbClr val="5D47FF"/>
          </a:solidFill>
          <a:ln>
            <a:noFill/>
          </a:ln>
          <a:effectLst/>
        </c:spPr>
        <c:marker>
          <c:symbol val="none"/>
        </c:marker>
        <c:dLbl>
          <c:idx val="0"/>
          <c:spPr>
            <a:noFill/>
            <a:ln>
              <a:noFill/>
            </a:ln>
            <a:effectLst/>
          </c:spPr>
          <c:txPr>
            <a:bodyPr wrap="square" lIns="38100" tIns="19050" rIns="38100" bIns="19050" anchor="ctr">
              <a:spAutoFit/>
            </a:bodyPr>
            <a:lstStyle/>
            <a:p>
              <a:pPr>
                <a:defRPr sz="1100" b="1">
                  <a:solidFill>
                    <a:schemeClr val="bg1"/>
                  </a:solidFill>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5D47FF"/>
          </a:solidFill>
          <a:ln>
            <a:noFill/>
          </a:ln>
          <a:effectLst/>
        </c:spPr>
        <c:marker>
          <c:symbol val="none"/>
        </c:marker>
        <c:dLbl>
          <c:idx val="0"/>
          <c:spPr>
            <a:noFill/>
            <a:ln>
              <a:noFill/>
            </a:ln>
            <a:effectLst/>
          </c:spPr>
          <c:txPr>
            <a:bodyPr wrap="square" lIns="38100" tIns="19050" rIns="38100" bIns="19050" anchor="ctr">
              <a:spAutoFit/>
            </a:bodyPr>
            <a:lstStyle/>
            <a:p>
              <a:pPr>
                <a:defRPr sz="1100" b="1">
                  <a:solidFill>
                    <a:schemeClr val="bg1"/>
                  </a:solidFill>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5D47FF"/>
          </a:solidFill>
          <a:ln>
            <a:noFill/>
          </a:ln>
          <a:effectLst/>
        </c:spPr>
        <c:marker>
          <c:symbol val="none"/>
        </c:marker>
        <c:dLbl>
          <c:idx val="0"/>
          <c:spPr>
            <a:noFill/>
            <a:ln>
              <a:noFill/>
            </a:ln>
            <a:effectLst/>
          </c:spPr>
          <c:txPr>
            <a:bodyPr wrap="square" lIns="38100" tIns="19050" rIns="38100" bIns="19050" anchor="ctr">
              <a:spAutoFit/>
            </a:bodyPr>
            <a:lstStyle/>
            <a:p>
              <a:pPr>
                <a:defRPr sz="1100" b="1">
                  <a:solidFill>
                    <a:schemeClr val="bg1"/>
                  </a:solidFill>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Dashboard!$B$11</c:f>
              <c:strCache>
                <c:ptCount val="1"/>
                <c:pt idx="0">
                  <c:v>Total</c:v>
                </c:pt>
              </c:strCache>
            </c:strRef>
          </c:tx>
          <c:spPr>
            <a:solidFill>
              <a:srgbClr val="5D47FF"/>
            </a:solidFill>
            <a:ln>
              <a:noFill/>
            </a:ln>
            <a:effectLst/>
          </c:spPr>
          <c:invertIfNegative val="0"/>
          <c:dLbls>
            <c:spPr>
              <a:noFill/>
              <a:ln>
                <a:noFill/>
              </a:ln>
              <a:effectLst/>
            </c:spPr>
            <c:txPr>
              <a:bodyPr wrap="square" lIns="38100" tIns="19050" rIns="38100" bIns="19050" anchor="ctr">
                <a:spAutoFit/>
              </a:bodyPr>
              <a:lstStyle/>
              <a:p>
                <a:pPr>
                  <a:defRPr sz="2400"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Dashboard!$A$12:$A$16</c:f>
              <c:strCache>
                <c:ptCount val="5"/>
                <c:pt idx="0">
                  <c:v>Animals</c:v>
                </c:pt>
                <c:pt idx="1">
                  <c:v>science</c:v>
                </c:pt>
                <c:pt idx="2">
                  <c:v>healthy eating</c:v>
                </c:pt>
                <c:pt idx="3">
                  <c:v>technology</c:v>
                </c:pt>
                <c:pt idx="4">
                  <c:v>food</c:v>
                </c:pt>
              </c:strCache>
            </c:strRef>
          </c:cat>
          <c:val>
            <c:numRef>
              <c:f>Dashboard!$B$12:$B$16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0AFB-48B8-AA00-CC0D491E219E}"/>
            </c:ext>
          </c:extLst>
        </c:ser>
        <c:dLbls>
          <c:dLblPos val="inEnd"/>
          <c:showLegendKey val="0"/>
          <c:showVal val="1"/>
          <c:showCatName val="0"/>
          <c:showSerName val="0"/>
          <c:showPercent val="0"/>
          <c:showBubbleSize val="0"/>
        </c:dLbls>
        <c:gapWidth val="60"/>
        <c:overlap val="30"/>
        <c:axId val="770882127"/>
        <c:axId val="770885967"/>
      </c:barChart>
      <c:catAx>
        <c:axId val="770882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770885967"/>
        <c:crosses val="autoZero"/>
        <c:auto val="1"/>
        <c:lblAlgn val="ctr"/>
        <c:lblOffset val="100"/>
        <c:noMultiLvlLbl val="0"/>
      </c:catAx>
      <c:valAx>
        <c:axId val="770885967"/>
        <c:scaling>
          <c:orientation val="minMax"/>
        </c:scaling>
        <c:delete val="0"/>
        <c:axPos val="l"/>
        <c:title>
          <c:tx>
            <c:rich>
              <a:bodyPr/>
              <a:lstStyle/>
              <a:p>
                <a:pPr>
                  <a:defRPr sz="2800">
                    <a:solidFill>
                      <a:schemeClr val="tx1">
                        <a:lumMod val="65000"/>
                        <a:lumOff val="35000"/>
                      </a:schemeClr>
                    </a:solidFill>
                  </a:defRPr>
                </a:pPr>
                <a:r>
                  <a:rPr lang="en-US" sz="2800">
                    <a:solidFill>
                      <a:schemeClr val="tx1">
                        <a:lumMod val="65000"/>
                        <a:lumOff val="35000"/>
                      </a:schemeClr>
                    </a:solidFill>
                  </a:rPr>
                  <a:t>Popularity</a:t>
                </a:r>
                <a:r>
                  <a:rPr lang="en-US" sz="2800" baseline="0">
                    <a:solidFill>
                      <a:schemeClr val="tx1">
                        <a:lumMod val="65000"/>
                        <a:lumOff val="35000"/>
                      </a:schemeClr>
                    </a:solidFill>
                  </a:rPr>
                  <a:t> Score</a:t>
                </a:r>
                <a:endParaRPr lang="en-US" sz="2800">
                  <a:solidFill>
                    <a:schemeClr val="tx1">
                      <a:lumMod val="65000"/>
                      <a:lumOff val="35000"/>
                    </a:schemeClr>
                  </a:solidFill>
                </a:endParaRP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770882127"/>
        <c:crosses val="autoZero"/>
        <c:crossBetween val="between"/>
      </c:valAx>
    </c:plotArea>
    <c:plotVisOnly val="1"/>
    <c:dispBlanksAs val="gap"/>
    <c:showDLblsOverMax val="0"/>
    <c:extLst/>
  </c:chart>
  <c:spPr>
    <a:solidFill>
      <a:schemeClr val="bg1"/>
    </a:solidFill>
    <a:ln w="9525" cap="flat" cmpd="sng" algn="ctr">
      <a:solidFill>
        <a:schemeClr val="bg1"/>
      </a:solidFill>
      <a:round/>
    </a:ln>
    <a:effectLst>
      <a:outerShdw blurRad="50800" dist="38100" dir="2700000" algn="tl" rotWithShape="0">
        <a:prstClr val="black">
          <a:alpha val="50000"/>
        </a:prstClr>
      </a:outerShdw>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[final dataset and Top 5 content.xlsx]Dashboard!PivotTable11</c:name>
    <c:fmtId val="68"/>
  </c:pivotSource>
  <c:chart>
    <c:title>
      <c:tx>
        <c:rich>
          <a:bodyPr rot="0" spcFirstLastPara="1" vertOverflow="ellipsis" vert="horz" wrap="square" anchor="ctr" anchorCtr="1"/>
          <a:lstStyle/>
          <a:p>
            <a:pPr>
              <a:defRPr sz="3600" b="1" i="0" u="none" strike="noStrike" kern="1200" spc="0" baseline="0">
                <a:solidFill>
                  <a:schemeClr val="tx1">
                    <a:lumMod val="65000"/>
                    <a:lumOff val="35000"/>
                  </a:schemeClr>
                </a:solidFill>
                <a:latin typeface="+mn-lt"/>
                <a:ea typeface="+mn-ea"/>
                <a:cs typeface="+mn-cs"/>
              </a:defRPr>
            </a:pPr>
            <a:r>
              <a:rPr lang="en-US" sz="3600" b="1"/>
              <a:t>Percentage</a:t>
            </a:r>
            <a:r>
              <a:rPr lang="en-US" sz="3600" b="1" baseline="0"/>
              <a:t> of popularity among top 5 categories</a:t>
            </a:r>
            <a:endParaRPr lang="en-US" sz="3600" b="1"/>
          </a:p>
        </c:rich>
      </c:tx>
      <c:overlay val="0"/>
      <c:spPr>
        <a:noFill/>
        <a:ln>
          <a:noFill/>
        </a:ln>
        <a:effectLst/>
      </c:spPr>
      <c:txPr>
        <a:bodyPr rot="0" spcFirstLastPara="1" vertOverflow="ellipsis" vert="horz" wrap="square" anchor="ctr" anchorCtr="1"/>
        <a:lstStyle/>
        <a:p>
          <a:pPr>
            <a:defRPr sz="3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6753FF"/>
          </a:solidFill>
          <a:ln w="19050">
            <a:solidFill>
              <a:schemeClr val="lt1"/>
            </a:solidFill>
          </a:ln>
          <a:effectLst/>
        </c:spPr>
      </c:pivotFmt>
      <c:pivotFmt>
        <c:idx val="2"/>
        <c:spPr>
          <a:solidFill>
            <a:srgbClr val="9081FF"/>
          </a:solidFill>
          <a:ln w="19050">
            <a:solidFill>
              <a:schemeClr val="lt1"/>
            </a:solidFill>
          </a:ln>
          <a:effectLst/>
        </c:spPr>
      </c:pivotFmt>
      <c:pivotFmt>
        <c:idx val="3"/>
        <c:spPr>
          <a:solidFill>
            <a:srgbClr val="C8C1FF"/>
          </a:solidFill>
          <a:ln w="19050">
            <a:solidFill>
              <a:schemeClr val="lt1"/>
            </a:solidFill>
          </a:ln>
          <a:effectLst/>
        </c:spPr>
      </c:pivotFmt>
      <c:pivotFmt>
        <c:idx val="4"/>
        <c:spPr>
          <a:solidFill>
            <a:schemeClr val="bg2">
              <a:lumMod val="90000"/>
            </a:schemeClr>
          </a:solidFill>
          <a:ln w="19050">
            <a:solidFill>
              <a:schemeClr val="lt1"/>
            </a:solidFill>
          </a:ln>
          <a:effectLst/>
        </c:spPr>
      </c:pivotFmt>
      <c:pivotFmt>
        <c:idx val="5"/>
        <c:spPr>
          <a:solidFill>
            <a:schemeClr val="bg1">
              <a:lumMod val="95000"/>
            </a:schemeClr>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6753FF"/>
          </a:solidFill>
          <a:ln w="19050">
            <a:solidFill>
              <a:schemeClr val="lt1"/>
            </a:solidFill>
          </a:ln>
          <a:effectLst/>
        </c:spPr>
      </c:pivotFmt>
      <c:pivotFmt>
        <c:idx val="8"/>
        <c:spPr>
          <a:solidFill>
            <a:srgbClr val="9081FF"/>
          </a:solidFill>
          <a:ln w="19050">
            <a:solidFill>
              <a:schemeClr val="lt1"/>
            </a:solidFill>
          </a:ln>
          <a:effectLst/>
        </c:spPr>
      </c:pivotFmt>
      <c:pivotFmt>
        <c:idx val="9"/>
        <c:spPr>
          <a:solidFill>
            <a:srgbClr val="C8C1FF"/>
          </a:solidFill>
          <a:ln w="19050">
            <a:solidFill>
              <a:schemeClr val="lt1"/>
            </a:solidFill>
          </a:ln>
          <a:effectLst/>
        </c:spPr>
      </c:pivotFmt>
      <c:pivotFmt>
        <c:idx val="10"/>
        <c:spPr>
          <a:solidFill>
            <a:schemeClr val="bg2">
              <a:lumMod val="90000"/>
            </a:schemeClr>
          </a:solidFill>
          <a:ln w="19050">
            <a:solidFill>
              <a:schemeClr val="lt1"/>
            </a:solidFill>
          </a:ln>
          <a:effectLst/>
        </c:spPr>
      </c:pivotFmt>
      <c:pivotFmt>
        <c:idx val="11"/>
        <c:spPr>
          <a:solidFill>
            <a:schemeClr val="bg1">
              <a:lumMod val="95000"/>
            </a:schemeClr>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6753FF"/>
          </a:solidFill>
          <a:ln w="19050">
            <a:solidFill>
              <a:schemeClr val="lt1"/>
            </a:solidFill>
          </a:ln>
          <a:effectLst/>
        </c:spPr>
      </c:pivotFmt>
      <c:pivotFmt>
        <c:idx val="14"/>
        <c:spPr>
          <a:solidFill>
            <a:srgbClr val="9081FF"/>
          </a:solidFill>
          <a:ln w="19050">
            <a:solidFill>
              <a:schemeClr val="lt1"/>
            </a:solidFill>
          </a:ln>
          <a:effectLst/>
        </c:spPr>
      </c:pivotFmt>
      <c:pivotFmt>
        <c:idx val="15"/>
        <c:spPr>
          <a:solidFill>
            <a:srgbClr val="C8C1FF"/>
          </a:solidFill>
          <a:ln w="19050">
            <a:solidFill>
              <a:schemeClr val="lt1"/>
            </a:solidFill>
          </a:ln>
          <a:effectLst/>
        </c:spPr>
      </c:pivotFmt>
      <c:pivotFmt>
        <c:idx val="16"/>
        <c:spPr>
          <a:solidFill>
            <a:schemeClr val="bg2">
              <a:lumMod val="90000"/>
            </a:schemeClr>
          </a:solidFill>
          <a:ln w="19050">
            <a:solidFill>
              <a:schemeClr val="lt1"/>
            </a:solidFill>
          </a:ln>
          <a:effectLst/>
        </c:spPr>
      </c:pivotFmt>
      <c:pivotFmt>
        <c:idx val="17"/>
        <c:spPr>
          <a:solidFill>
            <a:schemeClr val="bg1">
              <a:lumMod val="95000"/>
            </a:schemeClr>
          </a:solidFill>
          <a:ln w="19050">
            <a:solidFill>
              <a:schemeClr val="lt1"/>
            </a:solidFill>
          </a:ln>
          <a:effectLst/>
        </c:spPr>
      </c:pivotFmt>
    </c:pivotFmts>
    <c:plotArea>
      <c:layout/>
      <c:doughnutChart>
        <c:varyColors val="1"/>
        <c:ser>
          <c:idx val="0"/>
          <c:order val="0"/>
          <c:tx>
            <c:strRef>
              <c:f>Dashboard!$B$28</c:f>
              <c:strCache>
                <c:ptCount val="1"/>
                <c:pt idx="0">
                  <c:v>Total</c:v>
                </c:pt>
              </c:strCache>
            </c:strRef>
          </c:tx>
          <c:dPt>
            <c:idx val="0"/>
            <c:bubble3D val="0"/>
            <c:explosion val="10"/>
            <c:spPr>
              <a:solidFill>
                <a:srgbClr val="6753FF"/>
              </a:solidFill>
              <a:ln w="19050">
                <a:solidFill>
                  <a:schemeClr val="lt1"/>
                </a:solidFill>
              </a:ln>
              <a:effectLst/>
            </c:spPr>
            <c:extLst>
              <c:ext xmlns:c16="http://schemas.microsoft.com/office/drawing/2014/chart" uri="{C3380CC4-5D6E-409C-BE32-E72D297353CC}">
                <c16:uniqueId val="{00000001-D428-493C-9937-4CF01EAC3CE9}"/>
              </c:ext>
            </c:extLst>
          </c:dPt>
          <c:dPt>
            <c:idx val="1"/>
            <c:bubble3D val="0"/>
            <c:spPr>
              <a:solidFill>
                <a:srgbClr val="9081FF"/>
              </a:solidFill>
              <a:ln w="19050">
                <a:solidFill>
                  <a:schemeClr val="lt1"/>
                </a:solidFill>
              </a:ln>
              <a:effectLst/>
            </c:spPr>
            <c:extLst>
              <c:ext xmlns:c16="http://schemas.microsoft.com/office/drawing/2014/chart" uri="{C3380CC4-5D6E-409C-BE32-E72D297353CC}">
                <c16:uniqueId val="{00000003-D428-493C-9937-4CF01EAC3CE9}"/>
              </c:ext>
            </c:extLst>
          </c:dPt>
          <c:dPt>
            <c:idx val="2"/>
            <c:bubble3D val="0"/>
            <c:spPr>
              <a:solidFill>
                <a:srgbClr val="C8C1FF"/>
              </a:solidFill>
              <a:ln w="19050">
                <a:solidFill>
                  <a:schemeClr val="lt1"/>
                </a:solidFill>
              </a:ln>
              <a:effectLst/>
            </c:spPr>
            <c:extLst>
              <c:ext xmlns:c16="http://schemas.microsoft.com/office/drawing/2014/chart" uri="{C3380CC4-5D6E-409C-BE32-E72D297353CC}">
                <c16:uniqueId val="{00000005-D428-493C-9937-4CF01EAC3CE9}"/>
              </c:ext>
            </c:extLst>
          </c:dPt>
          <c:dPt>
            <c:idx val="3"/>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7-D428-493C-9937-4CF01EAC3CE9}"/>
              </c:ext>
            </c:extLst>
          </c:dPt>
          <c:dPt>
            <c:idx val="4"/>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9-D428-493C-9937-4CF01EAC3CE9}"/>
              </c:ext>
            </c:extLst>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Dashboard!$A$29:$A$33</c:f>
              <c:strCache>
                <c:ptCount val="5"/>
                <c:pt idx="0">
                  <c:v>Animals</c:v>
                </c:pt>
                <c:pt idx="1">
                  <c:v>science</c:v>
                </c:pt>
                <c:pt idx="2">
                  <c:v>healthy eating</c:v>
                </c:pt>
                <c:pt idx="3">
                  <c:v>technology</c:v>
                </c:pt>
                <c:pt idx="4">
                  <c:v>food</c:v>
                </c:pt>
              </c:strCache>
            </c:strRef>
          </c:cat>
          <c:val>
            <c:numRef>
              <c:f>Dashboard!$B$29:$B$33</c:f>
              <c:numCache>
                <c:formatCode>0.0%</c:formatCode>
                <c:ptCount val="5"/>
                <c:pt idx="0">
                  <c:v>0.21364488751332342</c:v>
                </c:pt>
                <c:pt idx="1">
                  <c:v>0.20282370912490097</c:v>
                </c:pt>
                <c:pt idx="2">
                  <c:v>0.19761118995913202</c:v>
                </c:pt>
                <c:pt idx="3">
                  <c:v>0.19589838295058795</c:v>
                </c:pt>
                <c:pt idx="4">
                  <c:v>0.19002183045205565</c:v>
                </c:pt>
              </c:numCache>
            </c:numRef>
          </c:val>
          <c:extLst>
            <c:ext xmlns:c16="http://schemas.microsoft.com/office/drawing/2014/chart" uri="{C3380CC4-5D6E-409C-BE32-E72D297353CC}">
              <c16:uniqueId val="{0000000A-D428-493C-9937-4CF01EAC3CE9}"/>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1"/>
      </a:solidFill>
      <a:round/>
    </a:ln>
    <a:effectLst>
      <a:outerShdw blurRad="50800" dist="38100" dir="2700000" algn="tl" rotWithShape="0">
        <a:prstClr val="black">
          <a:alpha val="5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[final dataset and Top 5 content.xlsx]Dashboard!PivotTable9</c:name>
    <c:fmtId val="22"/>
  </c:pivotSource>
  <c:chart>
    <c:title>
      <c:tx>
        <c:rich>
          <a:bodyPr rot="0" spcFirstLastPara="1" vertOverflow="ellipsis" vert="horz" wrap="square" anchor="ctr" anchorCtr="1"/>
          <a:lstStyle/>
          <a:p>
            <a:pPr>
              <a:defRPr sz="4000" b="1" i="0" u="none" strike="noStrike" kern="1200" spc="0" baseline="0">
                <a:solidFill>
                  <a:schemeClr val="tx1">
                    <a:lumMod val="65000"/>
                    <a:lumOff val="35000"/>
                  </a:schemeClr>
                </a:solidFill>
                <a:latin typeface="+mn-lt"/>
                <a:ea typeface="+mn-ea"/>
                <a:cs typeface="+mn-cs"/>
              </a:defRPr>
            </a:pPr>
            <a:r>
              <a:rPr lang="en-US" sz="4000" b="1" baseline="0"/>
              <a:t>5 Less Performing Category</a:t>
            </a:r>
            <a:endParaRPr lang="en-US" sz="4000" b="1"/>
          </a:p>
        </c:rich>
      </c:tx>
      <c:overlay val="0"/>
      <c:spPr>
        <a:noFill/>
        <a:ln>
          <a:noFill/>
        </a:ln>
        <a:effectLst/>
      </c:spPr>
      <c:txPr>
        <a:bodyPr rot="0" spcFirstLastPara="1" vertOverflow="ellipsis" vert="horz" wrap="square" anchor="ctr" anchorCtr="1"/>
        <a:lstStyle/>
        <a:p>
          <a:pPr>
            <a:defRPr sz="4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AEA3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75000"/>
            </a:schemeClr>
          </a:solidFill>
          <a:ln>
            <a:noFill/>
          </a:ln>
          <a:effectLst/>
        </c:spPr>
      </c:pivotFmt>
      <c:pivotFmt>
        <c:idx val="2"/>
        <c:spPr>
          <a:solidFill>
            <a:schemeClr val="bg1">
              <a:lumMod val="75000"/>
            </a:schemeClr>
          </a:solidFill>
          <a:ln>
            <a:noFill/>
          </a:ln>
          <a:effectLst/>
        </c:spPr>
      </c:pivotFmt>
      <c:pivotFmt>
        <c:idx val="3"/>
        <c:spPr>
          <a:solidFill>
            <a:srgbClr val="AEA3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bg2">
              <a:lumMod val="90000"/>
            </a:schemeClr>
          </a:solidFill>
          <a:ln>
            <a:noFill/>
          </a:ln>
          <a:effectLst/>
        </c:spPr>
      </c:pivotFmt>
      <c:pivotFmt>
        <c:idx val="5"/>
        <c:spPr>
          <a:solidFill>
            <a:schemeClr val="bg2">
              <a:lumMod val="90000"/>
            </a:schemeClr>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bg2">
              <a:lumMod val="75000"/>
            </a:schemeClr>
          </a:solidFill>
          <a:ln>
            <a:noFill/>
          </a:ln>
          <a:effectLst/>
        </c:spPr>
      </c:pivotFmt>
      <c:pivotFmt>
        <c:idx val="8"/>
        <c:spPr>
          <a:solidFill>
            <a:schemeClr val="bg2">
              <a:lumMod val="75000"/>
            </a:schemeClr>
          </a:solidFill>
          <a:ln>
            <a:noFill/>
          </a:ln>
          <a:effectLst/>
        </c:spPr>
      </c:pivotFmt>
      <c:pivotFmt>
        <c:idx val="9"/>
        <c:spPr>
          <a:solidFill>
            <a:srgbClr val="AEA3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bg2">
              <a:lumMod val="75000"/>
            </a:schemeClr>
          </a:solidFill>
          <a:ln>
            <a:noFill/>
          </a:ln>
          <a:effectLst/>
        </c:spPr>
      </c:pivotFmt>
      <c:pivotFmt>
        <c:idx val="11"/>
        <c:spPr>
          <a:solidFill>
            <a:schemeClr val="bg2">
              <a:lumMod val="75000"/>
            </a:schemeClr>
          </a:solidFill>
          <a:ln>
            <a:noFill/>
          </a:ln>
          <a:effectLst/>
        </c:spPr>
      </c:pivotFmt>
      <c:pivotFmt>
        <c:idx val="12"/>
        <c:spPr>
          <a:solidFill>
            <a:srgbClr val="AEA3F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bg2">
              <a:lumMod val="75000"/>
            </a:schemeClr>
          </a:solidFill>
          <a:ln>
            <a:noFill/>
          </a:ln>
          <a:effectLst/>
        </c:spPr>
      </c:pivotFmt>
      <c:pivotFmt>
        <c:idx val="14"/>
        <c:spPr>
          <a:solidFill>
            <a:schemeClr val="bg2">
              <a:lumMod val="75000"/>
            </a:schemeClr>
          </a:solidFill>
          <a:ln>
            <a:noFill/>
          </a:ln>
          <a:effectLst/>
        </c:spPr>
      </c:pivotFmt>
    </c:pivotFmts>
    <c:plotArea>
      <c:layout/>
      <c:barChart>
        <c:barDir val="bar"/>
        <c:grouping val="clustered"/>
        <c:varyColors val="0"/>
        <c:ser>
          <c:idx val="0"/>
          <c:order val="0"/>
          <c:tx>
            <c:strRef>
              <c:f>Dashboard!$B$19</c:f>
              <c:strCache>
                <c:ptCount val="1"/>
                <c:pt idx="0">
                  <c:v>Total</c:v>
                </c:pt>
              </c:strCache>
            </c:strRef>
          </c:tx>
          <c:spPr>
            <a:solidFill>
              <a:srgbClr val="AEA3FF"/>
            </a:solidFill>
            <a:ln>
              <a:noFill/>
            </a:ln>
            <a:effectLst/>
          </c:spPr>
          <c:invertIfNegative val="0"/>
          <c:dPt>
            <c:idx val="3"/>
            <c:invertIfNegative val="0"/>
            <c:bubble3D val="0"/>
            <c:spPr>
              <a:solidFill>
                <a:schemeClr val="bg2">
                  <a:lumMod val="75000"/>
                </a:schemeClr>
              </a:solidFill>
              <a:ln>
                <a:noFill/>
              </a:ln>
              <a:effectLst/>
            </c:spPr>
            <c:extLst>
              <c:ext xmlns:c16="http://schemas.microsoft.com/office/drawing/2014/chart" uri="{C3380CC4-5D6E-409C-BE32-E72D297353CC}">
                <c16:uniqueId val="{00000001-16C8-41A0-9141-CA03320DC46A}"/>
              </c:ext>
            </c:extLst>
          </c:dPt>
          <c:dPt>
            <c:idx val="4"/>
            <c:invertIfNegative val="0"/>
            <c:bubble3D val="0"/>
            <c:spPr>
              <a:solidFill>
                <a:schemeClr val="bg2">
                  <a:lumMod val="75000"/>
                </a:schemeClr>
              </a:solidFill>
              <a:ln>
                <a:noFill/>
              </a:ln>
              <a:effectLst/>
            </c:spPr>
            <c:extLst>
              <c:ext xmlns:c16="http://schemas.microsoft.com/office/drawing/2014/chart" uri="{C3380CC4-5D6E-409C-BE32-E72D297353CC}">
                <c16:uniqueId val="{00000003-16C8-41A0-9141-CA03320DC46A}"/>
              </c:ext>
            </c:extLst>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Dashboard!$A$20:$A$24</c:f>
              <c:strCache>
                <c:ptCount val="5"/>
                <c:pt idx="0">
                  <c:v>Studying</c:v>
                </c:pt>
                <c:pt idx="1">
                  <c:v>dogs</c:v>
                </c:pt>
                <c:pt idx="2">
                  <c:v>tennis</c:v>
                </c:pt>
                <c:pt idx="3">
                  <c:v>veganism</c:v>
                </c:pt>
                <c:pt idx="4">
                  <c:v>public speaking</c:v>
                </c:pt>
              </c:strCache>
            </c:strRef>
          </c:cat>
          <c:val>
            <c:numRef>
              <c:f>Dashboard!$B$20:$B$24</c:f>
              <c:numCache>
                <c:formatCode>General</c:formatCode>
                <c:ptCount val="5"/>
                <c:pt idx="0">
                  <c:v>54269</c:v>
                </c:pt>
                <c:pt idx="1">
                  <c:v>52511</c:v>
                </c:pt>
                <c:pt idx="2">
                  <c:v>50339</c:v>
                </c:pt>
                <c:pt idx="3">
                  <c:v>49619</c:v>
                </c:pt>
                <c:pt idx="4">
                  <c:v>49264</c:v>
                </c:pt>
              </c:numCache>
            </c:numRef>
          </c:val>
          <c:extLst>
            <c:ext xmlns:c16="http://schemas.microsoft.com/office/drawing/2014/chart" uri="{C3380CC4-5D6E-409C-BE32-E72D297353CC}">
              <c16:uniqueId val="{00000004-16C8-41A0-9141-CA03320DC46A}"/>
            </c:ext>
          </c:extLst>
        </c:ser>
        <c:dLbls>
          <c:dLblPos val="inEnd"/>
          <c:showLegendKey val="0"/>
          <c:showVal val="1"/>
          <c:showCatName val="0"/>
          <c:showSerName val="0"/>
          <c:showPercent val="0"/>
          <c:showBubbleSize val="0"/>
        </c:dLbls>
        <c:gapWidth val="60"/>
        <c:axId val="928508464"/>
        <c:axId val="928508944"/>
      </c:barChart>
      <c:catAx>
        <c:axId val="9285084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928508944"/>
        <c:crosses val="autoZero"/>
        <c:auto val="1"/>
        <c:lblAlgn val="ctr"/>
        <c:lblOffset val="100"/>
        <c:noMultiLvlLbl val="0"/>
      </c:catAx>
      <c:valAx>
        <c:axId val="928508944"/>
        <c:scaling>
          <c:orientation val="minMax"/>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800" b="0" i="0" u="none" strike="noStrike" kern="1200" baseline="0">
                    <a:solidFill>
                      <a:schemeClr val="tx1">
                        <a:lumMod val="65000"/>
                        <a:lumOff val="35000"/>
                      </a:schemeClr>
                    </a:solidFill>
                    <a:latin typeface="+mn-lt"/>
                    <a:ea typeface="+mn-ea"/>
                    <a:cs typeface="+mn-cs"/>
                  </a:defRPr>
                </a:pPr>
                <a:r>
                  <a:rPr lang="en-US" sz="2800" b="1" i="0" u="none" strike="noStrike" kern="1200" baseline="0">
                    <a:solidFill>
                      <a:schemeClr val="tx1">
                        <a:lumMod val="65000"/>
                        <a:lumOff val="35000"/>
                      </a:schemeClr>
                    </a:solidFill>
                  </a:rPr>
                  <a:t>Popularity Score</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92850846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bg1"/>
      </a:solidFill>
      <a:round/>
    </a:ln>
    <a:effectLst>
      <a:outerShdw blurRad="50800" dist="38100" dir="2700000" algn="tl" rotWithShape="0">
        <a:prstClr val="black">
          <a:alpha val="5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4170715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187117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4709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700330" y="702779"/>
            <a:ext cx="9525000" cy="924496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994647" y="2473611"/>
            <a:ext cx="8117984" cy="4137992"/>
          </a:xfrm>
          <a:prstGeom prst="rect">
            <a:avLst/>
          </a:prstGeom>
        </p:spPr>
        <p:txBody>
          <a:bodyPr wrap="square" lIns="0" tIns="0" rIns="0" bIns="0" rtlCol="0" anchor="t">
            <a:spAutoFit/>
          </a:bodyPr>
          <a:lstStyle/>
          <a:p>
            <a:pPr algn="ctr">
              <a:lnSpc>
                <a:spcPts val="11059"/>
              </a:lnSpc>
            </a:pPr>
            <a:r>
              <a:rPr lang="en-US" sz="6600" b="1" dirty="0">
                <a:solidFill>
                  <a:schemeClr val="bg1"/>
                </a:solidFill>
                <a:latin typeface="+mj-lt"/>
              </a:rPr>
              <a:t>Analysis on </a:t>
            </a:r>
          </a:p>
          <a:p>
            <a:pPr algn="ctr">
              <a:lnSpc>
                <a:spcPts val="11059"/>
              </a:lnSpc>
            </a:pPr>
            <a:r>
              <a:rPr lang="en-US" sz="6600" b="1" dirty="0">
                <a:solidFill>
                  <a:schemeClr val="bg1"/>
                </a:solidFill>
                <a:latin typeface="+mj-lt"/>
              </a:rPr>
              <a:t>Social Buzz’s</a:t>
            </a:r>
          </a:p>
          <a:p>
            <a:pPr algn="ctr">
              <a:lnSpc>
                <a:spcPts val="11059"/>
              </a:lnSpc>
            </a:pPr>
            <a:r>
              <a:rPr lang="en-US" sz="6600" b="1" dirty="0">
                <a:solidFill>
                  <a:schemeClr val="bg1"/>
                </a:solidFill>
                <a:latin typeface="+mj-lt"/>
              </a:rPr>
              <a:t>Top Content Category</a:t>
            </a:r>
          </a:p>
        </p:txBody>
      </p:sp>
    </p:spTree>
    <p:extLst>
      <p:ext uri="{BB962C8B-B14F-4D97-AF65-F5344CB8AC3E}">
        <p14:creationId xmlns:p14="http://schemas.microsoft.com/office/powerpoint/2010/main" val="3485990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id="{19A1BE45-8301-44C6-A0D0-F8FDA800622F}"/>
              </a:ext>
            </a:extLst>
          </p:cNvPr>
          <p:cNvSpPr txBox="1"/>
          <p:nvPr/>
        </p:nvSpPr>
        <p:spPr>
          <a:xfrm>
            <a:off x="11019020" y="1161805"/>
            <a:ext cx="6379346" cy="5909310"/>
          </a:xfrm>
          <a:prstGeom prst="rect">
            <a:avLst/>
          </a:prstGeom>
        </p:spPr>
        <p:txBody>
          <a:bodyPr wrap="square" lIns="0" tIns="0" rIns="0" bIns="0" rtlCol="0" anchor="t">
            <a:spAutoFit/>
          </a:bodyPr>
          <a:lstStyle/>
          <a:p>
            <a:r>
              <a:rPr lang="en-US" sz="2400" dirty="0">
                <a:latin typeface="+mj-lt"/>
              </a:rPr>
              <a:t>Based on our analysis,</a:t>
            </a:r>
          </a:p>
          <a:p>
            <a:pPr marL="342900" indent="-342900">
              <a:buFont typeface="Arial" panose="020B0604020202020204" pitchFamily="34" charset="0"/>
              <a:buChar char="•"/>
            </a:pPr>
            <a:r>
              <a:rPr lang="en-US" sz="2400" b="1" dirty="0">
                <a:latin typeface="+mj-lt"/>
              </a:rPr>
              <a:t>Animals</a:t>
            </a:r>
            <a:r>
              <a:rPr lang="en-US" sz="2400" dirty="0">
                <a:latin typeface="+mj-lt"/>
              </a:rPr>
              <a:t> consistently lead in popularity, indicating a strong, sustained user interest, significantly leading with 74,965 reaction score.</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b="1" dirty="0">
                <a:latin typeface="+mj-lt"/>
              </a:rPr>
              <a:t>Science</a:t>
            </a:r>
            <a:r>
              <a:rPr lang="en-US" sz="2400" dirty="0">
                <a:latin typeface="+mj-lt"/>
              </a:rPr>
              <a:t> and </a:t>
            </a:r>
            <a:r>
              <a:rPr lang="en-US" sz="2400" b="1" dirty="0">
                <a:latin typeface="+mj-lt"/>
              </a:rPr>
              <a:t>Technology</a:t>
            </a:r>
            <a:r>
              <a:rPr lang="en-US" sz="2400" dirty="0">
                <a:latin typeface="+mj-lt"/>
              </a:rPr>
              <a:t> are stable favorites, showing increasing interest about technology.</a:t>
            </a:r>
          </a:p>
          <a:p>
            <a:endParaRPr lang="en-US" sz="2400" dirty="0">
              <a:latin typeface="+mj-lt"/>
            </a:endParaRPr>
          </a:p>
          <a:p>
            <a:pPr marL="342900" indent="-342900">
              <a:buFont typeface="Arial" panose="020B0604020202020204" pitchFamily="34" charset="0"/>
              <a:buChar char="•"/>
            </a:pPr>
            <a:r>
              <a:rPr lang="en-US" sz="2400" dirty="0">
                <a:latin typeface="+mj-lt"/>
              </a:rPr>
              <a:t>We saw </a:t>
            </a:r>
            <a:r>
              <a:rPr lang="en-US" sz="2400" b="1" dirty="0">
                <a:latin typeface="+mj-lt"/>
              </a:rPr>
              <a:t>Healthy Eating</a:t>
            </a:r>
            <a:r>
              <a:rPr lang="en-US" sz="2400" dirty="0">
                <a:latin typeface="+mj-lt"/>
              </a:rPr>
              <a:t> increased engagement in 2020, possibly due to the pandemic. However, food was always there in the top 5. You can use this insight to create a campaign with food and healthy eating to boost user engagement.</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The appearance of </a:t>
            </a:r>
            <a:r>
              <a:rPr lang="en-US" sz="2400" b="1" dirty="0">
                <a:latin typeface="+mj-lt"/>
              </a:rPr>
              <a:t>Culture</a:t>
            </a:r>
            <a:r>
              <a:rPr lang="en-US" sz="2400" dirty="0">
                <a:latin typeface="+mj-lt"/>
              </a:rPr>
              <a:t> in 2021 indicate shifting interests and trends over time.</a:t>
            </a:r>
          </a:p>
        </p:txBody>
      </p:sp>
      <p:sp>
        <p:nvSpPr>
          <p:cNvPr id="17" name="TextBox 12">
            <a:extLst>
              <a:ext uri="{FF2B5EF4-FFF2-40B4-BE49-F238E27FC236}">
                <a16:creationId xmlns:a16="http://schemas.microsoft.com/office/drawing/2014/main" id="{90AE86F8-F810-2D86-5D42-6EB26C08F00F}"/>
              </a:ext>
            </a:extLst>
          </p:cNvPr>
          <p:cNvSpPr txBox="1"/>
          <p:nvPr/>
        </p:nvSpPr>
        <p:spPr>
          <a:xfrm>
            <a:off x="11019020" y="7655082"/>
            <a:ext cx="6379346" cy="1846659"/>
          </a:xfrm>
          <a:prstGeom prst="rect">
            <a:avLst/>
          </a:prstGeom>
        </p:spPr>
        <p:txBody>
          <a:bodyPr wrap="square" lIns="0" tIns="0" rIns="0" bIns="0" rtlCol="0" anchor="t">
            <a:spAutoFit/>
          </a:bodyPr>
          <a:lstStyle/>
          <a:p>
            <a:r>
              <a:rPr lang="en-US" sz="2400" dirty="0">
                <a:latin typeface="+mj-lt"/>
              </a:rPr>
              <a:t>This ad hoc analysis is helpful. However, to dig in deeper level we need to take this analysis in large scale production for real-time understanding. We can help you with that.</a:t>
            </a:r>
          </a:p>
          <a:p>
            <a:endParaRPr lang="en-US" sz="24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5200162" y="4119201"/>
            <a:ext cx="4683905" cy="1231106"/>
          </a:xfrm>
          <a:prstGeom prst="rect">
            <a:avLst/>
          </a:prstGeom>
        </p:spPr>
        <p:txBody>
          <a:bodyPr wrap="square" lIns="0" tIns="0" rIns="0" bIns="0" rtlCol="0" anchor="t">
            <a:spAutoFit/>
          </a:bodyPr>
          <a:lstStyle/>
          <a:p>
            <a:pPr algn="r">
              <a:lnSpc>
                <a:spcPts val="9600"/>
              </a:lnSpc>
            </a:pPr>
            <a:r>
              <a:rPr lang="en-US" sz="8000" spc="-80" dirty="0">
                <a:solidFill>
                  <a:srgbClr val="FFFFFF"/>
                </a:solidFill>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62932" y="1978100"/>
            <a:ext cx="8673443" cy="6623749"/>
            <a:chOff x="0" y="0"/>
            <a:chExt cx="11564591" cy="8831663"/>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Today's agenda</a:t>
              </a:r>
            </a:p>
          </p:txBody>
        </p:sp>
        <p:sp>
          <p:nvSpPr>
            <p:cNvPr id="4" name="TextBox 4"/>
            <p:cNvSpPr txBox="1"/>
            <p:nvPr/>
          </p:nvSpPr>
          <p:spPr>
            <a:xfrm>
              <a:off x="0" y="2298166"/>
              <a:ext cx="11564591" cy="6533497"/>
            </a:xfrm>
            <a:prstGeom prst="rect">
              <a:avLst/>
            </a:prstGeom>
          </p:spPr>
          <p:txBody>
            <a:bodyPr lIns="0" tIns="0" rIns="0" bIns="0" rtlCol="0" anchor="t">
              <a:spAutoFit/>
            </a:bodyPr>
            <a:lstStyle/>
            <a:p>
              <a:pPr>
                <a:lnSpc>
                  <a:spcPct val="150000"/>
                </a:lnSpc>
              </a:pPr>
              <a:r>
                <a:rPr lang="en-US" sz="3600" spc="-19" dirty="0">
                  <a:solidFill>
                    <a:srgbClr val="000000"/>
                  </a:solidFill>
                  <a:latin typeface="+mj-lt"/>
                </a:rPr>
                <a:t>Project recap</a:t>
              </a:r>
            </a:p>
            <a:p>
              <a:pPr>
                <a:lnSpc>
                  <a:spcPct val="150000"/>
                </a:lnSpc>
              </a:pPr>
              <a:r>
                <a:rPr lang="en-US" sz="3600" spc="-19" dirty="0">
                  <a:solidFill>
                    <a:srgbClr val="000000"/>
                  </a:solidFill>
                  <a:latin typeface="+mj-lt"/>
                </a:rPr>
                <a:t>Problem</a:t>
              </a:r>
            </a:p>
            <a:p>
              <a:pPr>
                <a:lnSpc>
                  <a:spcPct val="150000"/>
                </a:lnSpc>
              </a:pPr>
              <a:r>
                <a:rPr lang="en-US" sz="3600" spc="-19" dirty="0">
                  <a:solidFill>
                    <a:srgbClr val="000000"/>
                  </a:solidFill>
                  <a:latin typeface="+mj-lt"/>
                </a:rPr>
                <a:t>The Analytics team</a:t>
              </a:r>
            </a:p>
            <a:p>
              <a:pPr>
                <a:lnSpc>
                  <a:spcPct val="150000"/>
                </a:lnSpc>
              </a:pPr>
              <a:r>
                <a:rPr lang="en-US" sz="3600" spc="-19" dirty="0">
                  <a:solidFill>
                    <a:srgbClr val="000000"/>
                  </a:solidFill>
                  <a:latin typeface="+mj-lt"/>
                </a:rPr>
                <a:t>Process</a:t>
              </a:r>
            </a:p>
            <a:p>
              <a:pPr>
                <a:lnSpc>
                  <a:spcPct val="150000"/>
                </a:lnSpc>
              </a:pPr>
              <a:r>
                <a:rPr lang="en-US" sz="3600" spc="-19" dirty="0">
                  <a:solidFill>
                    <a:srgbClr val="000000"/>
                  </a:solidFill>
                  <a:latin typeface="+mj-lt"/>
                </a:rPr>
                <a:t>Insights</a:t>
              </a:r>
            </a:p>
            <a:p>
              <a:pPr>
                <a:lnSpc>
                  <a:spcPct val="150000"/>
                </a:lnSpc>
              </a:pPr>
              <a:r>
                <a:rPr lang="en-US" sz="3600" spc="-19" dirty="0">
                  <a:solidFill>
                    <a:srgbClr val="000000"/>
                  </a:solidFill>
                  <a:latin typeface="+mj-lt"/>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200161" y="1957627"/>
            <a:ext cx="11089018" cy="6233873"/>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953438" y="1861709"/>
            <a:ext cx="6453903" cy="6467663"/>
          </a:xfrm>
          <a:prstGeom prst="rect">
            <a:avLst/>
          </a:prstGeom>
        </p:spPr>
      </p:pic>
      <p:sp>
        <p:nvSpPr>
          <p:cNvPr id="33" name="TextBox 33"/>
          <p:cNvSpPr txBox="1"/>
          <p:nvPr/>
        </p:nvSpPr>
        <p:spPr>
          <a:xfrm>
            <a:off x="1874723" y="3949434"/>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mj-lt"/>
              </a:rPr>
              <a:t>Project Recap</a:t>
            </a:r>
          </a:p>
        </p:txBody>
      </p:sp>
      <p:sp>
        <p:nvSpPr>
          <p:cNvPr id="34" name="TextBox 33">
            <a:extLst>
              <a:ext uri="{FF2B5EF4-FFF2-40B4-BE49-F238E27FC236}">
                <a16:creationId xmlns:a16="http://schemas.microsoft.com/office/drawing/2014/main" id="{DA010021-EC2F-A58E-0ED3-7B7F0C6F332C}"/>
              </a:ext>
            </a:extLst>
          </p:cNvPr>
          <p:cNvSpPr txBox="1"/>
          <p:nvPr/>
        </p:nvSpPr>
        <p:spPr>
          <a:xfrm>
            <a:off x="7714306" y="6421172"/>
            <a:ext cx="8445513" cy="1569660"/>
          </a:xfrm>
          <a:prstGeom prst="rect">
            <a:avLst/>
          </a:prstGeom>
          <a:noFill/>
        </p:spPr>
        <p:txBody>
          <a:bodyPr wrap="square" rtlCol="0">
            <a:spAutoFit/>
          </a:bodyPr>
          <a:lstStyle/>
          <a:p>
            <a:pPr>
              <a:buFont typeface="Arial" panose="020B0604020202020204" pitchFamily="34" charset="0"/>
              <a:buChar char="•"/>
            </a:pPr>
            <a:r>
              <a:rPr lang="en-US" sz="3200" dirty="0"/>
              <a:t> Audit of big data practice,</a:t>
            </a:r>
          </a:p>
          <a:p>
            <a:pPr>
              <a:buFont typeface="Arial" panose="020B0604020202020204" pitchFamily="34" charset="0"/>
              <a:buChar char="•"/>
            </a:pPr>
            <a:r>
              <a:rPr lang="en-US" sz="3200" dirty="0"/>
              <a:t> Recommendations for IPO,</a:t>
            </a:r>
          </a:p>
          <a:p>
            <a:pPr>
              <a:buFont typeface="Arial" panose="020B0604020202020204" pitchFamily="34" charset="0"/>
              <a:buChar char="•"/>
            </a:pPr>
            <a:r>
              <a:rPr lang="en-US" sz="3200" dirty="0"/>
              <a:t> Analysis of popular content</a:t>
            </a:r>
          </a:p>
        </p:txBody>
      </p:sp>
      <p:sp>
        <p:nvSpPr>
          <p:cNvPr id="35" name="TextBox 34">
            <a:extLst>
              <a:ext uri="{FF2B5EF4-FFF2-40B4-BE49-F238E27FC236}">
                <a16:creationId xmlns:a16="http://schemas.microsoft.com/office/drawing/2014/main" id="{66E63449-C77D-DCCA-80F1-32A32E16DCD6}"/>
              </a:ext>
            </a:extLst>
          </p:cNvPr>
          <p:cNvSpPr txBox="1"/>
          <p:nvPr/>
        </p:nvSpPr>
        <p:spPr>
          <a:xfrm>
            <a:off x="7538957" y="2121178"/>
            <a:ext cx="8750222" cy="3970318"/>
          </a:xfrm>
          <a:prstGeom prst="rect">
            <a:avLst/>
          </a:prstGeom>
          <a:noFill/>
        </p:spPr>
        <p:txBody>
          <a:bodyPr wrap="square" rtlCol="0">
            <a:spAutoFit/>
          </a:bodyPr>
          <a:lstStyle/>
          <a:p>
            <a:r>
              <a:rPr lang="en-US" sz="2800" b="1" dirty="0"/>
              <a:t>Social Buzz</a:t>
            </a:r>
            <a:r>
              <a:rPr lang="en-US" sz="2800" dirty="0"/>
              <a:t>, founded by former engineers from a leading social media giant, prioritizes content over user identity, fostering engagement through over 100 reaction types. With 500 million monthly users and massive daily content, they seek expert advisory to navigate their rapid growth and complex data management needs.</a:t>
            </a:r>
          </a:p>
          <a:p>
            <a:endParaRPr lang="en-US" sz="2800" dirty="0"/>
          </a:p>
          <a:p>
            <a:r>
              <a:rPr lang="en-US" sz="2800" dirty="0"/>
              <a:t>To assist with their data challenges, </a:t>
            </a:r>
            <a:r>
              <a:rPr lang="en-US" sz="2800" b="1" dirty="0"/>
              <a:t>Accenture initiated a 3-month project</a:t>
            </a:r>
            <a:r>
              <a:rPr lang="en-US" sz="2800" dirty="0"/>
              <a:t> covering: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7718"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2" name="TextBox 21">
            <a:extLst>
              <a:ext uri="{FF2B5EF4-FFF2-40B4-BE49-F238E27FC236}">
                <a16:creationId xmlns:a16="http://schemas.microsoft.com/office/drawing/2014/main" id="{2296DB43-93D9-B1AA-BA37-8EE73F89D655}"/>
              </a:ext>
            </a:extLst>
          </p:cNvPr>
          <p:cNvSpPr txBox="1"/>
          <p:nvPr/>
        </p:nvSpPr>
        <p:spPr>
          <a:xfrm>
            <a:off x="2576965" y="4999937"/>
            <a:ext cx="7385966" cy="2985433"/>
          </a:xfrm>
          <a:prstGeom prst="rect">
            <a:avLst/>
          </a:prstGeom>
          <a:noFill/>
        </p:spPr>
        <p:txBody>
          <a:bodyPr wrap="square" rtlCol="0">
            <a:spAutoFit/>
          </a:bodyPr>
          <a:lstStyle/>
          <a:p>
            <a:r>
              <a:rPr lang="en-US" sz="4000" dirty="0">
                <a:solidFill>
                  <a:schemeClr val="bg1"/>
                </a:solidFill>
              </a:rPr>
              <a:t>With 500 million monthly users and massive daily content -</a:t>
            </a:r>
          </a:p>
          <a:p>
            <a:pPr marL="457200" indent="-457200">
              <a:buFont typeface="Arial" panose="020B0604020202020204" pitchFamily="34" charset="0"/>
              <a:buChar char="•"/>
            </a:pPr>
            <a:r>
              <a:rPr lang="en-US" sz="3600" dirty="0">
                <a:solidFill>
                  <a:schemeClr val="bg1"/>
                </a:solidFill>
              </a:rPr>
              <a:t>More than 1,00,000 post per day</a:t>
            </a:r>
          </a:p>
          <a:p>
            <a:pPr marL="457200" indent="-457200">
              <a:buFont typeface="Arial" panose="020B0604020202020204" pitchFamily="34" charset="0"/>
              <a:buChar char="•"/>
            </a:pPr>
            <a:r>
              <a:rPr lang="en-US" sz="3600" dirty="0">
                <a:solidFill>
                  <a:schemeClr val="bg1"/>
                </a:solidFill>
              </a:rPr>
              <a:t>36,500,000 pieces of content per year</a:t>
            </a:r>
          </a:p>
        </p:txBody>
      </p:sp>
      <p:sp>
        <p:nvSpPr>
          <p:cNvPr id="23" name="TextBox 22">
            <a:extLst>
              <a:ext uri="{FF2B5EF4-FFF2-40B4-BE49-F238E27FC236}">
                <a16:creationId xmlns:a16="http://schemas.microsoft.com/office/drawing/2014/main" id="{0CDF060E-C758-5B3C-5522-6898EADB5D6C}"/>
              </a:ext>
            </a:extLst>
          </p:cNvPr>
          <p:cNvSpPr txBox="1"/>
          <p:nvPr/>
        </p:nvSpPr>
        <p:spPr>
          <a:xfrm>
            <a:off x="2576965" y="8563657"/>
            <a:ext cx="7385966" cy="1323439"/>
          </a:xfrm>
          <a:prstGeom prst="rect">
            <a:avLst/>
          </a:prstGeom>
          <a:noFill/>
        </p:spPr>
        <p:txBody>
          <a:bodyPr wrap="square" rtlCol="0">
            <a:spAutoFit/>
          </a:bodyPr>
          <a:lstStyle/>
          <a:p>
            <a:r>
              <a:rPr lang="en-US" sz="4000" dirty="0">
                <a:solidFill>
                  <a:schemeClr val="bg1"/>
                </a:solidFill>
              </a:rPr>
              <a:t>Analysis to find Social Buzz’s top 5 popular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250711" y="1246662"/>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0844133" y="1004631"/>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250711" y="4197878"/>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0836429" y="3978004"/>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250711" y="7149094"/>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0844133" y="6907063"/>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mj-lt"/>
              </a:rPr>
              <a:t>The </a:t>
            </a:r>
          </a:p>
          <a:p>
            <a:pPr algn="ctr">
              <a:lnSpc>
                <a:spcPts val="9600"/>
              </a:lnSpc>
            </a:pPr>
            <a:r>
              <a:rPr lang="en-US" sz="8000" spc="-80" dirty="0">
                <a:solidFill>
                  <a:srgbClr val="000000"/>
                </a:solidFill>
                <a:latin typeface="+mj-lt"/>
              </a:rPr>
              <a:t>Analytics team</a:t>
            </a:r>
          </a:p>
        </p:txBody>
      </p:sp>
      <p:sp>
        <p:nvSpPr>
          <p:cNvPr id="32" name="TextBox 31">
            <a:extLst>
              <a:ext uri="{FF2B5EF4-FFF2-40B4-BE49-F238E27FC236}">
                <a16:creationId xmlns:a16="http://schemas.microsoft.com/office/drawing/2014/main" id="{BF2FBBEE-AED3-3FE4-1A2B-7459BCBD84BF}"/>
              </a:ext>
            </a:extLst>
          </p:cNvPr>
          <p:cNvSpPr txBox="1"/>
          <p:nvPr/>
        </p:nvSpPr>
        <p:spPr>
          <a:xfrm>
            <a:off x="13636292" y="6759573"/>
            <a:ext cx="4270708" cy="707886"/>
          </a:xfrm>
          <a:prstGeom prst="rect">
            <a:avLst/>
          </a:prstGeom>
          <a:noFill/>
        </p:spPr>
        <p:txBody>
          <a:bodyPr wrap="square" rtlCol="0">
            <a:spAutoFit/>
          </a:bodyPr>
          <a:lstStyle/>
          <a:p>
            <a:r>
              <a:rPr lang="en-US" sz="4000" b="1" i="0" dirty="0">
                <a:solidFill>
                  <a:srgbClr val="000000"/>
                </a:solidFill>
                <a:effectLst/>
                <a:highlight>
                  <a:srgbClr val="FFFFFF"/>
                </a:highlight>
              </a:rPr>
              <a:t>Andrew Fleming</a:t>
            </a:r>
            <a:endParaRPr lang="en-US" sz="4000" b="1" dirty="0"/>
          </a:p>
        </p:txBody>
      </p:sp>
      <p:sp>
        <p:nvSpPr>
          <p:cNvPr id="33" name="TextBox 32">
            <a:extLst>
              <a:ext uri="{FF2B5EF4-FFF2-40B4-BE49-F238E27FC236}">
                <a16:creationId xmlns:a16="http://schemas.microsoft.com/office/drawing/2014/main" id="{A59186E4-9578-A4BC-3F08-5FDD6ABB0E53}"/>
              </a:ext>
            </a:extLst>
          </p:cNvPr>
          <p:cNvSpPr txBox="1"/>
          <p:nvPr/>
        </p:nvSpPr>
        <p:spPr>
          <a:xfrm>
            <a:off x="13636292" y="7636818"/>
            <a:ext cx="4352422" cy="1323439"/>
          </a:xfrm>
          <a:prstGeom prst="rect">
            <a:avLst/>
          </a:prstGeom>
          <a:noFill/>
        </p:spPr>
        <p:txBody>
          <a:bodyPr wrap="square" rtlCol="0">
            <a:spAutoFit/>
          </a:bodyPr>
          <a:lstStyle/>
          <a:p>
            <a:r>
              <a:rPr lang="en-US" sz="4000" dirty="0"/>
              <a:t>Chief Technical Architect</a:t>
            </a:r>
          </a:p>
        </p:txBody>
      </p:sp>
      <p:sp>
        <p:nvSpPr>
          <p:cNvPr id="34" name="TextBox 33">
            <a:extLst>
              <a:ext uri="{FF2B5EF4-FFF2-40B4-BE49-F238E27FC236}">
                <a16:creationId xmlns:a16="http://schemas.microsoft.com/office/drawing/2014/main" id="{EEA87C1C-2BD4-0ECF-2CD9-F9ABD1A267F8}"/>
              </a:ext>
            </a:extLst>
          </p:cNvPr>
          <p:cNvSpPr txBox="1"/>
          <p:nvPr/>
        </p:nvSpPr>
        <p:spPr>
          <a:xfrm>
            <a:off x="13549814" y="3995696"/>
            <a:ext cx="4566389" cy="707886"/>
          </a:xfrm>
          <a:prstGeom prst="rect">
            <a:avLst/>
          </a:prstGeom>
          <a:noFill/>
        </p:spPr>
        <p:txBody>
          <a:bodyPr wrap="square" rtlCol="0">
            <a:spAutoFit/>
          </a:bodyPr>
          <a:lstStyle/>
          <a:p>
            <a:r>
              <a:rPr lang="en-US" sz="4000" b="1" i="0" dirty="0">
                <a:solidFill>
                  <a:srgbClr val="000000"/>
                </a:solidFill>
                <a:effectLst/>
                <a:highlight>
                  <a:srgbClr val="FFFFFF"/>
                </a:highlight>
              </a:rPr>
              <a:t>Marcus </a:t>
            </a:r>
            <a:r>
              <a:rPr lang="en-US" sz="4000" b="1" i="0" dirty="0" err="1">
                <a:solidFill>
                  <a:srgbClr val="000000"/>
                </a:solidFill>
                <a:effectLst/>
                <a:highlight>
                  <a:srgbClr val="FFFFFF"/>
                </a:highlight>
              </a:rPr>
              <a:t>Rompton</a:t>
            </a:r>
            <a:endParaRPr lang="en-US" sz="4000" b="1" dirty="0"/>
          </a:p>
        </p:txBody>
      </p:sp>
      <p:sp>
        <p:nvSpPr>
          <p:cNvPr id="35" name="TextBox 34">
            <a:extLst>
              <a:ext uri="{FF2B5EF4-FFF2-40B4-BE49-F238E27FC236}">
                <a16:creationId xmlns:a16="http://schemas.microsoft.com/office/drawing/2014/main" id="{EF5FE78F-49B6-088C-C95D-42CBF8FFFC77}"/>
              </a:ext>
            </a:extLst>
          </p:cNvPr>
          <p:cNvSpPr txBox="1"/>
          <p:nvPr/>
        </p:nvSpPr>
        <p:spPr>
          <a:xfrm>
            <a:off x="13549815" y="4872941"/>
            <a:ext cx="4352422" cy="707886"/>
          </a:xfrm>
          <a:prstGeom prst="rect">
            <a:avLst/>
          </a:prstGeom>
          <a:noFill/>
        </p:spPr>
        <p:txBody>
          <a:bodyPr wrap="square" rtlCol="0">
            <a:spAutoFit/>
          </a:bodyPr>
          <a:lstStyle/>
          <a:p>
            <a:r>
              <a:rPr lang="en-US" sz="4000" b="0" i="0" dirty="0">
                <a:solidFill>
                  <a:srgbClr val="000000"/>
                </a:solidFill>
                <a:effectLst/>
                <a:highlight>
                  <a:srgbClr val="FFFFFF"/>
                </a:highlight>
              </a:rPr>
              <a:t>Senior Principle</a:t>
            </a:r>
            <a:endParaRPr lang="en-US" sz="4000" b="1" dirty="0"/>
          </a:p>
        </p:txBody>
      </p:sp>
      <p:sp>
        <p:nvSpPr>
          <p:cNvPr id="36" name="TextBox 35">
            <a:extLst>
              <a:ext uri="{FF2B5EF4-FFF2-40B4-BE49-F238E27FC236}">
                <a16:creationId xmlns:a16="http://schemas.microsoft.com/office/drawing/2014/main" id="{71455D9F-F2AF-A96D-3C2B-826B06ABC1C2}"/>
              </a:ext>
            </a:extLst>
          </p:cNvPr>
          <p:cNvSpPr txBox="1"/>
          <p:nvPr/>
        </p:nvSpPr>
        <p:spPr>
          <a:xfrm>
            <a:off x="13636292" y="1028627"/>
            <a:ext cx="4566389" cy="707886"/>
          </a:xfrm>
          <a:prstGeom prst="rect">
            <a:avLst/>
          </a:prstGeom>
          <a:noFill/>
        </p:spPr>
        <p:txBody>
          <a:bodyPr wrap="square" rtlCol="0">
            <a:spAutoFit/>
          </a:bodyPr>
          <a:lstStyle/>
          <a:p>
            <a:r>
              <a:rPr lang="en-US" sz="4000" b="1" dirty="0" err="1"/>
              <a:t>Tasnima</a:t>
            </a:r>
            <a:r>
              <a:rPr lang="en-US" sz="4000" b="1" dirty="0"/>
              <a:t> </a:t>
            </a:r>
            <a:r>
              <a:rPr lang="en-US" sz="4000" b="1" dirty="0" err="1"/>
              <a:t>Aktar</a:t>
            </a:r>
            <a:endParaRPr lang="en-US" sz="4000" b="1" dirty="0"/>
          </a:p>
        </p:txBody>
      </p:sp>
      <p:sp>
        <p:nvSpPr>
          <p:cNvPr id="37" name="TextBox 36">
            <a:extLst>
              <a:ext uri="{FF2B5EF4-FFF2-40B4-BE49-F238E27FC236}">
                <a16:creationId xmlns:a16="http://schemas.microsoft.com/office/drawing/2014/main" id="{BEDF3F36-2242-3352-9A53-B51DE2634049}"/>
              </a:ext>
            </a:extLst>
          </p:cNvPr>
          <p:cNvSpPr txBox="1"/>
          <p:nvPr/>
        </p:nvSpPr>
        <p:spPr>
          <a:xfrm>
            <a:off x="13636293" y="1905872"/>
            <a:ext cx="4352422" cy="707886"/>
          </a:xfrm>
          <a:prstGeom prst="rect">
            <a:avLst/>
          </a:prstGeom>
          <a:noFill/>
        </p:spPr>
        <p:txBody>
          <a:bodyPr wrap="square" rtlCol="0">
            <a:spAutoFit/>
          </a:bodyPr>
          <a:lstStyle/>
          <a:p>
            <a:r>
              <a:rPr lang="en-US" sz="4000"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mj-lt"/>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mj-lt"/>
              </a:rPr>
              <a:t>3</a:t>
            </a:r>
          </a:p>
        </p:txBody>
      </p:sp>
      <p:sp>
        <p:nvSpPr>
          <p:cNvPr id="39" name="TextBox 38">
            <a:extLst>
              <a:ext uri="{FF2B5EF4-FFF2-40B4-BE49-F238E27FC236}">
                <a16:creationId xmlns:a16="http://schemas.microsoft.com/office/drawing/2014/main" id="{1206104B-D751-D2AC-346E-977EF94A553A}"/>
              </a:ext>
            </a:extLst>
          </p:cNvPr>
          <p:cNvSpPr txBox="1"/>
          <p:nvPr/>
        </p:nvSpPr>
        <p:spPr>
          <a:xfrm>
            <a:off x="4194318" y="1082940"/>
            <a:ext cx="6056586" cy="769441"/>
          </a:xfrm>
          <a:prstGeom prst="rect">
            <a:avLst/>
          </a:prstGeom>
          <a:noFill/>
        </p:spPr>
        <p:txBody>
          <a:bodyPr wrap="square" rtlCol="0">
            <a:spAutoFit/>
          </a:bodyPr>
          <a:lstStyle/>
          <a:p>
            <a:r>
              <a:rPr lang="en-US" sz="4400" dirty="0">
                <a:solidFill>
                  <a:schemeClr val="bg1"/>
                </a:solidFill>
                <a:latin typeface="+mj-lt"/>
              </a:rPr>
              <a:t>Data Understanding</a:t>
            </a:r>
          </a:p>
        </p:txBody>
      </p:sp>
      <p:sp>
        <p:nvSpPr>
          <p:cNvPr id="40" name="TextBox 39">
            <a:extLst>
              <a:ext uri="{FF2B5EF4-FFF2-40B4-BE49-F238E27FC236}">
                <a16:creationId xmlns:a16="http://schemas.microsoft.com/office/drawing/2014/main" id="{6BF4CE61-5912-6E5B-1498-63A1AD16DE92}"/>
              </a:ext>
            </a:extLst>
          </p:cNvPr>
          <p:cNvSpPr txBox="1"/>
          <p:nvPr/>
        </p:nvSpPr>
        <p:spPr>
          <a:xfrm>
            <a:off x="6183016" y="2661130"/>
            <a:ext cx="6056586" cy="769441"/>
          </a:xfrm>
          <a:prstGeom prst="rect">
            <a:avLst/>
          </a:prstGeom>
          <a:noFill/>
        </p:spPr>
        <p:txBody>
          <a:bodyPr wrap="square" rtlCol="0">
            <a:spAutoFit/>
          </a:bodyPr>
          <a:lstStyle/>
          <a:p>
            <a:r>
              <a:rPr lang="en-US" sz="4400" dirty="0">
                <a:solidFill>
                  <a:schemeClr val="bg1"/>
                </a:solidFill>
                <a:latin typeface="+mj-lt"/>
              </a:rPr>
              <a:t>Data Cleaning</a:t>
            </a:r>
          </a:p>
        </p:txBody>
      </p:sp>
      <p:sp>
        <p:nvSpPr>
          <p:cNvPr id="41" name="TextBox 40">
            <a:extLst>
              <a:ext uri="{FF2B5EF4-FFF2-40B4-BE49-F238E27FC236}">
                <a16:creationId xmlns:a16="http://schemas.microsoft.com/office/drawing/2014/main" id="{B1D1C543-80AC-C09F-D659-2D7036E7A653}"/>
              </a:ext>
            </a:extLst>
          </p:cNvPr>
          <p:cNvSpPr txBox="1"/>
          <p:nvPr/>
        </p:nvSpPr>
        <p:spPr>
          <a:xfrm>
            <a:off x="8045120" y="4533021"/>
            <a:ext cx="6056586" cy="769441"/>
          </a:xfrm>
          <a:prstGeom prst="rect">
            <a:avLst/>
          </a:prstGeom>
          <a:noFill/>
        </p:spPr>
        <p:txBody>
          <a:bodyPr wrap="square" rtlCol="0">
            <a:spAutoFit/>
          </a:bodyPr>
          <a:lstStyle/>
          <a:p>
            <a:r>
              <a:rPr lang="en-US" sz="4400" dirty="0">
                <a:solidFill>
                  <a:schemeClr val="bg1"/>
                </a:solidFill>
                <a:latin typeface="+mj-lt"/>
              </a:rPr>
              <a:t>Data Modeling</a:t>
            </a:r>
          </a:p>
        </p:txBody>
      </p:sp>
      <p:sp>
        <p:nvSpPr>
          <p:cNvPr id="42" name="TextBox 41">
            <a:extLst>
              <a:ext uri="{FF2B5EF4-FFF2-40B4-BE49-F238E27FC236}">
                <a16:creationId xmlns:a16="http://schemas.microsoft.com/office/drawing/2014/main" id="{21D2629F-F1C3-29E3-DBC7-C98A2FD6739B}"/>
              </a:ext>
            </a:extLst>
          </p:cNvPr>
          <p:cNvSpPr txBox="1"/>
          <p:nvPr/>
        </p:nvSpPr>
        <p:spPr>
          <a:xfrm>
            <a:off x="9941174" y="6204766"/>
            <a:ext cx="6056586" cy="769441"/>
          </a:xfrm>
          <a:prstGeom prst="rect">
            <a:avLst/>
          </a:prstGeom>
          <a:noFill/>
        </p:spPr>
        <p:txBody>
          <a:bodyPr wrap="square" rtlCol="0">
            <a:spAutoFit/>
          </a:bodyPr>
          <a:lstStyle/>
          <a:p>
            <a:r>
              <a:rPr lang="en-US" sz="4400" dirty="0">
                <a:solidFill>
                  <a:schemeClr val="bg1"/>
                </a:solidFill>
                <a:latin typeface="+mj-lt"/>
              </a:rPr>
              <a:t>Data Analysis</a:t>
            </a:r>
          </a:p>
        </p:txBody>
      </p:sp>
      <p:sp>
        <p:nvSpPr>
          <p:cNvPr id="43" name="TextBox 42">
            <a:extLst>
              <a:ext uri="{FF2B5EF4-FFF2-40B4-BE49-F238E27FC236}">
                <a16:creationId xmlns:a16="http://schemas.microsoft.com/office/drawing/2014/main" id="{9665EC2E-C80F-DC5C-0EA2-40CC2D591B44}"/>
              </a:ext>
            </a:extLst>
          </p:cNvPr>
          <p:cNvSpPr txBox="1"/>
          <p:nvPr/>
        </p:nvSpPr>
        <p:spPr>
          <a:xfrm>
            <a:off x="11695568" y="7755088"/>
            <a:ext cx="6056586" cy="769441"/>
          </a:xfrm>
          <a:prstGeom prst="rect">
            <a:avLst/>
          </a:prstGeom>
          <a:noFill/>
        </p:spPr>
        <p:txBody>
          <a:bodyPr wrap="square" rtlCol="0">
            <a:spAutoFit/>
          </a:bodyPr>
          <a:lstStyle/>
          <a:p>
            <a:r>
              <a:rPr lang="en-US" sz="4400" dirty="0">
                <a:solidFill>
                  <a:schemeClr val="bg1"/>
                </a:solidFill>
                <a:latin typeface="+mj-lt"/>
              </a:rPr>
              <a:t>Present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Insights</a:t>
            </a:r>
          </a:p>
        </p:txBody>
      </p:sp>
      <p:grpSp>
        <p:nvGrpSpPr>
          <p:cNvPr id="4" name="Group 4"/>
          <p:cNvGrpSpPr/>
          <p:nvPr/>
        </p:nvGrpSpPr>
        <p:grpSpPr>
          <a:xfrm>
            <a:off x="0" y="9564678"/>
            <a:ext cx="18288000" cy="1827222"/>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20" name="Picture 19">
            <a:extLst>
              <a:ext uri="{FF2B5EF4-FFF2-40B4-BE49-F238E27FC236}">
                <a16:creationId xmlns:a16="http://schemas.microsoft.com/office/drawing/2014/main" id="{B99AE58B-BFF0-6C87-0270-135E1DA98E73}"/>
              </a:ext>
            </a:extLst>
          </p:cNvPr>
          <p:cNvPicPr>
            <a:picLocks noChangeAspect="1"/>
          </p:cNvPicPr>
          <p:nvPr/>
        </p:nvPicPr>
        <p:blipFill>
          <a:blip r:embed="rId5"/>
          <a:stretch>
            <a:fillRect/>
          </a:stretch>
        </p:blipFill>
        <p:spPr>
          <a:xfrm>
            <a:off x="12344401" y="5469594"/>
            <a:ext cx="5257798" cy="3784430"/>
          </a:xfrm>
          <a:prstGeom prst="rect">
            <a:avLst/>
          </a:prstGeom>
        </p:spPr>
      </p:pic>
      <p:pic>
        <p:nvPicPr>
          <p:cNvPr id="26" name="Picture 25">
            <a:extLst>
              <a:ext uri="{FF2B5EF4-FFF2-40B4-BE49-F238E27FC236}">
                <a16:creationId xmlns:a16="http://schemas.microsoft.com/office/drawing/2014/main" id="{86E8C296-F2DD-4BBA-23E8-8DA0FBBD7152}"/>
              </a:ext>
            </a:extLst>
          </p:cNvPr>
          <p:cNvPicPr>
            <a:picLocks noChangeAspect="1"/>
          </p:cNvPicPr>
          <p:nvPr/>
        </p:nvPicPr>
        <p:blipFill>
          <a:blip r:embed="rId6"/>
          <a:stretch>
            <a:fillRect/>
          </a:stretch>
        </p:blipFill>
        <p:spPr>
          <a:xfrm>
            <a:off x="12344401" y="1141117"/>
            <a:ext cx="5257799" cy="4173150"/>
          </a:xfrm>
          <a:prstGeom prst="rect">
            <a:avLst/>
          </a:prstGeom>
        </p:spPr>
      </p:pic>
      <p:graphicFrame>
        <p:nvGraphicFramePr>
          <p:cNvPr id="2" name="Top 5">
            <a:extLst>
              <a:ext uri="{FF2B5EF4-FFF2-40B4-BE49-F238E27FC236}">
                <a16:creationId xmlns:a16="http://schemas.microsoft.com/office/drawing/2014/main" id="{76F9BA46-F400-FEF2-D0F9-0AC472D14E5D}"/>
              </a:ext>
            </a:extLst>
          </p:cNvPr>
          <p:cNvGraphicFramePr>
            <a:graphicFrameLocks/>
          </p:cNvGraphicFramePr>
          <p:nvPr>
            <p:extLst>
              <p:ext uri="{D42A27DB-BD31-4B8C-83A1-F6EECF244321}">
                <p14:modId xmlns:p14="http://schemas.microsoft.com/office/powerpoint/2010/main" val="1201100057"/>
              </p:ext>
            </p:extLst>
          </p:nvPr>
        </p:nvGraphicFramePr>
        <p:xfrm>
          <a:off x="1028700" y="2092021"/>
          <a:ext cx="10934700" cy="716200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4"/>
          <p:cNvGrpSpPr/>
          <p:nvPr/>
        </p:nvGrpSpPr>
        <p:grpSpPr>
          <a:xfrm>
            <a:off x="655751" y="-1287625"/>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1" y="0"/>
            <a:ext cx="1035220"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11" name="Percentsge top 5">
            <a:extLst>
              <a:ext uri="{FF2B5EF4-FFF2-40B4-BE49-F238E27FC236}">
                <a16:creationId xmlns:a16="http://schemas.microsoft.com/office/drawing/2014/main" id="{2A3D8575-9434-EA95-50C6-880B8AA206AD}"/>
              </a:ext>
            </a:extLst>
          </p:cNvPr>
          <p:cNvGraphicFramePr>
            <a:graphicFrameLocks/>
          </p:cNvGraphicFramePr>
          <p:nvPr>
            <p:extLst>
              <p:ext uri="{D42A27DB-BD31-4B8C-83A1-F6EECF244321}">
                <p14:modId xmlns:p14="http://schemas.microsoft.com/office/powerpoint/2010/main" val="912986650"/>
              </p:ext>
            </p:extLst>
          </p:nvPr>
        </p:nvGraphicFramePr>
        <p:xfrm>
          <a:off x="1905000" y="729454"/>
          <a:ext cx="14935200" cy="8460212"/>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4" name="Group 14"/>
          <p:cNvGrpSpPr/>
          <p:nvPr/>
        </p:nvGrpSpPr>
        <p:grpSpPr>
          <a:xfrm>
            <a:off x="655751" y="-1287625"/>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1" y="0"/>
            <a:ext cx="1035220"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11" name="Less 5">
            <a:extLst>
              <a:ext uri="{FF2B5EF4-FFF2-40B4-BE49-F238E27FC236}">
                <a16:creationId xmlns:a16="http://schemas.microsoft.com/office/drawing/2014/main" id="{D82D3B83-CF1E-19C8-4B3E-05CB77380C01}"/>
              </a:ext>
            </a:extLst>
          </p:cNvPr>
          <p:cNvGraphicFramePr>
            <a:graphicFrameLocks/>
          </p:cNvGraphicFramePr>
          <p:nvPr>
            <p:extLst>
              <p:ext uri="{D42A27DB-BD31-4B8C-83A1-F6EECF244321}">
                <p14:modId xmlns:p14="http://schemas.microsoft.com/office/powerpoint/2010/main" val="1600095527"/>
              </p:ext>
            </p:extLst>
          </p:nvPr>
        </p:nvGraphicFramePr>
        <p:xfrm>
          <a:off x="1809844" y="952500"/>
          <a:ext cx="14954156" cy="823716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16827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353</Words>
  <Application>Microsoft Office PowerPoint</Application>
  <PresentationFormat>Custom</PresentationFormat>
  <Paragraphs>81</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Tas Nim</cp:lastModifiedBy>
  <cp:revision>23</cp:revision>
  <dcterms:created xsi:type="dcterms:W3CDTF">2006-08-16T00:00:00Z</dcterms:created>
  <dcterms:modified xsi:type="dcterms:W3CDTF">2024-07-18T07:10:20Z</dcterms:modified>
  <dc:identifier>DAEhDyfaYKE</dc:identifier>
</cp:coreProperties>
</file>