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4"/>
  </p:notesMasterIdLst>
  <p:sldIdLst>
    <p:sldId id="475" r:id="rId2"/>
    <p:sldId id="257" r:id="rId3"/>
    <p:sldId id="269" r:id="rId4"/>
    <p:sldId id="477" r:id="rId5"/>
    <p:sldId id="479" r:id="rId6"/>
    <p:sldId id="478" r:id="rId7"/>
    <p:sldId id="480" r:id="rId8"/>
    <p:sldId id="476" r:id="rId9"/>
    <p:sldId id="268" r:id="rId10"/>
    <p:sldId id="270" r:id="rId11"/>
    <p:sldId id="265" r:id="rId12"/>
    <p:sldId id="266"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55BE872-5864-4179-B0F0-438B318342E1}">
          <p14:sldIdLst>
            <p14:sldId id="475"/>
            <p14:sldId id="257"/>
            <p14:sldId id="269"/>
            <p14:sldId id="477"/>
            <p14:sldId id="479"/>
          </p14:sldIdLst>
        </p14:section>
        <p14:section name="Untitled Section" id="{89655264-31D5-439B-A5F9-6115625931EE}">
          <p14:sldIdLst>
            <p14:sldId id="478"/>
            <p14:sldId id="480"/>
            <p14:sldId id="476"/>
            <p14:sldId id="268"/>
            <p14:sldId id="270"/>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A30AEF-079C-400D-B2B1-50495A927B6D}" v="10" dt="2025-02-17T17:48:31.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2" d="100"/>
          <a:sy n="82" d="100"/>
        </p:scale>
        <p:origin x="941"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nela R" userId="387ee9875161184f" providerId="LiveId" clId="{26A30AEF-079C-400D-B2B1-50495A927B6D}"/>
    <pc:docChg chg="modSld">
      <pc:chgData name="vennela R" userId="387ee9875161184f" providerId="LiveId" clId="{26A30AEF-079C-400D-B2B1-50495A927B6D}" dt="2025-02-17T17:51:53.121" v="108" actId="14100"/>
      <pc:docMkLst>
        <pc:docMk/>
      </pc:docMkLst>
      <pc:sldChg chg="modSp">
        <pc:chgData name="vennela R" userId="387ee9875161184f" providerId="LiveId" clId="{26A30AEF-079C-400D-B2B1-50495A927B6D}" dt="2025-02-17T17:48:15.941" v="74" actId="123"/>
        <pc:sldMkLst>
          <pc:docMk/>
          <pc:sldMk cId="0" sldId="257"/>
        </pc:sldMkLst>
        <pc:spChg chg="mod">
          <ac:chgData name="vennela R" userId="387ee9875161184f" providerId="LiveId" clId="{26A30AEF-079C-400D-B2B1-50495A927B6D}" dt="2025-02-17T17:48:15.941" v="74" actId="123"/>
          <ac:spMkLst>
            <pc:docMk/>
            <pc:sldMk cId="0" sldId="257"/>
            <ac:spMk id="97" creationId="{00000000-0000-0000-0000-000000000000}"/>
          </ac:spMkLst>
        </pc:spChg>
      </pc:sldChg>
      <pc:sldChg chg="modSp mod">
        <pc:chgData name="vennela R" userId="387ee9875161184f" providerId="LiveId" clId="{26A30AEF-079C-400D-B2B1-50495A927B6D}" dt="2025-02-17T17:50:51.520" v="104" actId="120"/>
        <pc:sldMkLst>
          <pc:docMk/>
          <pc:sldMk cId="0" sldId="265"/>
        </pc:sldMkLst>
        <pc:spChg chg="mod">
          <ac:chgData name="vennela R" userId="387ee9875161184f" providerId="LiveId" clId="{26A30AEF-079C-400D-B2B1-50495A927B6D}" dt="2025-02-17T17:50:51.520" v="104" actId="120"/>
          <ac:spMkLst>
            <pc:docMk/>
            <pc:sldMk cId="0" sldId="265"/>
            <ac:spMk id="145" creationId="{00000000-0000-0000-0000-000000000000}"/>
          </ac:spMkLst>
        </pc:spChg>
      </pc:sldChg>
      <pc:sldChg chg="modSp">
        <pc:chgData name="vennela R" userId="387ee9875161184f" providerId="LiveId" clId="{26A30AEF-079C-400D-B2B1-50495A927B6D}" dt="2025-02-17T17:48:31.626" v="80" actId="123"/>
        <pc:sldMkLst>
          <pc:docMk/>
          <pc:sldMk cId="2143451837" sldId="269"/>
        </pc:sldMkLst>
        <pc:spChg chg="mod">
          <ac:chgData name="vennela R" userId="387ee9875161184f" providerId="LiveId" clId="{26A30AEF-079C-400D-B2B1-50495A927B6D}" dt="2025-02-17T17:48:31.626" v="80" actId="123"/>
          <ac:spMkLst>
            <pc:docMk/>
            <pc:sldMk cId="2143451837" sldId="269"/>
            <ac:spMk id="2" creationId="{00317CE0-94D4-BCB9-D348-4A6AC6EDE798}"/>
          </ac:spMkLst>
        </pc:spChg>
        <pc:spChg chg="mod">
          <ac:chgData name="vennela R" userId="387ee9875161184f" providerId="LiveId" clId="{26A30AEF-079C-400D-B2B1-50495A927B6D}" dt="2025-02-17T17:48:31.626" v="80" actId="123"/>
          <ac:spMkLst>
            <pc:docMk/>
            <pc:sldMk cId="2143451837" sldId="269"/>
            <ac:spMk id="96" creationId="{00000000-0000-0000-0000-000000000000}"/>
          </ac:spMkLst>
        </pc:spChg>
      </pc:sldChg>
      <pc:sldChg chg="modSp mod">
        <pc:chgData name="vennela R" userId="387ee9875161184f" providerId="LiveId" clId="{26A30AEF-079C-400D-B2B1-50495A927B6D}" dt="2025-02-17T17:45:06.633" v="25" actId="20577"/>
        <pc:sldMkLst>
          <pc:docMk/>
          <pc:sldMk cId="947468273" sldId="475"/>
        </pc:sldMkLst>
        <pc:spChg chg="mod">
          <ac:chgData name="vennela R" userId="387ee9875161184f" providerId="LiveId" clId="{26A30AEF-079C-400D-B2B1-50495A927B6D}" dt="2025-02-17T17:44:54.514" v="21" actId="20577"/>
          <ac:spMkLst>
            <pc:docMk/>
            <pc:sldMk cId="947468273" sldId="475"/>
            <ac:spMk id="3" creationId="{00000000-0000-0000-0000-000000000000}"/>
          </ac:spMkLst>
        </pc:spChg>
        <pc:graphicFrameChg chg="modGraphic">
          <ac:chgData name="vennela R" userId="387ee9875161184f" providerId="LiveId" clId="{26A30AEF-079C-400D-B2B1-50495A927B6D}" dt="2025-02-17T17:45:06.633" v="25" actId="20577"/>
          <ac:graphicFrameMkLst>
            <pc:docMk/>
            <pc:sldMk cId="947468273" sldId="475"/>
            <ac:graphicFrameMk id="5" creationId="{00000000-0000-0000-0000-000000000000}"/>
          </ac:graphicFrameMkLst>
        </pc:graphicFrameChg>
      </pc:sldChg>
      <pc:sldChg chg="modSp mod">
        <pc:chgData name="vennela R" userId="387ee9875161184f" providerId="LiveId" clId="{26A30AEF-079C-400D-B2B1-50495A927B6D}" dt="2025-02-17T17:50:36.819" v="100" actId="120"/>
        <pc:sldMkLst>
          <pc:docMk/>
          <pc:sldMk cId="3250896396" sldId="476"/>
        </pc:sldMkLst>
        <pc:spChg chg="mod">
          <ac:chgData name="vennela R" userId="387ee9875161184f" providerId="LiveId" clId="{26A30AEF-079C-400D-B2B1-50495A927B6D}" dt="2025-02-17T17:50:36.819" v="100" actId="120"/>
          <ac:spMkLst>
            <pc:docMk/>
            <pc:sldMk cId="3250896396" sldId="476"/>
            <ac:spMk id="4" creationId="{3A158C02-4ADF-2A2E-85C5-99FC60D092ED}"/>
          </ac:spMkLst>
        </pc:spChg>
      </pc:sldChg>
      <pc:sldChg chg="modSp mod">
        <pc:chgData name="vennela R" userId="387ee9875161184f" providerId="LiveId" clId="{26A30AEF-079C-400D-B2B1-50495A927B6D}" dt="2025-02-17T17:51:26.825" v="105" actId="14100"/>
        <pc:sldMkLst>
          <pc:docMk/>
          <pc:sldMk cId="2804101435" sldId="477"/>
        </pc:sldMkLst>
        <pc:spChg chg="mod">
          <ac:chgData name="vennela R" userId="387ee9875161184f" providerId="LiveId" clId="{26A30AEF-079C-400D-B2B1-50495A927B6D}" dt="2025-02-17T17:51:26.825" v="105" actId="14100"/>
          <ac:spMkLst>
            <pc:docMk/>
            <pc:sldMk cId="2804101435" sldId="477"/>
            <ac:spMk id="3" creationId="{B98AD89D-A4B3-20AD-0EB2-F5D6E6E18162}"/>
          </ac:spMkLst>
        </pc:spChg>
      </pc:sldChg>
      <pc:sldChg chg="modSp mod">
        <pc:chgData name="vennela R" userId="387ee9875161184f" providerId="LiveId" clId="{26A30AEF-079C-400D-B2B1-50495A927B6D}" dt="2025-02-17T17:51:53.121" v="108" actId="14100"/>
        <pc:sldMkLst>
          <pc:docMk/>
          <pc:sldMk cId="2986091532" sldId="478"/>
        </pc:sldMkLst>
        <pc:spChg chg="mod">
          <ac:chgData name="vennela R" userId="387ee9875161184f" providerId="LiveId" clId="{26A30AEF-079C-400D-B2B1-50495A927B6D}" dt="2025-02-17T17:51:53.121" v="108" actId="14100"/>
          <ac:spMkLst>
            <pc:docMk/>
            <pc:sldMk cId="2986091532" sldId="478"/>
            <ac:spMk id="4" creationId="{20E5141D-1489-00FC-2430-F2D1B6177EE1}"/>
          </ac:spMkLst>
        </pc:spChg>
      </pc:sldChg>
      <pc:sldChg chg="modSp mod">
        <pc:chgData name="vennela R" userId="387ee9875161184f" providerId="LiveId" clId="{26A30AEF-079C-400D-B2B1-50495A927B6D}" dt="2025-02-17T17:49:51.557" v="93" actId="123"/>
        <pc:sldMkLst>
          <pc:docMk/>
          <pc:sldMk cId="4120213011" sldId="479"/>
        </pc:sldMkLst>
        <pc:spChg chg="mod">
          <ac:chgData name="vennela R" userId="387ee9875161184f" providerId="LiveId" clId="{26A30AEF-079C-400D-B2B1-50495A927B6D}" dt="2025-02-17T17:49:51.557" v="93" actId="123"/>
          <ac:spMkLst>
            <pc:docMk/>
            <pc:sldMk cId="4120213011" sldId="479"/>
            <ac:spMk id="10" creationId="{0BB175CE-2C54-0E28-CC3B-65CC4B0EB338}"/>
          </ac:spMkLst>
        </pc:spChg>
      </pc:sldChg>
      <pc:sldChg chg="modSp mod">
        <pc:chgData name="vennela R" userId="387ee9875161184f" providerId="LiveId" clId="{26A30AEF-079C-400D-B2B1-50495A927B6D}" dt="2025-02-17T17:50:26.962" v="97" actId="123"/>
        <pc:sldMkLst>
          <pc:docMk/>
          <pc:sldMk cId="3495947749" sldId="480"/>
        </pc:sldMkLst>
        <pc:spChg chg="mod">
          <ac:chgData name="vennela R" userId="387ee9875161184f" providerId="LiveId" clId="{26A30AEF-079C-400D-B2B1-50495A927B6D}" dt="2025-02-17T17:50:26.962" v="97" actId="123"/>
          <ac:spMkLst>
            <pc:docMk/>
            <pc:sldMk cId="3495947749" sldId="480"/>
            <ac:spMk id="4" creationId="{B31001F9-1C1C-6078-11A8-964A3D023F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2/17/2025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CD96D49-52D6-E266-3F10-8AFD680470AB}"/>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020ABD46-D3F1-0BBE-820B-D05394ED72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5182A09-0861-82A3-736E-CBEB0B7D0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53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02D6882-F487-2BBE-6EE7-E6E2A877910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233CCE-6DC1-DF39-7D4B-A750048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1C56AB1-8891-0ED9-FDF2-23495F7D0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54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2/17/2025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2/17/2025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2/17/2025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2/17/2025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2/17/2025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2/17/2025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2/17/2025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2/17/2025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2/17/2025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2/17/2025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2/17/2025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2/17/2025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Final Year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cs typeface="Times New Roman" panose="02020603050405020304" pitchFamily="18" charset="0"/>
              </a:rPr>
              <a:t>Brain Tumor Detection using Image Processing</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Team No :21 </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err="1">
                <a:solidFill>
                  <a:srgbClr val="C00000"/>
                </a:solidFill>
                <a:latin typeface="Times New Roman" panose="02020603050405020304" pitchFamily="18" charset="0"/>
                <a:cs typeface="Times New Roman" panose="02020603050405020304" pitchFamily="18" charset="0"/>
              </a:rPr>
              <a:t>Naiwrita</a:t>
            </a:r>
            <a:r>
              <a:rPr lang="en-IN" sz="2400" b="1" dirty="0">
                <a:solidFill>
                  <a:srgbClr val="C00000"/>
                </a:solidFill>
                <a:latin typeface="Times New Roman" panose="02020603050405020304" pitchFamily="18" charset="0"/>
                <a:cs typeface="Times New Roman" panose="02020603050405020304" pitchFamily="18" charset="0"/>
              </a:rPr>
              <a:t> Borah</a:t>
            </a:r>
            <a:br>
              <a:rPr lang="en-IN" sz="3200" b="1" dirty="0">
                <a:solidFill>
                  <a:srgbClr val="C00000"/>
                </a:solidFill>
                <a:latin typeface="Times New Roman" panose="02020603050405020304" pitchFamily="18" charset="0"/>
                <a:cs typeface="Times New Roman" panose="02020603050405020304" pitchFamily="18" charset="0"/>
              </a:rPr>
            </a:br>
            <a:r>
              <a:rPr lang="en-IN" sz="1400" b="1" dirty="0" err="1">
                <a:solidFill>
                  <a:srgbClr val="C00000"/>
                </a:solidFill>
                <a:latin typeface="Times New Roman" panose="02020603050405020304" pitchFamily="18" charset="0"/>
                <a:cs typeface="Times New Roman" panose="02020603050405020304" pitchFamily="18" charset="0"/>
              </a:rPr>
              <a:t>Asst.Prof</a:t>
            </a:r>
            <a:r>
              <a:rPr lang="en-IN" sz="1400" b="1" dirty="0">
                <a:solidFill>
                  <a:srgbClr val="C00000"/>
                </a:solidFill>
                <a:latin typeface="Times New Roman" panose="02020603050405020304" pitchFamily="18" charset="0"/>
                <a:cs typeface="Times New Roman" panose="02020603050405020304" pitchFamily="18" charset="0"/>
              </a:rPr>
              <a:t>- SCSE</a:t>
            </a: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925381627"/>
              </p:ext>
            </p:extLst>
          </p:nvPr>
        </p:nvGraphicFramePr>
        <p:xfrm>
          <a:off x="3435224" y="2457723"/>
          <a:ext cx="5321552" cy="182880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Noor Tasmiya</a:t>
                      </a:r>
                    </a:p>
                  </a:txBody>
                  <a:tcPr/>
                </a:tc>
                <a:tc>
                  <a:txBody>
                    <a:bodyPr/>
                    <a:lstStyle/>
                    <a:p>
                      <a:pPr algn="ctr"/>
                      <a:r>
                        <a:rPr lang="en-US" dirty="0">
                          <a:latin typeface="Times New Roman" panose="02020603050405020304" pitchFamily="18" charset="0"/>
                          <a:cs typeface="Times New Roman" panose="02020603050405020304" pitchFamily="18" charset="0"/>
                        </a:rPr>
                        <a:t>20221BCA0019</a:t>
                      </a:r>
                    </a:p>
                  </a:txBody>
                  <a:tcPr/>
                </a:tc>
                <a:extLst>
                  <a:ext uri="{0D108BD9-81ED-4DB2-BD59-A6C34878D82A}">
                    <a16:rowId xmlns:a16="http://schemas.microsoft.com/office/drawing/2014/main" val="673540802"/>
                  </a:ext>
                </a:extLst>
              </a:tr>
              <a:tr h="362263">
                <a:tc>
                  <a:txBody>
                    <a:bodyPr/>
                    <a:lstStyle/>
                    <a:p>
                      <a:pPr algn="ctr"/>
                      <a:r>
                        <a:rPr lang="en-US" dirty="0">
                          <a:latin typeface="Times New Roman" panose="02020603050405020304" pitchFamily="18" charset="0"/>
                          <a:cs typeface="Times New Roman" panose="02020603050405020304" pitchFamily="18" charset="0"/>
                        </a:rPr>
                        <a:t>Vennela R</a:t>
                      </a:r>
                    </a:p>
                  </a:txBody>
                  <a:tcPr/>
                </a:tc>
                <a:tc>
                  <a:txBody>
                    <a:bodyPr/>
                    <a:lstStyle/>
                    <a:p>
                      <a:pPr algn="ctr"/>
                      <a:r>
                        <a:rPr lang="en-US" dirty="0">
                          <a:latin typeface="Times New Roman" panose="02020603050405020304" pitchFamily="18" charset="0"/>
                          <a:cs typeface="Times New Roman" panose="02020603050405020304" pitchFamily="18" charset="0"/>
                        </a:rPr>
                        <a:t>20221BCA0018</a:t>
                      </a:r>
                    </a:p>
                  </a:txBody>
                  <a:tcPr/>
                </a:tc>
                <a:extLst>
                  <a:ext uri="{0D108BD9-81ED-4DB2-BD59-A6C34878D82A}">
                    <a16:rowId xmlns:a16="http://schemas.microsoft.com/office/drawing/2014/main" val="1825509489"/>
                  </a:ext>
                </a:extLst>
              </a:tr>
              <a:tr h="362263">
                <a:tc>
                  <a:txBody>
                    <a:bodyPr/>
                    <a:lstStyle/>
                    <a:p>
                      <a:pPr algn="ctr"/>
                      <a:r>
                        <a:rPr lang="en-US" dirty="0" err="1">
                          <a:latin typeface="Times New Roman" panose="02020603050405020304" pitchFamily="18" charset="0"/>
                          <a:cs typeface="Times New Roman" panose="02020603050405020304" pitchFamily="18" charset="0"/>
                        </a:rPr>
                        <a:t>Vennapusala</a:t>
                      </a:r>
                      <a:r>
                        <a:rPr lang="en-US" dirty="0">
                          <a:latin typeface="Times New Roman" panose="02020603050405020304" pitchFamily="18" charset="0"/>
                          <a:cs typeface="Times New Roman" panose="02020603050405020304" pitchFamily="18" charset="0"/>
                        </a:rPr>
                        <a:t> Bhavya Siri</a:t>
                      </a:r>
                    </a:p>
                  </a:txBody>
                  <a:tcPr/>
                </a:tc>
                <a:tc>
                  <a:txBody>
                    <a:bodyPr/>
                    <a:lstStyle/>
                    <a:p>
                      <a:pPr algn="ctr"/>
                      <a:r>
                        <a:rPr lang="en-US" dirty="0">
                          <a:latin typeface="Times New Roman" panose="02020603050405020304" pitchFamily="18" charset="0"/>
                          <a:cs typeface="Times New Roman" panose="02020603050405020304" pitchFamily="18" charset="0"/>
                        </a:rPr>
                        <a:t>20221BCA0020</a:t>
                      </a:r>
                    </a:p>
                  </a:txBody>
                  <a:tcPr/>
                </a:tc>
                <a:extLst>
                  <a:ext uri="{0D108BD9-81ED-4DB2-BD59-A6C34878D82A}">
                    <a16:rowId xmlns:a16="http://schemas.microsoft.com/office/drawing/2014/main" val="1278268189"/>
                  </a:ext>
                </a:extLst>
              </a:tr>
              <a:tr h="362263">
                <a:tc>
                  <a:txBody>
                    <a:bodyPr/>
                    <a:lstStyle/>
                    <a:p>
                      <a:pPr algn="ctr"/>
                      <a:r>
                        <a:rPr lang="en-US" dirty="0" err="1">
                          <a:latin typeface="Times New Roman" panose="02020603050405020304" pitchFamily="18" charset="0"/>
                          <a:cs typeface="Times New Roman" panose="02020603050405020304" pitchFamily="18" charset="0"/>
                        </a:rPr>
                        <a:t>Podapati</a:t>
                      </a:r>
                      <a:r>
                        <a:rPr lang="en-US" dirty="0">
                          <a:latin typeface="Times New Roman" panose="02020603050405020304" pitchFamily="18" charset="0"/>
                          <a:cs typeface="Times New Roman" panose="02020603050405020304" pitchFamily="18" charset="0"/>
                        </a:rPr>
                        <a:t> Siva Hari Naidu</a:t>
                      </a:r>
                    </a:p>
                  </a:txBody>
                  <a:tcPr/>
                </a:tc>
                <a:tc>
                  <a:txBody>
                    <a:bodyPr/>
                    <a:lstStyle/>
                    <a:p>
                      <a:pPr algn="ctr"/>
                      <a:r>
                        <a:rPr lang="en-US" dirty="0">
                          <a:latin typeface="Times New Roman" panose="02020603050405020304" pitchFamily="18" charset="0"/>
                          <a:cs typeface="Times New Roman" panose="02020603050405020304" pitchFamily="18" charset="0"/>
                        </a:rPr>
                        <a:t>20221BCA00233</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b="1" dirty="0">
                <a:latin typeface="Cambria" panose="02040503050406030204" pitchFamily="18" charset="0"/>
                <a:ea typeface="Cambria" panose="02040503050406030204" pitchFamily="18" charset="0"/>
              </a:rPr>
              <a:t>Timeline of the Project (Gantt Chart)</a:t>
            </a:r>
            <a:endParaRPr b="1" dirty="0">
              <a:latin typeface="Cambria" panose="02040503050406030204" pitchFamily="18" charset="0"/>
              <a:ea typeface="Cambria" panose="02040503050406030204" pitchFamily="18" charset="0"/>
            </a:endParaRPr>
          </a:p>
        </p:txBody>
      </p:sp>
      <p:pic>
        <p:nvPicPr>
          <p:cNvPr id="8" name="Picture 2">
            <a:extLst>
              <a:ext uri="{FF2B5EF4-FFF2-40B4-BE49-F238E27FC236}">
                <a16:creationId xmlns:a16="http://schemas.microsoft.com/office/drawing/2014/main" id="{2BEE201C-85AF-1691-D054-E54357EB79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18107" y="1001324"/>
            <a:ext cx="9669103" cy="430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355943" cy="4044819"/>
          </a:xfrm>
          <a:prstGeom prst="rect">
            <a:avLst/>
          </a:prstGeom>
          <a:noFill/>
          <a:ln>
            <a:noFill/>
          </a:ln>
        </p:spPr>
        <p:txBody>
          <a:bodyPr spcFirstLastPara="1" wrap="square" lIns="91425" tIns="45700" rIns="91425" bIns="45700" anchor="t" anchorCtr="0">
            <a:normAutofit fontScale="92500" lnSpcReduction="20000"/>
          </a:bodyPr>
          <a:lstStyle/>
          <a:p>
            <a:r>
              <a:rPr lang="en-IN" b="1" dirty="0"/>
              <a:t>References:-</a:t>
            </a:r>
            <a:endParaRPr lang="en-IN" dirty="0"/>
          </a:p>
          <a:p>
            <a:pPr>
              <a:buFont typeface="Arial" panose="020B0604020202020204" pitchFamily="34" charset="0"/>
              <a:buChar char="•"/>
            </a:pPr>
            <a:r>
              <a:rPr lang="en-IN" dirty="0"/>
              <a:t>Gupta, A., Sharma, R., &amp; Verma, P. (2020). Image processing techniques for brain </a:t>
            </a:r>
            <a:r>
              <a:rPr lang="en-IN" dirty="0" err="1"/>
              <a:t>tumor</a:t>
            </a:r>
            <a:r>
              <a:rPr lang="en-IN" dirty="0"/>
              <a:t> detection. </a:t>
            </a:r>
            <a:r>
              <a:rPr lang="en-IN" i="1" dirty="0"/>
              <a:t>Journal of Medical Imaging Research, 12</a:t>
            </a:r>
            <a:r>
              <a:rPr lang="en-IN" dirty="0"/>
              <a:t>(3), 215-230.</a:t>
            </a:r>
          </a:p>
          <a:p>
            <a:pPr>
              <a:buFont typeface="Arial" panose="020B0604020202020204" pitchFamily="34" charset="0"/>
              <a:buChar char="•"/>
            </a:pPr>
            <a:r>
              <a:rPr lang="en-IN" dirty="0"/>
              <a:t>Patel, M., Singh, H., &amp; Roy, S. (2021). Challenges in manual brain </a:t>
            </a:r>
            <a:r>
              <a:rPr lang="en-IN" dirty="0" err="1"/>
              <a:t>tumor</a:t>
            </a:r>
            <a:r>
              <a:rPr lang="en-IN" dirty="0"/>
              <a:t> detection: A review. </a:t>
            </a:r>
            <a:r>
              <a:rPr lang="en-IN" i="1" dirty="0"/>
              <a:t>Neuroscience Informatics, 18</a:t>
            </a:r>
            <a:r>
              <a:rPr lang="en-IN" dirty="0"/>
              <a:t>(1), 89-104.</a:t>
            </a:r>
          </a:p>
          <a:p>
            <a:pPr>
              <a:buFont typeface="Arial" panose="020B0604020202020204" pitchFamily="34" charset="0"/>
              <a:buChar char="•"/>
            </a:pPr>
            <a:r>
              <a:rPr lang="en-IN" dirty="0"/>
              <a:t>Rahman, S., Li, X., &amp; Zhao, M. (2023). Hybrid AI models for brain </a:t>
            </a:r>
            <a:r>
              <a:rPr lang="en-IN" dirty="0" err="1"/>
              <a:t>tumor</a:t>
            </a:r>
            <a:r>
              <a:rPr lang="en-IN" dirty="0"/>
              <a:t> detection: An emerging trend. </a:t>
            </a:r>
            <a:r>
              <a:rPr lang="en-IN" i="1" dirty="0"/>
              <a:t>Computational Medical Imaging, 14</a:t>
            </a:r>
            <a:r>
              <a:rPr lang="en-IN" dirty="0"/>
              <a:t>(2), 175-192.</a:t>
            </a:r>
          </a:p>
          <a:p>
            <a:pPr>
              <a:buFont typeface="Arial" panose="020B0604020202020204" pitchFamily="34" charset="0"/>
              <a:buChar char="•"/>
            </a:pPr>
            <a:r>
              <a:rPr lang="en-IN" dirty="0"/>
              <a:t>Sharma, K., &amp; Kumar, A. (2021). Machine learning approaches in brain </a:t>
            </a:r>
            <a:r>
              <a:rPr lang="en-IN" dirty="0" err="1"/>
              <a:t>tumor</a:t>
            </a:r>
            <a:r>
              <a:rPr lang="en-IN" dirty="0"/>
              <a:t> classification. </a:t>
            </a:r>
            <a:r>
              <a:rPr lang="en-IN" i="1" dirty="0"/>
              <a:t>Biomedical Signal Processing, 27</a:t>
            </a:r>
            <a:r>
              <a:rPr lang="en-IN" dirty="0"/>
              <a:t>(4), 319-334.</a:t>
            </a:r>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00317CE0-94D4-BCB9-D348-4A6AC6EDE798}"/>
              </a:ext>
            </a:extLst>
          </p:cNvPr>
          <p:cNvSpPr>
            <a:spLocks noGrp="1" noChangeArrowheads="1"/>
          </p:cNvSpPr>
          <p:nvPr>
            <p:ph type="body" idx="1"/>
          </p:nvPr>
        </p:nvSpPr>
        <p:spPr bwMode="auto">
          <a:xfrm>
            <a:off x="1131777" y="1299686"/>
            <a:ext cx="1014936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42925" indent="-542925" algn="just">
              <a:lnSpc>
                <a:spcPct val="100000"/>
              </a:lnSpc>
              <a:spcBef>
                <a:spcPct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Brain tumors are abnormal growths in the brain that can be life threatening. Early detection through MRI scans is crucial for timely treatment. Manual detection by radiologists is time-consuming and prone to errors. This project aims to develop an automated system using </a:t>
            </a:r>
            <a:r>
              <a:rPr lang="en-US" b="1" dirty="0">
                <a:latin typeface="Times New Roman" panose="02020603050405020304" pitchFamily="18" charset="0"/>
                <a:cs typeface="Times New Roman" panose="02020603050405020304" pitchFamily="18" charset="0"/>
              </a:rPr>
              <a:t>image processing techniques</a:t>
            </a:r>
            <a:r>
              <a:rPr lang="en-US" dirty="0">
                <a:latin typeface="Times New Roman" panose="02020603050405020304" pitchFamily="18" charset="0"/>
                <a:cs typeface="Times New Roman" panose="02020603050405020304" pitchFamily="18" charset="0"/>
              </a:rPr>
              <a:t> to detect brain tumors efficiently.</a:t>
            </a:r>
            <a:endParaRPr lang="en-US" altLang="en-US"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dirty="0">
              <a:solidFill>
                <a:schemeClr val="dk1"/>
              </a:solidFill>
              <a:latin typeface="Cambria" panose="02040503050406030204" pitchFamily="18" charset="0"/>
              <a:ea typeface="Cambria" panose="02040503050406030204" pitchFamily="18" charset="0"/>
              <a:sym typeface="Verdana"/>
            </a:endParaRPr>
          </a:p>
        </p:txBody>
      </p:sp>
    </p:spTree>
    <p:extLst>
      <p:ext uri="{BB962C8B-B14F-4D97-AF65-F5344CB8AC3E}">
        <p14:creationId xmlns:p14="http://schemas.microsoft.com/office/powerpoint/2010/main" val="2143451837"/>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1E19B35-65B2-C651-7EFC-2125445698D7}"/>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E9E30D49-BC04-1C66-1B7F-0978A107823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B98AD89D-A4B3-20AD-0EB2-F5D6E6E18162}"/>
              </a:ext>
            </a:extLst>
          </p:cNvPr>
          <p:cNvSpPr txBox="1"/>
          <p:nvPr/>
        </p:nvSpPr>
        <p:spPr>
          <a:xfrm>
            <a:off x="606490" y="1005670"/>
            <a:ext cx="10986943" cy="4401205"/>
          </a:xfrm>
          <a:prstGeom prst="rect">
            <a:avLst/>
          </a:prstGeom>
          <a:noFill/>
        </p:spPr>
        <p:txBody>
          <a:bodyPr wrap="square">
            <a:spAutoFit/>
          </a:bodyPr>
          <a:lstStyle/>
          <a:p>
            <a:pPr marL="285750" indent="-285750" algn="just">
              <a:buFont typeface="Wingdings" pitchFamily="2" charset="2"/>
              <a:buChar char="v"/>
            </a:pPr>
            <a:r>
              <a:rPr lang="en-US" sz="2000" b="1" dirty="0">
                <a:solidFill>
                  <a:schemeClr val="dk1"/>
                </a:solidFill>
                <a:latin typeface="Cambria" panose="02040503050406030204" pitchFamily="18" charset="0"/>
                <a:ea typeface="Cambria" panose="02040503050406030204" pitchFamily="18" charset="0"/>
                <a:cs typeface="+mn-cs"/>
              </a:rPr>
              <a:t>1. Introduction:-</a:t>
            </a:r>
            <a:r>
              <a:rPr lang="en-US" sz="2000" dirty="0">
                <a:solidFill>
                  <a:schemeClr val="dk1"/>
                </a:solidFill>
                <a:latin typeface="Cambria" panose="02040503050406030204" pitchFamily="18" charset="0"/>
                <a:ea typeface="Cambria" panose="02040503050406030204" pitchFamily="18" charset="0"/>
                <a:cs typeface="+mn-cs"/>
              </a:rPr>
              <a:t>Brain tumors are abnormal growths in brain tissues, classified as benign or malignant. Early and accurate detection is crucial for effective treatment. Magnetic Resonance Imaging (MRI) is widely used for diagnosis, but manual interpretation is time-consuming and prone to errors. Therefore, there is a growing interest in developing automated systems using image processing and deep learning to enhance diagnostic accuracy.</a:t>
            </a:r>
          </a:p>
          <a:p>
            <a:pPr marL="285750" indent="-285750" algn="just">
              <a:buFont typeface="Wingdings" pitchFamily="2" charset="2"/>
              <a:buChar char="v"/>
            </a:pPr>
            <a:r>
              <a:rPr lang="en-US" sz="2000" b="1" dirty="0">
                <a:solidFill>
                  <a:schemeClr val="dk1"/>
                </a:solidFill>
                <a:latin typeface="Cambria" panose="02040503050406030204" pitchFamily="18" charset="0"/>
                <a:ea typeface="Cambria" panose="02040503050406030204" pitchFamily="18" charset="0"/>
                <a:cs typeface="+mn-cs"/>
              </a:rPr>
              <a:t>2. Scope of the Review:- </a:t>
            </a:r>
            <a:r>
              <a:rPr lang="en-US" sz="2000" dirty="0">
                <a:solidFill>
                  <a:schemeClr val="dk1"/>
                </a:solidFill>
                <a:latin typeface="Cambria" panose="02040503050406030204" pitchFamily="18" charset="0"/>
                <a:ea typeface="Cambria" panose="02040503050406030204" pitchFamily="18" charset="0"/>
                <a:cs typeface="+mn-cs"/>
              </a:rPr>
              <a:t>This literature review covers research from the past decade (2014–2024) focusing on image processing, machine learning, and deep learning techniques for brain tumor detection. Key areas include segmentation methods, classification algorithms, and clinical impact.</a:t>
            </a:r>
          </a:p>
          <a:p>
            <a:pPr marL="285750" indent="-285750" algn="just">
              <a:buFont typeface="Wingdings" pitchFamily="2" charset="2"/>
              <a:buChar char="v"/>
            </a:pPr>
            <a:r>
              <a:rPr lang="en-IN" sz="2000" b="1" dirty="0"/>
              <a:t>3. Research on Brain </a:t>
            </a:r>
            <a:r>
              <a:rPr lang="en-IN" sz="2000" b="1" dirty="0" err="1"/>
              <a:t>Tumor</a:t>
            </a:r>
            <a:r>
              <a:rPr lang="en-IN" sz="2000" b="1" dirty="0"/>
              <a:t> Detection:-</a:t>
            </a:r>
          </a:p>
          <a:p>
            <a:pPr marL="285750" indent="-285750" algn="just">
              <a:buFont typeface="Wingdings" pitchFamily="2" charset="2"/>
              <a:buChar char="v"/>
            </a:pPr>
            <a:r>
              <a:rPr lang="en-US" sz="2000" b="1" dirty="0"/>
              <a:t>3.1 Challenges in Manual Diagnosis:- </a:t>
            </a:r>
            <a:r>
              <a:rPr lang="en-US" sz="2000" dirty="0"/>
              <a:t>Studies highlight issues such as radiologist subjectivity, tumor size variation, and high false-negative rates. Patel et al. (2021) emphasize that traditional MRI analysis depends on human expertise, leading to inconsistencies.</a:t>
            </a:r>
            <a:endParaRPr lang="en-IN" sz="2000" dirty="0"/>
          </a:p>
          <a:p>
            <a:pPr algn="just"/>
            <a:endParaRPr lang="en-US" sz="2000" dirty="0">
              <a:solidFill>
                <a:schemeClr val="dk1"/>
              </a:solidFill>
              <a:latin typeface="Cambria" panose="02040503050406030204" pitchFamily="18" charset="0"/>
              <a:ea typeface="Cambria" panose="02040503050406030204" pitchFamily="18" charset="0"/>
              <a:cs typeface="+mn-cs"/>
            </a:endParaRPr>
          </a:p>
        </p:txBody>
      </p:sp>
    </p:spTree>
    <p:extLst>
      <p:ext uri="{BB962C8B-B14F-4D97-AF65-F5344CB8AC3E}">
        <p14:creationId xmlns:p14="http://schemas.microsoft.com/office/powerpoint/2010/main" val="2804101435"/>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BB175CE-2C54-0E28-CC3B-65CC4B0EB338}"/>
              </a:ext>
            </a:extLst>
          </p:cNvPr>
          <p:cNvSpPr txBox="1"/>
          <p:nvPr/>
        </p:nvSpPr>
        <p:spPr>
          <a:xfrm>
            <a:off x="167951" y="233264"/>
            <a:ext cx="11551298" cy="4708981"/>
          </a:xfrm>
          <a:prstGeom prst="rect">
            <a:avLst/>
          </a:prstGeom>
          <a:noFill/>
        </p:spPr>
        <p:txBody>
          <a:bodyPr wrap="square">
            <a:spAutoFit/>
          </a:bodyPr>
          <a:lstStyle/>
          <a:p>
            <a:pPr marL="285750" indent="-285750" algn="just">
              <a:buFont typeface="Wingdings" panose="05000000000000000000" pitchFamily="2" charset="2"/>
              <a:buChar char="v"/>
            </a:pPr>
            <a:r>
              <a:rPr lang="en-IN" sz="2000" b="1" dirty="0"/>
              <a:t>3.2 Image Processing Techniques:-</a:t>
            </a:r>
            <a:r>
              <a:rPr lang="en-IN" sz="2000" dirty="0"/>
              <a:t>Common techniques </a:t>
            </a:r>
            <a:r>
              <a:rPr lang="en-IN" sz="2000" dirty="0" err="1"/>
              <a:t>include:Segmentation</a:t>
            </a:r>
            <a:r>
              <a:rPr lang="en-IN" sz="2000" dirty="0"/>
              <a:t>: Otsu’s thresholding, watershed segmentation, and region-growing algorithms help extract </a:t>
            </a:r>
            <a:r>
              <a:rPr lang="en-IN" sz="2000" dirty="0" err="1"/>
              <a:t>tumor</a:t>
            </a:r>
            <a:r>
              <a:rPr lang="en-IN" sz="2000" dirty="0"/>
              <a:t> regions (Gupta et al., 2020).Feature Extraction: Edge detection and texture analysis assist in distinguishing </a:t>
            </a:r>
            <a:r>
              <a:rPr lang="en-IN" sz="2000" dirty="0" err="1"/>
              <a:t>tumors</a:t>
            </a:r>
            <a:r>
              <a:rPr lang="en-IN" sz="2000" dirty="0"/>
              <a:t> from normal tissue.</a:t>
            </a:r>
          </a:p>
          <a:p>
            <a:pPr marL="285750" indent="-285750" algn="just">
              <a:buFont typeface="Wingdings" panose="05000000000000000000" pitchFamily="2" charset="2"/>
              <a:buChar char="v"/>
            </a:pPr>
            <a:r>
              <a:rPr lang="en-IN" sz="2000" b="1" dirty="0"/>
              <a:t>3.3 Machine Learning and Deep Learning Approaches :-</a:t>
            </a:r>
            <a:r>
              <a:rPr lang="en-IN" sz="2000" dirty="0"/>
              <a:t>Machine Learning: Algorithms like Support Vector Machines (SVM) and Random Forest show promising results in </a:t>
            </a:r>
            <a:r>
              <a:rPr lang="en-IN" sz="2000" dirty="0" err="1"/>
              <a:t>tumor</a:t>
            </a:r>
            <a:r>
              <a:rPr lang="en-IN" sz="2000" dirty="0"/>
              <a:t> classification (Sharma &amp; Kumar, 2021).Deep Learning: Convolutional Neural Networks (CNNs) such as U-Net and </a:t>
            </a:r>
            <a:r>
              <a:rPr lang="en-IN" sz="2000" dirty="0" err="1"/>
              <a:t>ResNet</a:t>
            </a:r>
            <a:r>
              <a:rPr lang="en-IN" sz="2000" dirty="0"/>
              <a:t> achieve high accuracy in segmentation and classification (Zhang et al., 2022).Hybrid Approaches: Combining traditional image processing with deep learning improves efficiency and robustness (Rahman et al., 2023).</a:t>
            </a:r>
          </a:p>
          <a:p>
            <a:pPr marL="285750" indent="-285750" algn="just">
              <a:buFont typeface="Wingdings" panose="05000000000000000000" pitchFamily="2" charset="2"/>
              <a:buChar char="v"/>
            </a:pPr>
            <a:r>
              <a:rPr lang="en-US" sz="2000" b="1" dirty="0"/>
              <a:t>4. Clinical Impact and Automation:-</a:t>
            </a:r>
            <a:r>
              <a:rPr lang="en-US" sz="2000" dirty="0"/>
              <a:t>AI-based diagnostic tools assist radiologists by reducing analysis time and improving accuracy. Cloud-based AI models further enhance accessibility, especially in remote areas (Smith et al., 2022).</a:t>
            </a:r>
          </a:p>
          <a:p>
            <a:pPr marL="285750" indent="-285750" algn="just">
              <a:buFont typeface="Wingdings" panose="05000000000000000000" pitchFamily="2" charset="2"/>
              <a:buChar char="v"/>
            </a:pPr>
            <a:r>
              <a:rPr lang="en-US" sz="2000" b="1" dirty="0"/>
              <a:t>5. Conclusion:-</a:t>
            </a:r>
            <a:r>
              <a:rPr lang="en-US" sz="2000" dirty="0"/>
              <a:t>Automated brain tumor detection systems hold great potential for improving early diagnosis and patient outcomes. While deep learning models outperform traditional methods, future research should focus on model generalization, real-time implementation, and clinical validation</a:t>
            </a:r>
            <a:r>
              <a:rPr lang="en-US" dirty="0"/>
              <a:t>.</a:t>
            </a:r>
            <a:endParaRPr lang="en-IN" dirty="0"/>
          </a:p>
        </p:txBody>
      </p:sp>
    </p:spTree>
    <p:extLst>
      <p:ext uri="{BB962C8B-B14F-4D97-AF65-F5344CB8AC3E}">
        <p14:creationId xmlns:p14="http://schemas.microsoft.com/office/powerpoint/2010/main" val="4120213011"/>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F43742D-E782-7B2B-477C-FB389773DDB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3B9198E-092A-9BA4-E770-B551D722C950}"/>
              </a:ext>
            </a:extLst>
          </p:cNvPr>
          <p:cNvSpPr txBox="1">
            <a:spLocks noGrp="1"/>
          </p:cNvSpPr>
          <p:nvPr>
            <p:ph type="title"/>
          </p:nvPr>
        </p:nvSpPr>
        <p:spPr>
          <a:xfrm>
            <a:off x="625151" y="78695"/>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200" b="1" dirty="0">
                <a:latin typeface="Cambria" panose="02040503050406030204" pitchFamily="18" charset="0"/>
                <a:ea typeface="Cambria" panose="02040503050406030204" pitchFamily="18" charset="0"/>
              </a:rPr>
              <a:t>Module Design for Brain Tumor Detection Using ML</a:t>
            </a:r>
            <a:endParaRPr sz="3200"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20E5141D-1489-00FC-2430-F2D1B6177EE1}"/>
              </a:ext>
            </a:extLst>
          </p:cNvPr>
          <p:cNvSpPr txBox="1"/>
          <p:nvPr/>
        </p:nvSpPr>
        <p:spPr>
          <a:xfrm>
            <a:off x="513184" y="690466"/>
            <a:ext cx="11168743" cy="5201424"/>
          </a:xfrm>
          <a:prstGeom prst="rect">
            <a:avLst/>
          </a:prstGeom>
          <a:noFill/>
        </p:spPr>
        <p:txBody>
          <a:bodyPr wrap="square">
            <a:spAutoFit/>
          </a:bodyPr>
          <a:lstStyle/>
          <a:p>
            <a:pPr marL="285750" indent="-285750" algn="just">
              <a:buFont typeface="Wingdings" panose="05000000000000000000" pitchFamily="2" charset="2"/>
              <a:buChar char="v"/>
            </a:pPr>
            <a:r>
              <a:rPr lang="en-IN" sz="2000" b="1" dirty="0"/>
              <a:t>1. Data Collection and Preprocessing Dataset Selection</a:t>
            </a:r>
            <a:r>
              <a:rPr lang="en-IN" sz="2000" dirty="0"/>
              <a:t>: MRI scans from publicly available datasets (e.g., Bra TS, Kaggle datasets).Data Augmentation: Enhancing training data through flipping, rotation, and contrast adjustments .Normalization: Standardizing pixel intensity values to improve model convergence .Noise Removal: Applying filters to reduce unwanted artifacts in MRI images</a:t>
            </a:r>
            <a:r>
              <a:rPr lang="en-IN" dirty="0"/>
              <a:t>.</a:t>
            </a:r>
          </a:p>
          <a:p>
            <a:pPr marL="285750" indent="-285750" algn="just">
              <a:buFont typeface="Wingdings" panose="05000000000000000000" pitchFamily="2" charset="2"/>
              <a:buChar char="v"/>
            </a:pPr>
            <a:r>
              <a:rPr lang="en-US" b="1" dirty="0"/>
              <a:t>2. Feature Extraction and Selection Texture Features: </a:t>
            </a:r>
            <a:r>
              <a:rPr lang="en-US" dirty="0"/>
              <a:t>Extracting features like contrast, entropy, and edge sharpness. Shape Features: Identifying tumor boundaries and irregularities using contour detection .Statistical Features: Using mean, variance, and skewness for improved classification.</a:t>
            </a:r>
          </a:p>
          <a:p>
            <a:pPr marL="285750" indent="-285750" algn="just">
              <a:buFont typeface="Wingdings" panose="05000000000000000000" pitchFamily="2" charset="2"/>
              <a:buChar char="v"/>
            </a:pPr>
            <a:r>
              <a:rPr lang="en-IN" b="1" dirty="0"/>
              <a:t>3. Machine Learning Model </a:t>
            </a:r>
            <a:r>
              <a:rPr lang="en-IN" dirty="0"/>
              <a:t>Selection Traditional</a:t>
            </a:r>
            <a:r>
              <a:rPr lang="en-IN" b="1" dirty="0"/>
              <a:t> ML Models: </a:t>
            </a:r>
            <a:r>
              <a:rPr lang="en-IN" dirty="0"/>
              <a:t>Support Vector Machine (SVM)Random </a:t>
            </a:r>
            <a:r>
              <a:rPr lang="en-IN" dirty="0" err="1"/>
              <a:t>ForestK</a:t>
            </a:r>
            <a:r>
              <a:rPr lang="en-IN" dirty="0"/>
              <a:t>-Nearest </a:t>
            </a:r>
            <a:r>
              <a:rPr lang="en-IN" dirty="0" err="1"/>
              <a:t>Neighbors</a:t>
            </a:r>
            <a:r>
              <a:rPr lang="en-IN" dirty="0"/>
              <a:t> (KNN)Decision Trees Deep Learning Models: Convolutional Neural Networks (CNN)U-Net (for segmentation) </a:t>
            </a:r>
            <a:r>
              <a:rPr lang="en-IN" dirty="0" err="1"/>
              <a:t>ResNet</a:t>
            </a:r>
            <a:r>
              <a:rPr lang="en-IN" dirty="0"/>
              <a:t> (for classification)</a:t>
            </a:r>
          </a:p>
          <a:p>
            <a:pPr marL="285750" indent="-285750" algn="just">
              <a:buFont typeface="Wingdings" panose="05000000000000000000" pitchFamily="2" charset="2"/>
              <a:buChar char="v"/>
            </a:pPr>
            <a:r>
              <a:rPr lang="en-IN" b="1" dirty="0"/>
              <a:t>4.Model Training and Evaluation Splitting Data: </a:t>
            </a:r>
            <a:r>
              <a:rPr lang="en-IN" dirty="0"/>
              <a:t>Training (80%), validation (10%), and testing (10%).Performance Metrics: Accuracy, Precision, Recall, F1-score, and ROC Curve analysis . Hyperparameter Tuning: Optimizing learning rate, batch size, and number of layers.</a:t>
            </a:r>
          </a:p>
          <a:p>
            <a:pPr marL="285750" indent="-285750" algn="just">
              <a:buFont typeface="Wingdings" panose="05000000000000000000" pitchFamily="2" charset="2"/>
              <a:buChar char="v"/>
            </a:pPr>
            <a:r>
              <a:rPr lang="en-IN" b="1" dirty="0"/>
              <a:t>5. Prediction and Classification :</a:t>
            </a:r>
            <a:r>
              <a:rPr lang="en-IN" dirty="0" err="1"/>
              <a:t>Tumor</a:t>
            </a:r>
            <a:r>
              <a:rPr lang="en-IN" dirty="0"/>
              <a:t> vs. Non-</a:t>
            </a:r>
            <a:r>
              <a:rPr lang="en-IN" dirty="0" err="1"/>
              <a:t>Tumor</a:t>
            </a:r>
            <a:r>
              <a:rPr lang="en-IN" dirty="0"/>
              <a:t> Classification using trained ML model. </a:t>
            </a:r>
            <a:r>
              <a:rPr lang="en-IN" dirty="0" err="1"/>
              <a:t>Tumor</a:t>
            </a:r>
            <a:r>
              <a:rPr lang="en-IN" dirty="0"/>
              <a:t> Type Classification (Benign, Malignant, Glioma, Meningioma, etc.).Confidence Score Calculation for reliable decision-making.</a:t>
            </a:r>
          </a:p>
          <a:p>
            <a:pPr marL="285750" indent="-285750" algn="just">
              <a:buFont typeface="Wingdings" panose="05000000000000000000" pitchFamily="2" charset="2"/>
              <a:buChar char="v"/>
            </a:pPr>
            <a:endParaRPr lang="en-IN" dirty="0"/>
          </a:p>
          <a:p>
            <a:pPr marL="285750" indent="-285750" algn="just">
              <a:buFont typeface="Wingdings" panose="05000000000000000000" pitchFamily="2" charset="2"/>
              <a:buChar char="v"/>
            </a:pPr>
            <a:endParaRPr lang="en-IN" dirty="0"/>
          </a:p>
        </p:txBody>
      </p:sp>
    </p:spTree>
    <p:extLst>
      <p:ext uri="{BB962C8B-B14F-4D97-AF65-F5344CB8AC3E}">
        <p14:creationId xmlns:p14="http://schemas.microsoft.com/office/powerpoint/2010/main" val="29860915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78CFA-0626-7BAF-9517-685686F7A672}"/>
              </a:ext>
            </a:extLst>
          </p:cNvPr>
          <p:cNvSpPr>
            <a:spLocks noGrp="1"/>
          </p:cNvSpPr>
          <p:nvPr>
            <p:ph type="sldNum" sz="quarter" idx="12"/>
          </p:nvPr>
        </p:nvSpPr>
        <p:spPr/>
        <p:txBody>
          <a:bodyPr/>
          <a:lstStyle/>
          <a:p>
            <a:pPr>
              <a:defRPr/>
            </a:pPr>
            <a:fld id="{2F195F4C-44D2-4F45-A0AC-21646A9D27BF}" type="slidenum">
              <a:rPr lang="en-US" altLang="en-US" smtClean="0"/>
              <a:pPr>
                <a:defRPr/>
              </a:pPr>
              <a:t>7</a:t>
            </a:fld>
            <a:endParaRPr lang="en-US" altLang="en-US"/>
          </a:p>
        </p:txBody>
      </p:sp>
      <p:sp>
        <p:nvSpPr>
          <p:cNvPr id="4" name="TextBox 3">
            <a:extLst>
              <a:ext uri="{FF2B5EF4-FFF2-40B4-BE49-F238E27FC236}">
                <a16:creationId xmlns:a16="http://schemas.microsoft.com/office/drawing/2014/main" id="{B31001F9-1C1C-6078-11A8-964A3D023F0A}"/>
              </a:ext>
            </a:extLst>
          </p:cNvPr>
          <p:cNvSpPr txBox="1"/>
          <p:nvPr/>
        </p:nvSpPr>
        <p:spPr>
          <a:xfrm>
            <a:off x="335902" y="251927"/>
            <a:ext cx="11588620" cy="2031325"/>
          </a:xfrm>
          <a:prstGeom prst="rect">
            <a:avLst/>
          </a:prstGeom>
          <a:noFill/>
        </p:spPr>
        <p:txBody>
          <a:bodyPr wrap="square">
            <a:spAutoFit/>
          </a:bodyPr>
          <a:lstStyle/>
          <a:p>
            <a:pPr marL="285750" indent="-285750" algn="just">
              <a:buFont typeface="Wingdings" panose="05000000000000000000" pitchFamily="2" charset="2"/>
              <a:buChar char="v"/>
            </a:pPr>
            <a:r>
              <a:rPr lang="en-US" b="1" dirty="0"/>
              <a:t>6. Deployment and User </a:t>
            </a:r>
            <a:r>
              <a:rPr lang="en-US" b="1" dirty="0" err="1"/>
              <a:t>InterfaceModel</a:t>
            </a:r>
            <a:r>
              <a:rPr lang="en-US" b="1" dirty="0"/>
              <a:t> Deployment: </a:t>
            </a:r>
            <a:r>
              <a:rPr lang="en-US" dirty="0"/>
              <a:t>Using Flask or </a:t>
            </a:r>
            <a:r>
              <a:rPr lang="en-US" dirty="0" err="1"/>
              <a:t>FastAPI</a:t>
            </a:r>
            <a:r>
              <a:rPr lang="en-US" dirty="0"/>
              <a:t> for web-based </a:t>
            </a:r>
            <a:r>
              <a:rPr lang="en-US" dirty="0" err="1"/>
              <a:t>access.User</a:t>
            </a:r>
            <a:r>
              <a:rPr lang="en-US" dirty="0"/>
              <a:t> Interface: Web application for doctors and radiologists to upload MRI scans and view results. Cloud Integration: Storing and processing images using cloud services like AWS/GCP.</a:t>
            </a:r>
          </a:p>
          <a:p>
            <a:pPr marL="285750" indent="-285750" algn="just">
              <a:buFont typeface="Wingdings" panose="05000000000000000000" pitchFamily="2" charset="2"/>
              <a:buChar char="v"/>
            </a:pPr>
            <a:r>
              <a:rPr lang="en-US" b="1" dirty="0"/>
              <a:t>7. Post-Processing and Report Generation Visualization: </a:t>
            </a:r>
            <a:r>
              <a:rPr lang="en-US" dirty="0"/>
              <a:t>Heatmaps to highlight tumor regions in MRI </a:t>
            </a:r>
            <a:r>
              <a:rPr lang="en-US" dirty="0" err="1"/>
              <a:t>scans.Automated</a:t>
            </a:r>
            <a:r>
              <a:rPr lang="en-US" dirty="0"/>
              <a:t> Report Generation: Summary of detected tumor type, size, and </a:t>
            </a:r>
            <a:r>
              <a:rPr lang="en-US" dirty="0" err="1"/>
              <a:t>severity.Integration</a:t>
            </a:r>
            <a:r>
              <a:rPr lang="en-US" dirty="0"/>
              <a:t> with Medical Systems: Connecting with hospital databases for patient records.</a:t>
            </a:r>
          </a:p>
          <a:p>
            <a:pPr marL="285750" indent="-285750" algn="just">
              <a:buFont typeface="Wingdings" panose="05000000000000000000" pitchFamily="2" charset="2"/>
              <a:buChar char="v"/>
            </a:pPr>
            <a:endParaRPr lang="en-IN" dirty="0"/>
          </a:p>
        </p:txBody>
      </p:sp>
    </p:spTree>
    <p:extLst>
      <p:ext uri="{BB962C8B-B14F-4D97-AF65-F5344CB8AC3E}">
        <p14:creationId xmlns:p14="http://schemas.microsoft.com/office/powerpoint/2010/main" val="3495947749"/>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1143000"/>
          </a:xfrm>
        </p:spPr>
        <p:txBody>
          <a:bodyPr/>
          <a:lstStyle/>
          <a:p>
            <a:pPr algn="ctr"/>
            <a:r>
              <a:rPr lang="en-US" b="1"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1013637" y="1663995"/>
            <a:ext cx="10164726" cy="4525963"/>
          </a:xfrm>
        </p:spPr>
        <p:txBody>
          <a:bodyPr/>
          <a:lstStyle/>
          <a:p>
            <a:pPr lvl="4"/>
            <a:r>
              <a:rPr lang="en-IN" dirty="0">
                <a:solidFill>
                  <a:schemeClr val="dk1"/>
                </a:solidFill>
                <a:latin typeface="Cambria" panose="02040503050406030204" pitchFamily="18" charset="0"/>
                <a:ea typeface="Cambria" panose="02040503050406030204" pitchFamily="18" charset="0"/>
              </a:rPr>
              <a:t>Development </a:t>
            </a:r>
            <a:r>
              <a:rPr lang="en-IN" dirty="0" err="1">
                <a:solidFill>
                  <a:schemeClr val="dk1"/>
                </a:solidFill>
                <a:latin typeface="Cambria" panose="02040503050406030204" pitchFamily="18" charset="0"/>
                <a:ea typeface="Cambria" panose="02040503050406030204" pitchFamily="18" charset="0"/>
              </a:rPr>
              <a:t>Tools:</a:t>
            </a:r>
            <a:r>
              <a:rPr lang="en-IN" dirty="0" err="1"/>
              <a:t>Google</a:t>
            </a:r>
            <a:r>
              <a:rPr lang="en-IN" dirty="0"/>
              <a:t> </a:t>
            </a:r>
            <a:r>
              <a:rPr lang="en-IN" dirty="0" err="1"/>
              <a:t>Colab</a:t>
            </a:r>
            <a:endParaRPr lang="en-IN" dirty="0">
              <a:solidFill>
                <a:schemeClr val="dk1"/>
              </a:solidFill>
              <a:latin typeface="Cambria" panose="02040503050406030204" pitchFamily="18" charset="0"/>
              <a:ea typeface="Cambria" panose="02040503050406030204" pitchFamily="18" charset="0"/>
            </a:endParaRPr>
          </a:p>
          <a:p>
            <a:r>
              <a:rPr lang="en-IN" dirty="0">
                <a:solidFill>
                  <a:schemeClr val="dk1"/>
                </a:solidFill>
                <a:latin typeface="Cambria" panose="02040503050406030204" pitchFamily="18" charset="0"/>
                <a:ea typeface="Cambria" panose="02040503050406030204" pitchFamily="18" charset="0"/>
              </a:rPr>
              <a:t>Programming Languages: Python</a:t>
            </a:r>
          </a:p>
          <a:p>
            <a:r>
              <a:rPr lang="en-IN" dirty="0">
                <a:solidFill>
                  <a:schemeClr val="dk1"/>
                </a:solidFill>
                <a:latin typeface="Cambria" panose="02040503050406030204" pitchFamily="18" charset="0"/>
                <a:ea typeface="Cambria" panose="02040503050406030204" pitchFamily="18" charset="0"/>
              </a:rPr>
              <a:t>Frameworks/Libraries: </a:t>
            </a:r>
            <a:r>
              <a:rPr lang="en-IN" dirty="0"/>
              <a:t>OpenCV, Tensor Flow, </a:t>
            </a:r>
            <a:r>
              <a:rPr lang="en-IN" dirty="0" err="1"/>
              <a:t>keras</a:t>
            </a:r>
            <a:r>
              <a:rPr lang="en-IN" dirty="0"/>
              <a:t>, </a:t>
            </a:r>
            <a:r>
              <a:rPr lang="en-IN" dirty="0" err="1"/>
              <a:t>Numpy</a:t>
            </a:r>
            <a:r>
              <a:rPr lang="en-IN" dirty="0"/>
              <a:t>,          Matplotlib</a:t>
            </a:r>
            <a:endParaRPr lang="en-IN" dirty="0">
              <a:solidFill>
                <a:schemeClr val="dk1"/>
              </a:solidFill>
              <a:latin typeface="Cambria" panose="02040503050406030204" pitchFamily="18" charset="0"/>
              <a:ea typeface="Cambria" panose="02040503050406030204" pitchFamily="18" charset="0"/>
            </a:endParaRPr>
          </a:p>
          <a:p>
            <a:r>
              <a:rPr lang="en-IN" dirty="0">
                <a:solidFill>
                  <a:schemeClr val="dk1"/>
                </a:solidFill>
                <a:latin typeface="Cambria" panose="02040503050406030204" pitchFamily="18" charset="0"/>
                <a:ea typeface="Cambria" panose="02040503050406030204" pitchFamily="18" charset="0"/>
              </a:rPr>
              <a:t>Database: [E.g., MySQL, MongoDB, Firebase]</a:t>
            </a:r>
          </a:p>
          <a:p>
            <a:r>
              <a:rPr lang="en-IN" dirty="0">
                <a:solidFill>
                  <a:schemeClr val="dk1"/>
                </a:solidFill>
                <a:latin typeface="Cambria" panose="02040503050406030204" pitchFamily="18" charset="0"/>
                <a:ea typeface="Cambria" panose="02040503050406030204" pitchFamily="18" charset="0"/>
              </a:rPr>
              <a:t>Version Control: [E.g., Git, GitHub]</a:t>
            </a:r>
          </a:p>
        </p:txBody>
      </p:sp>
    </p:spTree>
    <p:extLst>
      <p:ext uri="{BB962C8B-B14F-4D97-AF65-F5344CB8AC3E}">
        <p14:creationId xmlns:p14="http://schemas.microsoft.com/office/powerpoint/2010/main" val="3250896396"/>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83592" y="335550"/>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sz="4000" b="1"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https://github.com/tasnish/Final-Year-Project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7821</TotalTime>
  <Words>1100</Words>
  <Application>Microsoft Office PowerPoint</Application>
  <PresentationFormat>Widescreen</PresentationFormat>
  <Paragraphs>75</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Verdana</vt:lpstr>
      <vt:lpstr>Wingdings</vt:lpstr>
      <vt:lpstr>Office Theme</vt:lpstr>
      <vt:lpstr>BCA Final Year Project (Review I)  Brain Tumor Detection using Image Processing </vt:lpstr>
      <vt:lpstr>Content</vt:lpstr>
      <vt:lpstr>Problem Statement</vt:lpstr>
      <vt:lpstr>Literature Review</vt:lpstr>
      <vt:lpstr>PowerPoint Presentation</vt:lpstr>
      <vt:lpstr>Module Design for Brain Tumor Detection Using ML</vt:lpstr>
      <vt:lpstr>PowerPoint Presentation</vt:lpstr>
      <vt:lpstr>Tools And Technologies To Be Used</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vennela R</cp:lastModifiedBy>
  <cp:revision>916</cp:revision>
  <cp:lastPrinted>2018-07-24T06:37:20Z</cp:lastPrinted>
  <dcterms:created xsi:type="dcterms:W3CDTF">2018-06-07T04:06:17Z</dcterms:created>
  <dcterms:modified xsi:type="dcterms:W3CDTF">2025-02-17T17:51:56Z</dcterms:modified>
</cp:coreProperties>
</file>