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Fredoka" charset="1" panose="02000000000000000000"/>
      <p:regular r:id="rId19"/>
    </p:embeddedFont>
    <p:embeddedFont>
      <p:font typeface="Quicksand" charset="1" panose="00000000000000000000"/>
      <p:regular r:id="rId20"/>
    </p:embeddedFont>
    <p:embeddedFont>
      <p:font typeface="Quicksand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05478"/>
            <a:chOff x="0" y="0"/>
            <a:chExt cx="4274726" cy="212142"/>
          </a:xfrm>
        </p:grpSpPr>
        <p:sp>
          <p:nvSpPr>
            <p:cNvPr name="Freeform 3" id="3"/>
            <p:cNvSpPr/>
            <p:nvPr/>
          </p:nvSpPr>
          <p:spPr>
            <a:xfrm flipH="false" flipV="false" rot="0">
              <a:off x="0" y="0"/>
              <a:ext cx="4274726" cy="212142"/>
            </a:xfrm>
            <a:custGeom>
              <a:avLst/>
              <a:gdLst/>
              <a:ahLst/>
              <a:cxnLst/>
              <a:rect r="r" b="b" t="t" l="l"/>
              <a:pathLst>
                <a:path h="212142" w="4274726">
                  <a:moveTo>
                    <a:pt x="0" y="0"/>
                  </a:moveTo>
                  <a:lnTo>
                    <a:pt x="4274726" y="0"/>
                  </a:lnTo>
                  <a:lnTo>
                    <a:pt x="4274726" y="212142"/>
                  </a:lnTo>
                  <a:lnTo>
                    <a:pt x="0" y="212142"/>
                  </a:lnTo>
                  <a:close/>
                </a:path>
              </a:pathLst>
            </a:custGeom>
            <a:solidFill>
              <a:srgbClr val="FFFFFF"/>
            </a:solidFill>
          </p:spPr>
        </p:sp>
        <p:sp>
          <p:nvSpPr>
            <p:cNvPr name="TextBox 4" id="4"/>
            <p:cNvSpPr txBox="true"/>
            <p:nvPr/>
          </p:nvSpPr>
          <p:spPr>
            <a:xfrm>
              <a:off x="0" y="-38100"/>
              <a:ext cx="4274726" cy="25024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50699" y="3686175"/>
            <a:ext cx="10525583" cy="3133725"/>
          </a:xfrm>
          <a:prstGeom prst="rect">
            <a:avLst/>
          </a:prstGeom>
        </p:spPr>
        <p:txBody>
          <a:bodyPr anchor="t" rtlCol="false" tIns="0" lIns="0" bIns="0" rIns="0">
            <a:spAutoFit/>
          </a:bodyPr>
          <a:lstStyle/>
          <a:p>
            <a:pPr algn="l">
              <a:lnSpc>
                <a:spcPts val="12000"/>
              </a:lnSpc>
            </a:pPr>
            <a:r>
              <a:rPr lang="en-US" sz="12000">
                <a:solidFill>
                  <a:srgbClr val="FFFFFF"/>
                </a:solidFill>
                <a:latin typeface="Fredoka"/>
                <a:ea typeface="Fredoka"/>
                <a:cs typeface="Fredoka"/>
                <a:sym typeface="Fredoka"/>
              </a:rPr>
              <a:t>PORT AND PROTOCOLS</a:t>
            </a:r>
          </a:p>
        </p:txBody>
      </p:sp>
      <p:grpSp>
        <p:nvGrpSpPr>
          <p:cNvPr name="Group 6" id="6"/>
          <p:cNvGrpSpPr/>
          <p:nvPr/>
        </p:nvGrpSpPr>
        <p:grpSpPr>
          <a:xfrm rot="0">
            <a:off x="1028700" y="8450580"/>
            <a:ext cx="16230600" cy="805478"/>
            <a:chOff x="0" y="0"/>
            <a:chExt cx="4274726" cy="212142"/>
          </a:xfrm>
        </p:grpSpPr>
        <p:sp>
          <p:nvSpPr>
            <p:cNvPr name="Freeform 7" id="7"/>
            <p:cNvSpPr/>
            <p:nvPr/>
          </p:nvSpPr>
          <p:spPr>
            <a:xfrm flipH="false" flipV="false" rot="0">
              <a:off x="0" y="0"/>
              <a:ext cx="4274726" cy="212142"/>
            </a:xfrm>
            <a:custGeom>
              <a:avLst/>
              <a:gdLst/>
              <a:ahLst/>
              <a:cxnLst/>
              <a:rect r="r" b="b" t="t" l="l"/>
              <a:pathLst>
                <a:path h="212142" w="4274726">
                  <a:moveTo>
                    <a:pt x="0" y="0"/>
                  </a:moveTo>
                  <a:lnTo>
                    <a:pt x="4274726" y="0"/>
                  </a:lnTo>
                  <a:lnTo>
                    <a:pt x="4274726" y="212142"/>
                  </a:lnTo>
                  <a:lnTo>
                    <a:pt x="0" y="212142"/>
                  </a:lnTo>
                  <a:close/>
                </a:path>
              </a:pathLst>
            </a:custGeom>
            <a:solidFill>
              <a:srgbClr val="FFFFFF"/>
            </a:solidFill>
          </p:spPr>
        </p:sp>
        <p:sp>
          <p:nvSpPr>
            <p:cNvPr name="TextBox 8" id="8"/>
            <p:cNvSpPr txBox="true"/>
            <p:nvPr/>
          </p:nvSpPr>
          <p:spPr>
            <a:xfrm>
              <a:off x="0" y="-38100"/>
              <a:ext cx="4274726" cy="250242"/>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2700000">
            <a:off x="10908772" y="3978227"/>
            <a:ext cx="10707063" cy="8458580"/>
          </a:xfrm>
          <a:custGeom>
            <a:avLst/>
            <a:gdLst/>
            <a:ahLst/>
            <a:cxnLst/>
            <a:rect r="r" b="b" t="t" l="l"/>
            <a:pathLst>
              <a:path h="8458580" w="10707063">
                <a:moveTo>
                  <a:pt x="0" y="0"/>
                </a:moveTo>
                <a:lnTo>
                  <a:pt x="10707063" y="0"/>
                </a:lnTo>
                <a:lnTo>
                  <a:pt x="10707063" y="8458580"/>
                </a:lnTo>
                <a:lnTo>
                  <a:pt x="0" y="845858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404938" y="914400"/>
            <a:ext cx="15478125" cy="1085215"/>
          </a:xfrm>
          <a:prstGeom prst="rect">
            <a:avLst/>
          </a:prstGeom>
        </p:spPr>
        <p:txBody>
          <a:bodyPr anchor="t" rtlCol="false" tIns="0" lIns="0" bIns="0" rIns="0">
            <a:spAutoFit/>
          </a:bodyPr>
          <a:lstStyle/>
          <a:p>
            <a:pPr algn="ctr">
              <a:lnSpc>
                <a:spcPts val="8959"/>
              </a:lnSpc>
            </a:pPr>
            <a:r>
              <a:rPr lang="en-US" sz="6399">
                <a:solidFill>
                  <a:srgbClr val="FFFFFF"/>
                </a:solidFill>
                <a:latin typeface="Fredoka"/>
                <a:ea typeface="Fredoka"/>
                <a:cs typeface="Fredoka"/>
                <a:sym typeface="Fredoka"/>
              </a:rPr>
              <a:t>REGISTERED PORTS (1024–49151)</a:t>
            </a:r>
          </a:p>
        </p:txBody>
      </p:sp>
      <p:grpSp>
        <p:nvGrpSpPr>
          <p:cNvPr name="Group 3" id="3"/>
          <p:cNvGrpSpPr/>
          <p:nvPr/>
        </p:nvGrpSpPr>
        <p:grpSpPr>
          <a:xfrm rot="0">
            <a:off x="1404938" y="2916273"/>
            <a:ext cx="15854362" cy="5501738"/>
            <a:chOff x="0" y="0"/>
            <a:chExt cx="9705405" cy="3367943"/>
          </a:xfrm>
        </p:grpSpPr>
        <p:sp>
          <p:nvSpPr>
            <p:cNvPr name="Freeform 4" id="4"/>
            <p:cNvSpPr/>
            <p:nvPr/>
          </p:nvSpPr>
          <p:spPr>
            <a:xfrm flipH="false" flipV="false" rot="0">
              <a:off x="0" y="0"/>
              <a:ext cx="9705404" cy="3367943"/>
            </a:xfrm>
            <a:custGeom>
              <a:avLst/>
              <a:gdLst/>
              <a:ahLst/>
              <a:cxnLst/>
              <a:rect r="r" b="b" t="t" l="l"/>
              <a:pathLst>
                <a:path h="3367943" w="9705404">
                  <a:moveTo>
                    <a:pt x="0" y="0"/>
                  </a:moveTo>
                  <a:lnTo>
                    <a:pt x="9705404" y="0"/>
                  </a:lnTo>
                  <a:lnTo>
                    <a:pt x="9705404" y="3367943"/>
                  </a:lnTo>
                  <a:lnTo>
                    <a:pt x="0" y="3367943"/>
                  </a:lnTo>
                  <a:close/>
                </a:path>
              </a:pathLst>
            </a:custGeom>
            <a:solidFill>
              <a:srgbClr val="FFFFFF"/>
            </a:solidFill>
          </p:spPr>
        </p:sp>
        <p:sp>
          <p:nvSpPr>
            <p:cNvPr name="TextBox 5" id="5"/>
            <p:cNvSpPr txBox="true"/>
            <p:nvPr/>
          </p:nvSpPr>
          <p:spPr>
            <a:xfrm>
              <a:off x="0" y="-38100"/>
              <a:ext cx="9705405" cy="3406043"/>
            </a:xfrm>
            <a:prstGeom prst="rect">
              <a:avLst/>
            </a:prstGeom>
          </p:spPr>
          <p:txBody>
            <a:bodyPr anchor="ctr" rtlCol="false" tIns="21856" lIns="21856" bIns="21856" rIns="21856"/>
            <a:lstStyle/>
            <a:p>
              <a:pPr algn="ctr">
                <a:lnSpc>
                  <a:spcPts val="2660"/>
                </a:lnSpc>
              </a:pPr>
            </a:p>
          </p:txBody>
        </p:sp>
      </p:grpSp>
      <p:sp>
        <p:nvSpPr>
          <p:cNvPr name="TextBox 6" id="6"/>
          <p:cNvSpPr txBox="true"/>
          <p:nvPr/>
        </p:nvSpPr>
        <p:spPr>
          <a:xfrm rot="0">
            <a:off x="2004628" y="4263390"/>
            <a:ext cx="14654981" cy="2636520"/>
          </a:xfrm>
          <a:prstGeom prst="rect">
            <a:avLst/>
          </a:prstGeom>
        </p:spPr>
        <p:txBody>
          <a:bodyPr anchor="t" rtlCol="false" tIns="0" lIns="0" bIns="0" rIns="0">
            <a:spAutoFit/>
          </a:bodyPr>
          <a:lstStyle/>
          <a:p>
            <a:pPr algn="l" marL="604521" indent="-302261" lvl="1">
              <a:lnSpc>
                <a:spcPts val="4200"/>
              </a:lnSpc>
              <a:buFont typeface="Arial"/>
              <a:buChar char="•"/>
            </a:pPr>
            <a:r>
              <a:rPr lang="en-US" sz="2800">
                <a:solidFill>
                  <a:srgbClr val="000000"/>
                </a:solidFill>
                <a:latin typeface="Quicksand"/>
                <a:ea typeface="Quicksand"/>
                <a:cs typeface="Quicksand"/>
                <a:sym typeface="Quicksand"/>
              </a:rPr>
              <a:t>MYSQL (PORT 3306,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PostgreSQL (Port 5432,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RDP (Port 3389,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SNMP (Ports 161, 162, UDP)</a:t>
            </a:r>
          </a:p>
          <a:p>
            <a:pPr algn="l" marL="0" indent="0" lvl="0">
              <a:lnSpc>
                <a:spcPts val="4200"/>
              </a:lnSpc>
              <a:spcBef>
                <a:spcPct val="0"/>
              </a:spcBef>
            </a:pP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028700" y="914400"/>
            <a:ext cx="16883062" cy="1085215"/>
          </a:xfrm>
          <a:prstGeom prst="rect">
            <a:avLst/>
          </a:prstGeom>
        </p:spPr>
        <p:txBody>
          <a:bodyPr anchor="t" rtlCol="false" tIns="0" lIns="0" bIns="0" rIns="0">
            <a:spAutoFit/>
          </a:bodyPr>
          <a:lstStyle/>
          <a:p>
            <a:pPr algn="ctr">
              <a:lnSpc>
                <a:spcPts val="8959"/>
              </a:lnSpc>
            </a:pPr>
            <a:r>
              <a:rPr lang="en-US" sz="6399">
                <a:solidFill>
                  <a:srgbClr val="FFFFFF"/>
                </a:solidFill>
                <a:latin typeface="Fredoka"/>
                <a:ea typeface="Fredoka"/>
                <a:cs typeface="Fredoka"/>
                <a:sym typeface="Fredoka"/>
              </a:rPr>
              <a:t>DYNAMIC/PRIVATE PORTS (49152–65535)</a:t>
            </a:r>
          </a:p>
        </p:txBody>
      </p:sp>
      <p:grpSp>
        <p:nvGrpSpPr>
          <p:cNvPr name="Group 3" id="3"/>
          <p:cNvGrpSpPr/>
          <p:nvPr/>
        </p:nvGrpSpPr>
        <p:grpSpPr>
          <a:xfrm rot="0">
            <a:off x="1404938" y="2916273"/>
            <a:ext cx="15854362" cy="5501738"/>
            <a:chOff x="0" y="0"/>
            <a:chExt cx="9705405" cy="3367943"/>
          </a:xfrm>
        </p:grpSpPr>
        <p:sp>
          <p:nvSpPr>
            <p:cNvPr name="Freeform 4" id="4"/>
            <p:cNvSpPr/>
            <p:nvPr/>
          </p:nvSpPr>
          <p:spPr>
            <a:xfrm flipH="false" flipV="false" rot="0">
              <a:off x="0" y="0"/>
              <a:ext cx="9705404" cy="3367943"/>
            </a:xfrm>
            <a:custGeom>
              <a:avLst/>
              <a:gdLst/>
              <a:ahLst/>
              <a:cxnLst/>
              <a:rect r="r" b="b" t="t" l="l"/>
              <a:pathLst>
                <a:path h="3367943" w="9705404">
                  <a:moveTo>
                    <a:pt x="0" y="0"/>
                  </a:moveTo>
                  <a:lnTo>
                    <a:pt x="9705404" y="0"/>
                  </a:lnTo>
                  <a:lnTo>
                    <a:pt x="9705404" y="3367943"/>
                  </a:lnTo>
                  <a:lnTo>
                    <a:pt x="0" y="3367943"/>
                  </a:lnTo>
                  <a:close/>
                </a:path>
              </a:pathLst>
            </a:custGeom>
            <a:solidFill>
              <a:srgbClr val="FFFFFF"/>
            </a:solidFill>
          </p:spPr>
        </p:sp>
        <p:sp>
          <p:nvSpPr>
            <p:cNvPr name="TextBox 5" id="5"/>
            <p:cNvSpPr txBox="true"/>
            <p:nvPr/>
          </p:nvSpPr>
          <p:spPr>
            <a:xfrm>
              <a:off x="0" y="-38100"/>
              <a:ext cx="9705405" cy="3406043"/>
            </a:xfrm>
            <a:prstGeom prst="rect">
              <a:avLst/>
            </a:prstGeom>
          </p:spPr>
          <p:txBody>
            <a:bodyPr anchor="ctr" rtlCol="false" tIns="21856" lIns="21856" bIns="21856" rIns="21856"/>
            <a:lstStyle/>
            <a:p>
              <a:pPr algn="ctr">
                <a:lnSpc>
                  <a:spcPts val="2660"/>
                </a:lnSpc>
              </a:pPr>
            </a:p>
          </p:txBody>
        </p:sp>
      </p:grpSp>
      <p:sp>
        <p:nvSpPr>
          <p:cNvPr name="TextBox 6" id="6"/>
          <p:cNvSpPr txBox="true"/>
          <p:nvPr/>
        </p:nvSpPr>
        <p:spPr>
          <a:xfrm rot="0">
            <a:off x="2004628" y="4263390"/>
            <a:ext cx="14654981" cy="1569720"/>
          </a:xfrm>
          <a:prstGeom prst="rect">
            <a:avLst/>
          </a:prstGeom>
        </p:spPr>
        <p:txBody>
          <a:bodyPr anchor="t" rtlCol="false" tIns="0" lIns="0" bIns="0" rIns="0">
            <a:spAutoFit/>
          </a:bodyPr>
          <a:lstStyle/>
          <a:p>
            <a:pPr algn="l" marL="604521" indent="-302261" lvl="1">
              <a:lnSpc>
                <a:spcPts val="4200"/>
              </a:lnSpc>
              <a:buFont typeface="Arial"/>
              <a:buChar char="•"/>
            </a:pPr>
            <a:r>
              <a:rPr lang="en-US" sz="2800">
                <a:solidFill>
                  <a:srgbClr val="000000"/>
                </a:solidFill>
                <a:latin typeface="Quicksand"/>
                <a:ea typeface="Quicksand"/>
                <a:cs typeface="Quicksand"/>
                <a:sym typeface="Quicksand"/>
              </a:rPr>
              <a:t>RESERVED FOR DYNAMIC OR PRIVATE USE.</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Commonly used for temporary connections by applications.</a:t>
            </a:r>
          </a:p>
          <a:p>
            <a:pPr algn="l" marL="0" indent="0" lvl="0">
              <a:lnSpc>
                <a:spcPts val="4200"/>
              </a:lnSpc>
              <a:spcBef>
                <a:spcPct val="0"/>
              </a:spcBef>
            </a:pP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5474989" cy="3146108"/>
            <a:chOff x="0" y="0"/>
            <a:chExt cx="1441972" cy="828604"/>
          </a:xfrm>
        </p:grpSpPr>
        <p:sp>
          <p:nvSpPr>
            <p:cNvPr name="Freeform 3" id="3"/>
            <p:cNvSpPr/>
            <p:nvPr/>
          </p:nvSpPr>
          <p:spPr>
            <a:xfrm flipH="false" flipV="false" rot="0">
              <a:off x="0" y="0"/>
              <a:ext cx="1441972" cy="828604"/>
            </a:xfrm>
            <a:custGeom>
              <a:avLst/>
              <a:gdLst/>
              <a:ahLst/>
              <a:cxnLst/>
              <a:rect r="r" b="b" t="t" l="l"/>
              <a:pathLst>
                <a:path h="828604" w="1441972">
                  <a:moveTo>
                    <a:pt x="0" y="0"/>
                  </a:moveTo>
                  <a:lnTo>
                    <a:pt x="1441972" y="0"/>
                  </a:lnTo>
                  <a:lnTo>
                    <a:pt x="1441972" y="828604"/>
                  </a:lnTo>
                  <a:lnTo>
                    <a:pt x="0" y="828604"/>
                  </a:lnTo>
                  <a:close/>
                </a:path>
              </a:pathLst>
            </a:custGeom>
            <a:solidFill>
              <a:srgbClr val="4C5270"/>
            </a:solidFill>
            <a:ln w="47625" cap="sq">
              <a:solidFill>
                <a:srgbClr val="4C5270"/>
              </a:solidFill>
              <a:prstDash val="solid"/>
              <a:miter/>
            </a:ln>
          </p:spPr>
        </p:sp>
        <p:sp>
          <p:nvSpPr>
            <p:cNvPr name="TextBox 4" id="4"/>
            <p:cNvSpPr txBox="true"/>
            <p:nvPr/>
          </p:nvSpPr>
          <p:spPr>
            <a:xfrm>
              <a:off x="0" y="-38100"/>
              <a:ext cx="1441972" cy="86670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05483" y="1784985"/>
            <a:ext cx="4121422" cy="1550670"/>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FFFFFF"/>
                </a:solidFill>
                <a:latin typeface="Quicksand"/>
                <a:ea typeface="Quicksand"/>
                <a:cs typeface="Quicksand"/>
                <a:sym typeface="Quicksand"/>
              </a:rPr>
              <a:t>Drag and drop the network protocols into the correct category.</a:t>
            </a:r>
          </a:p>
        </p:txBody>
      </p:sp>
      <p:grpSp>
        <p:nvGrpSpPr>
          <p:cNvPr name="Group 6" id="6"/>
          <p:cNvGrpSpPr/>
          <p:nvPr/>
        </p:nvGrpSpPr>
        <p:grpSpPr>
          <a:xfrm rot="0">
            <a:off x="4362450" y="4429125"/>
            <a:ext cx="12896850" cy="1428750"/>
            <a:chOff x="0" y="0"/>
            <a:chExt cx="3396701" cy="376296"/>
          </a:xfrm>
        </p:grpSpPr>
        <p:sp>
          <p:nvSpPr>
            <p:cNvPr name="Freeform 7" id="7"/>
            <p:cNvSpPr/>
            <p:nvPr/>
          </p:nvSpPr>
          <p:spPr>
            <a:xfrm flipH="false" flipV="false" rot="0">
              <a:off x="0" y="0"/>
              <a:ext cx="3396701" cy="376296"/>
            </a:xfrm>
            <a:custGeom>
              <a:avLst/>
              <a:gdLst/>
              <a:ahLst/>
              <a:cxnLst/>
              <a:rect r="r" b="b" t="t" l="l"/>
              <a:pathLst>
                <a:path h="376296" w="3396701">
                  <a:moveTo>
                    <a:pt x="0" y="0"/>
                  </a:moveTo>
                  <a:lnTo>
                    <a:pt x="3396701" y="0"/>
                  </a:lnTo>
                  <a:lnTo>
                    <a:pt x="3396701" y="376296"/>
                  </a:lnTo>
                  <a:lnTo>
                    <a:pt x="0" y="376296"/>
                  </a:lnTo>
                  <a:close/>
                </a:path>
              </a:pathLst>
            </a:custGeom>
            <a:solidFill>
              <a:srgbClr val="000000">
                <a:alpha val="0"/>
              </a:srgbClr>
            </a:solidFill>
            <a:ln w="47625" cap="sq">
              <a:solidFill>
                <a:srgbClr val="4C5270"/>
              </a:solidFill>
              <a:prstDash val="solid"/>
              <a:miter/>
            </a:ln>
          </p:spPr>
        </p:sp>
        <p:sp>
          <p:nvSpPr>
            <p:cNvPr name="TextBox 8" id="8"/>
            <p:cNvSpPr txBox="true"/>
            <p:nvPr/>
          </p:nvSpPr>
          <p:spPr>
            <a:xfrm>
              <a:off x="0" y="-38100"/>
              <a:ext cx="3396701" cy="41439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4362450" y="6129338"/>
            <a:ext cx="12896850" cy="1428750"/>
            <a:chOff x="0" y="0"/>
            <a:chExt cx="3396701" cy="376296"/>
          </a:xfrm>
        </p:grpSpPr>
        <p:sp>
          <p:nvSpPr>
            <p:cNvPr name="Freeform 10" id="10"/>
            <p:cNvSpPr/>
            <p:nvPr/>
          </p:nvSpPr>
          <p:spPr>
            <a:xfrm flipH="false" flipV="false" rot="0">
              <a:off x="0" y="0"/>
              <a:ext cx="3396701" cy="376296"/>
            </a:xfrm>
            <a:custGeom>
              <a:avLst/>
              <a:gdLst/>
              <a:ahLst/>
              <a:cxnLst/>
              <a:rect r="r" b="b" t="t" l="l"/>
              <a:pathLst>
                <a:path h="376296" w="3396701">
                  <a:moveTo>
                    <a:pt x="0" y="0"/>
                  </a:moveTo>
                  <a:lnTo>
                    <a:pt x="3396701" y="0"/>
                  </a:lnTo>
                  <a:lnTo>
                    <a:pt x="3396701" y="376296"/>
                  </a:lnTo>
                  <a:lnTo>
                    <a:pt x="0" y="376296"/>
                  </a:lnTo>
                  <a:close/>
                </a:path>
              </a:pathLst>
            </a:custGeom>
            <a:solidFill>
              <a:srgbClr val="000000">
                <a:alpha val="0"/>
              </a:srgbClr>
            </a:solidFill>
            <a:ln w="47625" cap="sq">
              <a:solidFill>
                <a:srgbClr val="4C5270"/>
              </a:solidFill>
              <a:prstDash val="solid"/>
              <a:miter/>
            </a:ln>
          </p:spPr>
        </p:sp>
        <p:sp>
          <p:nvSpPr>
            <p:cNvPr name="TextBox 11" id="11"/>
            <p:cNvSpPr txBox="true"/>
            <p:nvPr/>
          </p:nvSpPr>
          <p:spPr>
            <a:xfrm>
              <a:off x="0" y="-38100"/>
              <a:ext cx="3396701" cy="41439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4362450" y="7829550"/>
            <a:ext cx="12896850" cy="1428750"/>
            <a:chOff x="0" y="0"/>
            <a:chExt cx="3396701" cy="376296"/>
          </a:xfrm>
        </p:grpSpPr>
        <p:sp>
          <p:nvSpPr>
            <p:cNvPr name="Freeform 13" id="13"/>
            <p:cNvSpPr/>
            <p:nvPr/>
          </p:nvSpPr>
          <p:spPr>
            <a:xfrm flipH="false" flipV="false" rot="0">
              <a:off x="0" y="0"/>
              <a:ext cx="3396701" cy="376296"/>
            </a:xfrm>
            <a:custGeom>
              <a:avLst/>
              <a:gdLst/>
              <a:ahLst/>
              <a:cxnLst/>
              <a:rect r="r" b="b" t="t" l="l"/>
              <a:pathLst>
                <a:path h="376296" w="3396701">
                  <a:moveTo>
                    <a:pt x="0" y="0"/>
                  </a:moveTo>
                  <a:lnTo>
                    <a:pt x="3396701" y="0"/>
                  </a:lnTo>
                  <a:lnTo>
                    <a:pt x="3396701" y="376296"/>
                  </a:lnTo>
                  <a:lnTo>
                    <a:pt x="0" y="376296"/>
                  </a:lnTo>
                  <a:close/>
                </a:path>
              </a:pathLst>
            </a:custGeom>
            <a:solidFill>
              <a:srgbClr val="000000">
                <a:alpha val="0"/>
              </a:srgbClr>
            </a:solidFill>
            <a:ln w="47625" cap="sq">
              <a:solidFill>
                <a:srgbClr val="4C5270"/>
              </a:solidFill>
              <a:prstDash val="solid"/>
              <a:miter/>
            </a:ln>
          </p:spPr>
        </p:sp>
        <p:sp>
          <p:nvSpPr>
            <p:cNvPr name="TextBox 14" id="14"/>
            <p:cNvSpPr txBox="true"/>
            <p:nvPr/>
          </p:nvSpPr>
          <p:spPr>
            <a:xfrm>
              <a:off x="0" y="-38100"/>
              <a:ext cx="3396701" cy="41439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4429125"/>
            <a:ext cx="3333750" cy="1428750"/>
            <a:chOff x="0" y="0"/>
            <a:chExt cx="878025" cy="376296"/>
          </a:xfrm>
        </p:grpSpPr>
        <p:sp>
          <p:nvSpPr>
            <p:cNvPr name="Freeform 16" id="16"/>
            <p:cNvSpPr/>
            <p:nvPr/>
          </p:nvSpPr>
          <p:spPr>
            <a:xfrm flipH="false" flipV="false" rot="0">
              <a:off x="0" y="0"/>
              <a:ext cx="878025" cy="376296"/>
            </a:xfrm>
            <a:custGeom>
              <a:avLst/>
              <a:gdLst/>
              <a:ahLst/>
              <a:cxnLst/>
              <a:rect r="r" b="b" t="t" l="l"/>
              <a:pathLst>
                <a:path h="376296" w="878025">
                  <a:moveTo>
                    <a:pt x="0" y="0"/>
                  </a:moveTo>
                  <a:lnTo>
                    <a:pt x="878025" y="0"/>
                  </a:lnTo>
                  <a:lnTo>
                    <a:pt x="878025" y="376296"/>
                  </a:lnTo>
                  <a:lnTo>
                    <a:pt x="0" y="376296"/>
                  </a:lnTo>
                  <a:close/>
                </a:path>
              </a:pathLst>
            </a:custGeom>
            <a:solidFill>
              <a:srgbClr val="4C5270"/>
            </a:solidFill>
            <a:ln w="47625" cap="sq">
              <a:solidFill>
                <a:srgbClr val="4C5270"/>
              </a:solidFill>
              <a:prstDash val="solid"/>
              <a:miter/>
            </a:ln>
          </p:spPr>
        </p:sp>
        <p:sp>
          <p:nvSpPr>
            <p:cNvPr name="TextBox 17" id="17"/>
            <p:cNvSpPr txBox="true"/>
            <p:nvPr/>
          </p:nvSpPr>
          <p:spPr>
            <a:xfrm>
              <a:off x="0" y="-38100"/>
              <a:ext cx="878025" cy="414396"/>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276878" y="4812982"/>
            <a:ext cx="2813696" cy="603885"/>
          </a:xfrm>
          <a:prstGeom prst="rect">
            <a:avLst/>
          </a:prstGeom>
        </p:spPr>
        <p:txBody>
          <a:bodyPr anchor="t" rtlCol="false" tIns="0" lIns="0" bIns="0" rIns="0">
            <a:spAutoFit/>
          </a:bodyPr>
          <a:lstStyle/>
          <a:p>
            <a:pPr algn="ctr">
              <a:lnSpc>
                <a:spcPts val="5040"/>
              </a:lnSpc>
            </a:pPr>
            <a:r>
              <a:rPr lang="en-US" b="true" sz="3600">
                <a:solidFill>
                  <a:srgbClr val="FFFFFF"/>
                </a:solidFill>
                <a:latin typeface="Quicksand Bold"/>
                <a:ea typeface="Quicksand Bold"/>
                <a:cs typeface="Quicksand Bold"/>
                <a:sym typeface="Quicksand Bold"/>
              </a:rPr>
              <a:t>Web/Files</a:t>
            </a:r>
          </a:p>
        </p:txBody>
      </p:sp>
      <p:grpSp>
        <p:nvGrpSpPr>
          <p:cNvPr name="Group 19" id="19"/>
          <p:cNvGrpSpPr/>
          <p:nvPr/>
        </p:nvGrpSpPr>
        <p:grpSpPr>
          <a:xfrm rot="0">
            <a:off x="1028700" y="6129338"/>
            <a:ext cx="3333750" cy="1428750"/>
            <a:chOff x="0" y="0"/>
            <a:chExt cx="878025" cy="376296"/>
          </a:xfrm>
        </p:grpSpPr>
        <p:sp>
          <p:nvSpPr>
            <p:cNvPr name="Freeform 20" id="20"/>
            <p:cNvSpPr/>
            <p:nvPr/>
          </p:nvSpPr>
          <p:spPr>
            <a:xfrm flipH="false" flipV="false" rot="0">
              <a:off x="0" y="0"/>
              <a:ext cx="878025" cy="376296"/>
            </a:xfrm>
            <a:custGeom>
              <a:avLst/>
              <a:gdLst/>
              <a:ahLst/>
              <a:cxnLst/>
              <a:rect r="r" b="b" t="t" l="l"/>
              <a:pathLst>
                <a:path h="376296" w="878025">
                  <a:moveTo>
                    <a:pt x="0" y="0"/>
                  </a:moveTo>
                  <a:lnTo>
                    <a:pt x="878025" y="0"/>
                  </a:lnTo>
                  <a:lnTo>
                    <a:pt x="878025" y="376296"/>
                  </a:lnTo>
                  <a:lnTo>
                    <a:pt x="0" y="376296"/>
                  </a:lnTo>
                  <a:close/>
                </a:path>
              </a:pathLst>
            </a:custGeom>
            <a:solidFill>
              <a:srgbClr val="4C5270"/>
            </a:solidFill>
            <a:ln w="47625" cap="sq">
              <a:solidFill>
                <a:srgbClr val="4C5270"/>
              </a:solidFill>
              <a:prstDash val="solid"/>
              <a:miter/>
            </a:ln>
          </p:spPr>
        </p:sp>
        <p:sp>
          <p:nvSpPr>
            <p:cNvPr name="TextBox 21" id="21"/>
            <p:cNvSpPr txBox="true"/>
            <p:nvPr/>
          </p:nvSpPr>
          <p:spPr>
            <a:xfrm>
              <a:off x="0" y="-38100"/>
              <a:ext cx="878025" cy="414396"/>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276878" y="6513195"/>
            <a:ext cx="2813696" cy="603885"/>
          </a:xfrm>
          <a:prstGeom prst="rect">
            <a:avLst/>
          </a:prstGeom>
        </p:spPr>
        <p:txBody>
          <a:bodyPr anchor="t" rtlCol="false" tIns="0" lIns="0" bIns="0" rIns="0">
            <a:spAutoFit/>
          </a:bodyPr>
          <a:lstStyle/>
          <a:p>
            <a:pPr algn="ctr">
              <a:lnSpc>
                <a:spcPts val="5040"/>
              </a:lnSpc>
            </a:pPr>
            <a:r>
              <a:rPr lang="en-US" b="true" sz="3600">
                <a:solidFill>
                  <a:srgbClr val="FFFFFF"/>
                </a:solidFill>
                <a:latin typeface="Quicksand Bold"/>
                <a:ea typeface="Quicksand Bold"/>
                <a:cs typeface="Quicksand Bold"/>
                <a:sym typeface="Quicksand Bold"/>
              </a:rPr>
              <a:t>Email</a:t>
            </a:r>
          </a:p>
        </p:txBody>
      </p:sp>
      <p:grpSp>
        <p:nvGrpSpPr>
          <p:cNvPr name="Group 23" id="23"/>
          <p:cNvGrpSpPr/>
          <p:nvPr/>
        </p:nvGrpSpPr>
        <p:grpSpPr>
          <a:xfrm rot="0">
            <a:off x="1028700" y="7829550"/>
            <a:ext cx="3333750" cy="1428750"/>
            <a:chOff x="0" y="0"/>
            <a:chExt cx="878025" cy="376296"/>
          </a:xfrm>
        </p:grpSpPr>
        <p:sp>
          <p:nvSpPr>
            <p:cNvPr name="Freeform 24" id="24"/>
            <p:cNvSpPr/>
            <p:nvPr/>
          </p:nvSpPr>
          <p:spPr>
            <a:xfrm flipH="false" flipV="false" rot="0">
              <a:off x="0" y="0"/>
              <a:ext cx="878025" cy="376296"/>
            </a:xfrm>
            <a:custGeom>
              <a:avLst/>
              <a:gdLst/>
              <a:ahLst/>
              <a:cxnLst/>
              <a:rect r="r" b="b" t="t" l="l"/>
              <a:pathLst>
                <a:path h="376296" w="878025">
                  <a:moveTo>
                    <a:pt x="0" y="0"/>
                  </a:moveTo>
                  <a:lnTo>
                    <a:pt x="878025" y="0"/>
                  </a:lnTo>
                  <a:lnTo>
                    <a:pt x="878025" y="376296"/>
                  </a:lnTo>
                  <a:lnTo>
                    <a:pt x="0" y="376296"/>
                  </a:lnTo>
                  <a:close/>
                </a:path>
              </a:pathLst>
            </a:custGeom>
            <a:solidFill>
              <a:srgbClr val="4C5270"/>
            </a:solidFill>
            <a:ln w="47625" cap="sq">
              <a:solidFill>
                <a:srgbClr val="4C5270"/>
              </a:solidFill>
              <a:prstDash val="solid"/>
              <a:miter/>
            </a:ln>
          </p:spPr>
        </p:sp>
        <p:sp>
          <p:nvSpPr>
            <p:cNvPr name="TextBox 25" id="25"/>
            <p:cNvSpPr txBox="true"/>
            <p:nvPr/>
          </p:nvSpPr>
          <p:spPr>
            <a:xfrm>
              <a:off x="0" y="-38100"/>
              <a:ext cx="878025" cy="414396"/>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276878" y="8213408"/>
            <a:ext cx="2813696" cy="603885"/>
          </a:xfrm>
          <a:prstGeom prst="rect">
            <a:avLst/>
          </a:prstGeom>
        </p:spPr>
        <p:txBody>
          <a:bodyPr anchor="t" rtlCol="false" tIns="0" lIns="0" bIns="0" rIns="0">
            <a:spAutoFit/>
          </a:bodyPr>
          <a:lstStyle/>
          <a:p>
            <a:pPr algn="ctr">
              <a:lnSpc>
                <a:spcPts val="5040"/>
              </a:lnSpc>
            </a:pPr>
            <a:r>
              <a:rPr lang="en-US" b="true" sz="3600">
                <a:solidFill>
                  <a:srgbClr val="FFFFFF"/>
                </a:solidFill>
                <a:latin typeface="Quicksand Bold"/>
                <a:ea typeface="Quicksand Bold"/>
                <a:cs typeface="Quicksand Bold"/>
                <a:sym typeface="Quicksand Bold"/>
              </a:rPr>
              <a:t>Transport</a:t>
            </a:r>
          </a:p>
        </p:txBody>
      </p:sp>
      <p:grpSp>
        <p:nvGrpSpPr>
          <p:cNvPr name="Group 27" id="27"/>
          <p:cNvGrpSpPr/>
          <p:nvPr/>
        </p:nvGrpSpPr>
        <p:grpSpPr>
          <a:xfrm rot="0">
            <a:off x="6755142" y="1028700"/>
            <a:ext cx="3333750" cy="952500"/>
            <a:chOff x="0" y="0"/>
            <a:chExt cx="4445000" cy="1270000"/>
          </a:xfrm>
        </p:grpSpPr>
        <p:grpSp>
          <p:nvGrpSpPr>
            <p:cNvPr name="Group 28" id="28"/>
            <p:cNvGrpSpPr/>
            <p:nvPr/>
          </p:nvGrpSpPr>
          <p:grpSpPr>
            <a:xfrm rot="0">
              <a:off x="0" y="0"/>
              <a:ext cx="4445000" cy="1270000"/>
              <a:chOff x="0" y="0"/>
              <a:chExt cx="878025" cy="250864"/>
            </a:xfrm>
          </p:grpSpPr>
          <p:sp>
            <p:nvSpPr>
              <p:cNvPr name="Freeform 29" id="29"/>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30" id="30"/>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POP</a:t>
              </a:r>
            </a:p>
          </p:txBody>
        </p:sp>
      </p:grpSp>
      <p:grpSp>
        <p:nvGrpSpPr>
          <p:cNvPr name="Group 32" id="32"/>
          <p:cNvGrpSpPr/>
          <p:nvPr/>
        </p:nvGrpSpPr>
        <p:grpSpPr>
          <a:xfrm rot="0">
            <a:off x="6755142" y="2126933"/>
            <a:ext cx="3333750" cy="952500"/>
            <a:chOff x="0" y="0"/>
            <a:chExt cx="4445000" cy="1270000"/>
          </a:xfrm>
        </p:grpSpPr>
        <p:grpSp>
          <p:nvGrpSpPr>
            <p:cNvPr name="Group 33" id="33"/>
            <p:cNvGrpSpPr/>
            <p:nvPr/>
          </p:nvGrpSpPr>
          <p:grpSpPr>
            <a:xfrm rot="0">
              <a:off x="0" y="0"/>
              <a:ext cx="4445000" cy="1270000"/>
              <a:chOff x="0" y="0"/>
              <a:chExt cx="878025" cy="250864"/>
            </a:xfrm>
          </p:grpSpPr>
          <p:sp>
            <p:nvSpPr>
              <p:cNvPr name="Freeform 34" id="34"/>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35" id="35"/>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HTTPS</a:t>
              </a:r>
            </a:p>
          </p:txBody>
        </p:sp>
      </p:grpSp>
      <p:grpSp>
        <p:nvGrpSpPr>
          <p:cNvPr name="Group 37" id="37"/>
          <p:cNvGrpSpPr/>
          <p:nvPr/>
        </p:nvGrpSpPr>
        <p:grpSpPr>
          <a:xfrm rot="0">
            <a:off x="6755142" y="3222308"/>
            <a:ext cx="3333750" cy="952500"/>
            <a:chOff x="0" y="0"/>
            <a:chExt cx="4445000" cy="1270000"/>
          </a:xfrm>
        </p:grpSpPr>
        <p:grpSp>
          <p:nvGrpSpPr>
            <p:cNvPr name="Group 38" id="38"/>
            <p:cNvGrpSpPr/>
            <p:nvPr/>
          </p:nvGrpSpPr>
          <p:grpSpPr>
            <a:xfrm rot="0">
              <a:off x="0" y="0"/>
              <a:ext cx="4445000" cy="1270000"/>
              <a:chOff x="0" y="0"/>
              <a:chExt cx="878025" cy="250864"/>
            </a:xfrm>
          </p:grpSpPr>
          <p:sp>
            <p:nvSpPr>
              <p:cNvPr name="Freeform 39" id="39"/>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40" id="40"/>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IMAP</a:t>
              </a:r>
            </a:p>
          </p:txBody>
        </p:sp>
      </p:grpSp>
      <p:grpSp>
        <p:nvGrpSpPr>
          <p:cNvPr name="Group 42" id="42"/>
          <p:cNvGrpSpPr/>
          <p:nvPr/>
        </p:nvGrpSpPr>
        <p:grpSpPr>
          <a:xfrm rot="0">
            <a:off x="13925550" y="2126933"/>
            <a:ext cx="3333750" cy="952500"/>
            <a:chOff x="0" y="0"/>
            <a:chExt cx="4445000" cy="1270000"/>
          </a:xfrm>
        </p:grpSpPr>
        <p:grpSp>
          <p:nvGrpSpPr>
            <p:cNvPr name="Group 43" id="43"/>
            <p:cNvGrpSpPr/>
            <p:nvPr/>
          </p:nvGrpSpPr>
          <p:grpSpPr>
            <a:xfrm rot="0">
              <a:off x="0" y="0"/>
              <a:ext cx="4445000" cy="1270000"/>
              <a:chOff x="0" y="0"/>
              <a:chExt cx="878025" cy="250864"/>
            </a:xfrm>
          </p:grpSpPr>
          <p:sp>
            <p:nvSpPr>
              <p:cNvPr name="Freeform 44" id="44"/>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45" id="45"/>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46" id="46"/>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SMTP</a:t>
              </a:r>
            </a:p>
          </p:txBody>
        </p:sp>
      </p:grpSp>
      <p:grpSp>
        <p:nvGrpSpPr>
          <p:cNvPr name="Group 47" id="47"/>
          <p:cNvGrpSpPr/>
          <p:nvPr/>
        </p:nvGrpSpPr>
        <p:grpSpPr>
          <a:xfrm rot="0">
            <a:off x="13925550" y="3222308"/>
            <a:ext cx="3333750" cy="952500"/>
            <a:chOff x="0" y="0"/>
            <a:chExt cx="4445000" cy="1270000"/>
          </a:xfrm>
        </p:grpSpPr>
        <p:grpSp>
          <p:nvGrpSpPr>
            <p:cNvPr name="Group 48" id="48"/>
            <p:cNvGrpSpPr/>
            <p:nvPr/>
          </p:nvGrpSpPr>
          <p:grpSpPr>
            <a:xfrm rot="0">
              <a:off x="0" y="0"/>
              <a:ext cx="4445000" cy="1270000"/>
              <a:chOff x="0" y="0"/>
              <a:chExt cx="878025" cy="250864"/>
            </a:xfrm>
          </p:grpSpPr>
          <p:sp>
            <p:nvSpPr>
              <p:cNvPr name="Freeform 49" id="49"/>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50" id="50"/>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51" id="51"/>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UDP</a:t>
              </a:r>
            </a:p>
          </p:txBody>
        </p:sp>
      </p:grpSp>
      <p:grpSp>
        <p:nvGrpSpPr>
          <p:cNvPr name="Group 52" id="52"/>
          <p:cNvGrpSpPr/>
          <p:nvPr/>
        </p:nvGrpSpPr>
        <p:grpSpPr>
          <a:xfrm rot="0">
            <a:off x="13925550" y="1028700"/>
            <a:ext cx="3333750" cy="952500"/>
            <a:chOff x="0" y="0"/>
            <a:chExt cx="4445000" cy="1270000"/>
          </a:xfrm>
        </p:grpSpPr>
        <p:grpSp>
          <p:nvGrpSpPr>
            <p:cNvPr name="Group 53" id="53"/>
            <p:cNvGrpSpPr/>
            <p:nvPr/>
          </p:nvGrpSpPr>
          <p:grpSpPr>
            <a:xfrm rot="0">
              <a:off x="0" y="0"/>
              <a:ext cx="4445000" cy="1270000"/>
              <a:chOff x="0" y="0"/>
              <a:chExt cx="878025" cy="250864"/>
            </a:xfrm>
          </p:grpSpPr>
          <p:sp>
            <p:nvSpPr>
              <p:cNvPr name="Freeform 54" id="54"/>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55" id="55"/>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56" id="56"/>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FTP</a:t>
              </a:r>
            </a:p>
          </p:txBody>
        </p:sp>
      </p:grpSp>
      <p:grpSp>
        <p:nvGrpSpPr>
          <p:cNvPr name="Group 57" id="57"/>
          <p:cNvGrpSpPr/>
          <p:nvPr/>
        </p:nvGrpSpPr>
        <p:grpSpPr>
          <a:xfrm rot="0">
            <a:off x="10340346" y="2126933"/>
            <a:ext cx="3333750" cy="952500"/>
            <a:chOff x="0" y="0"/>
            <a:chExt cx="4445000" cy="1270000"/>
          </a:xfrm>
        </p:grpSpPr>
        <p:grpSp>
          <p:nvGrpSpPr>
            <p:cNvPr name="Group 58" id="58"/>
            <p:cNvGrpSpPr/>
            <p:nvPr/>
          </p:nvGrpSpPr>
          <p:grpSpPr>
            <a:xfrm rot="0">
              <a:off x="0" y="0"/>
              <a:ext cx="4445000" cy="1270000"/>
              <a:chOff x="0" y="0"/>
              <a:chExt cx="878025" cy="250864"/>
            </a:xfrm>
          </p:grpSpPr>
          <p:sp>
            <p:nvSpPr>
              <p:cNvPr name="Freeform 59" id="59"/>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60" id="60"/>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61" id="61"/>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IP</a:t>
              </a:r>
            </a:p>
          </p:txBody>
        </p:sp>
      </p:grpSp>
      <p:grpSp>
        <p:nvGrpSpPr>
          <p:cNvPr name="Group 62" id="62"/>
          <p:cNvGrpSpPr/>
          <p:nvPr/>
        </p:nvGrpSpPr>
        <p:grpSpPr>
          <a:xfrm rot="0">
            <a:off x="10340346" y="1028700"/>
            <a:ext cx="3333750" cy="952500"/>
            <a:chOff x="0" y="0"/>
            <a:chExt cx="4445000" cy="1270000"/>
          </a:xfrm>
        </p:grpSpPr>
        <p:grpSp>
          <p:nvGrpSpPr>
            <p:cNvPr name="Group 63" id="63"/>
            <p:cNvGrpSpPr/>
            <p:nvPr/>
          </p:nvGrpSpPr>
          <p:grpSpPr>
            <a:xfrm rot="0">
              <a:off x="0" y="0"/>
              <a:ext cx="4445000" cy="1270000"/>
              <a:chOff x="0" y="0"/>
              <a:chExt cx="878025" cy="250864"/>
            </a:xfrm>
          </p:grpSpPr>
          <p:sp>
            <p:nvSpPr>
              <p:cNvPr name="Freeform 64" id="64"/>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65" id="65"/>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66" id="66"/>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TCP</a:t>
              </a:r>
            </a:p>
          </p:txBody>
        </p:sp>
      </p:grpSp>
      <p:grpSp>
        <p:nvGrpSpPr>
          <p:cNvPr name="Group 67" id="67"/>
          <p:cNvGrpSpPr/>
          <p:nvPr/>
        </p:nvGrpSpPr>
        <p:grpSpPr>
          <a:xfrm rot="0">
            <a:off x="10340346" y="3222308"/>
            <a:ext cx="3333750" cy="952500"/>
            <a:chOff x="0" y="0"/>
            <a:chExt cx="4445000" cy="1270000"/>
          </a:xfrm>
        </p:grpSpPr>
        <p:grpSp>
          <p:nvGrpSpPr>
            <p:cNvPr name="Group 68" id="68"/>
            <p:cNvGrpSpPr/>
            <p:nvPr/>
          </p:nvGrpSpPr>
          <p:grpSpPr>
            <a:xfrm rot="0">
              <a:off x="0" y="0"/>
              <a:ext cx="4445000" cy="1270000"/>
              <a:chOff x="0" y="0"/>
              <a:chExt cx="878025" cy="250864"/>
            </a:xfrm>
          </p:grpSpPr>
          <p:sp>
            <p:nvSpPr>
              <p:cNvPr name="Freeform 69" id="69"/>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70" id="70"/>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71" id="71"/>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HTTP</a:t>
              </a:r>
            </a:p>
          </p:txBody>
        </p:sp>
      </p:gr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5474989" cy="3146108"/>
            <a:chOff x="0" y="0"/>
            <a:chExt cx="1441972" cy="828604"/>
          </a:xfrm>
        </p:grpSpPr>
        <p:sp>
          <p:nvSpPr>
            <p:cNvPr name="Freeform 3" id="3"/>
            <p:cNvSpPr/>
            <p:nvPr/>
          </p:nvSpPr>
          <p:spPr>
            <a:xfrm flipH="false" flipV="false" rot="0">
              <a:off x="0" y="0"/>
              <a:ext cx="1441972" cy="828604"/>
            </a:xfrm>
            <a:custGeom>
              <a:avLst/>
              <a:gdLst/>
              <a:ahLst/>
              <a:cxnLst/>
              <a:rect r="r" b="b" t="t" l="l"/>
              <a:pathLst>
                <a:path h="828604" w="1441972">
                  <a:moveTo>
                    <a:pt x="0" y="0"/>
                  </a:moveTo>
                  <a:lnTo>
                    <a:pt x="1441972" y="0"/>
                  </a:lnTo>
                  <a:lnTo>
                    <a:pt x="1441972" y="828604"/>
                  </a:lnTo>
                  <a:lnTo>
                    <a:pt x="0" y="828604"/>
                  </a:lnTo>
                  <a:close/>
                </a:path>
              </a:pathLst>
            </a:custGeom>
            <a:solidFill>
              <a:srgbClr val="4C5270"/>
            </a:solidFill>
            <a:ln w="47625" cap="sq">
              <a:solidFill>
                <a:srgbClr val="4C5270"/>
              </a:solidFill>
              <a:prstDash val="solid"/>
              <a:miter/>
            </a:ln>
          </p:spPr>
        </p:sp>
        <p:sp>
          <p:nvSpPr>
            <p:cNvPr name="TextBox 4" id="4"/>
            <p:cNvSpPr txBox="true"/>
            <p:nvPr/>
          </p:nvSpPr>
          <p:spPr>
            <a:xfrm>
              <a:off x="0" y="-38100"/>
              <a:ext cx="1441972" cy="86670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05483" y="1784985"/>
            <a:ext cx="4121422" cy="1550670"/>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FFFFFF"/>
                </a:solidFill>
                <a:latin typeface="Quicksand"/>
                <a:ea typeface="Quicksand"/>
                <a:cs typeface="Quicksand"/>
                <a:sym typeface="Quicksand"/>
              </a:rPr>
              <a:t>Drag and drop the network protocols into the correct category.</a:t>
            </a:r>
          </a:p>
        </p:txBody>
      </p:sp>
      <p:grpSp>
        <p:nvGrpSpPr>
          <p:cNvPr name="Group 6" id="6"/>
          <p:cNvGrpSpPr/>
          <p:nvPr/>
        </p:nvGrpSpPr>
        <p:grpSpPr>
          <a:xfrm rot="0">
            <a:off x="4362450" y="4429125"/>
            <a:ext cx="12896850" cy="1428750"/>
            <a:chOff x="0" y="0"/>
            <a:chExt cx="3396701" cy="376296"/>
          </a:xfrm>
        </p:grpSpPr>
        <p:sp>
          <p:nvSpPr>
            <p:cNvPr name="Freeform 7" id="7"/>
            <p:cNvSpPr/>
            <p:nvPr/>
          </p:nvSpPr>
          <p:spPr>
            <a:xfrm flipH="false" flipV="false" rot="0">
              <a:off x="0" y="0"/>
              <a:ext cx="3396701" cy="376296"/>
            </a:xfrm>
            <a:custGeom>
              <a:avLst/>
              <a:gdLst/>
              <a:ahLst/>
              <a:cxnLst/>
              <a:rect r="r" b="b" t="t" l="l"/>
              <a:pathLst>
                <a:path h="376296" w="3396701">
                  <a:moveTo>
                    <a:pt x="0" y="0"/>
                  </a:moveTo>
                  <a:lnTo>
                    <a:pt x="3396701" y="0"/>
                  </a:lnTo>
                  <a:lnTo>
                    <a:pt x="3396701" y="376296"/>
                  </a:lnTo>
                  <a:lnTo>
                    <a:pt x="0" y="376296"/>
                  </a:lnTo>
                  <a:close/>
                </a:path>
              </a:pathLst>
            </a:custGeom>
            <a:solidFill>
              <a:srgbClr val="000000">
                <a:alpha val="0"/>
              </a:srgbClr>
            </a:solidFill>
            <a:ln w="47625" cap="sq">
              <a:solidFill>
                <a:srgbClr val="4C5270"/>
              </a:solidFill>
              <a:prstDash val="solid"/>
              <a:miter/>
            </a:ln>
          </p:spPr>
        </p:sp>
        <p:sp>
          <p:nvSpPr>
            <p:cNvPr name="TextBox 8" id="8"/>
            <p:cNvSpPr txBox="true"/>
            <p:nvPr/>
          </p:nvSpPr>
          <p:spPr>
            <a:xfrm>
              <a:off x="0" y="-38100"/>
              <a:ext cx="3396701" cy="41439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4362450" y="6129338"/>
            <a:ext cx="12896850" cy="1428750"/>
            <a:chOff x="0" y="0"/>
            <a:chExt cx="3396701" cy="376296"/>
          </a:xfrm>
        </p:grpSpPr>
        <p:sp>
          <p:nvSpPr>
            <p:cNvPr name="Freeform 10" id="10"/>
            <p:cNvSpPr/>
            <p:nvPr/>
          </p:nvSpPr>
          <p:spPr>
            <a:xfrm flipH="false" flipV="false" rot="0">
              <a:off x="0" y="0"/>
              <a:ext cx="3396701" cy="376296"/>
            </a:xfrm>
            <a:custGeom>
              <a:avLst/>
              <a:gdLst/>
              <a:ahLst/>
              <a:cxnLst/>
              <a:rect r="r" b="b" t="t" l="l"/>
              <a:pathLst>
                <a:path h="376296" w="3396701">
                  <a:moveTo>
                    <a:pt x="0" y="0"/>
                  </a:moveTo>
                  <a:lnTo>
                    <a:pt x="3396701" y="0"/>
                  </a:lnTo>
                  <a:lnTo>
                    <a:pt x="3396701" y="376296"/>
                  </a:lnTo>
                  <a:lnTo>
                    <a:pt x="0" y="376296"/>
                  </a:lnTo>
                  <a:close/>
                </a:path>
              </a:pathLst>
            </a:custGeom>
            <a:solidFill>
              <a:srgbClr val="000000">
                <a:alpha val="0"/>
              </a:srgbClr>
            </a:solidFill>
            <a:ln w="47625" cap="sq">
              <a:solidFill>
                <a:srgbClr val="4C5270"/>
              </a:solidFill>
              <a:prstDash val="solid"/>
              <a:miter/>
            </a:ln>
          </p:spPr>
        </p:sp>
        <p:sp>
          <p:nvSpPr>
            <p:cNvPr name="TextBox 11" id="11"/>
            <p:cNvSpPr txBox="true"/>
            <p:nvPr/>
          </p:nvSpPr>
          <p:spPr>
            <a:xfrm>
              <a:off x="0" y="-38100"/>
              <a:ext cx="3396701" cy="41439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4362450" y="7829550"/>
            <a:ext cx="12896850" cy="1428750"/>
            <a:chOff x="0" y="0"/>
            <a:chExt cx="3396701" cy="376296"/>
          </a:xfrm>
        </p:grpSpPr>
        <p:sp>
          <p:nvSpPr>
            <p:cNvPr name="Freeform 13" id="13"/>
            <p:cNvSpPr/>
            <p:nvPr/>
          </p:nvSpPr>
          <p:spPr>
            <a:xfrm flipH="false" flipV="false" rot="0">
              <a:off x="0" y="0"/>
              <a:ext cx="3396701" cy="376296"/>
            </a:xfrm>
            <a:custGeom>
              <a:avLst/>
              <a:gdLst/>
              <a:ahLst/>
              <a:cxnLst/>
              <a:rect r="r" b="b" t="t" l="l"/>
              <a:pathLst>
                <a:path h="376296" w="3396701">
                  <a:moveTo>
                    <a:pt x="0" y="0"/>
                  </a:moveTo>
                  <a:lnTo>
                    <a:pt x="3396701" y="0"/>
                  </a:lnTo>
                  <a:lnTo>
                    <a:pt x="3396701" y="376296"/>
                  </a:lnTo>
                  <a:lnTo>
                    <a:pt x="0" y="376296"/>
                  </a:lnTo>
                  <a:close/>
                </a:path>
              </a:pathLst>
            </a:custGeom>
            <a:solidFill>
              <a:srgbClr val="000000">
                <a:alpha val="0"/>
              </a:srgbClr>
            </a:solidFill>
            <a:ln w="47625" cap="sq">
              <a:solidFill>
                <a:srgbClr val="4C5270"/>
              </a:solidFill>
              <a:prstDash val="solid"/>
              <a:miter/>
            </a:ln>
          </p:spPr>
        </p:sp>
        <p:sp>
          <p:nvSpPr>
            <p:cNvPr name="TextBox 14" id="14"/>
            <p:cNvSpPr txBox="true"/>
            <p:nvPr/>
          </p:nvSpPr>
          <p:spPr>
            <a:xfrm>
              <a:off x="0" y="-38100"/>
              <a:ext cx="3396701" cy="41439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334000" y="4667250"/>
            <a:ext cx="3333750" cy="952500"/>
            <a:chOff x="0" y="0"/>
            <a:chExt cx="4445000" cy="1270000"/>
          </a:xfrm>
        </p:grpSpPr>
        <p:grpSp>
          <p:nvGrpSpPr>
            <p:cNvPr name="Group 16" id="16"/>
            <p:cNvGrpSpPr/>
            <p:nvPr/>
          </p:nvGrpSpPr>
          <p:grpSpPr>
            <a:xfrm rot="0">
              <a:off x="0" y="0"/>
              <a:ext cx="4445000" cy="1270000"/>
              <a:chOff x="0" y="0"/>
              <a:chExt cx="878025" cy="250864"/>
            </a:xfrm>
          </p:grpSpPr>
          <p:sp>
            <p:nvSpPr>
              <p:cNvPr name="Freeform 17" id="17"/>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18" id="18"/>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HTTP</a:t>
              </a:r>
            </a:p>
          </p:txBody>
        </p:sp>
      </p:grpSp>
      <p:grpSp>
        <p:nvGrpSpPr>
          <p:cNvPr name="Group 20" id="20"/>
          <p:cNvGrpSpPr/>
          <p:nvPr/>
        </p:nvGrpSpPr>
        <p:grpSpPr>
          <a:xfrm rot="0">
            <a:off x="5334000" y="6367462"/>
            <a:ext cx="3333750" cy="952500"/>
            <a:chOff x="0" y="0"/>
            <a:chExt cx="4445000" cy="1270000"/>
          </a:xfrm>
        </p:grpSpPr>
        <p:grpSp>
          <p:nvGrpSpPr>
            <p:cNvPr name="Group 21" id="21"/>
            <p:cNvGrpSpPr/>
            <p:nvPr/>
          </p:nvGrpSpPr>
          <p:grpSpPr>
            <a:xfrm rot="0">
              <a:off x="0" y="0"/>
              <a:ext cx="4445000" cy="1270000"/>
              <a:chOff x="0" y="0"/>
              <a:chExt cx="878025" cy="250864"/>
            </a:xfrm>
          </p:grpSpPr>
          <p:sp>
            <p:nvSpPr>
              <p:cNvPr name="Freeform 22" id="22"/>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23" id="23"/>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POP</a:t>
              </a:r>
            </a:p>
          </p:txBody>
        </p:sp>
      </p:grpSp>
      <p:grpSp>
        <p:nvGrpSpPr>
          <p:cNvPr name="Group 25" id="25"/>
          <p:cNvGrpSpPr/>
          <p:nvPr/>
        </p:nvGrpSpPr>
        <p:grpSpPr>
          <a:xfrm rot="0">
            <a:off x="12954000" y="6367462"/>
            <a:ext cx="3333750" cy="952500"/>
            <a:chOff x="0" y="0"/>
            <a:chExt cx="4445000" cy="1270000"/>
          </a:xfrm>
        </p:grpSpPr>
        <p:grpSp>
          <p:nvGrpSpPr>
            <p:cNvPr name="Group 26" id="26"/>
            <p:cNvGrpSpPr/>
            <p:nvPr/>
          </p:nvGrpSpPr>
          <p:grpSpPr>
            <a:xfrm rot="0">
              <a:off x="0" y="0"/>
              <a:ext cx="4445000" cy="1270000"/>
              <a:chOff x="0" y="0"/>
              <a:chExt cx="878025" cy="250864"/>
            </a:xfrm>
          </p:grpSpPr>
          <p:sp>
            <p:nvSpPr>
              <p:cNvPr name="Freeform 27" id="27"/>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28" id="28"/>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IMAP</a:t>
              </a:r>
            </a:p>
          </p:txBody>
        </p:sp>
      </p:grpSp>
      <p:grpSp>
        <p:nvGrpSpPr>
          <p:cNvPr name="Group 30" id="30"/>
          <p:cNvGrpSpPr/>
          <p:nvPr/>
        </p:nvGrpSpPr>
        <p:grpSpPr>
          <a:xfrm rot="0">
            <a:off x="9144000" y="4667250"/>
            <a:ext cx="3333750" cy="952500"/>
            <a:chOff x="0" y="0"/>
            <a:chExt cx="4445000" cy="1270000"/>
          </a:xfrm>
        </p:grpSpPr>
        <p:grpSp>
          <p:nvGrpSpPr>
            <p:cNvPr name="Group 31" id="31"/>
            <p:cNvGrpSpPr/>
            <p:nvPr/>
          </p:nvGrpSpPr>
          <p:grpSpPr>
            <a:xfrm rot="0">
              <a:off x="0" y="0"/>
              <a:ext cx="4445000" cy="1270000"/>
              <a:chOff x="0" y="0"/>
              <a:chExt cx="878025" cy="250864"/>
            </a:xfrm>
          </p:grpSpPr>
          <p:sp>
            <p:nvSpPr>
              <p:cNvPr name="Freeform 32" id="32"/>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33" id="33"/>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HTTPS</a:t>
              </a:r>
            </a:p>
          </p:txBody>
        </p:sp>
      </p:grpSp>
      <p:grpSp>
        <p:nvGrpSpPr>
          <p:cNvPr name="Group 35" id="35"/>
          <p:cNvGrpSpPr/>
          <p:nvPr/>
        </p:nvGrpSpPr>
        <p:grpSpPr>
          <a:xfrm rot="0">
            <a:off x="9144000" y="8070056"/>
            <a:ext cx="3333750" cy="952500"/>
            <a:chOff x="0" y="0"/>
            <a:chExt cx="4445000" cy="1270000"/>
          </a:xfrm>
        </p:grpSpPr>
        <p:grpSp>
          <p:nvGrpSpPr>
            <p:cNvPr name="Group 36" id="36"/>
            <p:cNvGrpSpPr/>
            <p:nvPr/>
          </p:nvGrpSpPr>
          <p:grpSpPr>
            <a:xfrm rot="0">
              <a:off x="0" y="0"/>
              <a:ext cx="4445000" cy="1270000"/>
              <a:chOff x="0" y="0"/>
              <a:chExt cx="878025" cy="250864"/>
            </a:xfrm>
          </p:grpSpPr>
          <p:sp>
            <p:nvSpPr>
              <p:cNvPr name="Freeform 37" id="37"/>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38" id="38"/>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UDP</a:t>
              </a:r>
            </a:p>
          </p:txBody>
        </p:sp>
      </p:grpSp>
      <p:grpSp>
        <p:nvGrpSpPr>
          <p:cNvPr name="Group 40" id="40"/>
          <p:cNvGrpSpPr/>
          <p:nvPr/>
        </p:nvGrpSpPr>
        <p:grpSpPr>
          <a:xfrm rot="0">
            <a:off x="12954000" y="8070056"/>
            <a:ext cx="3333750" cy="952500"/>
            <a:chOff x="0" y="0"/>
            <a:chExt cx="4445000" cy="1270000"/>
          </a:xfrm>
        </p:grpSpPr>
        <p:grpSp>
          <p:nvGrpSpPr>
            <p:cNvPr name="Group 41" id="41"/>
            <p:cNvGrpSpPr/>
            <p:nvPr/>
          </p:nvGrpSpPr>
          <p:grpSpPr>
            <a:xfrm rot="0">
              <a:off x="0" y="0"/>
              <a:ext cx="4445000" cy="1270000"/>
              <a:chOff x="0" y="0"/>
              <a:chExt cx="878025" cy="250864"/>
            </a:xfrm>
          </p:grpSpPr>
          <p:sp>
            <p:nvSpPr>
              <p:cNvPr name="Freeform 42" id="42"/>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43" id="43"/>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44" id="44"/>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IP</a:t>
              </a:r>
            </a:p>
          </p:txBody>
        </p:sp>
      </p:grpSp>
      <p:grpSp>
        <p:nvGrpSpPr>
          <p:cNvPr name="Group 45" id="45"/>
          <p:cNvGrpSpPr/>
          <p:nvPr/>
        </p:nvGrpSpPr>
        <p:grpSpPr>
          <a:xfrm rot="0">
            <a:off x="12954000" y="4667250"/>
            <a:ext cx="3333750" cy="952500"/>
            <a:chOff x="0" y="0"/>
            <a:chExt cx="4445000" cy="1270000"/>
          </a:xfrm>
        </p:grpSpPr>
        <p:grpSp>
          <p:nvGrpSpPr>
            <p:cNvPr name="Group 46" id="46"/>
            <p:cNvGrpSpPr/>
            <p:nvPr/>
          </p:nvGrpSpPr>
          <p:grpSpPr>
            <a:xfrm rot="0">
              <a:off x="0" y="0"/>
              <a:ext cx="4445000" cy="1270000"/>
              <a:chOff x="0" y="0"/>
              <a:chExt cx="878025" cy="250864"/>
            </a:xfrm>
          </p:grpSpPr>
          <p:sp>
            <p:nvSpPr>
              <p:cNvPr name="Freeform 47" id="47"/>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48" id="48"/>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49" id="49"/>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FTP</a:t>
              </a:r>
            </a:p>
          </p:txBody>
        </p:sp>
      </p:grpSp>
      <p:grpSp>
        <p:nvGrpSpPr>
          <p:cNvPr name="Group 50" id="50"/>
          <p:cNvGrpSpPr/>
          <p:nvPr/>
        </p:nvGrpSpPr>
        <p:grpSpPr>
          <a:xfrm rot="0">
            <a:off x="9144000" y="6367462"/>
            <a:ext cx="3333750" cy="952500"/>
            <a:chOff x="0" y="0"/>
            <a:chExt cx="4445000" cy="1270000"/>
          </a:xfrm>
        </p:grpSpPr>
        <p:grpSp>
          <p:nvGrpSpPr>
            <p:cNvPr name="Group 51" id="51"/>
            <p:cNvGrpSpPr/>
            <p:nvPr/>
          </p:nvGrpSpPr>
          <p:grpSpPr>
            <a:xfrm rot="0">
              <a:off x="0" y="0"/>
              <a:ext cx="4445000" cy="1270000"/>
              <a:chOff x="0" y="0"/>
              <a:chExt cx="878025" cy="250864"/>
            </a:xfrm>
          </p:grpSpPr>
          <p:sp>
            <p:nvSpPr>
              <p:cNvPr name="Freeform 52" id="52"/>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53" id="53"/>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54" id="54"/>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SMTP</a:t>
              </a:r>
            </a:p>
          </p:txBody>
        </p:sp>
      </p:grpSp>
      <p:grpSp>
        <p:nvGrpSpPr>
          <p:cNvPr name="Group 55" id="55"/>
          <p:cNvGrpSpPr/>
          <p:nvPr/>
        </p:nvGrpSpPr>
        <p:grpSpPr>
          <a:xfrm rot="0">
            <a:off x="5334000" y="8070056"/>
            <a:ext cx="3333750" cy="952500"/>
            <a:chOff x="0" y="0"/>
            <a:chExt cx="4445000" cy="1270000"/>
          </a:xfrm>
        </p:grpSpPr>
        <p:grpSp>
          <p:nvGrpSpPr>
            <p:cNvPr name="Group 56" id="56"/>
            <p:cNvGrpSpPr/>
            <p:nvPr/>
          </p:nvGrpSpPr>
          <p:grpSpPr>
            <a:xfrm rot="0">
              <a:off x="0" y="0"/>
              <a:ext cx="4445000" cy="1270000"/>
              <a:chOff x="0" y="0"/>
              <a:chExt cx="878025" cy="250864"/>
            </a:xfrm>
          </p:grpSpPr>
          <p:sp>
            <p:nvSpPr>
              <p:cNvPr name="Freeform 57" id="57"/>
              <p:cNvSpPr/>
              <p:nvPr/>
            </p:nvSpPr>
            <p:spPr>
              <a:xfrm flipH="false" flipV="false" rot="0">
                <a:off x="0" y="0"/>
                <a:ext cx="878025" cy="250864"/>
              </a:xfrm>
              <a:custGeom>
                <a:avLst/>
                <a:gdLst/>
                <a:ahLst/>
                <a:cxnLst/>
                <a:rect r="r" b="b" t="t" l="l"/>
                <a:pathLst>
                  <a:path h="250864" w="878025">
                    <a:moveTo>
                      <a:pt x="0" y="0"/>
                    </a:moveTo>
                    <a:lnTo>
                      <a:pt x="878025" y="0"/>
                    </a:lnTo>
                    <a:lnTo>
                      <a:pt x="878025" y="250864"/>
                    </a:lnTo>
                    <a:lnTo>
                      <a:pt x="0" y="250864"/>
                    </a:lnTo>
                    <a:close/>
                  </a:path>
                </a:pathLst>
              </a:custGeom>
              <a:solidFill>
                <a:srgbClr val="9FCDFF"/>
              </a:solidFill>
              <a:ln cap="sq">
                <a:noFill/>
                <a:prstDash val="solid"/>
                <a:miter/>
              </a:ln>
            </p:spPr>
          </p:sp>
          <p:sp>
            <p:nvSpPr>
              <p:cNvPr name="TextBox 58" id="58"/>
              <p:cNvSpPr txBox="true"/>
              <p:nvPr/>
            </p:nvSpPr>
            <p:spPr>
              <a:xfrm>
                <a:off x="0" y="-38100"/>
                <a:ext cx="878025" cy="288964"/>
              </a:xfrm>
              <a:prstGeom prst="rect">
                <a:avLst/>
              </a:prstGeom>
            </p:spPr>
            <p:txBody>
              <a:bodyPr anchor="ctr" rtlCol="false" tIns="50800" lIns="50800" bIns="50800" rIns="50800"/>
              <a:lstStyle/>
              <a:p>
                <a:pPr algn="ctr">
                  <a:lnSpc>
                    <a:spcPts val="2659"/>
                  </a:lnSpc>
                </a:pPr>
              </a:p>
            </p:txBody>
          </p:sp>
        </p:grpSp>
        <p:sp>
          <p:nvSpPr>
            <p:cNvPr name="TextBox 59" id="59"/>
            <p:cNvSpPr txBox="true"/>
            <p:nvPr/>
          </p:nvSpPr>
          <p:spPr>
            <a:xfrm rot="0">
              <a:off x="306536" y="271145"/>
              <a:ext cx="3831929" cy="641985"/>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Quicksand"/>
                  <a:ea typeface="Quicksand"/>
                  <a:cs typeface="Quicksand"/>
                  <a:sym typeface="Quicksand"/>
                </a:rPr>
                <a:t>TCP</a:t>
              </a:r>
            </a:p>
          </p:txBody>
        </p:sp>
      </p:grpSp>
      <p:grpSp>
        <p:nvGrpSpPr>
          <p:cNvPr name="Group 60" id="60"/>
          <p:cNvGrpSpPr/>
          <p:nvPr/>
        </p:nvGrpSpPr>
        <p:grpSpPr>
          <a:xfrm rot="0">
            <a:off x="1028700" y="4429125"/>
            <a:ext cx="3333750" cy="1428750"/>
            <a:chOff x="0" y="0"/>
            <a:chExt cx="878025" cy="376296"/>
          </a:xfrm>
        </p:grpSpPr>
        <p:sp>
          <p:nvSpPr>
            <p:cNvPr name="Freeform 61" id="61"/>
            <p:cNvSpPr/>
            <p:nvPr/>
          </p:nvSpPr>
          <p:spPr>
            <a:xfrm flipH="false" flipV="false" rot="0">
              <a:off x="0" y="0"/>
              <a:ext cx="878025" cy="376296"/>
            </a:xfrm>
            <a:custGeom>
              <a:avLst/>
              <a:gdLst/>
              <a:ahLst/>
              <a:cxnLst/>
              <a:rect r="r" b="b" t="t" l="l"/>
              <a:pathLst>
                <a:path h="376296" w="878025">
                  <a:moveTo>
                    <a:pt x="0" y="0"/>
                  </a:moveTo>
                  <a:lnTo>
                    <a:pt x="878025" y="0"/>
                  </a:lnTo>
                  <a:lnTo>
                    <a:pt x="878025" y="376296"/>
                  </a:lnTo>
                  <a:lnTo>
                    <a:pt x="0" y="376296"/>
                  </a:lnTo>
                  <a:close/>
                </a:path>
              </a:pathLst>
            </a:custGeom>
            <a:solidFill>
              <a:srgbClr val="4C5270"/>
            </a:solidFill>
            <a:ln w="47625" cap="sq">
              <a:solidFill>
                <a:srgbClr val="4C5270"/>
              </a:solidFill>
              <a:prstDash val="solid"/>
              <a:miter/>
            </a:ln>
          </p:spPr>
        </p:sp>
        <p:sp>
          <p:nvSpPr>
            <p:cNvPr name="TextBox 62" id="62"/>
            <p:cNvSpPr txBox="true"/>
            <p:nvPr/>
          </p:nvSpPr>
          <p:spPr>
            <a:xfrm>
              <a:off x="0" y="-38100"/>
              <a:ext cx="878025" cy="414396"/>
            </a:xfrm>
            <a:prstGeom prst="rect">
              <a:avLst/>
            </a:prstGeom>
          </p:spPr>
          <p:txBody>
            <a:bodyPr anchor="ctr" rtlCol="false" tIns="50800" lIns="50800" bIns="50800" rIns="50800"/>
            <a:lstStyle/>
            <a:p>
              <a:pPr algn="ctr">
                <a:lnSpc>
                  <a:spcPts val="2659"/>
                </a:lnSpc>
              </a:pPr>
            </a:p>
          </p:txBody>
        </p:sp>
      </p:grpSp>
      <p:sp>
        <p:nvSpPr>
          <p:cNvPr name="TextBox 63" id="63"/>
          <p:cNvSpPr txBox="true"/>
          <p:nvPr/>
        </p:nvSpPr>
        <p:spPr>
          <a:xfrm rot="0">
            <a:off x="1276878" y="4812982"/>
            <a:ext cx="2813696" cy="603885"/>
          </a:xfrm>
          <a:prstGeom prst="rect">
            <a:avLst/>
          </a:prstGeom>
        </p:spPr>
        <p:txBody>
          <a:bodyPr anchor="t" rtlCol="false" tIns="0" lIns="0" bIns="0" rIns="0">
            <a:spAutoFit/>
          </a:bodyPr>
          <a:lstStyle/>
          <a:p>
            <a:pPr algn="ctr">
              <a:lnSpc>
                <a:spcPts val="5040"/>
              </a:lnSpc>
            </a:pPr>
            <a:r>
              <a:rPr lang="en-US" b="true" sz="3600">
                <a:solidFill>
                  <a:srgbClr val="FFFFFF"/>
                </a:solidFill>
                <a:latin typeface="Quicksand Bold"/>
                <a:ea typeface="Quicksand Bold"/>
                <a:cs typeface="Quicksand Bold"/>
                <a:sym typeface="Quicksand Bold"/>
              </a:rPr>
              <a:t>Web/Files</a:t>
            </a:r>
          </a:p>
        </p:txBody>
      </p:sp>
      <p:grpSp>
        <p:nvGrpSpPr>
          <p:cNvPr name="Group 64" id="64"/>
          <p:cNvGrpSpPr/>
          <p:nvPr/>
        </p:nvGrpSpPr>
        <p:grpSpPr>
          <a:xfrm rot="0">
            <a:off x="1028700" y="6129338"/>
            <a:ext cx="3333750" cy="1428750"/>
            <a:chOff x="0" y="0"/>
            <a:chExt cx="878025" cy="376296"/>
          </a:xfrm>
        </p:grpSpPr>
        <p:sp>
          <p:nvSpPr>
            <p:cNvPr name="Freeform 65" id="65"/>
            <p:cNvSpPr/>
            <p:nvPr/>
          </p:nvSpPr>
          <p:spPr>
            <a:xfrm flipH="false" flipV="false" rot="0">
              <a:off x="0" y="0"/>
              <a:ext cx="878025" cy="376296"/>
            </a:xfrm>
            <a:custGeom>
              <a:avLst/>
              <a:gdLst/>
              <a:ahLst/>
              <a:cxnLst/>
              <a:rect r="r" b="b" t="t" l="l"/>
              <a:pathLst>
                <a:path h="376296" w="878025">
                  <a:moveTo>
                    <a:pt x="0" y="0"/>
                  </a:moveTo>
                  <a:lnTo>
                    <a:pt x="878025" y="0"/>
                  </a:lnTo>
                  <a:lnTo>
                    <a:pt x="878025" y="376296"/>
                  </a:lnTo>
                  <a:lnTo>
                    <a:pt x="0" y="376296"/>
                  </a:lnTo>
                  <a:close/>
                </a:path>
              </a:pathLst>
            </a:custGeom>
            <a:solidFill>
              <a:srgbClr val="4C5270"/>
            </a:solidFill>
            <a:ln w="47625" cap="sq">
              <a:solidFill>
                <a:srgbClr val="4C5270"/>
              </a:solidFill>
              <a:prstDash val="solid"/>
              <a:miter/>
            </a:ln>
          </p:spPr>
        </p:sp>
        <p:sp>
          <p:nvSpPr>
            <p:cNvPr name="TextBox 66" id="66"/>
            <p:cNvSpPr txBox="true"/>
            <p:nvPr/>
          </p:nvSpPr>
          <p:spPr>
            <a:xfrm>
              <a:off x="0" y="-38100"/>
              <a:ext cx="878025" cy="414396"/>
            </a:xfrm>
            <a:prstGeom prst="rect">
              <a:avLst/>
            </a:prstGeom>
          </p:spPr>
          <p:txBody>
            <a:bodyPr anchor="ctr" rtlCol="false" tIns="50800" lIns="50800" bIns="50800" rIns="50800"/>
            <a:lstStyle/>
            <a:p>
              <a:pPr algn="ctr">
                <a:lnSpc>
                  <a:spcPts val="2659"/>
                </a:lnSpc>
              </a:pPr>
            </a:p>
          </p:txBody>
        </p:sp>
      </p:grpSp>
      <p:sp>
        <p:nvSpPr>
          <p:cNvPr name="TextBox 67" id="67"/>
          <p:cNvSpPr txBox="true"/>
          <p:nvPr/>
        </p:nvSpPr>
        <p:spPr>
          <a:xfrm rot="0">
            <a:off x="1276878" y="6513195"/>
            <a:ext cx="2813696" cy="603885"/>
          </a:xfrm>
          <a:prstGeom prst="rect">
            <a:avLst/>
          </a:prstGeom>
        </p:spPr>
        <p:txBody>
          <a:bodyPr anchor="t" rtlCol="false" tIns="0" lIns="0" bIns="0" rIns="0">
            <a:spAutoFit/>
          </a:bodyPr>
          <a:lstStyle/>
          <a:p>
            <a:pPr algn="ctr">
              <a:lnSpc>
                <a:spcPts val="5040"/>
              </a:lnSpc>
            </a:pPr>
            <a:r>
              <a:rPr lang="en-US" b="true" sz="3600">
                <a:solidFill>
                  <a:srgbClr val="FFFFFF"/>
                </a:solidFill>
                <a:latin typeface="Quicksand Bold"/>
                <a:ea typeface="Quicksand Bold"/>
                <a:cs typeface="Quicksand Bold"/>
                <a:sym typeface="Quicksand Bold"/>
              </a:rPr>
              <a:t>Email</a:t>
            </a:r>
          </a:p>
        </p:txBody>
      </p:sp>
      <p:grpSp>
        <p:nvGrpSpPr>
          <p:cNvPr name="Group 68" id="68"/>
          <p:cNvGrpSpPr/>
          <p:nvPr/>
        </p:nvGrpSpPr>
        <p:grpSpPr>
          <a:xfrm rot="0">
            <a:off x="1028700" y="7829550"/>
            <a:ext cx="3333750" cy="1428750"/>
            <a:chOff x="0" y="0"/>
            <a:chExt cx="878025" cy="376296"/>
          </a:xfrm>
        </p:grpSpPr>
        <p:sp>
          <p:nvSpPr>
            <p:cNvPr name="Freeform 69" id="69"/>
            <p:cNvSpPr/>
            <p:nvPr/>
          </p:nvSpPr>
          <p:spPr>
            <a:xfrm flipH="false" flipV="false" rot="0">
              <a:off x="0" y="0"/>
              <a:ext cx="878025" cy="376296"/>
            </a:xfrm>
            <a:custGeom>
              <a:avLst/>
              <a:gdLst/>
              <a:ahLst/>
              <a:cxnLst/>
              <a:rect r="r" b="b" t="t" l="l"/>
              <a:pathLst>
                <a:path h="376296" w="878025">
                  <a:moveTo>
                    <a:pt x="0" y="0"/>
                  </a:moveTo>
                  <a:lnTo>
                    <a:pt x="878025" y="0"/>
                  </a:lnTo>
                  <a:lnTo>
                    <a:pt x="878025" y="376296"/>
                  </a:lnTo>
                  <a:lnTo>
                    <a:pt x="0" y="376296"/>
                  </a:lnTo>
                  <a:close/>
                </a:path>
              </a:pathLst>
            </a:custGeom>
            <a:solidFill>
              <a:srgbClr val="4C5270"/>
            </a:solidFill>
            <a:ln w="47625" cap="sq">
              <a:solidFill>
                <a:srgbClr val="4C5270"/>
              </a:solidFill>
              <a:prstDash val="solid"/>
              <a:miter/>
            </a:ln>
          </p:spPr>
        </p:sp>
        <p:sp>
          <p:nvSpPr>
            <p:cNvPr name="TextBox 70" id="70"/>
            <p:cNvSpPr txBox="true"/>
            <p:nvPr/>
          </p:nvSpPr>
          <p:spPr>
            <a:xfrm>
              <a:off x="0" y="-38100"/>
              <a:ext cx="878025" cy="414396"/>
            </a:xfrm>
            <a:prstGeom prst="rect">
              <a:avLst/>
            </a:prstGeom>
          </p:spPr>
          <p:txBody>
            <a:bodyPr anchor="ctr" rtlCol="false" tIns="50800" lIns="50800" bIns="50800" rIns="50800"/>
            <a:lstStyle/>
            <a:p>
              <a:pPr algn="ctr">
                <a:lnSpc>
                  <a:spcPts val="2659"/>
                </a:lnSpc>
              </a:pPr>
            </a:p>
          </p:txBody>
        </p:sp>
      </p:grpSp>
      <p:sp>
        <p:nvSpPr>
          <p:cNvPr name="TextBox 71" id="71"/>
          <p:cNvSpPr txBox="true"/>
          <p:nvPr/>
        </p:nvSpPr>
        <p:spPr>
          <a:xfrm rot="0">
            <a:off x="1276878" y="8213408"/>
            <a:ext cx="2813696" cy="603885"/>
          </a:xfrm>
          <a:prstGeom prst="rect">
            <a:avLst/>
          </a:prstGeom>
        </p:spPr>
        <p:txBody>
          <a:bodyPr anchor="t" rtlCol="false" tIns="0" lIns="0" bIns="0" rIns="0">
            <a:spAutoFit/>
          </a:bodyPr>
          <a:lstStyle/>
          <a:p>
            <a:pPr algn="ctr">
              <a:lnSpc>
                <a:spcPts val="5040"/>
              </a:lnSpc>
            </a:pPr>
            <a:r>
              <a:rPr lang="en-US" b="true" sz="3600">
                <a:solidFill>
                  <a:srgbClr val="FFFFFF"/>
                </a:solidFill>
                <a:latin typeface="Quicksand Bold"/>
                <a:ea typeface="Quicksand Bold"/>
                <a:cs typeface="Quicksand Bold"/>
                <a:sym typeface="Quicksand Bold"/>
              </a:rPr>
              <a:t>Transport</a:t>
            </a:r>
          </a:p>
        </p:txBody>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404938" y="914400"/>
            <a:ext cx="15478125" cy="1085215"/>
          </a:xfrm>
          <a:prstGeom prst="rect">
            <a:avLst/>
          </a:prstGeom>
        </p:spPr>
        <p:txBody>
          <a:bodyPr anchor="t" rtlCol="false" tIns="0" lIns="0" bIns="0" rIns="0">
            <a:spAutoFit/>
          </a:bodyPr>
          <a:lstStyle/>
          <a:p>
            <a:pPr algn="ctr">
              <a:lnSpc>
                <a:spcPts val="8959"/>
              </a:lnSpc>
            </a:pPr>
            <a:r>
              <a:rPr lang="en-US" sz="6399">
                <a:solidFill>
                  <a:srgbClr val="F0F7FE"/>
                </a:solidFill>
                <a:latin typeface="Fredoka"/>
                <a:ea typeface="Fredoka"/>
                <a:cs typeface="Fredoka"/>
                <a:sym typeface="Fredoka"/>
              </a:rPr>
              <a:t>LEARNING OBJECTIVES</a:t>
            </a:r>
          </a:p>
        </p:txBody>
      </p:sp>
      <p:sp>
        <p:nvSpPr>
          <p:cNvPr name="TextBox 3" id="3"/>
          <p:cNvSpPr txBox="true"/>
          <p:nvPr/>
        </p:nvSpPr>
        <p:spPr>
          <a:xfrm rot="0">
            <a:off x="1404937" y="3085348"/>
            <a:ext cx="15478125" cy="1329690"/>
          </a:xfrm>
          <a:prstGeom prst="rect">
            <a:avLst/>
          </a:prstGeom>
        </p:spPr>
        <p:txBody>
          <a:bodyPr anchor="t" rtlCol="false" tIns="0" lIns="0" bIns="0" rIns="0">
            <a:spAutoFit/>
          </a:bodyPr>
          <a:lstStyle/>
          <a:p>
            <a:pPr algn="ctr" marL="0" indent="0" lvl="0">
              <a:lnSpc>
                <a:spcPts val="5400"/>
              </a:lnSpc>
              <a:spcBef>
                <a:spcPct val="0"/>
              </a:spcBef>
            </a:pPr>
            <a:r>
              <a:rPr lang="en-US" sz="3600">
                <a:solidFill>
                  <a:srgbClr val="FFFFFF"/>
                </a:solidFill>
                <a:latin typeface="Quicksand"/>
                <a:ea typeface="Quicksand"/>
                <a:cs typeface="Quicksand"/>
                <a:sym typeface="Quicksand"/>
              </a:rPr>
              <a:t>Ports are identified with numeric IDs and are associated with specific protocols, processes, or services.</a:t>
            </a:r>
          </a:p>
        </p:txBody>
      </p:sp>
      <p:sp>
        <p:nvSpPr>
          <p:cNvPr name="TextBox 4" id="4"/>
          <p:cNvSpPr txBox="true"/>
          <p:nvPr/>
        </p:nvSpPr>
        <p:spPr>
          <a:xfrm rot="0">
            <a:off x="1404938" y="5570320"/>
            <a:ext cx="15478125" cy="2015490"/>
          </a:xfrm>
          <a:prstGeom prst="rect">
            <a:avLst/>
          </a:prstGeom>
        </p:spPr>
        <p:txBody>
          <a:bodyPr anchor="t" rtlCol="false" tIns="0" lIns="0" bIns="0" rIns="0">
            <a:spAutoFit/>
          </a:bodyPr>
          <a:lstStyle/>
          <a:p>
            <a:pPr algn="ctr" marL="0" indent="0" lvl="0">
              <a:lnSpc>
                <a:spcPts val="5400"/>
              </a:lnSpc>
              <a:spcBef>
                <a:spcPct val="0"/>
              </a:spcBef>
            </a:pPr>
            <a:r>
              <a:rPr lang="en-US" sz="3600">
                <a:solidFill>
                  <a:srgbClr val="FFFFFF"/>
                </a:solidFill>
                <a:latin typeface="Quicksand"/>
                <a:ea typeface="Quicksand"/>
                <a:cs typeface="Quicksand"/>
                <a:sym typeface="Quicksand"/>
              </a:rPr>
              <a:t>It essentially allows different network devices to communicate with each other. Protocols include HTTP, TCP/IP, and SMTP among numerous others.</a:t>
            </a:r>
          </a:p>
        </p:txBody>
      </p:sp>
      <p:sp>
        <p:nvSpPr>
          <p:cNvPr name="Freeform 5" id="5"/>
          <p:cNvSpPr/>
          <p:nvPr/>
        </p:nvSpPr>
        <p:spPr>
          <a:xfrm flipH="false" flipV="false" rot="-2700000">
            <a:off x="10908772" y="3978227"/>
            <a:ext cx="10707063" cy="8458580"/>
          </a:xfrm>
          <a:custGeom>
            <a:avLst/>
            <a:gdLst/>
            <a:ahLst/>
            <a:cxnLst/>
            <a:rect r="r" b="b" t="t" l="l"/>
            <a:pathLst>
              <a:path h="8458580" w="10707063">
                <a:moveTo>
                  <a:pt x="0" y="0"/>
                </a:moveTo>
                <a:lnTo>
                  <a:pt x="10707063" y="0"/>
                </a:lnTo>
                <a:lnTo>
                  <a:pt x="10707063" y="8458580"/>
                </a:lnTo>
                <a:lnTo>
                  <a:pt x="0" y="845858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6928071" y="1028700"/>
            <a:ext cx="10336302" cy="8229600"/>
            <a:chOff x="0" y="0"/>
            <a:chExt cx="2722318" cy="2167467"/>
          </a:xfrm>
        </p:grpSpPr>
        <p:sp>
          <p:nvSpPr>
            <p:cNvPr name="Freeform 3" id="3"/>
            <p:cNvSpPr/>
            <p:nvPr/>
          </p:nvSpPr>
          <p:spPr>
            <a:xfrm flipH="false" flipV="false" rot="0">
              <a:off x="0" y="0"/>
              <a:ext cx="2722318" cy="2167467"/>
            </a:xfrm>
            <a:custGeom>
              <a:avLst/>
              <a:gdLst/>
              <a:ahLst/>
              <a:cxnLst/>
              <a:rect r="r" b="b" t="t" l="l"/>
              <a:pathLst>
                <a:path h="2167467" w="2722318">
                  <a:moveTo>
                    <a:pt x="0" y="0"/>
                  </a:moveTo>
                  <a:lnTo>
                    <a:pt x="2722318" y="0"/>
                  </a:lnTo>
                  <a:lnTo>
                    <a:pt x="2722318" y="2167467"/>
                  </a:lnTo>
                  <a:lnTo>
                    <a:pt x="0" y="2167467"/>
                  </a:lnTo>
                  <a:close/>
                </a:path>
              </a:pathLst>
            </a:custGeom>
            <a:solidFill>
              <a:srgbClr val="FFFFFF"/>
            </a:solidFill>
          </p:spPr>
        </p:sp>
        <p:sp>
          <p:nvSpPr>
            <p:cNvPr name="TextBox 4" id="4"/>
            <p:cNvSpPr txBox="true"/>
            <p:nvPr/>
          </p:nvSpPr>
          <p:spPr>
            <a:xfrm>
              <a:off x="0" y="-38100"/>
              <a:ext cx="2722318"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96511" y="7347585"/>
            <a:ext cx="9599423" cy="1524000"/>
            <a:chOff x="0" y="0"/>
            <a:chExt cx="2528243" cy="401383"/>
          </a:xfrm>
        </p:grpSpPr>
        <p:sp>
          <p:nvSpPr>
            <p:cNvPr name="Freeform 6" id="6"/>
            <p:cNvSpPr/>
            <p:nvPr/>
          </p:nvSpPr>
          <p:spPr>
            <a:xfrm flipH="false" flipV="false" rot="0">
              <a:off x="0" y="0"/>
              <a:ext cx="2528243" cy="401383"/>
            </a:xfrm>
            <a:custGeom>
              <a:avLst/>
              <a:gdLst/>
              <a:ahLst/>
              <a:cxnLst/>
              <a:rect r="r" b="b" t="t" l="l"/>
              <a:pathLst>
                <a:path h="401383" w="2528243">
                  <a:moveTo>
                    <a:pt x="0" y="0"/>
                  </a:moveTo>
                  <a:lnTo>
                    <a:pt x="2528243" y="0"/>
                  </a:lnTo>
                  <a:lnTo>
                    <a:pt x="2528243" y="401383"/>
                  </a:lnTo>
                  <a:lnTo>
                    <a:pt x="0" y="401383"/>
                  </a:lnTo>
                  <a:close/>
                </a:path>
              </a:pathLst>
            </a:custGeom>
            <a:solidFill>
              <a:srgbClr val="4C5270"/>
            </a:solidFill>
          </p:spPr>
        </p:sp>
        <p:sp>
          <p:nvSpPr>
            <p:cNvPr name="TextBox 7" id="7"/>
            <p:cNvSpPr txBox="true"/>
            <p:nvPr/>
          </p:nvSpPr>
          <p:spPr>
            <a:xfrm>
              <a:off x="0" y="-38100"/>
              <a:ext cx="2528243" cy="43948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560961" y="3618229"/>
            <a:ext cx="3221125" cy="2315123"/>
            <a:chOff x="0" y="0"/>
            <a:chExt cx="4294833" cy="3086830"/>
          </a:xfrm>
        </p:grpSpPr>
        <p:sp>
          <p:nvSpPr>
            <p:cNvPr name="Freeform 9" id="9"/>
            <p:cNvSpPr/>
            <p:nvPr/>
          </p:nvSpPr>
          <p:spPr>
            <a:xfrm flipH="false" flipV="false" rot="0">
              <a:off x="0" y="219914"/>
              <a:ext cx="2575012" cy="2866916"/>
            </a:xfrm>
            <a:custGeom>
              <a:avLst/>
              <a:gdLst/>
              <a:ahLst/>
              <a:cxnLst/>
              <a:rect r="r" b="b" t="t" l="l"/>
              <a:pathLst>
                <a:path h="2866916" w="2575012">
                  <a:moveTo>
                    <a:pt x="0" y="0"/>
                  </a:moveTo>
                  <a:lnTo>
                    <a:pt x="2575012" y="0"/>
                  </a:lnTo>
                  <a:lnTo>
                    <a:pt x="2575012" y="2866916"/>
                  </a:lnTo>
                  <a:lnTo>
                    <a:pt x="0" y="28669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0" id="10"/>
            <p:cNvSpPr/>
            <p:nvPr/>
          </p:nvSpPr>
          <p:spPr>
            <a:xfrm flipH="false" flipV="false" rot="2400000">
              <a:off x="2507833" y="357062"/>
              <a:ext cx="1567355" cy="1253884"/>
            </a:xfrm>
            <a:custGeom>
              <a:avLst/>
              <a:gdLst/>
              <a:ahLst/>
              <a:cxnLst/>
              <a:rect r="r" b="b" t="t" l="l"/>
              <a:pathLst>
                <a:path h="1253884" w="1567355">
                  <a:moveTo>
                    <a:pt x="0" y="0"/>
                  </a:moveTo>
                  <a:lnTo>
                    <a:pt x="1567355" y="0"/>
                  </a:lnTo>
                  <a:lnTo>
                    <a:pt x="1567355" y="1253884"/>
                  </a:lnTo>
                  <a:lnTo>
                    <a:pt x="0" y="1253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sp>
        <p:nvSpPr>
          <p:cNvPr name="TextBox 11" id="11"/>
          <p:cNvSpPr txBox="true"/>
          <p:nvPr/>
        </p:nvSpPr>
        <p:spPr>
          <a:xfrm rot="0">
            <a:off x="1404938" y="3977005"/>
            <a:ext cx="5173433" cy="2218690"/>
          </a:xfrm>
          <a:prstGeom prst="rect">
            <a:avLst/>
          </a:prstGeom>
        </p:spPr>
        <p:txBody>
          <a:bodyPr anchor="t" rtlCol="false" tIns="0" lIns="0" bIns="0" rIns="0">
            <a:spAutoFit/>
          </a:bodyPr>
          <a:lstStyle/>
          <a:p>
            <a:pPr algn="r">
              <a:lnSpc>
                <a:spcPts val="8959"/>
              </a:lnSpc>
            </a:pPr>
            <a:r>
              <a:rPr lang="en-US" sz="6399">
                <a:solidFill>
                  <a:srgbClr val="FFFFFF"/>
                </a:solidFill>
                <a:latin typeface="Fredoka"/>
                <a:ea typeface="Fredoka"/>
                <a:cs typeface="Fredoka"/>
                <a:sym typeface="Fredoka"/>
              </a:rPr>
              <a:t>NETWORK PROTOCOLS</a:t>
            </a:r>
          </a:p>
        </p:txBody>
      </p:sp>
      <p:sp>
        <p:nvSpPr>
          <p:cNvPr name="TextBox 12" id="12"/>
          <p:cNvSpPr txBox="true"/>
          <p:nvPr/>
        </p:nvSpPr>
        <p:spPr>
          <a:xfrm rot="0">
            <a:off x="7296511" y="1330431"/>
            <a:ext cx="9599423" cy="1026795"/>
          </a:xfrm>
          <a:prstGeom prst="rect">
            <a:avLst/>
          </a:prstGeom>
        </p:spPr>
        <p:txBody>
          <a:bodyPr anchor="t" rtlCol="false" tIns="0" lIns="0" bIns="0" rIns="0">
            <a:spAutoFit/>
          </a:bodyPr>
          <a:lstStyle/>
          <a:p>
            <a:pPr algn="l" marL="0" indent="0" lvl="0">
              <a:lnSpc>
                <a:spcPts val="4199"/>
              </a:lnSpc>
              <a:spcBef>
                <a:spcPct val="0"/>
              </a:spcBef>
            </a:pPr>
            <a:r>
              <a:rPr lang="en-US" sz="2799" strike="noStrike" u="none">
                <a:solidFill>
                  <a:srgbClr val="000000"/>
                </a:solidFill>
                <a:latin typeface="Quicksand"/>
                <a:ea typeface="Quicksand"/>
                <a:cs typeface="Quicksand"/>
                <a:sym typeface="Quicksand"/>
              </a:rPr>
              <a:t>A network consists of two or more connected devices that communicate with each other.</a:t>
            </a:r>
          </a:p>
        </p:txBody>
      </p:sp>
      <p:sp>
        <p:nvSpPr>
          <p:cNvPr name="TextBox 13" id="13"/>
          <p:cNvSpPr txBox="true"/>
          <p:nvPr/>
        </p:nvSpPr>
        <p:spPr>
          <a:xfrm rot="0">
            <a:off x="7296511" y="2621353"/>
            <a:ext cx="9599423" cy="5029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To communicate, these devices use protocols.</a:t>
            </a:r>
          </a:p>
        </p:txBody>
      </p:sp>
      <p:sp>
        <p:nvSpPr>
          <p:cNvPr name="TextBox 14" id="14"/>
          <p:cNvSpPr txBox="true"/>
          <p:nvPr/>
        </p:nvSpPr>
        <p:spPr>
          <a:xfrm rot="0">
            <a:off x="7573624" y="7553325"/>
            <a:ext cx="9045196" cy="102679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FFFFFF"/>
                </a:solidFill>
                <a:latin typeface="Quicksand"/>
                <a:ea typeface="Quicksand"/>
                <a:cs typeface="Quicksand"/>
                <a:sym typeface="Quicksand"/>
              </a:rPr>
              <a:t>Protocol means a rule that defines how devices will communicate with each other.</a:t>
            </a:r>
          </a:p>
        </p:txBody>
      </p:sp>
      <p:grpSp>
        <p:nvGrpSpPr>
          <p:cNvPr name="Group 15" id="15"/>
          <p:cNvGrpSpPr/>
          <p:nvPr/>
        </p:nvGrpSpPr>
        <p:grpSpPr>
          <a:xfrm rot="0">
            <a:off x="12410398" y="4353648"/>
            <a:ext cx="3221086" cy="2315123"/>
            <a:chOff x="0" y="0"/>
            <a:chExt cx="4294782" cy="3086830"/>
          </a:xfrm>
        </p:grpSpPr>
        <p:sp>
          <p:nvSpPr>
            <p:cNvPr name="Freeform 16" id="16"/>
            <p:cNvSpPr/>
            <p:nvPr/>
          </p:nvSpPr>
          <p:spPr>
            <a:xfrm flipH="true" flipV="false" rot="0">
              <a:off x="1719770" y="219914"/>
              <a:ext cx="2575012" cy="2866916"/>
            </a:xfrm>
            <a:custGeom>
              <a:avLst/>
              <a:gdLst/>
              <a:ahLst/>
              <a:cxnLst/>
              <a:rect r="r" b="b" t="t" l="l"/>
              <a:pathLst>
                <a:path h="2866916" w="2575012">
                  <a:moveTo>
                    <a:pt x="2575012" y="0"/>
                  </a:moveTo>
                  <a:lnTo>
                    <a:pt x="0" y="0"/>
                  </a:lnTo>
                  <a:lnTo>
                    <a:pt x="0" y="2866916"/>
                  </a:lnTo>
                  <a:lnTo>
                    <a:pt x="2575012" y="2866916"/>
                  </a:lnTo>
                  <a:lnTo>
                    <a:pt x="2575012"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7" id="17"/>
            <p:cNvSpPr/>
            <p:nvPr/>
          </p:nvSpPr>
          <p:spPr>
            <a:xfrm flipH="true" flipV="true" rot="8398665">
              <a:off x="219636" y="357138"/>
              <a:ext cx="1567355" cy="1253884"/>
            </a:xfrm>
            <a:custGeom>
              <a:avLst/>
              <a:gdLst/>
              <a:ahLst/>
              <a:cxnLst/>
              <a:rect r="r" b="b" t="t" l="l"/>
              <a:pathLst>
                <a:path h="1253884" w="1567355">
                  <a:moveTo>
                    <a:pt x="1567355" y="1253884"/>
                  </a:moveTo>
                  <a:lnTo>
                    <a:pt x="0" y="1253884"/>
                  </a:lnTo>
                  <a:lnTo>
                    <a:pt x="0" y="0"/>
                  </a:lnTo>
                  <a:lnTo>
                    <a:pt x="1567355" y="0"/>
                  </a:lnTo>
                  <a:lnTo>
                    <a:pt x="1567355" y="1253884"/>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2658747"/>
            <a:ext cx="7810500" cy="4764428"/>
            <a:chOff x="0" y="0"/>
            <a:chExt cx="2057086" cy="1254829"/>
          </a:xfrm>
        </p:grpSpPr>
        <p:sp>
          <p:nvSpPr>
            <p:cNvPr name="Freeform 3" id="3"/>
            <p:cNvSpPr/>
            <p:nvPr/>
          </p:nvSpPr>
          <p:spPr>
            <a:xfrm flipH="false" flipV="false" rot="0">
              <a:off x="0" y="0"/>
              <a:ext cx="2057086" cy="1254829"/>
            </a:xfrm>
            <a:custGeom>
              <a:avLst/>
              <a:gdLst/>
              <a:ahLst/>
              <a:cxnLst/>
              <a:rect r="r" b="b" t="t" l="l"/>
              <a:pathLst>
                <a:path h="1254829" w="2057086">
                  <a:moveTo>
                    <a:pt x="0" y="0"/>
                  </a:moveTo>
                  <a:lnTo>
                    <a:pt x="2057086" y="0"/>
                  </a:lnTo>
                  <a:lnTo>
                    <a:pt x="2057086" y="1254829"/>
                  </a:lnTo>
                  <a:lnTo>
                    <a:pt x="0" y="1254829"/>
                  </a:lnTo>
                  <a:close/>
                </a:path>
              </a:pathLst>
            </a:custGeom>
            <a:solidFill>
              <a:srgbClr val="FFFFFF"/>
            </a:solidFill>
          </p:spPr>
        </p:sp>
        <p:sp>
          <p:nvSpPr>
            <p:cNvPr name="TextBox 4" id="4"/>
            <p:cNvSpPr txBox="true"/>
            <p:nvPr/>
          </p:nvSpPr>
          <p:spPr>
            <a:xfrm>
              <a:off x="0" y="-38100"/>
              <a:ext cx="2057086" cy="129292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300348" y="1127975"/>
            <a:ext cx="2255228" cy="3281417"/>
          </a:xfrm>
          <a:custGeom>
            <a:avLst/>
            <a:gdLst/>
            <a:ahLst/>
            <a:cxnLst/>
            <a:rect r="r" b="b" t="t" l="l"/>
            <a:pathLst>
              <a:path h="3281417" w="2255228">
                <a:moveTo>
                  <a:pt x="0" y="0"/>
                </a:moveTo>
                <a:lnTo>
                  <a:pt x="2255228" y="0"/>
                </a:lnTo>
                <a:lnTo>
                  <a:pt x="2255228" y="3281416"/>
                </a:lnTo>
                <a:lnTo>
                  <a:pt x="0" y="32814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9448800" y="2658747"/>
            <a:ext cx="7810500" cy="4764428"/>
            <a:chOff x="0" y="0"/>
            <a:chExt cx="2057086" cy="1254829"/>
          </a:xfrm>
        </p:grpSpPr>
        <p:sp>
          <p:nvSpPr>
            <p:cNvPr name="Freeform 7" id="7"/>
            <p:cNvSpPr/>
            <p:nvPr/>
          </p:nvSpPr>
          <p:spPr>
            <a:xfrm flipH="false" flipV="false" rot="0">
              <a:off x="0" y="0"/>
              <a:ext cx="2057086" cy="1254829"/>
            </a:xfrm>
            <a:custGeom>
              <a:avLst/>
              <a:gdLst/>
              <a:ahLst/>
              <a:cxnLst/>
              <a:rect r="r" b="b" t="t" l="l"/>
              <a:pathLst>
                <a:path h="1254829" w="2057086">
                  <a:moveTo>
                    <a:pt x="0" y="0"/>
                  </a:moveTo>
                  <a:lnTo>
                    <a:pt x="2057086" y="0"/>
                  </a:lnTo>
                  <a:lnTo>
                    <a:pt x="2057086" y="1254829"/>
                  </a:lnTo>
                  <a:lnTo>
                    <a:pt x="0" y="1254829"/>
                  </a:lnTo>
                  <a:close/>
                </a:path>
              </a:pathLst>
            </a:custGeom>
            <a:solidFill>
              <a:srgbClr val="FFFFFF"/>
            </a:solidFill>
          </p:spPr>
        </p:sp>
        <p:sp>
          <p:nvSpPr>
            <p:cNvPr name="TextBox 8" id="8"/>
            <p:cNvSpPr txBox="true"/>
            <p:nvPr/>
          </p:nvSpPr>
          <p:spPr>
            <a:xfrm>
              <a:off x="0" y="-38100"/>
              <a:ext cx="2057086" cy="129292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4720448" y="1127975"/>
            <a:ext cx="2255228" cy="3281417"/>
          </a:xfrm>
          <a:custGeom>
            <a:avLst/>
            <a:gdLst/>
            <a:ahLst/>
            <a:cxnLst/>
            <a:rect r="r" b="b" t="t" l="l"/>
            <a:pathLst>
              <a:path h="3281417" w="2255228">
                <a:moveTo>
                  <a:pt x="0" y="0"/>
                </a:moveTo>
                <a:lnTo>
                  <a:pt x="2255228" y="0"/>
                </a:lnTo>
                <a:lnTo>
                  <a:pt x="2255228" y="3281416"/>
                </a:lnTo>
                <a:lnTo>
                  <a:pt x="0" y="3281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0" id="10"/>
          <p:cNvSpPr txBox="true"/>
          <p:nvPr/>
        </p:nvSpPr>
        <p:spPr>
          <a:xfrm rot="0">
            <a:off x="1404938" y="8173085"/>
            <a:ext cx="15478125" cy="1085215"/>
          </a:xfrm>
          <a:prstGeom prst="rect">
            <a:avLst/>
          </a:prstGeom>
        </p:spPr>
        <p:txBody>
          <a:bodyPr anchor="t" rtlCol="false" tIns="0" lIns="0" bIns="0" rIns="0">
            <a:spAutoFit/>
          </a:bodyPr>
          <a:lstStyle/>
          <a:p>
            <a:pPr algn="ctr">
              <a:lnSpc>
                <a:spcPts val="8959"/>
              </a:lnSpc>
            </a:pPr>
            <a:r>
              <a:rPr lang="en-US" sz="6399">
                <a:solidFill>
                  <a:srgbClr val="FFFFFF"/>
                </a:solidFill>
                <a:latin typeface="Fredoka"/>
                <a:ea typeface="Fredoka"/>
                <a:cs typeface="Fredoka"/>
                <a:sym typeface="Fredoka"/>
              </a:rPr>
              <a:t>WEB PROTOCOLS</a:t>
            </a:r>
          </a:p>
        </p:txBody>
      </p:sp>
      <p:sp>
        <p:nvSpPr>
          <p:cNvPr name="TextBox 11" id="11"/>
          <p:cNvSpPr txBox="true"/>
          <p:nvPr/>
        </p:nvSpPr>
        <p:spPr>
          <a:xfrm rot="0">
            <a:off x="1312324" y="3906471"/>
            <a:ext cx="4956779" cy="5029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Hypertext Transfer Protocol</a:t>
            </a:r>
          </a:p>
        </p:txBody>
      </p:sp>
      <p:sp>
        <p:nvSpPr>
          <p:cNvPr name="TextBox 12" id="12"/>
          <p:cNvSpPr txBox="true"/>
          <p:nvPr/>
        </p:nvSpPr>
        <p:spPr>
          <a:xfrm rot="0">
            <a:off x="1312324" y="3163684"/>
            <a:ext cx="2309802"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HTTP</a:t>
            </a:r>
          </a:p>
        </p:txBody>
      </p:sp>
      <p:sp>
        <p:nvSpPr>
          <p:cNvPr name="TextBox 13" id="13"/>
          <p:cNvSpPr txBox="true"/>
          <p:nvPr/>
        </p:nvSpPr>
        <p:spPr>
          <a:xfrm rot="0">
            <a:off x="1312324" y="4991621"/>
            <a:ext cx="7243253" cy="207454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This is the protocol used by a web browser to make requests to a web server for a webpage. If there is an error with the request, it will return a code (e.g. 404).</a:t>
            </a:r>
          </a:p>
        </p:txBody>
      </p:sp>
      <p:sp>
        <p:nvSpPr>
          <p:cNvPr name="TextBox 14" id="14"/>
          <p:cNvSpPr txBox="true"/>
          <p:nvPr/>
        </p:nvSpPr>
        <p:spPr>
          <a:xfrm rot="0">
            <a:off x="9732424" y="3906471"/>
            <a:ext cx="4956779" cy="102679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Hypertext Transfer Protocol Secure</a:t>
            </a:r>
          </a:p>
        </p:txBody>
      </p:sp>
      <p:sp>
        <p:nvSpPr>
          <p:cNvPr name="TextBox 15" id="15"/>
          <p:cNvSpPr txBox="true"/>
          <p:nvPr/>
        </p:nvSpPr>
        <p:spPr>
          <a:xfrm rot="0">
            <a:off x="9732424" y="3163684"/>
            <a:ext cx="2309802"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HTTPS</a:t>
            </a:r>
          </a:p>
        </p:txBody>
      </p:sp>
      <p:sp>
        <p:nvSpPr>
          <p:cNvPr name="TextBox 16" id="16"/>
          <p:cNvSpPr txBox="true"/>
          <p:nvPr/>
        </p:nvSpPr>
        <p:spPr>
          <a:xfrm rot="0">
            <a:off x="9732424" y="5515496"/>
            <a:ext cx="7243253" cy="155067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This protocol works in the same way as HTTP but data transfers are encrypted to prevent interception from hackers.</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2094241" y="5429250"/>
            <a:ext cx="2631602" cy="3829050"/>
          </a:xfrm>
          <a:custGeom>
            <a:avLst/>
            <a:gdLst/>
            <a:ahLst/>
            <a:cxnLst/>
            <a:rect r="r" b="b" t="t" l="l"/>
            <a:pathLst>
              <a:path h="3829050" w="2631602">
                <a:moveTo>
                  <a:pt x="0" y="0"/>
                </a:moveTo>
                <a:lnTo>
                  <a:pt x="2631602" y="0"/>
                </a:lnTo>
                <a:lnTo>
                  <a:pt x="2631602" y="3829050"/>
                </a:lnTo>
                <a:lnTo>
                  <a:pt x="0" y="3829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10974549" y="2453005"/>
            <a:ext cx="5908513" cy="3352165"/>
          </a:xfrm>
          <a:prstGeom prst="rect">
            <a:avLst/>
          </a:prstGeom>
        </p:spPr>
        <p:txBody>
          <a:bodyPr anchor="t" rtlCol="false" tIns="0" lIns="0" bIns="0" rIns="0">
            <a:spAutoFit/>
          </a:bodyPr>
          <a:lstStyle/>
          <a:p>
            <a:pPr algn="l">
              <a:lnSpc>
                <a:spcPts val="8959"/>
              </a:lnSpc>
            </a:pPr>
            <a:r>
              <a:rPr lang="en-US" sz="6399">
                <a:solidFill>
                  <a:srgbClr val="FFFFFF"/>
                </a:solidFill>
                <a:latin typeface="Fredoka"/>
                <a:ea typeface="Fredoka"/>
                <a:cs typeface="Fredoka"/>
                <a:sym typeface="Fredoka"/>
              </a:rPr>
              <a:t>FILE TRANSFER</a:t>
            </a:r>
          </a:p>
          <a:p>
            <a:pPr algn="l">
              <a:lnSpc>
                <a:spcPts val="8959"/>
              </a:lnSpc>
            </a:pPr>
            <a:r>
              <a:rPr lang="en-US" sz="6399">
                <a:solidFill>
                  <a:srgbClr val="FFFFFF"/>
                </a:solidFill>
                <a:latin typeface="Fredoka"/>
                <a:ea typeface="Fredoka"/>
                <a:cs typeface="Fredoka"/>
                <a:sym typeface="Fredoka"/>
              </a:rPr>
              <a:t>Protocol</a:t>
            </a:r>
          </a:p>
        </p:txBody>
      </p:sp>
      <p:grpSp>
        <p:nvGrpSpPr>
          <p:cNvPr name="Group 4" id="4"/>
          <p:cNvGrpSpPr/>
          <p:nvPr/>
        </p:nvGrpSpPr>
        <p:grpSpPr>
          <a:xfrm rot="0">
            <a:off x="1028700" y="1028700"/>
            <a:ext cx="9531831" cy="6315075"/>
            <a:chOff x="0" y="0"/>
            <a:chExt cx="12709108" cy="8420100"/>
          </a:xfrm>
        </p:grpSpPr>
        <p:grpSp>
          <p:nvGrpSpPr>
            <p:cNvPr name="Group 5" id="5"/>
            <p:cNvGrpSpPr/>
            <p:nvPr/>
          </p:nvGrpSpPr>
          <p:grpSpPr>
            <a:xfrm rot="0">
              <a:off x="0" y="0"/>
              <a:ext cx="12709108" cy="8420100"/>
              <a:chOff x="0" y="0"/>
              <a:chExt cx="2510441" cy="1663230"/>
            </a:xfrm>
          </p:grpSpPr>
          <p:sp>
            <p:nvSpPr>
              <p:cNvPr name="Freeform 6" id="6"/>
              <p:cNvSpPr/>
              <p:nvPr/>
            </p:nvSpPr>
            <p:spPr>
              <a:xfrm flipH="false" flipV="false" rot="0">
                <a:off x="0" y="0"/>
                <a:ext cx="2510441" cy="1663230"/>
              </a:xfrm>
              <a:custGeom>
                <a:avLst/>
                <a:gdLst/>
                <a:ahLst/>
                <a:cxnLst/>
                <a:rect r="r" b="b" t="t" l="l"/>
                <a:pathLst>
                  <a:path h="1663230" w="2510441">
                    <a:moveTo>
                      <a:pt x="0" y="0"/>
                    </a:moveTo>
                    <a:lnTo>
                      <a:pt x="2510441" y="0"/>
                    </a:lnTo>
                    <a:lnTo>
                      <a:pt x="2510441" y="1663230"/>
                    </a:lnTo>
                    <a:lnTo>
                      <a:pt x="0" y="1663230"/>
                    </a:lnTo>
                    <a:close/>
                  </a:path>
                </a:pathLst>
              </a:custGeom>
              <a:solidFill>
                <a:srgbClr val="FFFFFF"/>
              </a:solidFill>
            </p:spPr>
          </p:sp>
          <p:sp>
            <p:nvSpPr>
              <p:cNvPr name="TextBox 7" id="7"/>
              <p:cNvSpPr txBox="true"/>
              <p:nvPr/>
            </p:nvSpPr>
            <p:spPr>
              <a:xfrm>
                <a:off x="0" y="-38100"/>
                <a:ext cx="2510441" cy="170133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80721" y="384460"/>
              <a:ext cx="11747665" cy="134048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Servers are dedicated network devices for storing files to be accessed by other devices on the network. </a:t>
              </a:r>
            </a:p>
          </p:txBody>
        </p:sp>
        <p:sp>
          <p:nvSpPr>
            <p:cNvPr name="TextBox 9" id="9"/>
            <p:cNvSpPr txBox="true"/>
            <p:nvPr/>
          </p:nvSpPr>
          <p:spPr>
            <a:xfrm rot="0">
              <a:off x="5883963" y="5910930"/>
              <a:ext cx="6344424" cy="203898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FTP can also be used to download files, particularly those with large file sizes.</a:t>
              </a:r>
            </a:p>
          </p:txBody>
        </p:sp>
        <p:sp>
          <p:nvSpPr>
            <p:cNvPr name="TextBox 10" id="10"/>
            <p:cNvSpPr txBox="true"/>
            <p:nvPr/>
          </p:nvSpPr>
          <p:spPr>
            <a:xfrm rot="0">
              <a:off x="480721" y="3434006"/>
              <a:ext cx="11747665" cy="1953048"/>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Quicksand"/>
                  <a:ea typeface="Quicksand"/>
                  <a:cs typeface="Quicksand"/>
                  <a:sym typeface="Quicksand"/>
                </a:rPr>
                <a:t>FTP (File Transfer Protocol) allows files to be uploaded to a server. It requires authentication (i.e. username and password) to access the server.</a:t>
              </a:r>
            </a:p>
          </p:txBody>
        </p:sp>
        <p:sp>
          <p:nvSpPr>
            <p:cNvPr name="TextBox 11" id="11"/>
            <p:cNvSpPr txBox="true"/>
            <p:nvPr/>
          </p:nvSpPr>
          <p:spPr>
            <a:xfrm rot="0">
              <a:off x="480721" y="2248958"/>
              <a:ext cx="11747665" cy="641985"/>
            </a:xfrm>
            <a:prstGeom prst="rect">
              <a:avLst/>
            </a:prstGeom>
          </p:spPr>
          <p:txBody>
            <a:bodyPr anchor="t" rtlCol="false" tIns="0" lIns="0" bIns="0" rIns="0">
              <a:spAutoFit/>
            </a:bodyPr>
            <a:lstStyle/>
            <a:p>
              <a:pPr algn="l" marL="0" indent="0" lvl="0">
                <a:lnSpc>
                  <a:spcPts val="4199"/>
                </a:lnSpc>
                <a:spcBef>
                  <a:spcPct val="0"/>
                </a:spcBef>
              </a:pPr>
              <a:r>
                <a:rPr lang="en-US" sz="2799" strike="noStrike" u="none">
                  <a:solidFill>
                    <a:srgbClr val="000000"/>
                  </a:solidFill>
                  <a:latin typeface="Quicksand"/>
                  <a:ea typeface="Quicksand"/>
                  <a:cs typeface="Quicksand"/>
                  <a:sym typeface="Quicksand"/>
                </a:rPr>
                <a:t>A web server stores files for a website.</a:t>
              </a:r>
            </a:p>
          </p:txBody>
        </p:sp>
      </p:gr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4002755"/>
            <a:ext cx="5124450" cy="5255545"/>
            <a:chOff x="0" y="0"/>
            <a:chExt cx="1349649" cy="1384176"/>
          </a:xfrm>
        </p:grpSpPr>
        <p:sp>
          <p:nvSpPr>
            <p:cNvPr name="Freeform 3" id="3"/>
            <p:cNvSpPr/>
            <p:nvPr/>
          </p:nvSpPr>
          <p:spPr>
            <a:xfrm flipH="false" flipV="false" rot="0">
              <a:off x="0" y="0"/>
              <a:ext cx="1349649" cy="1384176"/>
            </a:xfrm>
            <a:custGeom>
              <a:avLst/>
              <a:gdLst/>
              <a:ahLst/>
              <a:cxnLst/>
              <a:rect r="r" b="b" t="t" l="l"/>
              <a:pathLst>
                <a:path h="1384176" w="1349649">
                  <a:moveTo>
                    <a:pt x="0" y="0"/>
                  </a:moveTo>
                  <a:lnTo>
                    <a:pt x="1349649" y="0"/>
                  </a:lnTo>
                  <a:lnTo>
                    <a:pt x="1349649" y="1384176"/>
                  </a:lnTo>
                  <a:lnTo>
                    <a:pt x="0" y="1384176"/>
                  </a:lnTo>
                  <a:close/>
                </a:path>
              </a:pathLst>
            </a:custGeom>
            <a:solidFill>
              <a:srgbClr val="FFFFFF"/>
            </a:solidFill>
          </p:spPr>
        </p:sp>
        <p:sp>
          <p:nvSpPr>
            <p:cNvPr name="TextBox 4" id="4"/>
            <p:cNvSpPr txBox="true"/>
            <p:nvPr/>
          </p:nvSpPr>
          <p:spPr>
            <a:xfrm>
              <a:off x="0" y="-38100"/>
              <a:ext cx="1349649" cy="142227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969600" y="2920290"/>
            <a:ext cx="1931127" cy="2744496"/>
          </a:xfrm>
          <a:custGeom>
            <a:avLst/>
            <a:gdLst/>
            <a:ahLst/>
            <a:cxnLst/>
            <a:rect r="r" b="b" t="t" l="l"/>
            <a:pathLst>
              <a:path h="2744496" w="1931127">
                <a:moveTo>
                  <a:pt x="0" y="0"/>
                </a:moveTo>
                <a:lnTo>
                  <a:pt x="1931127" y="0"/>
                </a:lnTo>
                <a:lnTo>
                  <a:pt x="1931127" y="2744496"/>
                </a:lnTo>
                <a:lnTo>
                  <a:pt x="0" y="2744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581775" y="4002755"/>
            <a:ext cx="5124450" cy="5255545"/>
            <a:chOff x="0" y="0"/>
            <a:chExt cx="1349649" cy="1384176"/>
          </a:xfrm>
        </p:grpSpPr>
        <p:sp>
          <p:nvSpPr>
            <p:cNvPr name="Freeform 7" id="7"/>
            <p:cNvSpPr/>
            <p:nvPr/>
          </p:nvSpPr>
          <p:spPr>
            <a:xfrm flipH="false" flipV="false" rot="0">
              <a:off x="0" y="0"/>
              <a:ext cx="1349649" cy="1384176"/>
            </a:xfrm>
            <a:custGeom>
              <a:avLst/>
              <a:gdLst/>
              <a:ahLst/>
              <a:cxnLst/>
              <a:rect r="r" b="b" t="t" l="l"/>
              <a:pathLst>
                <a:path h="1384176" w="1349649">
                  <a:moveTo>
                    <a:pt x="0" y="0"/>
                  </a:moveTo>
                  <a:lnTo>
                    <a:pt x="1349649" y="0"/>
                  </a:lnTo>
                  <a:lnTo>
                    <a:pt x="1349649" y="1384176"/>
                  </a:lnTo>
                  <a:lnTo>
                    <a:pt x="0" y="1384176"/>
                  </a:lnTo>
                  <a:close/>
                </a:path>
              </a:pathLst>
            </a:custGeom>
            <a:solidFill>
              <a:srgbClr val="FFFFFF"/>
            </a:solidFill>
          </p:spPr>
        </p:sp>
        <p:sp>
          <p:nvSpPr>
            <p:cNvPr name="TextBox 8" id="8"/>
            <p:cNvSpPr txBox="true"/>
            <p:nvPr/>
          </p:nvSpPr>
          <p:spPr>
            <a:xfrm>
              <a:off x="0" y="-38100"/>
              <a:ext cx="1349649" cy="142227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134850" y="4002755"/>
            <a:ext cx="5124450" cy="5255545"/>
            <a:chOff x="0" y="0"/>
            <a:chExt cx="1349649" cy="1384176"/>
          </a:xfrm>
        </p:grpSpPr>
        <p:sp>
          <p:nvSpPr>
            <p:cNvPr name="Freeform 10" id="10"/>
            <p:cNvSpPr/>
            <p:nvPr/>
          </p:nvSpPr>
          <p:spPr>
            <a:xfrm flipH="false" flipV="false" rot="0">
              <a:off x="0" y="0"/>
              <a:ext cx="1349649" cy="1384176"/>
            </a:xfrm>
            <a:custGeom>
              <a:avLst/>
              <a:gdLst/>
              <a:ahLst/>
              <a:cxnLst/>
              <a:rect r="r" b="b" t="t" l="l"/>
              <a:pathLst>
                <a:path h="1384176" w="1349649">
                  <a:moveTo>
                    <a:pt x="0" y="0"/>
                  </a:moveTo>
                  <a:lnTo>
                    <a:pt x="1349649" y="0"/>
                  </a:lnTo>
                  <a:lnTo>
                    <a:pt x="1349649" y="1384176"/>
                  </a:lnTo>
                  <a:lnTo>
                    <a:pt x="0" y="1384176"/>
                  </a:lnTo>
                  <a:close/>
                </a:path>
              </a:pathLst>
            </a:custGeom>
            <a:solidFill>
              <a:srgbClr val="FFFFFF"/>
            </a:solidFill>
          </p:spPr>
        </p:sp>
        <p:sp>
          <p:nvSpPr>
            <p:cNvPr name="TextBox 11" id="11"/>
            <p:cNvSpPr txBox="true"/>
            <p:nvPr/>
          </p:nvSpPr>
          <p:spPr>
            <a:xfrm>
              <a:off x="0" y="-38100"/>
              <a:ext cx="1349649" cy="142227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5185972" y="2903116"/>
            <a:ext cx="797543" cy="631966"/>
            <a:chOff x="0" y="0"/>
            <a:chExt cx="812800" cy="644055"/>
          </a:xfrm>
        </p:grpSpPr>
        <p:sp>
          <p:nvSpPr>
            <p:cNvPr name="Freeform 13" id="13"/>
            <p:cNvSpPr/>
            <p:nvPr/>
          </p:nvSpPr>
          <p:spPr>
            <a:xfrm flipH="false" flipV="false" rot="0">
              <a:off x="0" y="0"/>
              <a:ext cx="812800" cy="644055"/>
            </a:xfrm>
            <a:custGeom>
              <a:avLst/>
              <a:gdLst/>
              <a:ahLst/>
              <a:cxnLst/>
              <a:rect r="r" b="b" t="t" l="l"/>
              <a:pathLst>
                <a:path h="644055" w="812800">
                  <a:moveTo>
                    <a:pt x="812800" y="322028"/>
                  </a:moveTo>
                  <a:lnTo>
                    <a:pt x="406400" y="0"/>
                  </a:lnTo>
                  <a:lnTo>
                    <a:pt x="406400" y="203200"/>
                  </a:lnTo>
                  <a:lnTo>
                    <a:pt x="0" y="203200"/>
                  </a:lnTo>
                  <a:lnTo>
                    <a:pt x="0" y="440855"/>
                  </a:lnTo>
                  <a:lnTo>
                    <a:pt x="406400" y="440855"/>
                  </a:lnTo>
                  <a:lnTo>
                    <a:pt x="406400" y="644055"/>
                  </a:lnTo>
                  <a:lnTo>
                    <a:pt x="812800" y="322028"/>
                  </a:lnTo>
                  <a:close/>
                </a:path>
              </a:pathLst>
            </a:custGeom>
            <a:solidFill>
              <a:srgbClr val="F0F7FE"/>
            </a:solidFill>
            <a:ln w="19050" cap="sq">
              <a:solidFill>
                <a:srgbClr val="1C0140"/>
              </a:solidFill>
              <a:prstDash val="solid"/>
              <a:miter/>
            </a:ln>
          </p:spPr>
        </p:sp>
        <p:sp>
          <p:nvSpPr>
            <p:cNvPr name="TextBox 14" id="14"/>
            <p:cNvSpPr txBox="true"/>
            <p:nvPr/>
          </p:nvSpPr>
          <p:spPr>
            <a:xfrm>
              <a:off x="0" y="165100"/>
              <a:ext cx="711200" cy="27575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404938" y="914400"/>
            <a:ext cx="15478125" cy="1085215"/>
          </a:xfrm>
          <a:prstGeom prst="rect">
            <a:avLst/>
          </a:prstGeom>
        </p:spPr>
        <p:txBody>
          <a:bodyPr anchor="t" rtlCol="false" tIns="0" lIns="0" bIns="0" rIns="0">
            <a:spAutoFit/>
          </a:bodyPr>
          <a:lstStyle/>
          <a:p>
            <a:pPr algn="ctr">
              <a:lnSpc>
                <a:spcPts val="8959"/>
              </a:lnSpc>
            </a:pPr>
            <a:r>
              <a:rPr lang="en-US" sz="6399">
                <a:solidFill>
                  <a:srgbClr val="FFFFFF"/>
                </a:solidFill>
                <a:latin typeface="Fredoka"/>
                <a:ea typeface="Fredoka"/>
                <a:cs typeface="Fredoka"/>
                <a:sym typeface="Fredoka"/>
              </a:rPr>
              <a:t>EMAIL PROTOCOLS</a:t>
            </a:r>
          </a:p>
        </p:txBody>
      </p:sp>
      <p:sp>
        <p:nvSpPr>
          <p:cNvPr name="TextBox 16" id="16"/>
          <p:cNvSpPr txBox="true"/>
          <p:nvPr/>
        </p:nvSpPr>
        <p:spPr>
          <a:xfrm rot="0">
            <a:off x="1281123" y="5464254"/>
            <a:ext cx="3143250" cy="102679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Post Office Protocol</a:t>
            </a:r>
          </a:p>
        </p:txBody>
      </p:sp>
      <p:sp>
        <p:nvSpPr>
          <p:cNvPr name="TextBox 17" id="17"/>
          <p:cNvSpPr txBox="true"/>
          <p:nvPr/>
        </p:nvSpPr>
        <p:spPr>
          <a:xfrm rot="0">
            <a:off x="1281123" y="4784633"/>
            <a:ext cx="2309802"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POP</a:t>
            </a:r>
          </a:p>
        </p:txBody>
      </p:sp>
      <p:sp>
        <p:nvSpPr>
          <p:cNvPr name="TextBox 18" id="18"/>
          <p:cNvSpPr txBox="true"/>
          <p:nvPr/>
        </p:nvSpPr>
        <p:spPr>
          <a:xfrm rot="0">
            <a:off x="6834198" y="4784633"/>
            <a:ext cx="2309802"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SMTP</a:t>
            </a:r>
          </a:p>
        </p:txBody>
      </p:sp>
      <p:sp>
        <p:nvSpPr>
          <p:cNvPr name="TextBox 19" id="19"/>
          <p:cNvSpPr txBox="true"/>
          <p:nvPr/>
        </p:nvSpPr>
        <p:spPr>
          <a:xfrm rot="0">
            <a:off x="12392025" y="4784633"/>
            <a:ext cx="2309802"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IMAP</a:t>
            </a:r>
          </a:p>
        </p:txBody>
      </p:sp>
      <p:sp>
        <p:nvSpPr>
          <p:cNvPr name="TextBox 20" id="20"/>
          <p:cNvSpPr txBox="true"/>
          <p:nvPr/>
        </p:nvSpPr>
        <p:spPr>
          <a:xfrm rot="0">
            <a:off x="1281123" y="6845952"/>
            <a:ext cx="4619604" cy="207454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Requests new received emails from a server. The server returns new emails if there are any.</a:t>
            </a:r>
          </a:p>
        </p:txBody>
      </p:sp>
      <p:sp>
        <p:nvSpPr>
          <p:cNvPr name="TextBox 21" id="21"/>
          <p:cNvSpPr txBox="true"/>
          <p:nvPr/>
        </p:nvSpPr>
        <p:spPr>
          <a:xfrm rot="0">
            <a:off x="6834198" y="5464254"/>
            <a:ext cx="3143250" cy="102679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Simple Mail Transfer Protocol</a:t>
            </a:r>
          </a:p>
        </p:txBody>
      </p:sp>
      <p:sp>
        <p:nvSpPr>
          <p:cNvPr name="TextBox 22" id="22"/>
          <p:cNvSpPr txBox="true"/>
          <p:nvPr/>
        </p:nvSpPr>
        <p:spPr>
          <a:xfrm rot="0">
            <a:off x="6834198" y="6845952"/>
            <a:ext cx="4619604" cy="207454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Sends an email to a server to be sent to its intended recipient. This protocol sends email only.</a:t>
            </a:r>
          </a:p>
        </p:txBody>
      </p:sp>
      <p:sp>
        <p:nvSpPr>
          <p:cNvPr name="TextBox 23" id="23"/>
          <p:cNvSpPr txBox="true"/>
          <p:nvPr/>
        </p:nvSpPr>
        <p:spPr>
          <a:xfrm rot="0">
            <a:off x="12392025" y="5464254"/>
            <a:ext cx="3143250" cy="102679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Internet Message Access Protocol</a:t>
            </a:r>
          </a:p>
        </p:txBody>
      </p:sp>
      <p:sp>
        <p:nvSpPr>
          <p:cNvPr name="TextBox 24" id="24"/>
          <p:cNvSpPr txBox="true"/>
          <p:nvPr/>
        </p:nvSpPr>
        <p:spPr>
          <a:xfrm rot="0">
            <a:off x="12392025" y="6845952"/>
            <a:ext cx="4619604" cy="207454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Synchronises email clients with the server to both send and receive emails. This is accessible across devices.</a:t>
            </a:r>
          </a:p>
        </p:txBody>
      </p:sp>
      <p:sp>
        <p:nvSpPr>
          <p:cNvPr name="Freeform 25" id="25"/>
          <p:cNvSpPr/>
          <p:nvPr/>
        </p:nvSpPr>
        <p:spPr>
          <a:xfrm flipH="false" flipV="false" rot="0">
            <a:off x="9522675" y="2920290"/>
            <a:ext cx="1931127" cy="2744496"/>
          </a:xfrm>
          <a:custGeom>
            <a:avLst/>
            <a:gdLst/>
            <a:ahLst/>
            <a:cxnLst/>
            <a:rect r="r" b="b" t="t" l="l"/>
            <a:pathLst>
              <a:path h="2744496" w="1931127">
                <a:moveTo>
                  <a:pt x="0" y="0"/>
                </a:moveTo>
                <a:lnTo>
                  <a:pt x="1931127" y="0"/>
                </a:lnTo>
                <a:lnTo>
                  <a:pt x="1931127" y="2744496"/>
                </a:lnTo>
                <a:lnTo>
                  <a:pt x="0" y="2744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6" id="26"/>
          <p:cNvGrpSpPr/>
          <p:nvPr/>
        </p:nvGrpSpPr>
        <p:grpSpPr>
          <a:xfrm rot="-5400000">
            <a:off x="10739047" y="2903116"/>
            <a:ext cx="797543" cy="631966"/>
            <a:chOff x="0" y="0"/>
            <a:chExt cx="812800" cy="644055"/>
          </a:xfrm>
        </p:grpSpPr>
        <p:sp>
          <p:nvSpPr>
            <p:cNvPr name="Freeform 27" id="27"/>
            <p:cNvSpPr/>
            <p:nvPr/>
          </p:nvSpPr>
          <p:spPr>
            <a:xfrm flipH="false" flipV="false" rot="0">
              <a:off x="0" y="0"/>
              <a:ext cx="812800" cy="644055"/>
            </a:xfrm>
            <a:custGeom>
              <a:avLst/>
              <a:gdLst/>
              <a:ahLst/>
              <a:cxnLst/>
              <a:rect r="r" b="b" t="t" l="l"/>
              <a:pathLst>
                <a:path h="644055" w="812800">
                  <a:moveTo>
                    <a:pt x="812800" y="322028"/>
                  </a:moveTo>
                  <a:lnTo>
                    <a:pt x="406400" y="0"/>
                  </a:lnTo>
                  <a:lnTo>
                    <a:pt x="406400" y="203200"/>
                  </a:lnTo>
                  <a:lnTo>
                    <a:pt x="0" y="203200"/>
                  </a:lnTo>
                  <a:lnTo>
                    <a:pt x="0" y="440855"/>
                  </a:lnTo>
                  <a:lnTo>
                    <a:pt x="406400" y="440855"/>
                  </a:lnTo>
                  <a:lnTo>
                    <a:pt x="406400" y="644055"/>
                  </a:lnTo>
                  <a:lnTo>
                    <a:pt x="812800" y="322028"/>
                  </a:lnTo>
                  <a:close/>
                </a:path>
              </a:pathLst>
            </a:custGeom>
            <a:solidFill>
              <a:srgbClr val="F0F7FE"/>
            </a:solidFill>
            <a:ln w="19050" cap="sq">
              <a:solidFill>
                <a:srgbClr val="1C0140"/>
              </a:solidFill>
              <a:prstDash val="solid"/>
              <a:miter/>
            </a:ln>
          </p:spPr>
        </p:sp>
        <p:sp>
          <p:nvSpPr>
            <p:cNvPr name="TextBox 28" id="28"/>
            <p:cNvSpPr txBox="true"/>
            <p:nvPr/>
          </p:nvSpPr>
          <p:spPr>
            <a:xfrm>
              <a:off x="0" y="165100"/>
              <a:ext cx="711200" cy="275755"/>
            </a:xfrm>
            <a:prstGeom prst="rect">
              <a:avLst/>
            </a:prstGeom>
          </p:spPr>
          <p:txBody>
            <a:bodyPr anchor="ctr" rtlCol="false" tIns="50800" lIns="50800" bIns="50800" rIns="50800"/>
            <a:lstStyle/>
            <a:p>
              <a:pPr algn="ctr">
                <a:lnSpc>
                  <a:spcPts val="2659"/>
                </a:lnSpc>
              </a:pPr>
            </a:p>
          </p:txBody>
        </p:sp>
      </p:grpSp>
      <p:sp>
        <p:nvSpPr>
          <p:cNvPr name="Freeform 29" id="29"/>
          <p:cNvSpPr/>
          <p:nvPr/>
        </p:nvSpPr>
        <p:spPr>
          <a:xfrm flipH="false" flipV="false" rot="0">
            <a:off x="15075750" y="2920290"/>
            <a:ext cx="1931127" cy="2744496"/>
          </a:xfrm>
          <a:custGeom>
            <a:avLst/>
            <a:gdLst/>
            <a:ahLst/>
            <a:cxnLst/>
            <a:rect r="r" b="b" t="t" l="l"/>
            <a:pathLst>
              <a:path h="2744496" w="1931127">
                <a:moveTo>
                  <a:pt x="0" y="0"/>
                </a:moveTo>
                <a:lnTo>
                  <a:pt x="1931127" y="0"/>
                </a:lnTo>
                <a:lnTo>
                  <a:pt x="1931127" y="2744496"/>
                </a:lnTo>
                <a:lnTo>
                  <a:pt x="0" y="2744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0" id="30"/>
          <p:cNvGrpSpPr/>
          <p:nvPr/>
        </p:nvGrpSpPr>
        <p:grpSpPr>
          <a:xfrm rot="-5400000">
            <a:off x="16234519" y="2683516"/>
            <a:ext cx="597619" cy="473548"/>
            <a:chOff x="0" y="0"/>
            <a:chExt cx="812800" cy="644055"/>
          </a:xfrm>
        </p:grpSpPr>
        <p:sp>
          <p:nvSpPr>
            <p:cNvPr name="Freeform 31" id="31"/>
            <p:cNvSpPr/>
            <p:nvPr/>
          </p:nvSpPr>
          <p:spPr>
            <a:xfrm flipH="false" flipV="false" rot="0">
              <a:off x="0" y="0"/>
              <a:ext cx="812800" cy="644055"/>
            </a:xfrm>
            <a:custGeom>
              <a:avLst/>
              <a:gdLst/>
              <a:ahLst/>
              <a:cxnLst/>
              <a:rect r="r" b="b" t="t" l="l"/>
              <a:pathLst>
                <a:path h="644055" w="812800">
                  <a:moveTo>
                    <a:pt x="812800" y="322028"/>
                  </a:moveTo>
                  <a:lnTo>
                    <a:pt x="406400" y="0"/>
                  </a:lnTo>
                  <a:lnTo>
                    <a:pt x="406400" y="203200"/>
                  </a:lnTo>
                  <a:lnTo>
                    <a:pt x="0" y="203200"/>
                  </a:lnTo>
                  <a:lnTo>
                    <a:pt x="0" y="440855"/>
                  </a:lnTo>
                  <a:lnTo>
                    <a:pt x="406400" y="440855"/>
                  </a:lnTo>
                  <a:lnTo>
                    <a:pt x="406400" y="644055"/>
                  </a:lnTo>
                  <a:lnTo>
                    <a:pt x="812800" y="322028"/>
                  </a:lnTo>
                  <a:close/>
                </a:path>
              </a:pathLst>
            </a:custGeom>
            <a:solidFill>
              <a:srgbClr val="F0F7FE"/>
            </a:solidFill>
            <a:ln w="19050" cap="sq">
              <a:solidFill>
                <a:srgbClr val="1C0140"/>
              </a:solidFill>
              <a:prstDash val="solid"/>
              <a:miter/>
            </a:ln>
          </p:spPr>
        </p:sp>
        <p:sp>
          <p:nvSpPr>
            <p:cNvPr name="TextBox 32" id="32"/>
            <p:cNvSpPr txBox="true"/>
            <p:nvPr/>
          </p:nvSpPr>
          <p:spPr>
            <a:xfrm>
              <a:off x="0" y="165100"/>
              <a:ext cx="711200" cy="275755"/>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5400000">
            <a:off x="16471293" y="3182249"/>
            <a:ext cx="597619" cy="473548"/>
            <a:chOff x="0" y="0"/>
            <a:chExt cx="812800" cy="644055"/>
          </a:xfrm>
        </p:grpSpPr>
        <p:sp>
          <p:nvSpPr>
            <p:cNvPr name="Freeform 34" id="34"/>
            <p:cNvSpPr/>
            <p:nvPr/>
          </p:nvSpPr>
          <p:spPr>
            <a:xfrm flipH="false" flipV="false" rot="0">
              <a:off x="0" y="0"/>
              <a:ext cx="812800" cy="644055"/>
            </a:xfrm>
            <a:custGeom>
              <a:avLst/>
              <a:gdLst/>
              <a:ahLst/>
              <a:cxnLst/>
              <a:rect r="r" b="b" t="t" l="l"/>
              <a:pathLst>
                <a:path h="644055" w="812800">
                  <a:moveTo>
                    <a:pt x="812800" y="322028"/>
                  </a:moveTo>
                  <a:lnTo>
                    <a:pt x="406400" y="0"/>
                  </a:lnTo>
                  <a:lnTo>
                    <a:pt x="406400" y="203200"/>
                  </a:lnTo>
                  <a:lnTo>
                    <a:pt x="0" y="203200"/>
                  </a:lnTo>
                  <a:lnTo>
                    <a:pt x="0" y="440855"/>
                  </a:lnTo>
                  <a:lnTo>
                    <a:pt x="406400" y="440855"/>
                  </a:lnTo>
                  <a:lnTo>
                    <a:pt x="406400" y="644055"/>
                  </a:lnTo>
                  <a:lnTo>
                    <a:pt x="812800" y="322028"/>
                  </a:lnTo>
                  <a:close/>
                </a:path>
              </a:pathLst>
            </a:custGeom>
            <a:solidFill>
              <a:srgbClr val="F0F7FE"/>
            </a:solidFill>
            <a:ln w="19050" cap="sq">
              <a:solidFill>
                <a:srgbClr val="1C0140"/>
              </a:solidFill>
              <a:prstDash val="solid"/>
              <a:miter/>
            </a:ln>
          </p:spPr>
        </p:sp>
        <p:sp>
          <p:nvSpPr>
            <p:cNvPr name="TextBox 35" id="35"/>
            <p:cNvSpPr txBox="true"/>
            <p:nvPr/>
          </p:nvSpPr>
          <p:spPr>
            <a:xfrm>
              <a:off x="0" y="165100"/>
              <a:ext cx="711200" cy="275755"/>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7213962" y="1028700"/>
            <a:ext cx="8863058" cy="4114800"/>
            <a:chOff x="0" y="0"/>
            <a:chExt cx="2334303" cy="1083733"/>
          </a:xfrm>
        </p:grpSpPr>
        <p:sp>
          <p:nvSpPr>
            <p:cNvPr name="Freeform 3" id="3"/>
            <p:cNvSpPr/>
            <p:nvPr/>
          </p:nvSpPr>
          <p:spPr>
            <a:xfrm flipH="false" flipV="false" rot="0">
              <a:off x="0" y="0"/>
              <a:ext cx="2334303" cy="1083733"/>
            </a:xfrm>
            <a:custGeom>
              <a:avLst/>
              <a:gdLst/>
              <a:ahLst/>
              <a:cxnLst/>
              <a:rect r="r" b="b" t="t" l="l"/>
              <a:pathLst>
                <a:path h="1083733" w="2334303">
                  <a:moveTo>
                    <a:pt x="0" y="0"/>
                  </a:moveTo>
                  <a:lnTo>
                    <a:pt x="2334303" y="0"/>
                  </a:lnTo>
                  <a:lnTo>
                    <a:pt x="2334303" y="1083733"/>
                  </a:lnTo>
                  <a:lnTo>
                    <a:pt x="0" y="1083733"/>
                  </a:lnTo>
                  <a:close/>
                </a:path>
              </a:pathLst>
            </a:custGeom>
            <a:solidFill>
              <a:srgbClr val="FFFFFF"/>
            </a:solidFill>
          </p:spPr>
        </p:sp>
        <p:sp>
          <p:nvSpPr>
            <p:cNvPr name="TextBox 4" id="4"/>
            <p:cNvSpPr txBox="true"/>
            <p:nvPr/>
          </p:nvSpPr>
          <p:spPr>
            <a:xfrm>
              <a:off x="0" y="-38100"/>
              <a:ext cx="2334303" cy="11218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13962" y="5671311"/>
            <a:ext cx="8863058" cy="3586989"/>
            <a:chOff x="0" y="0"/>
            <a:chExt cx="2334303" cy="944721"/>
          </a:xfrm>
        </p:grpSpPr>
        <p:sp>
          <p:nvSpPr>
            <p:cNvPr name="Freeform 6" id="6"/>
            <p:cNvSpPr/>
            <p:nvPr/>
          </p:nvSpPr>
          <p:spPr>
            <a:xfrm flipH="false" flipV="false" rot="0">
              <a:off x="0" y="0"/>
              <a:ext cx="2334303" cy="944721"/>
            </a:xfrm>
            <a:custGeom>
              <a:avLst/>
              <a:gdLst/>
              <a:ahLst/>
              <a:cxnLst/>
              <a:rect r="r" b="b" t="t" l="l"/>
              <a:pathLst>
                <a:path h="944721" w="2334303">
                  <a:moveTo>
                    <a:pt x="0" y="0"/>
                  </a:moveTo>
                  <a:lnTo>
                    <a:pt x="2334303" y="0"/>
                  </a:lnTo>
                  <a:lnTo>
                    <a:pt x="2334303" y="944721"/>
                  </a:lnTo>
                  <a:lnTo>
                    <a:pt x="0" y="944721"/>
                  </a:lnTo>
                  <a:close/>
                </a:path>
              </a:pathLst>
            </a:custGeom>
            <a:solidFill>
              <a:srgbClr val="FFFFFF"/>
            </a:solidFill>
          </p:spPr>
        </p:sp>
        <p:sp>
          <p:nvSpPr>
            <p:cNvPr name="TextBox 7" id="7"/>
            <p:cNvSpPr txBox="true"/>
            <p:nvPr/>
          </p:nvSpPr>
          <p:spPr>
            <a:xfrm>
              <a:off x="0" y="-38100"/>
              <a:ext cx="2334303" cy="98282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062236" y="6128443"/>
            <a:ext cx="2012972" cy="2672726"/>
          </a:xfrm>
          <a:custGeom>
            <a:avLst/>
            <a:gdLst/>
            <a:ahLst/>
            <a:cxnLst/>
            <a:rect r="r" b="b" t="t" l="l"/>
            <a:pathLst>
              <a:path h="2672726" w="2012972">
                <a:moveTo>
                  <a:pt x="0" y="0"/>
                </a:moveTo>
                <a:lnTo>
                  <a:pt x="2012972" y="0"/>
                </a:lnTo>
                <a:lnTo>
                  <a:pt x="2012972" y="2672726"/>
                </a:lnTo>
                <a:lnTo>
                  <a:pt x="0" y="26727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0">
            <a:off x="14801238" y="2035837"/>
            <a:ext cx="2458062" cy="2100526"/>
          </a:xfrm>
          <a:custGeom>
            <a:avLst/>
            <a:gdLst/>
            <a:ahLst/>
            <a:cxnLst/>
            <a:rect r="r" b="b" t="t" l="l"/>
            <a:pathLst>
              <a:path h="2100526" w="2458062">
                <a:moveTo>
                  <a:pt x="0" y="0"/>
                </a:moveTo>
                <a:lnTo>
                  <a:pt x="2458062" y="0"/>
                </a:lnTo>
                <a:lnTo>
                  <a:pt x="2458062" y="2100526"/>
                </a:lnTo>
                <a:lnTo>
                  <a:pt x="0" y="21005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0" id="10"/>
          <p:cNvSpPr txBox="true"/>
          <p:nvPr/>
        </p:nvSpPr>
        <p:spPr>
          <a:xfrm rot="0">
            <a:off x="1404938" y="3977005"/>
            <a:ext cx="5240264" cy="2218690"/>
          </a:xfrm>
          <a:prstGeom prst="rect">
            <a:avLst/>
          </a:prstGeom>
        </p:spPr>
        <p:txBody>
          <a:bodyPr anchor="t" rtlCol="false" tIns="0" lIns="0" bIns="0" rIns="0">
            <a:spAutoFit/>
          </a:bodyPr>
          <a:lstStyle/>
          <a:p>
            <a:pPr algn="r">
              <a:lnSpc>
                <a:spcPts val="8959"/>
              </a:lnSpc>
            </a:pPr>
            <a:r>
              <a:rPr lang="en-US" sz="6399">
                <a:solidFill>
                  <a:srgbClr val="FFFFFF"/>
                </a:solidFill>
                <a:latin typeface="Fredoka"/>
                <a:ea typeface="Fredoka"/>
                <a:cs typeface="Fredoka"/>
                <a:sym typeface="Fredoka"/>
              </a:rPr>
              <a:t>TRANSPORT PROTOCOLS</a:t>
            </a:r>
          </a:p>
        </p:txBody>
      </p:sp>
      <p:sp>
        <p:nvSpPr>
          <p:cNvPr name="TextBox 11" id="11"/>
          <p:cNvSpPr txBox="true"/>
          <p:nvPr/>
        </p:nvSpPr>
        <p:spPr>
          <a:xfrm rot="0">
            <a:off x="7527257" y="2129736"/>
            <a:ext cx="6971552" cy="25984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TCP enables data to be sent over the internet (server to client or vice versa). TCP does this by splitting data into packets to send. TCP is reliable because any missing packets are always resent.</a:t>
            </a:r>
          </a:p>
        </p:txBody>
      </p:sp>
      <p:sp>
        <p:nvSpPr>
          <p:cNvPr name="TextBox 12" id="12"/>
          <p:cNvSpPr txBox="true"/>
          <p:nvPr/>
        </p:nvSpPr>
        <p:spPr>
          <a:xfrm rot="0">
            <a:off x="7527257" y="1386894"/>
            <a:ext cx="6971552"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Transmission Control Protocol</a:t>
            </a:r>
          </a:p>
        </p:txBody>
      </p:sp>
      <p:sp>
        <p:nvSpPr>
          <p:cNvPr name="TextBox 13" id="13"/>
          <p:cNvSpPr txBox="true"/>
          <p:nvPr/>
        </p:nvSpPr>
        <p:spPr>
          <a:xfrm rot="0">
            <a:off x="7527257" y="6772347"/>
            <a:ext cx="6971552" cy="207454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UDP performs the same function as TCP. However, it is not reliable because any missing packets are discarded. UDP is faster for some data (e.g. streaming).</a:t>
            </a:r>
          </a:p>
        </p:txBody>
      </p:sp>
      <p:sp>
        <p:nvSpPr>
          <p:cNvPr name="TextBox 14" id="14"/>
          <p:cNvSpPr txBox="true"/>
          <p:nvPr/>
        </p:nvSpPr>
        <p:spPr>
          <a:xfrm rot="0">
            <a:off x="7527257" y="6029506"/>
            <a:ext cx="6971552"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User Datagram Protocol</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4240812"/>
            <a:ext cx="5124450" cy="5017488"/>
            <a:chOff x="0" y="0"/>
            <a:chExt cx="1349649" cy="1321478"/>
          </a:xfrm>
        </p:grpSpPr>
        <p:sp>
          <p:nvSpPr>
            <p:cNvPr name="Freeform 3" id="3"/>
            <p:cNvSpPr/>
            <p:nvPr/>
          </p:nvSpPr>
          <p:spPr>
            <a:xfrm flipH="false" flipV="false" rot="0">
              <a:off x="0" y="0"/>
              <a:ext cx="1349649" cy="1321478"/>
            </a:xfrm>
            <a:custGeom>
              <a:avLst/>
              <a:gdLst/>
              <a:ahLst/>
              <a:cxnLst/>
              <a:rect r="r" b="b" t="t" l="l"/>
              <a:pathLst>
                <a:path h="1321478" w="1349649">
                  <a:moveTo>
                    <a:pt x="0" y="0"/>
                  </a:moveTo>
                  <a:lnTo>
                    <a:pt x="1349649" y="0"/>
                  </a:lnTo>
                  <a:lnTo>
                    <a:pt x="1349649" y="1321478"/>
                  </a:lnTo>
                  <a:lnTo>
                    <a:pt x="0" y="1321478"/>
                  </a:lnTo>
                  <a:close/>
                </a:path>
              </a:pathLst>
            </a:custGeom>
            <a:solidFill>
              <a:srgbClr val="FFFFFF"/>
            </a:solidFill>
          </p:spPr>
        </p:sp>
        <p:sp>
          <p:nvSpPr>
            <p:cNvPr name="TextBox 4" id="4"/>
            <p:cNvSpPr txBox="true"/>
            <p:nvPr/>
          </p:nvSpPr>
          <p:spPr>
            <a:xfrm>
              <a:off x="0" y="-38100"/>
              <a:ext cx="1349649" cy="135957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581775" y="4240812"/>
            <a:ext cx="5124450" cy="5017488"/>
            <a:chOff x="0" y="0"/>
            <a:chExt cx="1349649" cy="1321478"/>
          </a:xfrm>
        </p:grpSpPr>
        <p:sp>
          <p:nvSpPr>
            <p:cNvPr name="Freeform 6" id="6"/>
            <p:cNvSpPr/>
            <p:nvPr/>
          </p:nvSpPr>
          <p:spPr>
            <a:xfrm flipH="false" flipV="false" rot="0">
              <a:off x="0" y="0"/>
              <a:ext cx="1349649" cy="1321478"/>
            </a:xfrm>
            <a:custGeom>
              <a:avLst/>
              <a:gdLst/>
              <a:ahLst/>
              <a:cxnLst/>
              <a:rect r="r" b="b" t="t" l="l"/>
              <a:pathLst>
                <a:path h="1321478" w="1349649">
                  <a:moveTo>
                    <a:pt x="0" y="0"/>
                  </a:moveTo>
                  <a:lnTo>
                    <a:pt x="1349649" y="0"/>
                  </a:lnTo>
                  <a:lnTo>
                    <a:pt x="1349649" y="1321478"/>
                  </a:lnTo>
                  <a:lnTo>
                    <a:pt x="0" y="1321478"/>
                  </a:lnTo>
                  <a:close/>
                </a:path>
              </a:pathLst>
            </a:custGeom>
            <a:solidFill>
              <a:srgbClr val="FFFFFF"/>
            </a:solidFill>
          </p:spPr>
        </p:sp>
        <p:sp>
          <p:nvSpPr>
            <p:cNvPr name="TextBox 7" id="7"/>
            <p:cNvSpPr txBox="true"/>
            <p:nvPr/>
          </p:nvSpPr>
          <p:spPr>
            <a:xfrm>
              <a:off x="0" y="-38100"/>
              <a:ext cx="1349649" cy="135957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740994" y="2621480"/>
            <a:ext cx="2159733" cy="3281362"/>
          </a:xfrm>
          <a:custGeom>
            <a:avLst/>
            <a:gdLst/>
            <a:ahLst/>
            <a:cxnLst/>
            <a:rect r="r" b="b" t="t" l="l"/>
            <a:pathLst>
              <a:path h="3281362" w="2159733">
                <a:moveTo>
                  <a:pt x="0" y="0"/>
                </a:moveTo>
                <a:lnTo>
                  <a:pt x="2159733" y="0"/>
                </a:lnTo>
                <a:lnTo>
                  <a:pt x="2159733" y="3281363"/>
                </a:lnTo>
                <a:lnTo>
                  <a:pt x="0" y="3281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0">
            <a:off x="9076381" y="3373960"/>
            <a:ext cx="3310892" cy="1733703"/>
          </a:xfrm>
          <a:custGeom>
            <a:avLst/>
            <a:gdLst/>
            <a:ahLst/>
            <a:cxnLst/>
            <a:rect r="r" b="b" t="t" l="l"/>
            <a:pathLst>
              <a:path h="1733703" w="3310892">
                <a:moveTo>
                  <a:pt x="0" y="0"/>
                </a:moveTo>
                <a:lnTo>
                  <a:pt x="3310892" y="0"/>
                </a:lnTo>
                <a:lnTo>
                  <a:pt x="3310892" y="1733704"/>
                </a:lnTo>
                <a:lnTo>
                  <a:pt x="0" y="1733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10" id="10"/>
          <p:cNvGrpSpPr/>
          <p:nvPr/>
        </p:nvGrpSpPr>
        <p:grpSpPr>
          <a:xfrm rot="0">
            <a:off x="12134850" y="4240812"/>
            <a:ext cx="5124450" cy="5017488"/>
            <a:chOff x="0" y="0"/>
            <a:chExt cx="1349649" cy="1321478"/>
          </a:xfrm>
        </p:grpSpPr>
        <p:sp>
          <p:nvSpPr>
            <p:cNvPr name="Freeform 11" id="11"/>
            <p:cNvSpPr/>
            <p:nvPr/>
          </p:nvSpPr>
          <p:spPr>
            <a:xfrm flipH="false" flipV="false" rot="0">
              <a:off x="0" y="0"/>
              <a:ext cx="1349649" cy="1321478"/>
            </a:xfrm>
            <a:custGeom>
              <a:avLst/>
              <a:gdLst/>
              <a:ahLst/>
              <a:cxnLst/>
              <a:rect r="r" b="b" t="t" l="l"/>
              <a:pathLst>
                <a:path h="1321478" w="1349649">
                  <a:moveTo>
                    <a:pt x="0" y="0"/>
                  </a:moveTo>
                  <a:lnTo>
                    <a:pt x="1349649" y="0"/>
                  </a:lnTo>
                  <a:lnTo>
                    <a:pt x="1349649" y="1321478"/>
                  </a:lnTo>
                  <a:lnTo>
                    <a:pt x="0" y="1321478"/>
                  </a:lnTo>
                  <a:close/>
                </a:path>
              </a:pathLst>
            </a:custGeom>
            <a:solidFill>
              <a:srgbClr val="FFFFFF"/>
            </a:solidFill>
          </p:spPr>
        </p:sp>
        <p:sp>
          <p:nvSpPr>
            <p:cNvPr name="TextBox 12" id="12"/>
            <p:cNvSpPr txBox="true"/>
            <p:nvPr/>
          </p:nvSpPr>
          <p:spPr>
            <a:xfrm>
              <a:off x="0" y="-38100"/>
              <a:ext cx="1349649" cy="1359578"/>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4213521" y="2621480"/>
            <a:ext cx="2798107" cy="3281362"/>
          </a:xfrm>
          <a:custGeom>
            <a:avLst/>
            <a:gdLst/>
            <a:ahLst/>
            <a:cxnLst/>
            <a:rect r="r" b="b" t="t" l="l"/>
            <a:pathLst>
              <a:path h="3281362" w="2798107">
                <a:moveTo>
                  <a:pt x="0" y="0"/>
                </a:moveTo>
                <a:lnTo>
                  <a:pt x="2798108" y="0"/>
                </a:lnTo>
                <a:lnTo>
                  <a:pt x="2798108" y="3281363"/>
                </a:lnTo>
                <a:lnTo>
                  <a:pt x="0" y="32813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4" id="14"/>
          <p:cNvSpPr txBox="true"/>
          <p:nvPr/>
        </p:nvSpPr>
        <p:spPr>
          <a:xfrm rot="0">
            <a:off x="1281123" y="6157703"/>
            <a:ext cx="4619604" cy="25984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Internet Protocol (IP) packages the packets made by TCP or UDP and adds a destination for the packets (IP address).</a:t>
            </a:r>
          </a:p>
        </p:txBody>
      </p:sp>
      <p:sp>
        <p:nvSpPr>
          <p:cNvPr name="TextBox 15" id="15"/>
          <p:cNvSpPr txBox="true"/>
          <p:nvPr/>
        </p:nvSpPr>
        <p:spPr>
          <a:xfrm rot="0">
            <a:off x="1281123" y="5298958"/>
            <a:ext cx="2095500"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IP</a:t>
            </a:r>
          </a:p>
        </p:txBody>
      </p:sp>
      <p:sp>
        <p:nvSpPr>
          <p:cNvPr name="TextBox 16" id="16"/>
          <p:cNvSpPr txBox="true"/>
          <p:nvPr/>
        </p:nvSpPr>
        <p:spPr>
          <a:xfrm rot="0">
            <a:off x="6834198" y="6157703"/>
            <a:ext cx="4619604" cy="25984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Ethernet is a family of related protocols that links the packets of data and LAN hardware (e.g. switches, routers).</a:t>
            </a:r>
          </a:p>
        </p:txBody>
      </p:sp>
      <p:sp>
        <p:nvSpPr>
          <p:cNvPr name="TextBox 17" id="17"/>
          <p:cNvSpPr txBox="true"/>
          <p:nvPr/>
        </p:nvSpPr>
        <p:spPr>
          <a:xfrm rot="0">
            <a:off x="6834198" y="5298958"/>
            <a:ext cx="2095500"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Ethernet</a:t>
            </a:r>
          </a:p>
        </p:txBody>
      </p:sp>
      <p:sp>
        <p:nvSpPr>
          <p:cNvPr name="TextBox 18" id="18"/>
          <p:cNvSpPr txBox="true"/>
          <p:nvPr/>
        </p:nvSpPr>
        <p:spPr>
          <a:xfrm rot="0">
            <a:off x="12392025" y="6157703"/>
            <a:ext cx="4619604" cy="25984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WLAN (Wi-Fi) is another family of related protocols that links data packets and hardware components to be used wirelessly.</a:t>
            </a:r>
          </a:p>
        </p:txBody>
      </p:sp>
      <p:sp>
        <p:nvSpPr>
          <p:cNvPr name="TextBox 19" id="19"/>
          <p:cNvSpPr txBox="true"/>
          <p:nvPr/>
        </p:nvSpPr>
        <p:spPr>
          <a:xfrm rot="0">
            <a:off x="12387273" y="5298958"/>
            <a:ext cx="2095500" cy="603885"/>
          </a:xfrm>
          <a:prstGeom prst="rect">
            <a:avLst/>
          </a:prstGeom>
        </p:spPr>
        <p:txBody>
          <a:bodyPr anchor="t" rtlCol="false" tIns="0" lIns="0" bIns="0" rIns="0">
            <a:spAutoFit/>
          </a:bodyPr>
          <a:lstStyle/>
          <a:p>
            <a:pPr algn="l">
              <a:lnSpc>
                <a:spcPts val="5040"/>
              </a:lnSpc>
            </a:pPr>
            <a:r>
              <a:rPr lang="en-US" sz="3600" b="true">
                <a:solidFill>
                  <a:srgbClr val="000000"/>
                </a:solidFill>
                <a:latin typeface="Quicksand Bold"/>
                <a:ea typeface="Quicksand Bold"/>
                <a:cs typeface="Quicksand Bold"/>
                <a:sym typeface="Quicksand Bold"/>
              </a:rPr>
              <a:t>Wi-Fi</a:t>
            </a:r>
          </a:p>
        </p:txBody>
      </p:sp>
      <p:sp>
        <p:nvSpPr>
          <p:cNvPr name="TextBox 20" id="20"/>
          <p:cNvSpPr txBox="true"/>
          <p:nvPr/>
        </p:nvSpPr>
        <p:spPr>
          <a:xfrm rot="0">
            <a:off x="1404938" y="914400"/>
            <a:ext cx="15478125" cy="1085215"/>
          </a:xfrm>
          <a:prstGeom prst="rect">
            <a:avLst/>
          </a:prstGeom>
        </p:spPr>
        <p:txBody>
          <a:bodyPr anchor="t" rtlCol="false" tIns="0" lIns="0" bIns="0" rIns="0">
            <a:spAutoFit/>
          </a:bodyPr>
          <a:lstStyle/>
          <a:p>
            <a:pPr algn="ctr">
              <a:lnSpc>
                <a:spcPts val="8959"/>
              </a:lnSpc>
            </a:pPr>
            <a:r>
              <a:rPr lang="en-US" sz="6399">
                <a:solidFill>
                  <a:srgbClr val="FFFFFF"/>
                </a:solidFill>
                <a:latin typeface="Fredoka"/>
                <a:ea typeface="Fredoka"/>
                <a:cs typeface="Fredoka"/>
                <a:sym typeface="Fredoka"/>
              </a:rPr>
              <a:t>NETWORK AND LINK PROTOCOLS</a:t>
            </a: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404938" y="914400"/>
            <a:ext cx="15478125" cy="1085215"/>
          </a:xfrm>
          <a:prstGeom prst="rect">
            <a:avLst/>
          </a:prstGeom>
        </p:spPr>
        <p:txBody>
          <a:bodyPr anchor="t" rtlCol="false" tIns="0" lIns="0" bIns="0" rIns="0">
            <a:spAutoFit/>
          </a:bodyPr>
          <a:lstStyle/>
          <a:p>
            <a:pPr algn="ctr">
              <a:lnSpc>
                <a:spcPts val="8959"/>
              </a:lnSpc>
            </a:pPr>
            <a:r>
              <a:rPr lang="en-US" sz="6399">
                <a:solidFill>
                  <a:srgbClr val="FFFFFF"/>
                </a:solidFill>
                <a:latin typeface="Fredoka"/>
                <a:ea typeface="Fredoka"/>
                <a:cs typeface="Fredoka"/>
                <a:sym typeface="Fredoka"/>
              </a:rPr>
              <a:t>WELL-KNOWN PORTS (0–1023)</a:t>
            </a:r>
          </a:p>
        </p:txBody>
      </p:sp>
      <p:grpSp>
        <p:nvGrpSpPr>
          <p:cNvPr name="Group 3" id="3"/>
          <p:cNvGrpSpPr/>
          <p:nvPr/>
        </p:nvGrpSpPr>
        <p:grpSpPr>
          <a:xfrm rot="0">
            <a:off x="1404938" y="2916273"/>
            <a:ext cx="15854362" cy="6862969"/>
            <a:chOff x="0" y="0"/>
            <a:chExt cx="9705405" cy="4201234"/>
          </a:xfrm>
        </p:grpSpPr>
        <p:sp>
          <p:nvSpPr>
            <p:cNvPr name="Freeform 4" id="4"/>
            <p:cNvSpPr/>
            <p:nvPr/>
          </p:nvSpPr>
          <p:spPr>
            <a:xfrm flipH="false" flipV="false" rot="0">
              <a:off x="0" y="0"/>
              <a:ext cx="9705404" cy="4201234"/>
            </a:xfrm>
            <a:custGeom>
              <a:avLst/>
              <a:gdLst/>
              <a:ahLst/>
              <a:cxnLst/>
              <a:rect r="r" b="b" t="t" l="l"/>
              <a:pathLst>
                <a:path h="4201234" w="9705404">
                  <a:moveTo>
                    <a:pt x="0" y="0"/>
                  </a:moveTo>
                  <a:lnTo>
                    <a:pt x="9705404" y="0"/>
                  </a:lnTo>
                  <a:lnTo>
                    <a:pt x="9705404" y="4201234"/>
                  </a:lnTo>
                  <a:lnTo>
                    <a:pt x="0" y="4201234"/>
                  </a:lnTo>
                  <a:close/>
                </a:path>
              </a:pathLst>
            </a:custGeom>
            <a:solidFill>
              <a:srgbClr val="FFFFFF"/>
            </a:solidFill>
          </p:spPr>
        </p:sp>
        <p:sp>
          <p:nvSpPr>
            <p:cNvPr name="TextBox 5" id="5"/>
            <p:cNvSpPr txBox="true"/>
            <p:nvPr/>
          </p:nvSpPr>
          <p:spPr>
            <a:xfrm>
              <a:off x="0" y="-38100"/>
              <a:ext cx="9705405" cy="4239334"/>
            </a:xfrm>
            <a:prstGeom prst="rect">
              <a:avLst/>
            </a:prstGeom>
          </p:spPr>
          <p:txBody>
            <a:bodyPr anchor="ctr" rtlCol="false" tIns="21856" lIns="21856" bIns="21856" rIns="21856"/>
            <a:lstStyle/>
            <a:p>
              <a:pPr algn="ctr">
                <a:lnSpc>
                  <a:spcPts val="2660"/>
                </a:lnSpc>
              </a:pPr>
            </a:p>
          </p:txBody>
        </p:sp>
      </p:grpSp>
      <p:sp>
        <p:nvSpPr>
          <p:cNvPr name="TextBox 6" id="6"/>
          <p:cNvSpPr txBox="true"/>
          <p:nvPr/>
        </p:nvSpPr>
        <p:spPr>
          <a:xfrm rot="0">
            <a:off x="2004628" y="3519865"/>
            <a:ext cx="14654981" cy="5836920"/>
          </a:xfrm>
          <a:prstGeom prst="rect">
            <a:avLst/>
          </a:prstGeom>
        </p:spPr>
        <p:txBody>
          <a:bodyPr anchor="t" rtlCol="false" tIns="0" lIns="0" bIns="0" rIns="0">
            <a:spAutoFit/>
          </a:bodyPr>
          <a:lstStyle/>
          <a:p>
            <a:pPr algn="l" marL="604521" indent="-302261" lvl="1">
              <a:lnSpc>
                <a:spcPts val="4200"/>
              </a:lnSpc>
              <a:buFont typeface="Arial"/>
              <a:buChar char="•"/>
            </a:pPr>
            <a:r>
              <a:rPr lang="en-US" sz="2800">
                <a:solidFill>
                  <a:srgbClr val="000000"/>
                </a:solidFill>
                <a:latin typeface="Quicksand"/>
                <a:ea typeface="Quicksand"/>
                <a:cs typeface="Quicksand"/>
                <a:sym typeface="Quicksand"/>
              </a:rPr>
              <a:t>HTTP (PORT 80,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HTTP</a:t>
            </a:r>
            <a:r>
              <a:rPr lang="en-US" sz="2800">
                <a:solidFill>
                  <a:srgbClr val="000000"/>
                </a:solidFill>
                <a:latin typeface="Quicksand"/>
                <a:ea typeface="Quicksand"/>
                <a:cs typeface="Quicksand"/>
                <a:sym typeface="Quicksand"/>
              </a:rPr>
              <a:t>S (PORT 443,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FTP (PORTS 20, 21,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SMTP (PORT 25,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POP3 (PORT 110,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IMAP (PORT 143,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DNS (PORT 53, TCP/UDP)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SSH (PORT 22,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TELNET (PORT 23, TCP)</a:t>
            </a:r>
          </a:p>
          <a:p>
            <a:pPr algn="l" marL="604521" indent="-302261" lvl="1">
              <a:lnSpc>
                <a:spcPts val="4200"/>
              </a:lnSpc>
              <a:buFont typeface="Arial"/>
              <a:buChar char="•"/>
            </a:pPr>
            <a:r>
              <a:rPr lang="en-US" sz="2800">
                <a:solidFill>
                  <a:srgbClr val="000000"/>
                </a:solidFill>
                <a:latin typeface="Quicksand"/>
                <a:ea typeface="Quicksand"/>
                <a:cs typeface="Quicksand"/>
                <a:sym typeface="Quicksand"/>
              </a:rPr>
              <a:t>DHCP (PORTS 67, 68, UDP)</a:t>
            </a:r>
          </a:p>
          <a:p>
            <a:pPr algn="l" marL="0" indent="0" lvl="0">
              <a:lnSpc>
                <a:spcPts val="4200"/>
              </a:lnSpc>
              <a:spcBef>
                <a:spcPct val="0"/>
              </a:spcBef>
            </a:pP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DAGYt6kirmc</dc:identifier>
  <dcterms:modified xsi:type="dcterms:W3CDTF">2011-08-01T06:04:30Z</dcterms:modified>
  <cp:revision>1</cp:revision>
  <dc:title>Network Protocols Presentation</dc:title>
</cp:coreProperties>
</file>