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8.jpg" ContentType="image/pn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5"/>
  </p:notesMasterIdLst>
  <p:sldIdLst>
    <p:sldId id="264" r:id="rId2"/>
    <p:sldId id="271" r:id="rId3"/>
    <p:sldId id="277" r:id="rId4"/>
    <p:sldId id="278" r:id="rId5"/>
    <p:sldId id="272" r:id="rId6"/>
    <p:sldId id="257" r:id="rId7"/>
    <p:sldId id="260" r:id="rId8"/>
    <p:sldId id="261" r:id="rId9"/>
    <p:sldId id="262" r:id="rId10"/>
    <p:sldId id="269" r:id="rId11"/>
    <p:sldId id="270" r:id="rId12"/>
    <p:sldId id="275" r:id="rId13"/>
    <p:sldId id="273" r:id="rId14"/>
    <p:sldId id="274" r:id="rId15"/>
    <p:sldId id="298" r:id="rId16"/>
    <p:sldId id="279" r:id="rId17"/>
    <p:sldId id="286" r:id="rId18"/>
    <p:sldId id="285" r:id="rId19"/>
    <p:sldId id="287" r:id="rId20"/>
    <p:sldId id="284" r:id="rId21"/>
    <p:sldId id="288" r:id="rId22"/>
    <p:sldId id="281" r:id="rId23"/>
    <p:sldId id="282" r:id="rId24"/>
    <p:sldId id="290" r:id="rId25"/>
    <p:sldId id="300" r:id="rId26"/>
    <p:sldId id="283" r:id="rId27"/>
    <p:sldId id="292" r:id="rId28"/>
    <p:sldId id="293" r:id="rId29"/>
    <p:sldId id="295" r:id="rId30"/>
    <p:sldId id="301" r:id="rId31"/>
    <p:sldId id="302" r:id="rId32"/>
    <p:sldId id="266" r:id="rId33"/>
    <p:sldId id="29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0C531B-4053-4393-A5D2-0EC2E92AE8FA}">
          <p14:sldIdLst>
            <p14:sldId id="264"/>
            <p14:sldId id="271"/>
            <p14:sldId id="277"/>
            <p14:sldId id="278"/>
            <p14:sldId id="272"/>
            <p14:sldId id="257"/>
            <p14:sldId id="260"/>
            <p14:sldId id="261"/>
            <p14:sldId id="262"/>
            <p14:sldId id="269"/>
            <p14:sldId id="270"/>
            <p14:sldId id="275"/>
            <p14:sldId id="273"/>
            <p14:sldId id="274"/>
            <p14:sldId id="298"/>
            <p14:sldId id="279"/>
            <p14:sldId id="286"/>
            <p14:sldId id="285"/>
            <p14:sldId id="287"/>
            <p14:sldId id="284"/>
            <p14:sldId id="288"/>
            <p14:sldId id="281"/>
            <p14:sldId id="282"/>
            <p14:sldId id="290"/>
            <p14:sldId id="300"/>
            <p14:sldId id="283"/>
            <p14:sldId id="292"/>
            <p14:sldId id="293"/>
            <p14:sldId id="295"/>
            <p14:sldId id="301"/>
            <p14:sldId id="302"/>
          </p14:sldIdLst>
        </p14:section>
        <p14:section name="Untitled Section" id="{D5E7D114-F798-48F5-838F-5360BB4C97C5}">
          <p14:sldIdLst>
            <p14:sldId id="266"/>
            <p14:sldId id="2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snuva Airen" initials="TA" lastIdx="3" clrIdx="0">
    <p:extLst>
      <p:ext uri="{19B8F6BF-5375-455C-9EA6-DF929625EA0E}">
        <p15:presenceInfo xmlns:p15="http://schemas.microsoft.com/office/powerpoint/2012/main" userId="f3ee06ef848583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3F715A"/>
    <a:srgbClr val="00CC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95226" autoAdjust="0"/>
  </p:normalViewPr>
  <p:slideViewPr>
    <p:cSldViewPr snapToGrid="0">
      <p:cViewPr varScale="1">
        <p:scale>
          <a:sx n="82" d="100"/>
          <a:sy n="82" d="100"/>
        </p:scale>
        <p:origin x="917" y="58"/>
      </p:cViewPr>
      <p:guideLst/>
    </p:cSldViewPr>
  </p:slideViewPr>
  <p:outlineViewPr>
    <p:cViewPr>
      <p:scale>
        <a:sx n="33" d="100"/>
        <a:sy n="33" d="100"/>
      </p:scale>
      <p:origin x="0" y="-70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lava18/google-play-store-app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lava18/google-play-store-app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023A3E-F387-4BD9-93B3-62E149E28B52}" type="doc">
      <dgm:prSet loTypeId="urn:microsoft.com/office/officeart/2005/8/layout/vProcess5" loCatId="process" qsTypeId="urn:microsoft.com/office/officeart/2005/8/quickstyle/simple5" qsCatId="simple" csTypeId="urn:microsoft.com/office/officeart/2005/8/colors/colorful2" csCatId="colorful" phldr="1"/>
      <dgm:spPr/>
      <dgm:t>
        <a:bodyPr/>
        <a:lstStyle/>
        <a:p>
          <a:endParaRPr lang="en-US"/>
        </a:p>
      </dgm:t>
    </dgm:pt>
    <dgm:pt modelId="{F4104F2C-AA56-4FF7-AFC4-9E1D452ADA95}">
      <dgm:prSet custT="1"/>
      <dgm:spPr/>
      <dgm:t>
        <a:bodyPr/>
        <a:lstStyle/>
        <a:p>
          <a:pPr>
            <a:lnSpc>
              <a:spcPct val="100000"/>
            </a:lnSpc>
          </a:pPr>
          <a:r>
            <a:rPr lang="en-US" sz="2400" b="0" dirty="0">
              <a:latin typeface="Agency FB" panose="020B0503020202020204" pitchFamily="34" charset="0"/>
            </a:rPr>
            <a:t>Web scraped data of 10k Play Store apps for analyzing the Android market  to predict the  potential of app-making businesses success</a:t>
          </a:r>
        </a:p>
      </dgm:t>
    </dgm:pt>
    <dgm:pt modelId="{36B996D8-8A09-4667-874C-D79194977F0C}" type="parTrans" cxnId="{AFA323C9-F651-4E94-9702-962F3405337C}">
      <dgm:prSet/>
      <dgm:spPr/>
      <dgm:t>
        <a:bodyPr/>
        <a:lstStyle/>
        <a:p>
          <a:endParaRPr lang="en-US"/>
        </a:p>
      </dgm:t>
    </dgm:pt>
    <dgm:pt modelId="{DBC36D45-63E8-4BD4-A080-F9732965088D}" type="sibTrans" cxnId="{AFA323C9-F651-4E94-9702-962F3405337C}">
      <dgm:prSet custT="1"/>
      <dgm:spPr/>
      <dgm:t>
        <a:bodyPr/>
        <a:lstStyle/>
        <a:p>
          <a:pPr>
            <a:lnSpc>
              <a:spcPct val="100000"/>
            </a:lnSpc>
          </a:pPr>
          <a:endParaRPr lang="en-US" sz="3200">
            <a:latin typeface="Agency FB" panose="020B0503020202020204" pitchFamily="34" charset="0"/>
          </a:endParaRPr>
        </a:p>
      </dgm:t>
    </dgm:pt>
    <dgm:pt modelId="{BCBA27FB-9CA6-467C-A6A8-1E0C62F9FD9D}">
      <dgm:prSet custT="1"/>
      <dgm:spPr/>
      <dgm:t>
        <a:bodyPr/>
        <a:lstStyle/>
        <a:p>
          <a:pPr>
            <a:lnSpc>
              <a:spcPct val="100000"/>
            </a:lnSpc>
          </a:pPr>
          <a:r>
            <a:rPr lang="en-US" sz="2400" b="0">
              <a:latin typeface="Agency FB" panose="020B0503020202020204" pitchFamily="34" charset="0"/>
            </a:rPr>
            <a:t>Source: </a:t>
          </a:r>
          <a:r>
            <a:rPr lang="en-US" sz="2400">
              <a:latin typeface="Agency FB" panose="020B0503020202020204" pitchFamily="34" charset="0"/>
              <a:hlinkClick xmlns:r="http://schemas.openxmlformats.org/officeDocument/2006/relationships" r:id="rId1"/>
            </a:rPr>
            <a:t>https://www.kaggle.com/lava18/google-play-store-apps</a:t>
          </a:r>
          <a:r>
            <a:rPr lang="en-US" sz="2400" b="0">
              <a:latin typeface="Agency FB" panose="020B0503020202020204" pitchFamily="34" charset="0"/>
            </a:rPr>
            <a:t> </a:t>
          </a:r>
        </a:p>
      </dgm:t>
    </dgm:pt>
    <dgm:pt modelId="{DEF95406-8745-4B4E-ADD4-50BDFF9EA8A4}" type="parTrans" cxnId="{04758A03-2D24-4308-B33D-0AA80C637E7D}">
      <dgm:prSet/>
      <dgm:spPr/>
      <dgm:t>
        <a:bodyPr/>
        <a:lstStyle/>
        <a:p>
          <a:endParaRPr lang="en-US"/>
        </a:p>
      </dgm:t>
    </dgm:pt>
    <dgm:pt modelId="{9E9910BB-1D58-4A3D-8D60-6219BB87F97D}" type="sibTrans" cxnId="{04758A03-2D24-4308-B33D-0AA80C637E7D}">
      <dgm:prSet custT="1"/>
      <dgm:spPr/>
      <dgm:t>
        <a:bodyPr/>
        <a:lstStyle/>
        <a:p>
          <a:pPr>
            <a:lnSpc>
              <a:spcPct val="100000"/>
            </a:lnSpc>
          </a:pPr>
          <a:endParaRPr lang="en-US" sz="3200">
            <a:latin typeface="Agency FB" panose="020B0503020202020204" pitchFamily="34" charset="0"/>
          </a:endParaRPr>
        </a:p>
      </dgm:t>
    </dgm:pt>
    <dgm:pt modelId="{BA4DAA8A-9447-48E6-A6FC-14EB28CD9404}">
      <dgm:prSet custT="1"/>
      <dgm:spPr/>
      <dgm:t>
        <a:bodyPr/>
        <a:lstStyle/>
        <a:p>
          <a:pPr>
            <a:lnSpc>
              <a:spcPct val="100000"/>
            </a:lnSpc>
          </a:pPr>
          <a:r>
            <a:rPr lang="en-US" sz="2400" b="0">
              <a:latin typeface="Agency FB" panose="020B0503020202020204" pitchFamily="34" charset="0"/>
            </a:rPr>
            <a:t> Tools Used: Python Pandas, Matplotlib, Tableau</a:t>
          </a:r>
        </a:p>
      </dgm:t>
    </dgm:pt>
    <dgm:pt modelId="{85DBA3C9-DA19-42EF-A22D-1873027432B9}" type="parTrans" cxnId="{AEB2965D-27BC-436B-B4B6-684E1BBC05FB}">
      <dgm:prSet/>
      <dgm:spPr/>
      <dgm:t>
        <a:bodyPr/>
        <a:lstStyle/>
        <a:p>
          <a:endParaRPr lang="en-US"/>
        </a:p>
      </dgm:t>
    </dgm:pt>
    <dgm:pt modelId="{4C9AC540-2856-4A69-97D1-A88E49625BE0}" type="sibTrans" cxnId="{AEB2965D-27BC-436B-B4B6-684E1BBC05FB}">
      <dgm:prSet/>
      <dgm:spPr/>
      <dgm:t>
        <a:bodyPr/>
        <a:lstStyle/>
        <a:p>
          <a:endParaRPr lang="en-US"/>
        </a:p>
      </dgm:t>
    </dgm:pt>
    <dgm:pt modelId="{8B8FA793-D606-4534-AAD4-D8259255BB47}">
      <dgm:prSet custT="1"/>
      <dgm:spPr/>
      <dgm:t>
        <a:bodyPr/>
        <a:lstStyle/>
        <a:p>
          <a:pPr>
            <a:lnSpc>
              <a:spcPct val="100000"/>
            </a:lnSpc>
          </a:pPr>
          <a:r>
            <a:rPr lang="en-US" sz="2400" b="0">
              <a:latin typeface="Agency FB" panose="020B0503020202020204" pitchFamily="34" charset="0"/>
            </a:rPr>
            <a:t>Database : SQL Database (Postgres) </a:t>
          </a:r>
        </a:p>
      </dgm:t>
    </dgm:pt>
    <dgm:pt modelId="{A1C6D197-324C-48F9-A1CC-92A1B3C1F9F6}" type="sibTrans" cxnId="{5AC0B930-0620-423D-B693-34FD979A3DA8}">
      <dgm:prSet custT="1"/>
      <dgm:spPr/>
      <dgm:t>
        <a:bodyPr/>
        <a:lstStyle/>
        <a:p>
          <a:pPr>
            <a:lnSpc>
              <a:spcPct val="100000"/>
            </a:lnSpc>
          </a:pPr>
          <a:endParaRPr lang="en-US" sz="3200">
            <a:latin typeface="Agency FB" panose="020B0503020202020204" pitchFamily="34" charset="0"/>
          </a:endParaRPr>
        </a:p>
      </dgm:t>
    </dgm:pt>
    <dgm:pt modelId="{7361C958-63A4-40D5-A845-5DD5F3C6CAA6}" type="parTrans" cxnId="{5AC0B930-0620-423D-B693-34FD979A3DA8}">
      <dgm:prSet/>
      <dgm:spPr/>
      <dgm:t>
        <a:bodyPr/>
        <a:lstStyle/>
        <a:p>
          <a:endParaRPr lang="en-US"/>
        </a:p>
      </dgm:t>
    </dgm:pt>
    <dgm:pt modelId="{E5D381E4-C57A-4A72-91F0-B9514321C3C4}">
      <dgm:prSet custT="1"/>
      <dgm:spPr/>
      <dgm:t>
        <a:bodyPr/>
        <a:lstStyle/>
        <a:p>
          <a:pPr>
            <a:lnSpc>
              <a:spcPct val="100000"/>
            </a:lnSpc>
          </a:pPr>
          <a:r>
            <a:rPr lang="en-US" sz="2400" b="0">
              <a:latin typeface="Agency FB" panose="020B0503020202020204" pitchFamily="34" charset="0"/>
            </a:rPr>
            <a:t>Data Type : CSV</a:t>
          </a:r>
        </a:p>
      </dgm:t>
    </dgm:pt>
    <dgm:pt modelId="{8F377361-58A0-4EF2-B619-17C23A6BA8E1}" type="parTrans" cxnId="{D67BE293-7447-4351-A05F-9E3F7E4F2932}">
      <dgm:prSet/>
      <dgm:spPr/>
      <dgm:t>
        <a:bodyPr/>
        <a:lstStyle/>
        <a:p>
          <a:endParaRPr lang="en-US"/>
        </a:p>
      </dgm:t>
    </dgm:pt>
    <dgm:pt modelId="{09C6A506-598D-4B3C-82C9-16841BF04599}" type="sibTrans" cxnId="{D67BE293-7447-4351-A05F-9E3F7E4F2932}">
      <dgm:prSet custT="1"/>
      <dgm:spPr/>
      <dgm:t>
        <a:bodyPr/>
        <a:lstStyle/>
        <a:p>
          <a:pPr>
            <a:lnSpc>
              <a:spcPct val="100000"/>
            </a:lnSpc>
          </a:pPr>
          <a:endParaRPr lang="en-US" sz="3200">
            <a:latin typeface="Agency FB" panose="020B0503020202020204" pitchFamily="34" charset="0"/>
          </a:endParaRPr>
        </a:p>
      </dgm:t>
    </dgm:pt>
    <dgm:pt modelId="{0EB50F87-1F24-4414-915A-16C49C20A47D}" type="pres">
      <dgm:prSet presAssocID="{92023A3E-F387-4BD9-93B3-62E149E28B52}" presName="outerComposite" presStyleCnt="0">
        <dgm:presLayoutVars>
          <dgm:chMax val="5"/>
          <dgm:dir/>
          <dgm:resizeHandles val="exact"/>
        </dgm:presLayoutVars>
      </dgm:prSet>
      <dgm:spPr/>
    </dgm:pt>
    <dgm:pt modelId="{6AF24152-C5CB-4992-8F25-339CD079BDA9}" type="pres">
      <dgm:prSet presAssocID="{92023A3E-F387-4BD9-93B3-62E149E28B52}" presName="dummyMaxCanvas" presStyleCnt="0">
        <dgm:presLayoutVars/>
      </dgm:prSet>
      <dgm:spPr/>
    </dgm:pt>
    <dgm:pt modelId="{F2766BD9-AEEA-450A-929B-9E3FF112BC38}" type="pres">
      <dgm:prSet presAssocID="{92023A3E-F387-4BD9-93B3-62E149E28B52}" presName="FiveNodes_1" presStyleLbl="node1" presStyleIdx="0" presStyleCnt="5">
        <dgm:presLayoutVars>
          <dgm:bulletEnabled val="1"/>
        </dgm:presLayoutVars>
      </dgm:prSet>
      <dgm:spPr/>
    </dgm:pt>
    <dgm:pt modelId="{4C7C9B6A-2B6F-4D00-8BDD-3FCCB50AEF2E}" type="pres">
      <dgm:prSet presAssocID="{92023A3E-F387-4BD9-93B3-62E149E28B52}" presName="FiveNodes_2" presStyleLbl="node1" presStyleIdx="1" presStyleCnt="5">
        <dgm:presLayoutVars>
          <dgm:bulletEnabled val="1"/>
        </dgm:presLayoutVars>
      </dgm:prSet>
      <dgm:spPr/>
    </dgm:pt>
    <dgm:pt modelId="{192545B3-17D6-4111-84E4-5B6089BFB940}" type="pres">
      <dgm:prSet presAssocID="{92023A3E-F387-4BD9-93B3-62E149E28B52}" presName="FiveNodes_3" presStyleLbl="node1" presStyleIdx="2" presStyleCnt="5">
        <dgm:presLayoutVars>
          <dgm:bulletEnabled val="1"/>
        </dgm:presLayoutVars>
      </dgm:prSet>
      <dgm:spPr/>
    </dgm:pt>
    <dgm:pt modelId="{341D195E-9A2A-4D4F-9D74-497A70CE6F97}" type="pres">
      <dgm:prSet presAssocID="{92023A3E-F387-4BD9-93B3-62E149E28B52}" presName="FiveNodes_4" presStyleLbl="node1" presStyleIdx="3" presStyleCnt="5">
        <dgm:presLayoutVars>
          <dgm:bulletEnabled val="1"/>
        </dgm:presLayoutVars>
      </dgm:prSet>
      <dgm:spPr/>
    </dgm:pt>
    <dgm:pt modelId="{EFC1DC36-E009-4BF7-A0B1-CB65D76ADF68}" type="pres">
      <dgm:prSet presAssocID="{92023A3E-F387-4BD9-93B3-62E149E28B52}" presName="FiveNodes_5" presStyleLbl="node1" presStyleIdx="4" presStyleCnt="5">
        <dgm:presLayoutVars>
          <dgm:bulletEnabled val="1"/>
        </dgm:presLayoutVars>
      </dgm:prSet>
      <dgm:spPr/>
    </dgm:pt>
    <dgm:pt modelId="{A3E7E340-FC9D-4A73-A08E-E0545297AB57}" type="pres">
      <dgm:prSet presAssocID="{92023A3E-F387-4BD9-93B3-62E149E28B52}" presName="FiveConn_1-2" presStyleLbl="fgAccFollowNode1" presStyleIdx="0" presStyleCnt="4">
        <dgm:presLayoutVars>
          <dgm:bulletEnabled val="1"/>
        </dgm:presLayoutVars>
      </dgm:prSet>
      <dgm:spPr/>
    </dgm:pt>
    <dgm:pt modelId="{A5C0442A-231D-4C6C-BF94-3FD28F013290}" type="pres">
      <dgm:prSet presAssocID="{92023A3E-F387-4BD9-93B3-62E149E28B52}" presName="FiveConn_2-3" presStyleLbl="fgAccFollowNode1" presStyleIdx="1" presStyleCnt="4">
        <dgm:presLayoutVars>
          <dgm:bulletEnabled val="1"/>
        </dgm:presLayoutVars>
      </dgm:prSet>
      <dgm:spPr/>
    </dgm:pt>
    <dgm:pt modelId="{381A34D5-7EE3-486A-8E38-74AB355F6B7B}" type="pres">
      <dgm:prSet presAssocID="{92023A3E-F387-4BD9-93B3-62E149E28B52}" presName="FiveConn_3-4" presStyleLbl="fgAccFollowNode1" presStyleIdx="2" presStyleCnt="4">
        <dgm:presLayoutVars>
          <dgm:bulletEnabled val="1"/>
        </dgm:presLayoutVars>
      </dgm:prSet>
      <dgm:spPr/>
    </dgm:pt>
    <dgm:pt modelId="{36D41BF3-8E45-452B-B8C7-3CE4E552E968}" type="pres">
      <dgm:prSet presAssocID="{92023A3E-F387-4BD9-93B3-62E149E28B52}" presName="FiveConn_4-5" presStyleLbl="fgAccFollowNode1" presStyleIdx="3" presStyleCnt="4">
        <dgm:presLayoutVars>
          <dgm:bulletEnabled val="1"/>
        </dgm:presLayoutVars>
      </dgm:prSet>
      <dgm:spPr/>
    </dgm:pt>
    <dgm:pt modelId="{1DC5E83A-7097-48AB-AD53-C6251FD42B62}" type="pres">
      <dgm:prSet presAssocID="{92023A3E-F387-4BD9-93B3-62E149E28B52}" presName="FiveNodes_1_text" presStyleLbl="node1" presStyleIdx="4" presStyleCnt="5">
        <dgm:presLayoutVars>
          <dgm:bulletEnabled val="1"/>
        </dgm:presLayoutVars>
      </dgm:prSet>
      <dgm:spPr/>
    </dgm:pt>
    <dgm:pt modelId="{14FF0BF8-E228-47AA-8A34-EEDC1AEADCBF}" type="pres">
      <dgm:prSet presAssocID="{92023A3E-F387-4BD9-93B3-62E149E28B52}" presName="FiveNodes_2_text" presStyleLbl="node1" presStyleIdx="4" presStyleCnt="5">
        <dgm:presLayoutVars>
          <dgm:bulletEnabled val="1"/>
        </dgm:presLayoutVars>
      </dgm:prSet>
      <dgm:spPr/>
    </dgm:pt>
    <dgm:pt modelId="{F0150E1E-4985-41B0-B1C0-353AEB6A9852}" type="pres">
      <dgm:prSet presAssocID="{92023A3E-F387-4BD9-93B3-62E149E28B52}" presName="FiveNodes_3_text" presStyleLbl="node1" presStyleIdx="4" presStyleCnt="5">
        <dgm:presLayoutVars>
          <dgm:bulletEnabled val="1"/>
        </dgm:presLayoutVars>
      </dgm:prSet>
      <dgm:spPr/>
    </dgm:pt>
    <dgm:pt modelId="{7D3A560F-4CDE-49AF-8E3D-6B3E2C711419}" type="pres">
      <dgm:prSet presAssocID="{92023A3E-F387-4BD9-93B3-62E149E28B52}" presName="FiveNodes_4_text" presStyleLbl="node1" presStyleIdx="4" presStyleCnt="5">
        <dgm:presLayoutVars>
          <dgm:bulletEnabled val="1"/>
        </dgm:presLayoutVars>
      </dgm:prSet>
      <dgm:spPr/>
    </dgm:pt>
    <dgm:pt modelId="{B9583798-5A2B-44BB-BFC5-FEFE1CD53512}" type="pres">
      <dgm:prSet presAssocID="{92023A3E-F387-4BD9-93B3-62E149E28B52}" presName="FiveNodes_5_text" presStyleLbl="node1" presStyleIdx="4" presStyleCnt="5">
        <dgm:presLayoutVars>
          <dgm:bulletEnabled val="1"/>
        </dgm:presLayoutVars>
      </dgm:prSet>
      <dgm:spPr/>
    </dgm:pt>
  </dgm:ptLst>
  <dgm:cxnLst>
    <dgm:cxn modelId="{04758A03-2D24-4308-B33D-0AA80C637E7D}" srcId="{92023A3E-F387-4BD9-93B3-62E149E28B52}" destId="{BCBA27FB-9CA6-467C-A6A8-1E0C62F9FD9D}" srcOrd="1" destOrd="0" parTransId="{DEF95406-8745-4B4E-ADD4-50BDFF9EA8A4}" sibTransId="{9E9910BB-1D58-4A3D-8D60-6219BB87F97D}"/>
    <dgm:cxn modelId="{F9460608-B492-44DE-8920-FF69B8D037E9}" type="presOf" srcId="{BCBA27FB-9CA6-467C-A6A8-1E0C62F9FD9D}" destId="{14FF0BF8-E228-47AA-8A34-EEDC1AEADCBF}" srcOrd="1" destOrd="0" presId="urn:microsoft.com/office/officeart/2005/8/layout/vProcess5"/>
    <dgm:cxn modelId="{5AC0B930-0620-423D-B693-34FD979A3DA8}" srcId="{92023A3E-F387-4BD9-93B3-62E149E28B52}" destId="{8B8FA793-D606-4534-AAD4-D8259255BB47}" srcOrd="3" destOrd="0" parTransId="{7361C958-63A4-40D5-A845-5DD5F3C6CAA6}" sibTransId="{A1C6D197-324C-48F9-A1CC-92A1B3C1F9F6}"/>
    <dgm:cxn modelId="{3F316C37-F6CA-461C-8FC3-EE12E0F12F19}" type="presOf" srcId="{DBC36D45-63E8-4BD4-A080-F9732965088D}" destId="{A3E7E340-FC9D-4A73-A08E-E0545297AB57}" srcOrd="0" destOrd="0" presId="urn:microsoft.com/office/officeart/2005/8/layout/vProcess5"/>
    <dgm:cxn modelId="{A1BD7E40-0EA7-4776-996A-C78801822310}" type="presOf" srcId="{09C6A506-598D-4B3C-82C9-16841BF04599}" destId="{381A34D5-7EE3-486A-8E38-74AB355F6B7B}" srcOrd="0" destOrd="0" presId="urn:microsoft.com/office/officeart/2005/8/layout/vProcess5"/>
    <dgm:cxn modelId="{AEB2965D-27BC-436B-B4B6-684E1BBC05FB}" srcId="{92023A3E-F387-4BD9-93B3-62E149E28B52}" destId="{BA4DAA8A-9447-48E6-A6FC-14EB28CD9404}" srcOrd="4" destOrd="0" parTransId="{85DBA3C9-DA19-42EF-A22D-1873027432B9}" sibTransId="{4C9AC540-2856-4A69-97D1-A88E49625BE0}"/>
    <dgm:cxn modelId="{1307C764-57EB-4D3F-B37E-A4B7CB4C3C89}" type="presOf" srcId="{9E9910BB-1D58-4A3D-8D60-6219BB87F97D}" destId="{A5C0442A-231D-4C6C-BF94-3FD28F013290}" srcOrd="0" destOrd="0" presId="urn:microsoft.com/office/officeart/2005/8/layout/vProcess5"/>
    <dgm:cxn modelId="{379D7365-88FD-41B1-BF33-3DABB544DD33}" type="presOf" srcId="{E5D381E4-C57A-4A72-91F0-B9514321C3C4}" destId="{F0150E1E-4985-41B0-B1C0-353AEB6A9852}" srcOrd="1" destOrd="0" presId="urn:microsoft.com/office/officeart/2005/8/layout/vProcess5"/>
    <dgm:cxn modelId="{FF427F49-DAF4-46E8-B038-285A81A6FEBF}" type="presOf" srcId="{BA4DAA8A-9447-48E6-A6FC-14EB28CD9404}" destId="{EFC1DC36-E009-4BF7-A0B1-CB65D76ADF68}" srcOrd="0" destOrd="0" presId="urn:microsoft.com/office/officeart/2005/8/layout/vProcess5"/>
    <dgm:cxn modelId="{2CAED96E-618F-4CB4-B411-8F9159FCC465}" type="presOf" srcId="{92023A3E-F387-4BD9-93B3-62E149E28B52}" destId="{0EB50F87-1F24-4414-915A-16C49C20A47D}" srcOrd="0" destOrd="0" presId="urn:microsoft.com/office/officeart/2005/8/layout/vProcess5"/>
    <dgm:cxn modelId="{D67BE293-7447-4351-A05F-9E3F7E4F2932}" srcId="{92023A3E-F387-4BD9-93B3-62E149E28B52}" destId="{E5D381E4-C57A-4A72-91F0-B9514321C3C4}" srcOrd="2" destOrd="0" parTransId="{8F377361-58A0-4EF2-B619-17C23A6BA8E1}" sibTransId="{09C6A506-598D-4B3C-82C9-16841BF04599}"/>
    <dgm:cxn modelId="{047FF195-ABE9-41F0-AEE6-662CEF200C73}" type="presOf" srcId="{F4104F2C-AA56-4FF7-AFC4-9E1D452ADA95}" destId="{1DC5E83A-7097-48AB-AD53-C6251FD42B62}" srcOrd="1" destOrd="0" presId="urn:microsoft.com/office/officeart/2005/8/layout/vProcess5"/>
    <dgm:cxn modelId="{A27D789F-0BDE-4537-BAF7-CFD8260E6E40}" type="presOf" srcId="{E5D381E4-C57A-4A72-91F0-B9514321C3C4}" destId="{192545B3-17D6-4111-84E4-5B6089BFB940}" srcOrd="0" destOrd="0" presId="urn:microsoft.com/office/officeart/2005/8/layout/vProcess5"/>
    <dgm:cxn modelId="{5490FCA3-62F3-454A-8CEF-E79D73036D36}" type="presOf" srcId="{BCBA27FB-9CA6-467C-A6A8-1E0C62F9FD9D}" destId="{4C7C9B6A-2B6F-4D00-8BDD-3FCCB50AEF2E}" srcOrd="0" destOrd="0" presId="urn:microsoft.com/office/officeart/2005/8/layout/vProcess5"/>
    <dgm:cxn modelId="{3FF675B5-8ACD-45CE-BE7C-A79D0EE59E2A}" type="presOf" srcId="{BA4DAA8A-9447-48E6-A6FC-14EB28CD9404}" destId="{B9583798-5A2B-44BB-BFC5-FEFE1CD53512}" srcOrd="1" destOrd="0" presId="urn:microsoft.com/office/officeart/2005/8/layout/vProcess5"/>
    <dgm:cxn modelId="{41500CB7-1FB2-4E64-8F5F-A0F329941715}" type="presOf" srcId="{F4104F2C-AA56-4FF7-AFC4-9E1D452ADA95}" destId="{F2766BD9-AEEA-450A-929B-9E3FF112BC38}" srcOrd="0" destOrd="0" presId="urn:microsoft.com/office/officeart/2005/8/layout/vProcess5"/>
    <dgm:cxn modelId="{045E0FBD-329B-4705-9852-04D189D3CB8B}" type="presOf" srcId="{8B8FA793-D606-4534-AAD4-D8259255BB47}" destId="{341D195E-9A2A-4D4F-9D74-497A70CE6F97}" srcOrd="0" destOrd="0" presId="urn:microsoft.com/office/officeart/2005/8/layout/vProcess5"/>
    <dgm:cxn modelId="{AFA323C9-F651-4E94-9702-962F3405337C}" srcId="{92023A3E-F387-4BD9-93B3-62E149E28B52}" destId="{F4104F2C-AA56-4FF7-AFC4-9E1D452ADA95}" srcOrd="0" destOrd="0" parTransId="{36B996D8-8A09-4667-874C-D79194977F0C}" sibTransId="{DBC36D45-63E8-4BD4-A080-F9732965088D}"/>
    <dgm:cxn modelId="{21A00AD1-CA32-498E-9332-80A05143E7F4}" type="presOf" srcId="{8B8FA793-D606-4534-AAD4-D8259255BB47}" destId="{7D3A560F-4CDE-49AF-8E3D-6B3E2C711419}" srcOrd="1" destOrd="0" presId="urn:microsoft.com/office/officeart/2005/8/layout/vProcess5"/>
    <dgm:cxn modelId="{EBAAC7E8-DBD8-4C1A-B40F-862EB9C0D572}" type="presOf" srcId="{A1C6D197-324C-48F9-A1CC-92A1B3C1F9F6}" destId="{36D41BF3-8E45-452B-B8C7-3CE4E552E968}" srcOrd="0" destOrd="0" presId="urn:microsoft.com/office/officeart/2005/8/layout/vProcess5"/>
    <dgm:cxn modelId="{5016C21D-234E-432F-93F6-A186F3FCF325}" type="presParOf" srcId="{0EB50F87-1F24-4414-915A-16C49C20A47D}" destId="{6AF24152-C5CB-4992-8F25-339CD079BDA9}" srcOrd="0" destOrd="0" presId="urn:microsoft.com/office/officeart/2005/8/layout/vProcess5"/>
    <dgm:cxn modelId="{D2EC1FB3-1CB7-4CCF-A78C-41B81CDFDF4F}" type="presParOf" srcId="{0EB50F87-1F24-4414-915A-16C49C20A47D}" destId="{F2766BD9-AEEA-450A-929B-9E3FF112BC38}" srcOrd="1" destOrd="0" presId="urn:microsoft.com/office/officeart/2005/8/layout/vProcess5"/>
    <dgm:cxn modelId="{CAC3124C-659B-47FA-A8D7-EEED019BF822}" type="presParOf" srcId="{0EB50F87-1F24-4414-915A-16C49C20A47D}" destId="{4C7C9B6A-2B6F-4D00-8BDD-3FCCB50AEF2E}" srcOrd="2" destOrd="0" presId="urn:microsoft.com/office/officeart/2005/8/layout/vProcess5"/>
    <dgm:cxn modelId="{F072A117-3692-4D22-8005-2105B52DB150}" type="presParOf" srcId="{0EB50F87-1F24-4414-915A-16C49C20A47D}" destId="{192545B3-17D6-4111-84E4-5B6089BFB940}" srcOrd="3" destOrd="0" presId="urn:microsoft.com/office/officeart/2005/8/layout/vProcess5"/>
    <dgm:cxn modelId="{D09577BF-7825-4D2B-A4EF-FE0836142272}" type="presParOf" srcId="{0EB50F87-1F24-4414-915A-16C49C20A47D}" destId="{341D195E-9A2A-4D4F-9D74-497A70CE6F97}" srcOrd="4" destOrd="0" presId="urn:microsoft.com/office/officeart/2005/8/layout/vProcess5"/>
    <dgm:cxn modelId="{B0D1EB20-85C3-4DA3-9427-B89A24F3FD97}" type="presParOf" srcId="{0EB50F87-1F24-4414-915A-16C49C20A47D}" destId="{EFC1DC36-E009-4BF7-A0B1-CB65D76ADF68}" srcOrd="5" destOrd="0" presId="urn:microsoft.com/office/officeart/2005/8/layout/vProcess5"/>
    <dgm:cxn modelId="{4053D7BB-1E11-4C54-81AB-C74807319388}" type="presParOf" srcId="{0EB50F87-1F24-4414-915A-16C49C20A47D}" destId="{A3E7E340-FC9D-4A73-A08E-E0545297AB57}" srcOrd="6" destOrd="0" presId="urn:microsoft.com/office/officeart/2005/8/layout/vProcess5"/>
    <dgm:cxn modelId="{722C121F-4FD2-4106-AE2D-5A3BDE266FAE}" type="presParOf" srcId="{0EB50F87-1F24-4414-915A-16C49C20A47D}" destId="{A5C0442A-231D-4C6C-BF94-3FD28F013290}" srcOrd="7" destOrd="0" presId="urn:microsoft.com/office/officeart/2005/8/layout/vProcess5"/>
    <dgm:cxn modelId="{95E85521-4E04-4ED9-92C6-3A4C5EB7CFE2}" type="presParOf" srcId="{0EB50F87-1F24-4414-915A-16C49C20A47D}" destId="{381A34D5-7EE3-486A-8E38-74AB355F6B7B}" srcOrd="8" destOrd="0" presId="urn:microsoft.com/office/officeart/2005/8/layout/vProcess5"/>
    <dgm:cxn modelId="{DA085CEE-0C0D-4B77-91D8-52B9636EB27C}" type="presParOf" srcId="{0EB50F87-1F24-4414-915A-16C49C20A47D}" destId="{36D41BF3-8E45-452B-B8C7-3CE4E552E968}" srcOrd="9" destOrd="0" presId="urn:microsoft.com/office/officeart/2005/8/layout/vProcess5"/>
    <dgm:cxn modelId="{4412D61C-518A-4B38-AE3E-34FEE3030872}" type="presParOf" srcId="{0EB50F87-1F24-4414-915A-16C49C20A47D}" destId="{1DC5E83A-7097-48AB-AD53-C6251FD42B62}" srcOrd="10" destOrd="0" presId="urn:microsoft.com/office/officeart/2005/8/layout/vProcess5"/>
    <dgm:cxn modelId="{CA90485C-7E1B-4136-80F0-BBE613F13061}" type="presParOf" srcId="{0EB50F87-1F24-4414-915A-16C49C20A47D}" destId="{14FF0BF8-E228-47AA-8A34-EEDC1AEADCBF}" srcOrd="11" destOrd="0" presId="urn:microsoft.com/office/officeart/2005/8/layout/vProcess5"/>
    <dgm:cxn modelId="{3F8735F1-D55D-4E30-99F3-CA2A8DD6C4BC}" type="presParOf" srcId="{0EB50F87-1F24-4414-915A-16C49C20A47D}" destId="{F0150E1E-4985-41B0-B1C0-353AEB6A9852}" srcOrd="12" destOrd="0" presId="urn:microsoft.com/office/officeart/2005/8/layout/vProcess5"/>
    <dgm:cxn modelId="{5C6C5E9F-BD5F-4B8A-A089-01A4FBA5D0E2}" type="presParOf" srcId="{0EB50F87-1F24-4414-915A-16C49C20A47D}" destId="{7D3A560F-4CDE-49AF-8E3D-6B3E2C711419}" srcOrd="13" destOrd="0" presId="urn:microsoft.com/office/officeart/2005/8/layout/vProcess5"/>
    <dgm:cxn modelId="{87F01665-5665-4FD2-8ACC-6ACAD2C4C355}" type="presParOf" srcId="{0EB50F87-1F24-4414-915A-16C49C20A47D}" destId="{B9583798-5A2B-44BB-BFC5-FEFE1CD53512}"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4E1B86-DC53-4CBC-B927-D64A846B3CC0}"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510E9DD2-E2B7-4051-BC8E-4ACF7530C953}">
      <dgm:prSet custT="1"/>
      <dgm:spPr/>
      <dgm:t>
        <a:bodyPr/>
        <a:lstStyle/>
        <a:p>
          <a:pPr>
            <a:defRPr cap="all"/>
          </a:pPr>
          <a:r>
            <a:rPr lang="en-US" sz="1800" dirty="0">
              <a:latin typeface="Agency FB" panose="020B0503020202020204" pitchFamily="34" charset="0"/>
            </a:rPr>
            <a:t>1. Supervised Learning</a:t>
          </a:r>
        </a:p>
        <a:p>
          <a:pPr>
            <a:defRPr cap="all"/>
          </a:pPr>
          <a:r>
            <a:rPr lang="en-US" sz="1800" dirty="0">
              <a:latin typeface="Agency FB" panose="020B0503020202020204" pitchFamily="34" charset="0"/>
            </a:rPr>
            <a:t>a. Regression, Taxi Fare/ Housing Price Prediction</a:t>
          </a:r>
        </a:p>
        <a:p>
          <a:pPr>
            <a:defRPr cap="all"/>
          </a:pPr>
          <a:r>
            <a:rPr lang="en-US" sz="1800" dirty="0">
              <a:latin typeface="Agency FB" panose="020B0503020202020204" pitchFamily="34" charset="0"/>
            </a:rPr>
            <a:t>B. Classification, e.g. Sentiment/Spam filter prediction </a:t>
          </a:r>
        </a:p>
        <a:p>
          <a:pPr>
            <a:defRPr cap="all"/>
          </a:pPr>
          <a:r>
            <a:rPr lang="en-US" sz="1800" dirty="0">
              <a:latin typeface="Agency FB" panose="020B0503020202020204" pitchFamily="34" charset="0"/>
            </a:rPr>
            <a:t>.  </a:t>
          </a:r>
        </a:p>
      </dgm:t>
    </dgm:pt>
    <dgm:pt modelId="{0F4A934A-1E1C-4AB0-A26D-064436B953B0}" type="parTrans" cxnId="{7DAD2543-07F0-4633-BA72-C98CB40EB7CC}">
      <dgm:prSet/>
      <dgm:spPr/>
      <dgm:t>
        <a:bodyPr/>
        <a:lstStyle/>
        <a:p>
          <a:endParaRPr lang="en-US" sz="4000"/>
        </a:p>
      </dgm:t>
    </dgm:pt>
    <dgm:pt modelId="{06E2B402-4A33-4C0D-9895-1BA1B7F1ACA8}" type="sibTrans" cxnId="{7DAD2543-07F0-4633-BA72-C98CB40EB7CC}">
      <dgm:prSet/>
      <dgm:spPr/>
      <dgm:t>
        <a:bodyPr/>
        <a:lstStyle/>
        <a:p>
          <a:endParaRPr lang="en-US" sz="2800"/>
        </a:p>
      </dgm:t>
    </dgm:pt>
    <dgm:pt modelId="{E09AF61C-7D9E-48A2-9E8B-F07162D46C5B}">
      <dgm:prSet custT="1"/>
      <dgm:spPr/>
      <dgm:t>
        <a:bodyPr/>
        <a:lstStyle/>
        <a:p>
          <a:pPr>
            <a:defRPr cap="all"/>
          </a:pPr>
          <a:r>
            <a:rPr lang="en-US" sz="1800">
              <a:latin typeface="Agency FB" panose="020B0503020202020204" pitchFamily="34" charset="0"/>
            </a:rPr>
            <a:t>2. Unsupervised Learning</a:t>
          </a:r>
        </a:p>
        <a:p>
          <a:pPr>
            <a:defRPr cap="all"/>
          </a:pPr>
          <a:r>
            <a:rPr lang="en-US" sz="1800">
              <a:latin typeface="Agency FB" panose="020B0503020202020204" pitchFamily="34" charset="0"/>
            </a:rPr>
            <a:t>a. Clustering , e.g. Product Customer Segment  </a:t>
          </a:r>
        </a:p>
      </dgm:t>
    </dgm:pt>
    <dgm:pt modelId="{8841D390-1D4C-4902-A80D-210DDA0DCE64}" type="parTrans" cxnId="{6AF40358-40CC-4BEF-A572-AF6E40981E7A}">
      <dgm:prSet/>
      <dgm:spPr/>
      <dgm:t>
        <a:bodyPr/>
        <a:lstStyle/>
        <a:p>
          <a:endParaRPr lang="en-US" sz="4000"/>
        </a:p>
      </dgm:t>
    </dgm:pt>
    <dgm:pt modelId="{BEB657AE-99D2-4429-850F-96C517BBB8B0}" type="sibTrans" cxnId="{6AF40358-40CC-4BEF-A572-AF6E40981E7A}">
      <dgm:prSet/>
      <dgm:spPr/>
      <dgm:t>
        <a:bodyPr/>
        <a:lstStyle/>
        <a:p>
          <a:endParaRPr lang="en-US" sz="2800"/>
        </a:p>
      </dgm:t>
    </dgm:pt>
    <dgm:pt modelId="{47ACA1CD-C910-416A-B7B0-AE4E808F13C1}">
      <dgm:prSet custT="1"/>
      <dgm:spPr/>
      <dgm:t>
        <a:bodyPr/>
        <a:lstStyle/>
        <a:p>
          <a:pPr>
            <a:defRPr cap="all"/>
          </a:pPr>
          <a:r>
            <a:rPr lang="en-US" sz="1800">
              <a:latin typeface="Agency FB" panose="020B0503020202020204" pitchFamily="34" charset="0"/>
            </a:rPr>
            <a:t>3. Semi-Supervised Learning</a:t>
          </a:r>
        </a:p>
        <a:p>
          <a:pPr>
            <a:defRPr cap="all"/>
          </a:pPr>
          <a:r>
            <a:rPr lang="en-US" sz="1800">
              <a:latin typeface="Agency FB" panose="020B0503020202020204" pitchFamily="34" charset="0"/>
            </a:rPr>
            <a:t>a. Clustering/Classification, e.g. Speech Analysis  </a:t>
          </a:r>
        </a:p>
      </dgm:t>
    </dgm:pt>
    <dgm:pt modelId="{D636FF32-DD3B-4D40-8D20-6555CEE2984C}" type="parTrans" cxnId="{2F93810A-6132-42A5-AADE-0B3537DE118A}">
      <dgm:prSet/>
      <dgm:spPr/>
      <dgm:t>
        <a:bodyPr/>
        <a:lstStyle/>
        <a:p>
          <a:endParaRPr lang="en-US" sz="4000"/>
        </a:p>
      </dgm:t>
    </dgm:pt>
    <dgm:pt modelId="{66EE812D-008F-4A6D-BBCD-226A48EEA3BE}" type="sibTrans" cxnId="{2F93810A-6132-42A5-AADE-0B3537DE118A}">
      <dgm:prSet/>
      <dgm:spPr/>
      <dgm:t>
        <a:bodyPr/>
        <a:lstStyle/>
        <a:p>
          <a:endParaRPr lang="en-US" sz="2800"/>
        </a:p>
      </dgm:t>
    </dgm:pt>
    <dgm:pt modelId="{E0BFB772-64B8-4922-8DFE-66F6BB80343A}">
      <dgm:prSet custT="1"/>
      <dgm:spPr/>
      <dgm:t>
        <a:bodyPr/>
        <a:lstStyle/>
        <a:p>
          <a:pPr>
            <a:defRPr cap="all"/>
          </a:pPr>
          <a:r>
            <a:rPr lang="en-US" sz="1800">
              <a:latin typeface="Agency FB" panose="020B0503020202020204" pitchFamily="34" charset="0"/>
            </a:rPr>
            <a:t>4. Reinforcement Learning</a:t>
          </a:r>
        </a:p>
        <a:p>
          <a:pPr>
            <a:defRPr cap="all"/>
          </a:pPr>
          <a:r>
            <a:rPr lang="en-US" sz="1800">
              <a:latin typeface="Agency FB" panose="020B0503020202020204" pitchFamily="34" charset="0"/>
            </a:rPr>
            <a:t>a. Classification/Control, e.g. Self-Driving Car  </a:t>
          </a:r>
        </a:p>
      </dgm:t>
    </dgm:pt>
    <dgm:pt modelId="{E926E3E7-B75E-4E80-8AFD-A501EB30A313}" type="parTrans" cxnId="{1967A88B-16BB-4F63-BB6F-94D62D133701}">
      <dgm:prSet/>
      <dgm:spPr/>
      <dgm:t>
        <a:bodyPr/>
        <a:lstStyle/>
        <a:p>
          <a:endParaRPr lang="en-US" sz="4000"/>
        </a:p>
      </dgm:t>
    </dgm:pt>
    <dgm:pt modelId="{E18E4BF0-4949-42BD-8CC5-0C389FBBCB5A}" type="sibTrans" cxnId="{1967A88B-16BB-4F63-BB6F-94D62D133701}">
      <dgm:prSet/>
      <dgm:spPr/>
      <dgm:t>
        <a:bodyPr/>
        <a:lstStyle/>
        <a:p>
          <a:endParaRPr lang="en-US" sz="2800"/>
        </a:p>
      </dgm:t>
    </dgm:pt>
    <dgm:pt modelId="{025865B5-F893-4990-BE83-EC7EBEDEB019}" type="pres">
      <dgm:prSet presAssocID="{174E1B86-DC53-4CBC-B927-D64A846B3CC0}" presName="linear" presStyleCnt="0">
        <dgm:presLayoutVars>
          <dgm:animLvl val="lvl"/>
          <dgm:resizeHandles val="exact"/>
        </dgm:presLayoutVars>
      </dgm:prSet>
      <dgm:spPr/>
    </dgm:pt>
    <dgm:pt modelId="{E127B8AA-2D8A-4B16-AAD5-2BD59C8C89D6}" type="pres">
      <dgm:prSet presAssocID="{510E9DD2-E2B7-4051-BC8E-4ACF7530C953}" presName="parentText" presStyleLbl="node1" presStyleIdx="0" presStyleCnt="4">
        <dgm:presLayoutVars>
          <dgm:chMax val="0"/>
          <dgm:bulletEnabled val="1"/>
        </dgm:presLayoutVars>
      </dgm:prSet>
      <dgm:spPr/>
    </dgm:pt>
    <dgm:pt modelId="{80A04884-355B-4FE2-AC71-D4D5E75D8F53}" type="pres">
      <dgm:prSet presAssocID="{06E2B402-4A33-4C0D-9895-1BA1B7F1ACA8}" presName="spacer" presStyleCnt="0"/>
      <dgm:spPr/>
    </dgm:pt>
    <dgm:pt modelId="{486F208F-1779-48A2-82BA-5E5C8125F613}" type="pres">
      <dgm:prSet presAssocID="{E09AF61C-7D9E-48A2-9E8B-F07162D46C5B}" presName="parentText" presStyleLbl="node1" presStyleIdx="1" presStyleCnt="4">
        <dgm:presLayoutVars>
          <dgm:chMax val="0"/>
          <dgm:bulletEnabled val="1"/>
        </dgm:presLayoutVars>
      </dgm:prSet>
      <dgm:spPr/>
    </dgm:pt>
    <dgm:pt modelId="{597E6746-1123-45F9-86E4-C5CA14E15707}" type="pres">
      <dgm:prSet presAssocID="{BEB657AE-99D2-4429-850F-96C517BBB8B0}" presName="spacer" presStyleCnt="0"/>
      <dgm:spPr/>
    </dgm:pt>
    <dgm:pt modelId="{9C3E4132-F167-4FF7-8203-3844F5022417}" type="pres">
      <dgm:prSet presAssocID="{47ACA1CD-C910-416A-B7B0-AE4E808F13C1}" presName="parentText" presStyleLbl="node1" presStyleIdx="2" presStyleCnt="4">
        <dgm:presLayoutVars>
          <dgm:chMax val="0"/>
          <dgm:bulletEnabled val="1"/>
        </dgm:presLayoutVars>
      </dgm:prSet>
      <dgm:spPr/>
    </dgm:pt>
    <dgm:pt modelId="{7E51EEC9-84CC-462D-974C-23812D23B0BC}" type="pres">
      <dgm:prSet presAssocID="{66EE812D-008F-4A6D-BBCD-226A48EEA3BE}" presName="spacer" presStyleCnt="0"/>
      <dgm:spPr/>
    </dgm:pt>
    <dgm:pt modelId="{473B36A8-0205-4457-B892-279DF5B4B8E0}" type="pres">
      <dgm:prSet presAssocID="{E0BFB772-64B8-4922-8DFE-66F6BB80343A}" presName="parentText" presStyleLbl="node1" presStyleIdx="3" presStyleCnt="4">
        <dgm:presLayoutVars>
          <dgm:chMax val="0"/>
          <dgm:bulletEnabled val="1"/>
        </dgm:presLayoutVars>
      </dgm:prSet>
      <dgm:spPr/>
    </dgm:pt>
  </dgm:ptLst>
  <dgm:cxnLst>
    <dgm:cxn modelId="{2F93810A-6132-42A5-AADE-0B3537DE118A}" srcId="{174E1B86-DC53-4CBC-B927-D64A846B3CC0}" destId="{47ACA1CD-C910-416A-B7B0-AE4E808F13C1}" srcOrd="2" destOrd="0" parTransId="{D636FF32-DD3B-4D40-8D20-6555CEE2984C}" sibTransId="{66EE812D-008F-4A6D-BBCD-226A48EEA3BE}"/>
    <dgm:cxn modelId="{7DAD2543-07F0-4633-BA72-C98CB40EB7CC}" srcId="{174E1B86-DC53-4CBC-B927-D64A846B3CC0}" destId="{510E9DD2-E2B7-4051-BC8E-4ACF7530C953}" srcOrd="0" destOrd="0" parTransId="{0F4A934A-1E1C-4AB0-A26D-064436B953B0}" sibTransId="{06E2B402-4A33-4C0D-9895-1BA1B7F1ACA8}"/>
    <dgm:cxn modelId="{12263465-1455-4358-9F19-3452AB483BC3}" type="presOf" srcId="{174E1B86-DC53-4CBC-B927-D64A846B3CC0}" destId="{025865B5-F893-4990-BE83-EC7EBEDEB019}" srcOrd="0" destOrd="0" presId="urn:microsoft.com/office/officeart/2005/8/layout/vList2"/>
    <dgm:cxn modelId="{9560A069-1C1C-4705-BE08-B377CE59D582}" type="presOf" srcId="{47ACA1CD-C910-416A-B7B0-AE4E808F13C1}" destId="{9C3E4132-F167-4FF7-8203-3844F5022417}" srcOrd="0" destOrd="0" presId="urn:microsoft.com/office/officeart/2005/8/layout/vList2"/>
    <dgm:cxn modelId="{6AF40358-40CC-4BEF-A572-AF6E40981E7A}" srcId="{174E1B86-DC53-4CBC-B927-D64A846B3CC0}" destId="{E09AF61C-7D9E-48A2-9E8B-F07162D46C5B}" srcOrd="1" destOrd="0" parTransId="{8841D390-1D4C-4902-A80D-210DDA0DCE64}" sibTransId="{BEB657AE-99D2-4429-850F-96C517BBB8B0}"/>
    <dgm:cxn modelId="{3502B289-240E-4C8F-B788-7DC58CF0CDA1}" type="presOf" srcId="{510E9DD2-E2B7-4051-BC8E-4ACF7530C953}" destId="{E127B8AA-2D8A-4B16-AAD5-2BD59C8C89D6}" srcOrd="0" destOrd="0" presId="urn:microsoft.com/office/officeart/2005/8/layout/vList2"/>
    <dgm:cxn modelId="{1967A88B-16BB-4F63-BB6F-94D62D133701}" srcId="{174E1B86-DC53-4CBC-B927-D64A846B3CC0}" destId="{E0BFB772-64B8-4922-8DFE-66F6BB80343A}" srcOrd="3" destOrd="0" parTransId="{E926E3E7-B75E-4E80-8AFD-A501EB30A313}" sibTransId="{E18E4BF0-4949-42BD-8CC5-0C389FBBCB5A}"/>
    <dgm:cxn modelId="{B4CE7BB5-3CAB-4E82-BE87-29150B01B94D}" type="presOf" srcId="{E09AF61C-7D9E-48A2-9E8B-F07162D46C5B}" destId="{486F208F-1779-48A2-82BA-5E5C8125F613}" srcOrd="0" destOrd="0" presId="urn:microsoft.com/office/officeart/2005/8/layout/vList2"/>
    <dgm:cxn modelId="{8D027DD5-ABBF-437D-9ACE-DD6ABD3450AC}" type="presOf" srcId="{E0BFB772-64B8-4922-8DFE-66F6BB80343A}" destId="{473B36A8-0205-4457-B892-279DF5B4B8E0}" srcOrd="0" destOrd="0" presId="urn:microsoft.com/office/officeart/2005/8/layout/vList2"/>
    <dgm:cxn modelId="{CEB99D2A-2BA1-4ED1-AAE2-8267F0AB7B9E}" type="presParOf" srcId="{025865B5-F893-4990-BE83-EC7EBEDEB019}" destId="{E127B8AA-2D8A-4B16-AAD5-2BD59C8C89D6}" srcOrd="0" destOrd="0" presId="urn:microsoft.com/office/officeart/2005/8/layout/vList2"/>
    <dgm:cxn modelId="{3E7239B9-8D12-4B4F-8FE6-F074A60CB5D5}" type="presParOf" srcId="{025865B5-F893-4990-BE83-EC7EBEDEB019}" destId="{80A04884-355B-4FE2-AC71-D4D5E75D8F53}" srcOrd="1" destOrd="0" presId="urn:microsoft.com/office/officeart/2005/8/layout/vList2"/>
    <dgm:cxn modelId="{9BA2B40B-2BD4-4E15-B68C-16BEF7E71D7F}" type="presParOf" srcId="{025865B5-F893-4990-BE83-EC7EBEDEB019}" destId="{486F208F-1779-48A2-82BA-5E5C8125F613}" srcOrd="2" destOrd="0" presId="urn:microsoft.com/office/officeart/2005/8/layout/vList2"/>
    <dgm:cxn modelId="{00C2EAA7-BDAA-43F4-8F2D-F161A1DD0E11}" type="presParOf" srcId="{025865B5-F893-4990-BE83-EC7EBEDEB019}" destId="{597E6746-1123-45F9-86E4-C5CA14E15707}" srcOrd="3" destOrd="0" presId="urn:microsoft.com/office/officeart/2005/8/layout/vList2"/>
    <dgm:cxn modelId="{344FAA04-536C-40BE-9E89-09B8F93294E5}" type="presParOf" srcId="{025865B5-F893-4990-BE83-EC7EBEDEB019}" destId="{9C3E4132-F167-4FF7-8203-3844F5022417}" srcOrd="4" destOrd="0" presId="urn:microsoft.com/office/officeart/2005/8/layout/vList2"/>
    <dgm:cxn modelId="{BF0C6106-EE4A-43A5-A993-CCCA62010DA8}" type="presParOf" srcId="{025865B5-F893-4990-BE83-EC7EBEDEB019}" destId="{7E51EEC9-84CC-462D-974C-23812D23B0BC}" srcOrd="5" destOrd="0" presId="urn:microsoft.com/office/officeart/2005/8/layout/vList2"/>
    <dgm:cxn modelId="{023267AB-A1E0-447E-821F-1920507EC2F8}" type="presParOf" srcId="{025865B5-F893-4990-BE83-EC7EBEDEB019}" destId="{473B36A8-0205-4457-B892-279DF5B4B8E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66BD9-AEEA-450A-929B-9E3FF112BC38}">
      <dsp:nvSpPr>
        <dsp:cNvPr id="0" name=""/>
        <dsp:cNvSpPr/>
      </dsp:nvSpPr>
      <dsp:spPr>
        <a:xfrm>
          <a:off x="0" y="0"/>
          <a:ext cx="7627620" cy="637508"/>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b="0" kern="1200" dirty="0">
              <a:latin typeface="Agency FB" panose="020B0503020202020204" pitchFamily="34" charset="0"/>
            </a:rPr>
            <a:t>Web scraped data of 10k Play Store apps for analyzing the Android market  to predict the  potential of app-making businesses success</a:t>
          </a:r>
        </a:p>
      </dsp:txBody>
      <dsp:txXfrm>
        <a:off x="18672" y="18672"/>
        <a:ext cx="6865110" cy="600164"/>
      </dsp:txXfrm>
    </dsp:sp>
    <dsp:sp modelId="{4C7C9B6A-2B6F-4D00-8BDD-3FCCB50AEF2E}">
      <dsp:nvSpPr>
        <dsp:cNvPr id="0" name=""/>
        <dsp:cNvSpPr/>
      </dsp:nvSpPr>
      <dsp:spPr>
        <a:xfrm>
          <a:off x="569595" y="726050"/>
          <a:ext cx="7627620" cy="637508"/>
        </a:xfrm>
        <a:prstGeom prst="roundRect">
          <a:avLst>
            <a:gd name="adj" fmla="val 10000"/>
          </a:avLst>
        </a:prstGeom>
        <a:gradFill rotWithShape="0">
          <a:gsLst>
            <a:gs pos="0">
              <a:schemeClr val="accent2">
                <a:hueOff val="1197020"/>
                <a:satOff val="-3638"/>
                <a:lumOff val="-49"/>
                <a:alphaOff val="0"/>
                <a:tint val="94000"/>
                <a:satMod val="105000"/>
                <a:lumMod val="102000"/>
              </a:schemeClr>
            </a:gs>
            <a:gs pos="100000">
              <a:schemeClr val="accent2">
                <a:hueOff val="1197020"/>
                <a:satOff val="-3638"/>
                <a:lumOff val="-49"/>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b="0" kern="1200">
              <a:latin typeface="Agency FB" panose="020B0503020202020204" pitchFamily="34" charset="0"/>
            </a:rPr>
            <a:t>Source: </a:t>
          </a:r>
          <a:r>
            <a:rPr lang="en-US" sz="2400" kern="1200">
              <a:latin typeface="Agency FB" panose="020B0503020202020204" pitchFamily="34" charset="0"/>
              <a:hlinkClick xmlns:r="http://schemas.openxmlformats.org/officeDocument/2006/relationships" r:id="rId1"/>
            </a:rPr>
            <a:t>https://www.kaggle.com/lava18/google-play-store-apps</a:t>
          </a:r>
          <a:r>
            <a:rPr lang="en-US" sz="2400" b="0" kern="1200">
              <a:latin typeface="Agency FB" panose="020B0503020202020204" pitchFamily="34" charset="0"/>
            </a:rPr>
            <a:t> </a:t>
          </a:r>
        </a:p>
      </dsp:txBody>
      <dsp:txXfrm>
        <a:off x="588267" y="744722"/>
        <a:ext cx="6606300" cy="600164"/>
      </dsp:txXfrm>
    </dsp:sp>
    <dsp:sp modelId="{192545B3-17D6-4111-84E4-5B6089BFB940}">
      <dsp:nvSpPr>
        <dsp:cNvPr id="0" name=""/>
        <dsp:cNvSpPr/>
      </dsp:nvSpPr>
      <dsp:spPr>
        <a:xfrm>
          <a:off x="1139189" y="1452101"/>
          <a:ext cx="7627620" cy="637508"/>
        </a:xfrm>
        <a:prstGeom prst="roundRect">
          <a:avLst>
            <a:gd name="adj" fmla="val 10000"/>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b="0" kern="1200">
              <a:latin typeface="Agency FB" panose="020B0503020202020204" pitchFamily="34" charset="0"/>
            </a:rPr>
            <a:t>Data Type : CSV</a:t>
          </a:r>
        </a:p>
      </dsp:txBody>
      <dsp:txXfrm>
        <a:off x="1157861" y="1470773"/>
        <a:ext cx="6606300" cy="600164"/>
      </dsp:txXfrm>
    </dsp:sp>
    <dsp:sp modelId="{341D195E-9A2A-4D4F-9D74-497A70CE6F97}">
      <dsp:nvSpPr>
        <dsp:cNvPr id="0" name=""/>
        <dsp:cNvSpPr/>
      </dsp:nvSpPr>
      <dsp:spPr>
        <a:xfrm>
          <a:off x="1708784" y="2178152"/>
          <a:ext cx="7627620" cy="637508"/>
        </a:xfrm>
        <a:prstGeom prst="roundRect">
          <a:avLst>
            <a:gd name="adj" fmla="val 10000"/>
          </a:avLst>
        </a:prstGeom>
        <a:gradFill rotWithShape="0">
          <a:gsLst>
            <a:gs pos="0">
              <a:schemeClr val="accent2">
                <a:hueOff val="3591061"/>
                <a:satOff val="-10913"/>
                <a:lumOff val="-147"/>
                <a:alphaOff val="0"/>
                <a:tint val="94000"/>
                <a:satMod val="105000"/>
                <a:lumMod val="102000"/>
              </a:schemeClr>
            </a:gs>
            <a:gs pos="100000">
              <a:schemeClr val="accent2">
                <a:hueOff val="3591061"/>
                <a:satOff val="-10913"/>
                <a:lumOff val="-147"/>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b="0" kern="1200">
              <a:latin typeface="Agency FB" panose="020B0503020202020204" pitchFamily="34" charset="0"/>
            </a:rPr>
            <a:t>Database : SQL Database (Postgres) </a:t>
          </a:r>
        </a:p>
      </dsp:txBody>
      <dsp:txXfrm>
        <a:off x="1727456" y="2196824"/>
        <a:ext cx="6606300" cy="600164"/>
      </dsp:txXfrm>
    </dsp:sp>
    <dsp:sp modelId="{EFC1DC36-E009-4BF7-A0B1-CB65D76ADF68}">
      <dsp:nvSpPr>
        <dsp:cNvPr id="0" name=""/>
        <dsp:cNvSpPr/>
      </dsp:nvSpPr>
      <dsp:spPr>
        <a:xfrm>
          <a:off x="2278379" y="2904203"/>
          <a:ext cx="7627620" cy="637508"/>
        </a:xfrm>
        <a:prstGeom prst="roundRect">
          <a:avLst>
            <a:gd name="adj" fmla="val 10000"/>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b="0" kern="1200">
              <a:latin typeface="Agency FB" panose="020B0503020202020204" pitchFamily="34" charset="0"/>
            </a:rPr>
            <a:t> Tools Used: Python Pandas, Matplotlib, Tableau</a:t>
          </a:r>
        </a:p>
      </dsp:txBody>
      <dsp:txXfrm>
        <a:off x="2297051" y="2922875"/>
        <a:ext cx="6606300" cy="600164"/>
      </dsp:txXfrm>
    </dsp:sp>
    <dsp:sp modelId="{A3E7E340-FC9D-4A73-A08E-E0545297AB57}">
      <dsp:nvSpPr>
        <dsp:cNvPr id="0" name=""/>
        <dsp:cNvSpPr/>
      </dsp:nvSpPr>
      <dsp:spPr>
        <a:xfrm>
          <a:off x="7213239" y="465735"/>
          <a:ext cx="414380" cy="414380"/>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100000"/>
            </a:lnSpc>
            <a:spcBef>
              <a:spcPct val="0"/>
            </a:spcBef>
            <a:spcAft>
              <a:spcPct val="35000"/>
            </a:spcAft>
            <a:buNone/>
          </a:pPr>
          <a:endParaRPr lang="en-US" sz="3200" kern="1200">
            <a:latin typeface="Agency FB" panose="020B0503020202020204" pitchFamily="34" charset="0"/>
          </a:endParaRPr>
        </a:p>
      </dsp:txBody>
      <dsp:txXfrm>
        <a:off x="7306474" y="465735"/>
        <a:ext cx="227910" cy="311821"/>
      </dsp:txXfrm>
    </dsp:sp>
    <dsp:sp modelId="{A5C0442A-231D-4C6C-BF94-3FD28F013290}">
      <dsp:nvSpPr>
        <dsp:cNvPr id="0" name=""/>
        <dsp:cNvSpPr/>
      </dsp:nvSpPr>
      <dsp:spPr>
        <a:xfrm>
          <a:off x="7782834" y="1191786"/>
          <a:ext cx="414380" cy="414380"/>
        </a:xfrm>
        <a:prstGeom prst="downArrow">
          <a:avLst>
            <a:gd name="adj1" fmla="val 55000"/>
            <a:gd name="adj2" fmla="val 45000"/>
          </a:avLst>
        </a:prstGeom>
        <a:solidFill>
          <a:schemeClr val="accent2">
            <a:tint val="40000"/>
            <a:alpha val="90000"/>
            <a:hueOff val="1380638"/>
            <a:satOff val="-4887"/>
            <a:lumOff val="-213"/>
            <a:alphaOff val="0"/>
          </a:schemeClr>
        </a:solidFill>
        <a:ln w="9525" cap="flat" cmpd="sng" algn="ctr">
          <a:solidFill>
            <a:schemeClr val="accent2">
              <a:tint val="40000"/>
              <a:alpha val="90000"/>
              <a:hueOff val="1380638"/>
              <a:satOff val="-4887"/>
              <a:lumOff val="-213"/>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100000"/>
            </a:lnSpc>
            <a:spcBef>
              <a:spcPct val="0"/>
            </a:spcBef>
            <a:spcAft>
              <a:spcPct val="35000"/>
            </a:spcAft>
            <a:buNone/>
          </a:pPr>
          <a:endParaRPr lang="en-US" sz="3200" kern="1200">
            <a:latin typeface="Agency FB" panose="020B0503020202020204" pitchFamily="34" charset="0"/>
          </a:endParaRPr>
        </a:p>
      </dsp:txBody>
      <dsp:txXfrm>
        <a:off x="7876069" y="1191786"/>
        <a:ext cx="227910" cy="311821"/>
      </dsp:txXfrm>
    </dsp:sp>
    <dsp:sp modelId="{381A34D5-7EE3-486A-8E38-74AB355F6B7B}">
      <dsp:nvSpPr>
        <dsp:cNvPr id="0" name=""/>
        <dsp:cNvSpPr/>
      </dsp:nvSpPr>
      <dsp:spPr>
        <a:xfrm>
          <a:off x="8352429" y="1907211"/>
          <a:ext cx="414380" cy="414380"/>
        </a:xfrm>
        <a:prstGeom prst="downArrow">
          <a:avLst>
            <a:gd name="adj1" fmla="val 55000"/>
            <a:gd name="adj2" fmla="val 45000"/>
          </a:avLst>
        </a:prstGeom>
        <a:solidFill>
          <a:schemeClr val="accent2">
            <a:tint val="40000"/>
            <a:alpha val="90000"/>
            <a:hueOff val="2761277"/>
            <a:satOff val="-9774"/>
            <a:lumOff val="-425"/>
            <a:alphaOff val="0"/>
          </a:schemeClr>
        </a:solidFill>
        <a:ln w="9525" cap="flat" cmpd="sng" algn="ctr">
          <a:solidFill>
            <a:schemeClr val="accent2">
              <a:tint val="40000"/>
              <a:alpha val="90000"/>
              <a:hueOff val="2761277"/>
              <a:satOff val="-9774"/>
              <a:lumOff val="-42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100000"/>
            </a:lnSpc>
            <a:spcBef>
              <a:spcPct val="0"/>
            </a:spcBef>
            <a:spcAft>
              <a:spcPct val="35000"/>
            </a:spcAft>
            <a:buNone/>
          </a:pPr>
          <a:endParaRPr lang="en-US" sz="3200" kern="1200">
            <a:latin typeface="Agency FB" panose="020B0503020202020204" pitchFamily="34" charset="0"/>
          </a:endParaRPr>
        </a:p>
      </dsp:txBody>
      <dsp:txXfrm>
        <a:off x="8445664" y="1907211"/>
        <a:ext cx="227910" cy="311821"/>
      </dsp:txXfrm>
    </dsp:sp>
    <dsp:sp modelId="{36D41BF3-8E45-452B-B8C7-3CE4E552E968}">
      <dsp:nvSpPr>
        <dsp:cNvPr id="0" name=""/>
        <dsp:cNvSpPr/>
      </dsp:nvSpPr>
      <dsp:spPr>
        <a:xfrm>
          <a:off x="8922024" y="2640346"/>
          <a:ext cx="414380" cy="414380"/>
        </a:xfrm>
        <a:prstGeom prst="downArrow">
          <a:avLst>
            <a:gd name="adj1" fmla="val 55000"/>
            <a:gd name="adj2" fmla="val 45000"/>
          </a:avLst>
        </a:prstGeom>
        <a:solidFill>
          <a:schemeClr val="accent2">
            <a:tint val="40000"/>
            <a:alpha val="90000"/>
            <a:hueOff val="4141915"/>
            <a:satOff val="-14661"/>
            <a:lumOff val="-638"/>
            <a:alphaOff val="0"/>
          </a:schemeClr>
        </a:solidFill>
        <a:ln w="9525" cap="flat" cmpd="sng" algn="ctr">
          <a:solidFill>
            <a:schemeClr val="accent2">
              <a:tint val="40000"/>
              <a:alpha val="90000"/>
              <a:hueOff val="4141915"/>
              <a:satOff val="-14661"/>
              <a:lumOff val="-63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100000"/>
            </a:lnSpc>
            <a:spcBef>
              <a:spcPct val="0"/>
            </a:spcBef>
            <a:spcAft>
              <a:spcPct val="35000"/>
            </a:spcAft>
            <a:buNone/>
          </a:pPr>
          <a:endParaRPr lang="en-US" sz="3200" kern="1200">
            <a:latin typeface="Agency FB" panose="020B0503020202020204" pitchFamily="34" charset="0"/>
          </a:endParaRPr>
        </a:p>
      </dsp:txBody>
      <dsp:txXfrm>
        <a:off x="9015259" y="2640346"/>
        <a:ext cx="227910" cy="311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7B8AA-2D8A-4B16-AAD5-2BD59C8C89D6}">
      <dsp:nvSpPr>
        <dsp:cNvPr id="0" name=""/>
        <dsp:cNvSpPr/>
      </dsp:nvSpPr>
      <dsp:spPr>
        <a:xfrm>
          <a:off x="0" y="936"/>
          <a:ext cx="5872232" cy="1364329"/>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cap="all"/>
          </a:pPr>
          <a:r>
            <a:rPr lang="en-US" sz="1800" kern="1200" dirty="0">
              <a:latin typeface="Agency FB" panose="020B0503020202020204" pitchFamily="34" charset="0"/>
            </a:rPr>
            <a:t>1. Supervised Learning</a:t>
          </a:r>
        </a:p>
        <a:p>
          <a:pPr marL="0" lvl="0" indent="0" algn="l" defTabSz="800100">
            <a:lnSpc>
              <a:spcPct val="90000"/>
            </a:lnSpc>
            <a:spcBef>
              <a:spcPct val="0"/>
            </a:spcBef>
            <a:spcAft>
              <a:spcPct val="35000"/>
            </a:spcAft>
            <a:buNone/>
            <a:defRPr cap="all"/>
          </a:pPr>
          <a:r>
            <a:rPr lang="en-US" sz="1800" kern="1200" dirty="0">
              <a:latin typeface="Agency FB" panose="020B0503020202020204" pitchFamily="34" charset="0"/>
            </a:rPr>
            <a:t>a. Regression, Taxi Fare/ Housing Price Prediction</a:t>
          </a:r>
        </a:p>
        <a:p>
          <a:pPr marL="0" lvl="0" indent="0" algn="l" defTabSz="800100">
            <a:lnSpc>
              <a:spcPct val="90000"/>
            </a:lnSpc>
            <a:spcBef>
              <a:spcPct val="0"/>
            </a:spcBef>
            <a:spcAft>
              <a:spcPct val="35000"/>
            </a:spcAft>
            <a:buNone/>
            <a:defRPr cap="all"/>
          </a:pPr>
          <a:r>
            <a:rPr lang="en-US" sz="1800" kern="1200" dirty="0">
              <a:latin typeface="Agency FB" panose="020B0503020202020204" pitchFamily="34" charset="0"/>
            </a:rPr>
            <a:t>B. Classification, e.g. Sentiment/Spam filter prediction </a:t>
          </a:r>
        </a:p>
        <a:p>
          <a:pPr marL="0" lvl="0" indent="0" algn="l" defTabSz="800100">
            <a:lnSpc>
              <a:spcPct val="90000"/>
            </a:lnSpc>
            <a:spcBef>
              <a:spcPct val="0"/>
            </a:spcBef>
            <a:spcAft>
              <a:spcPct val="35000"/>
            </a:spcAft>
            <a:buNone/>
            <a:defRPr cap="all"/>
          </a:pPr>
          <a:r>
            <a:rPr lang="en-US" sz="1800" kern="1200" dirty="0">
              <a:latin typeface="Agency FB" panose="020B0503020202020204" pitchFamily="34" charset="0"/>
            </a:rPr>
            <a:t>.  </a:t>
          </a:r>
        </a:p>
      </dsp:txBody>
      <dsp:txXfrm>
        <a:off x="66601" y="67537"/>
        <a:ext cx="5739030" cy="1231127"/>
      </dsp:txXfrm>
    </dsp:sp>
    <dsp:sp modelId="{486F208F-1779-48A2-82BA-5E5C8125F613}">
      <dsp:nvSpPr>
        <dsp:cNvPr id="0" name=""/>
        <dsp:cNvSpPr/>
      </dsp:nvSpPr>
      <dsp:spPr>
        <a:xfrm>
          <a:off x="0" y="1377612"/>
          <a:ext cx="5872232" cy="1364329"/>
        </a:xfrm>
        <a:prstGeom prst="roundRect">
          <a:avLst/>
        </a:prstGeom>
        <a:solidFill>
          <a:schemeClr val="accent2">
            <a:hueOff val="1596027"/>
            <a:satOff val="-4850"/>
            <a:lumOff val="-6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cap="all"/>
          </a:pPr>
          <a:r>
            <a:rPr lang="en-US" sz="1800" kern="1200">
              <a:latin typeface="Agency FB" panose="020B0503020202020204" pitchFamily="34" charset="0"/>
            </a:rPr>
            <a:t>2. Unsupervised Learning</a:t>
          </a:r>
        </a:p>
        <a:p>
          <a:pPr marL="0" lvl="0" indent="0" algn="l" defTabSz="800100">
            <a:lnSpc>
              <a:spcPct val="90000"/>
            </a:lnSpc>
            <a:spcBef>
              <a:spcPct val="0"/>
            </a:spcBef>
            <a:spcAft>
              <a:spcPct val="35000"/>
            </a:spcAft>
            <a:buNone/>
            <a:defRPr cap="all"/>
          </a:pPr>
          <a:r>
            <a:rPr lang="en-US" sz="1800" kern="1200">
              <a:latin typeface="Agency FB" panose="020B0503020202020204" pitchFamily="34" charset="0"/>
            </a:rPr>
            <a:t>a. Clustering , e.g. Product Customer Segment  </a:t>
          </a:r>
        </a:p>
      </dsp:txBody>
      <dsp:txXfrm>
        <a:off x="66601" y="1444213"/>
        <a:ext cx="5739030" cy="1231127"/>
      </dsp:txXfrm>
    </dsp:sp>
    <dsp:sp modelId="{9C3E4132-F167-4FF7-8203-3844F5022417}">
      <dsp:nvSpPr>
        <dsp:cNvPr id="0" name=""/>
        <dsp:cNvSpPr/>
      </dsp:nvSpPr>
      <dsp:spPr>
        <a:xfrm>
          <a:off x="0" y="2754289"/>
          <a:ext cx="5872232" cy="1364329"/>
        </a:xfrm>
        <a:prstGeom prst="roundRect">
          <a:avLst/>
        </a:prstGeom>
        <a:solidFill>
          <a:schemeClr val="accent2">
            <a:hueOff val="3192055"/>
            <a:satOff val="-9701"/>
            <a:lumOff val="-13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cap="all"/>
          </a:pPr>
          <a:r>
            <a:rPr lang="en-US" sz="1800" kern="1200">
              <a:latin typeface="Agency FB" panose="020B0503020202020204" pitchFamily="34" charset="0"/>
            </a:rPr>
            <a:t>3. Semi-Supervised Learning</a:t>
          </a:r>
        </a:p>
        <a:p>
          <a:pPr marL="0" lvl="0" indent="0" algn="l" defTabSz="800100">
            <a:lnSpc>
              <a:spcPct val="90000"/>
            </a:lnSpc>
            <a:spcBef>
              <a:spcPct val="0"/>
            </a:spcBef>
            <a:spcAft>
              <a:spcPct val="35000"/>
            </a:spcAft>
            <a:buNone/>
            <a:defRPr cap="all"/>
          </a:pPr>
          <a:r>
            <a:rPr lang="en-US" sz="1800" kern="1200">
              <a:latin typeface="Agency FB" panose="020B0503020202020204" pitchFamily="34" charset="0"/>
            </a:rPr>
            <a:t>a. Clustering/Classification, e.g. Speech Analysis  </a:t>
          </a:r>
        </a:p>
      </dsp:txBody>
      <dsp:txXfrm>
        <a:off x="66601" y="2820890"/>
        <a:ext cx="5739030" cy="1231127"/>
      </dsp:txXfrm>
    </dsp:sp>
    <dsp:sp modelId="{473B36A8-0205-4457-B892-279DF5B4B8E0}">
      <dsp:nvSpPr>
        <dsp:cNvPr id="0" name=""/>
        <dsp:cNvSpPr/>
      </dsp:nvSpPr>
      <dsp:spPr>
        <a:xfrm>
          <a:off x="0" y="4130965"/>
          <a:ext cx="5872232" cy="1364329"/>
        </a:xfrm>
        <a:prstGeom prst="roundRect">
          <a:avLst/>
        </a:prstGeom>
        <a:solidFill>
          <a:schemeClr val="accent2">
            <a:hueOff val="4788082"/>
            <a:satOff val="-14551"/>
            <a:lumOff val="-196"/>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cap="all"/>
          </a:pPr>
          <a:r>
            <a:rPr lang="en-US" sz="1800" kern="1200">
              <a:latin typeface="Agency FB" panose="020B0503020202020204" pitchFamily="34" charset="0"/>
            </a:rPr>
            <a:t>4. Reinforcement Learning</a:t>
          </a:r>
        </a:p>
        <a:p>
          <a:pPr marL="0" lvl="0" indent="0" algn="l" defTabSz="800100">
            <a:lnSpc>
              <a:spcPct val="90000"/>
            </a:lnSpc>
            <a:spcBef>
              <a:spcPct val="0"/>
            </a:spcBef>
            <a:spcAft>
              <a:spcPct val="35000"/>
            </a:spcAft>
            <a:buNone/>
            <a:defRPr cap="all"/>
          </a:pPr>
          <a:r>
            <a:rPr lang="en-US" sz="1800" kern="1200">
              <a:latin typeface="Agency FB" panose="020B0503020202020204" pitchFamily="34" charset="0"/>
            </a:rPr>
            <a:t>a. Classification/Control, e.g. Self-Driving Car  </a:t>
          </a:r>
        </a:p>
      </dsp:txBody>
      <dsp:txXfrm>
        <a:off x="66601" y="4197566"/>
        <a:ext cx="5739030" cy="123112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4454B-D293-4F44-BDEA-FEDBCD5261A5}"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0BF3E-34DE-4A19-BE1C-0B977D616522}" type="slidenum">
              <a:rPr lang="en-US" smtClean="0"/>
              <a:t>‹#›</a:t>
            </a:fld>
            <a:endParaRPr lang="en-US"/>
          </a:p>
        </p:txBody>
      </p:sp>
    </p:spTree>
    <p:extLst>
      <p:ext uri="{BB962C8B-B14F-4D97-AF65-F5344CB8AC3E}">
        <p14:creationId xmlns:p14="http://schemas.microsoft.com/office/powerpoint/2010/main" val="1945183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Classifier</a:t>
            </a:r>
          </a:p>
        </p:txBody>
      </p:sp>
      <p:sp>
        <p:nvSpPr>
          <p:cNvPr id="4" name="Slide Number Placeholder 3"/>
          <p:cNvSpPr>
            <a:spLocks noGrp="1"/>
          </p:cNvSpPr>
          <p:nvPr>
            <p:ph type="sldNum" sz="quarter" idx="5"/>
          </p:nvPr>
        </p:nvSpPr>
        <p:spPr/>
        <p:txBody>
          <a:bodyPr/>
          <a:lstStyle/>
          <a:p>
            <a:fld id="{BCD0BF3E-34DE-4A19-BE1C-0B977D616522}" type="slidenum">
              <a:rPr lang="en-US" smtClean="0"/>
              <a:t>26</a:t>
            </a:fld>
            <a:endParaRPr lang="en-US"/>
          </a:p>
        </p:txBody>
      </p:sp>
    </p:spTree>
    <p:extLst>
      <p:ext uri="{BB962C8B-B14F-4D97-AF65-F5344CB8AC3E}">
        <p14:creationId xmlns:p14="http://schemas.microsoft.com/office/powerpoint/2010/main" val="892738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D1C14C-A143-42F5-B247-D0E800131009}" type="datetimeFigureOut">
              <a:rPr lang="en-US" smtClean="0"/>
              <a:t>5/7/2020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82320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3910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6320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3577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10053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0499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24548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21432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2678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2374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6110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74215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5109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7612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589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6343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9439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D1C14C-A143-42F5-B247-D0E800131009}" type="datetimeFigureOut">
              <a:rPr lang="en-US" smtClean="0"/>
              <a:t>5/7/2020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4121029831"/>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ebelem.com/rebel-reviews-now-app-agilemd/"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Layout" Target="../diagrams/layout2.xml"/><Relationship Id="rId7" Type="http://schemas.openxmlformats.org/officeDocument/2006/relationships/image" Target="../media/image19.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7.sv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wccftech.com/fix-no-connection-retry-error-message-on-google-play-store-ap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jp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7.sv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hyperlink" Target="https://www.slideteam.net/machine-learning-process-knowledge-ppt-powerpoint-presentation-file-images.html" TargetMode="External"/><Relationship Id="rId3" Type="http://schemas.openxmlformats.org/officeDocument/2006/relationships/hyperlink" Target="https://www.kaggle.com/ash316/ml-from-scratch-with-iris" TargetMode="External"/><Relationship Id="rId7" Type="http://schemas.openxmlformats.org/officeDocument/2006/relationships/hyperlink" Target="https://www.codeproject.com/Articles/5245488/Introduction-to-Machine-Learning-and-ML-NET-Part-1" TargetMode="External"/><Relationship Id="rId2" Type="http://schemas.openxmlformats.org/officeDocument/2006/relationships/hyperlink" Target="https://towardsdatascience.com/a-beginners-guide-to-linear-regression-in-python-with-scikit-learn-83a8f7ae2b4f" TargetMode="External"/><Relationship Id="rId1" Type="http://schemas.openxmlformats.org/officeDocument/2006/relationships/slideLayout" Target="../slideLayouts/slideLayout2.xml"/><Relationship Id="rId6" Type="http://schemas.openxmlformats.org/officeDocument/2006/relationships/hyperlink" Target="https://www.sas.com/en_us/insights/analytics/machine-learning.html" TargetMode="External"/><Relationship Id="rId5" Type="http://schemas.openxmlformats.org/officeDocument/2006/relationships/hyperlink" Target="https://developers.google.com/machine-learning/glossary#m" TargetMode="External"/><Relationship Id="rId4" Type="http://schemas.openxmlformats.org/officeDocument/2006/relationships/hyperlink" Target="https://medium.com/the-research-nest/data-science-tutorial-analysis-of-the-google-play-store-dataset-c720330d4903"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pixabay.com/de/fragen-antworten-fragezeichen-1014060/" TargetMode="External"/><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cassandrajohn.com/2016/07/26/first-rules-of-data-analysis/" TargetMode="Externa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9948-DD47-47B3-A3C0-07870AB823C0}"/>
              </a:ext>
            </a:extLst>
          </p:cNvPr>
          <p:cNvSpPr>
            <a:spLocks noGrp="1"/>
          </p:cNvSpPr>
          <p:nvPr>
            <p:ph type="title"/>
          </p:nvPr>
        </p:nvSpPr>
        <p:spPr>
          <a:xfrm>
            <a:off x="646112" y="424245"/>
            <a:ext cx="4989578" cy="3401259"/>
          </a:xfrm>
        </p:spPr>
        <p:txBody>
          <a:bodyPr vert="horz" lIns="91440" tIns="45720" rIns="91440" bIns="45720" rtlCol="0">
            <a:normAutofit/>
          </a:bodyPr>
          <a:lstStyle/>
          <a:p>
            <a:r>
              <a:rPr lang="en-US" sz="4800" b="1" dirty="0">
                <a:latin typeface="Agency FB" panose="020B0503020202020204" pitchFamily="34" charset="0"/>
              </a:rPr>
              <a:t>Machine Learning:</a:t>
            </a:r>
            <a:br>
              <a:rPr lang="en-US" sz="4800" b="1" dirty="0">
                <a:latin typeface="Agency FB" panose="020B0503020202020204" pitchFamily="34" charset="0"/>
              </a:rPr>
            </a:br>
            <a:r>
              <a:rPr lang="en-US" sz="4800" b="1" dirty="0" err="1">
                <a:latin typeface="Agency FB" panose="020B0503020202020204" pitchFamily="34" charset="0"/>
              </a:rPr>
              <a:t>Google_Playstore</a:t>
            </a:r>
            <a:r>
              <a:rPr lang="en-US" sz="4800" b="1" dirty="0">
                <a:latin typeface="Agency FB" panose="020B0503020202020204" pitchFamily="34" charset="0"/>
              </a:rPr>
              <a:t>  </a:t>
            </a:r>
            <a:endParaRPr lang="en-US" sz="4800" b="1" kern="1200" dirty="0">
              <a:latin typeface="Agency FB" panose="020B0503020202020204" pitchFamily="34" charset="0"/>
            </a:endParaRPr>
          </a:p>
        </p:txBody>
      </p:sp>
      <p:sp>
        <p:nvSpPr>
          <p:cNvPr id="3" name="Content Placeholder 2">
            <a:extLst>
              <a:ext uri="{FF2B5EF4-FFF2-40B4-BE49-F238E27FC236}">
                <a16:creationId xmlns:a16="http://schemas.microsoft.com/office/drawing/2014/main" id="{C44D8A6B-A2A3-4F80-A90A-9266D4D9EE8E}"/>
              </a:ext>
            </a:extLst>
          </p:cNvPr>
          <p:cNvSpPr>
            <a:spLocks noGrp="1"/>
          </p:cNvSpPr>
          <p:nvPr>
            <p:ph idx="1"/>
          </p:nvPr>
        </p:nvSpPr>
        <p:spPr>
          <a:xfrm>
            <a:off x="459499" y="4920994"/>
            <a:ext cx="4165146" cy="1250119"/>
          </a:xfrm>
        </p:spPr>
        <p:txBody>
          <a:bodyPr vert="horz" lIns="91440" tIns="45720" rIns="91440" bIns="45720" rtlCol="0">
            <a:normAutofit fontScale="92500"/>
          </a:bodyPr>
          <a:lstStyle/>
          <a:p>
            <a:pPr marL="0" indent="0">
              <a:spcBef>
                <a:spcPts val="0"/>
              </a:spcBef>
              <a:buNone/>
            </a:pPr>
            <a:r>
              <a:rPr lang="en-US" sz="3200" kern="1200" dirty="0">
                <a:solidFill>
                  <a:srgbClr val="00CC99"/>
                </a:solidFill>
                <a:latin typeface="Agency FB" panose="020B0503020202020204" pitchFamily="34" charset="0"/>
              </a:rPr>
              <a:t>Tasnuva Airen </a:t>
            </a:r>
          </a:p>
          <a:p>
            <a:pPr marL="0" indent="0">
              <a:spcBef>
                <a:spcPts val="0"/>
              </a:spcBef>
              <a:buNone/>
            </a:pPr>
            <a:r>
              <a:rPr lang="en-US" sz="3200" dirty="0">
                <a:solidFill>
                  <a:srgbClr val="00CC99"/>
                </a:solidFill>
                <a:latin typeface="Agency FB" panose="020B0503020202020204" pitchFamily="34" charset="0"/>
              </a:rPr>
              <a:t>Rutgers Data Science Bootcamp</a:t>
            </a:r>
            <a:endParaRPr lang="en-US" sz="3200" kern="1200" dirty="0">
              <a:solidFill>
                <a:srgbClr val="00CC99"/>
              </a:solidFill>
              <a:latin typeface="Agency FB" panose="020B0503020202020204" pitchFamily="34" charset="0"/>
            </a:endParaRPr>
          </a:p>
        </p:txBody>
      </p:sp>
      <p:pic>
        <p:nvPicPr>
          <p:cNvPr id="4" name="Picture 3" descr="A close up of a logo&#10;&#10;Description automatically generated">
            <a:extLst>
              <a:ext uri="{FF2B5EF4-FFF2-40B4-BE49-F238E27FC236}">
                <a16:creationId xmlns:a16="http://schemas.microsoft.com/office/drawing/2014/main" id="{B71C5756-86D3-4933-922D-4FF1AE3D392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492" r="9" b="9"/>
          <a:stretch/>
        </p:blipFill>
        <p:spPr>
          <a:xfrm>
            <a:off x="6094410" y="1003642"/>
            <a:ext cx="5449471" cy="1971444"/>
          </a:xfrm>
          <a:prstGeom prst="rect">
            <a:avLst/>
          </a:prstGeom>
          <a:effectLst/>
        </p:spPr>
      </p:pic>
      <p:pic>
        <p:nvPicPr>
          <p:cNvPr id="9" name="Picture 8" descr="A picture containing person, holding, hand, man&#10;&#10;Description automatically generated">
            <a:extLst>
              <a:ext uri="{FF2B5EF4-FFF2-40B4-BE49-F238E27FC236}">
                <a16:creationId xmlns:a16="http://schemas.microsoft.com/office/drawing/2014/main" id="{9FCCA552-D174-4704-8B5D-00B8BD7FE6D0}"/>
              </a:ext>
            </a:extLst>
          </p:cNvPr>
          <p:cNvPicPr>
            <a:picLocks noChangeAspect="1"/>
          </p:cNvPicPr>
          <p:nvPr/>
        </p:nvPicPr>
        <p:blipFill rotWithShape="1">
          <a:blip r:embed="rId4">
            <a:extLst>
              <a:ext uri="{28A0092B-C50C-407E-A947-70E740481C1C}">
                <a14:useLocalDpi xmlns:a14="http://schemas.microsoft.com/office/drawing/2010/main" val="0"/>
              </a:ext>
            </a:extLst>
          </a:blip>
          <a:srcRect l="5681" r="9377" b="3"/>
          <a:stretch/>
        </p:blipFill>
        <p:spPr>
          <a:xfrm>
            <a:off x="6969967" y="3220364"/>
            <a:ext cx="3852245" cy="3401260"/>
          </a:xfrm>
          <a:prstGeom prst="rect">
            <a:avLst/>
          </a:prstGeom>
          <a:effectLst/>
        </p:spPr>
      </p:pic>
    </p:spTree>
    <p:extLst>
      <p:ext uri="{BB962C8B-B14F-4D97-AF65-F5344CB8AC3E}">
        <p14:creationId xmlns:p14="http://schemas.microsoft.com/office/powerpoint/2010/main" val="84738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9DEA-4EA5-41EA-AC8F-DB10DC05AE5E}"/>
              </a:ext>
            </a:extLst>
          </p:cNvPr>
          <p:cNvSpPr>
            <a:spLocks noGrp="1"/>
          </p:cNvSpPr>
          <p:nvPr>
            <p:ph type="title"/>
          </p:nvPr>
        </p:nvSpPr>
        <p:spPr>
          <a:xfrm>
            <a:off x="7962518" y="618518"/>
            <a:ext cx="4177093" cy="1478570"/>
          </a:xfrm>
        </p:spPr>
        <p:txBody>
          <a:bodyPr>
            <a:normAutofit/>
          </a:bodyPr>
          <a:lstStyle/>
          <a:p>
            <a:r>
              <a:rPr lang="en-US" sz="4000" b="1" dirty="0">
                <a:solidFill>
                  <a:srgbClr val="00CC99"/>
                </a:solidFill>
                <a:latin typeface="Agency FB" panose="020B0503020202020204" pitchFamily="34" charset="0"/>
                <a:ea typeface="+mn-ea"/>
                <a:cs typeface="+mn-cs"/>
              </a:rPr>
              <a:t>Machine Learning </a:t>
            </a:r>
          </a:p>
        </p:txBody>
      </p:sp>
      <p:sp>
        <p:nvSpPr>
          <p:cNvPr id="4" name="Content Placeholder 3">
            <a:extLst>
              <a:ext uri="{FF2B5EF4-FFF2-40B4-BE49-F238E27FC236}">
                <a16:creationId xmlns:a16="http://schemas.microsoft.com/office/drawing/2014/main" id="{D6A899EC-62DE-43B0-9CFF-27F8450A527E}"/>
              </a:ext>
            </a:extLst>
          </p:cNvPr>
          <p:cNvSpPr>
            <a:spLocks noGrp="1"/>
          </p:cNvSpPr>
          <p:nvPr>
            <p:ph idx="1"/>
          </p:nvPr>
        </p:nvSpPr>
        <p:spPr>
          <a:xfrm>
            <a:off x="7962519" y="2249487"/>
            <a:ext cx="3724656" cy="4281942"/>
          </a:xfrm>
        </p:spPr>
        <p:txBody>
          <a:bodyPr>
            <a:normAutofit/>
          </a:bodyPr>
          <a:lstStyle/>
          <a:p>
            <a:pPr marL="0" indent="0">
              <a:buNone/>
            </a:pPr>
            <a:r>
              <a:rPr lang="en-US" dirty="0">
                <a:latin typeface="Agency FB" panose="020B0503020202020204" pitchFamily="34" charset="0"/>
              </a:rPr>
              <a:t>Machine learning is a program or system that builds (trains) a predictive model from input data. It is a branch of artificial intelligence based on the idea that systems can learn from data, identify patterns and make decisions with minimal human intervention.</a:t>
            </a:r>
          </a:p>
        </p:txBody>
      </p:sp>
      <p:pic>
        <p:nvPicPr>
          <p:cNvPr id="8" name="Picture 7" descr="A circuit board&#10;&#10;Description automatically generated">
            <a:extLst>
              <a:ext uri="{FF2B5EF4-FFF2-40B4-BE49-F238E27FC236}">
                <a16:creationId xmlns:a16="http://schemas.microsoft.com/office/drawing/2014/main" id="{F90592B0-31AB-46F7-BE65-9BF08910A341}"/>
              </a:ext>
            </a:extLst>
          </p:cNvPr>
          <p:cNvPicPr>
            <a:picLocks noChangeAspect="1"/>
          </p:cNvPicPr>
          <p:nvPr/>
        </p:nvPicPr>
        <p:blipFill rotWithShape="1">
          <a:blip r:embed="rId3">
            <a:extLst>
              <a:ext uri="{28A0092B-C50C-407E-A947-70E740481C1C}">
                <a14:useLocalDpi xmlns:a14="http://schemas.microsoft.com/office/drawing/2010/main" val="0"/>
              </a:ext>
            </a:extLst>
          </a:blip>
          <a:srcRect l="28635" r="1" b="1"/>
          <a:stretch/>
        </p:blipFill>
        <p:spPr>
          <a:xfrm>
            <a:off x="-5597" y="9341"/>
            <a:ext cx="7558541" cy="6857990"/>
          </a:xfrm>
          <a:prstGeom prst="rect">
            <a:avLst/>
          </a:prstGeom>
        </p:spPr>
      </p:pic>
    </p:spTree>
    <p:extLst>
      <p:ext uri="{BB962C8B-B14F-4D97-AF65-F5344CB8AC3E}">
        <p14:creationId xmlns:p14="http://schemas.microsoft.com/office/powerpoint/2010/main" val="362152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3A2D-720E-404B-91B8-ECE30F0C4127}"/>
              </a:ext>
            </a:extLst>
          </p:cNvPr>
          <p:cNvSpPr>
            <a:spLocks noGrp="1"/>
          </p:cNvSpPr>
          <p:nvPr>
            <p:ph type="title"/>
          </p:nvPr>
        </p:nvSpPr>
        <p:spPr>
          <a:xfrm>
            <a:off x="826013" y="83502"/>
            <a:ext cx="5166253" cy="1052196"/>
          </a:xfrm>
        </p:spPr>
        <p:txBody>
          <a:bodyPr anchor="b">
            <a:normAutofit fontScale="90000"/>
          </a:bodyPr>
          <a:lstStyle/>
          <a:p>
            <a:r>
              <a:rPr lang="en-US" sz="6600" b="1" dirty="0">
                <a:latin typeface="Agency FB" panose="020B0503020202020204" pitchFamily="34" charset="0"/>
              </a:rPr>
              <a:t>Machine Learning </a:t>
            </a:r>
          </a:p>
        </p:txBody>
      </p:sp>
      <p:graphicFrame>
        <p:nvGraphicFramePr>
          <p:cNvPr id="12" name="Content Placeholder 2">
            <a:extLst>
              <a:ext uri="{FF2B5EF4-FFF2-40B4-BE49-F238E27FC236}">
                <a16:creationId xmlns:a16="http://schemas.microsoft.com/office/drawing/2014/main" id="{A9BBF783-1AC3-4F0D-B504-A80833DD6CA8}"/>
              </a:ext>
            </a:extLst>
          </p:cNvPr>
          <p:cNvGraphicFramePr>
            <a:graphicFrameLocks noGrp="1"/>
          </p:cNvGraphicFramePr>
          <p:nvPr>
            <p:ph idx="1"/>
            <p:extLst>
              <p:ext uri="{D42A27DB-BD31-4B8C-83A1-F6EECF244321}">
                <p14:modId xmlns:p14="http://schemas.microsoft.com/office/powerpoint/2010/main" val="1149389912"/>
              </p:ext>
            </p:extLst>
          </p:nvPr>
        </p:nvGraphicFramePr>
        <p:xfrm>
          <a:off x="447528" y="1219201"/>
          <a:ext cx="5872232" cy="5496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picture containing table, sitting, light, monitor&#10;&#10;Description automatically generated">
            <a:extLst>
              <a:ext uri="{FF2B5EF4-FFF2-40B4-BE49-F238E27FC236}">
                <a16:creationId xmlns:a16="http://schemas.microsoft.com/office/drawing/2014/main" id="{358A2AD7-1E8D-49EA-8D23-E6FF3C62F3B7}"/>
              </a:ext>
            </a:extLst>
          </p:cNvPr>
          <p:cNvPicPr>
            <a:picLocks noChangeAspect="1"/>
          </p:cNvPicPr>
          <p:nvPr/>
        </p:nvPicPr>
        <p:blipFill rotWithShape="1">
          <a:blip r:embed="rId7">
            <a:extLst>
              <a:ext uri="{28A0092B-C50C-407E-A947-70E740481C1C}">
                <a14:useLocalDpi xmlns:a14="http://schemas.microsoft.com/office/drawing/2010/main" val="0"/>
              </a:ext>
            </a:extLst>
          </a:blip>
          <a:srcRect l="4340" r="3018" b="-2"/>
          <a:stretch/>
        </p:blipFill>
        <p:spPr>
          <a:xfrm>
            <a:off x="6818278" y="343454"/>
            <a:ext cx="4853685" cy="2934000"/>
          </a:xfrm>
          <a:prstGeom prst="rect">
            <a:avLst/>
          </a:prstGeom>
        </p:spPr>
      </p:pic>
      <p:pic>
        <p:nvPicPr>
          <p:cNvPr id="19" name="Picture 18" descr="A picture containing palm&#10;&#10;Description automatically generated">
            <a:extLst>
              <a:ext uri="{FF2B5EF4-FFF2-40B4-BE49-F238E27FC236}">
                <a16:creationId xmlns:a16="http://schemas.microsoft.com/office/drawing/2014/main" id="{3FF06508-0FD6-41FC-8B15-D4860E394668}"/>
              </a:ext>
            </a:extLst>
          </p:cNvPr>
          <p:cNvPicPr>
            <a:picLocks noChangeAspect="1"/>
          </p:cNvPicPr>
          <p:nvPr/>
        </p:nvPicPr>
        <p:blipFill rotWithShape="1">
          <a:blip r:embed="rId8"/>
          <a:srcRect r="-2" b="9355"/>
          <a:stretch/>
        </p:blipFill>
        <p:spPr>
          <a:xfrm>
            <a:off x="6818278" y="3597883"/>
            <a:ext cx="4853685" cy="2936699"/>
          </a:xfrm>
          <a:prstGeom prst="rect">
            <a:avLst/>
          </a:prstGeom>
        </p:spPr>
      </p:pic>
    </p:spTree>
    <p:extLst>
      <p:ext uri="{BB962C8B-B14F-4D97-AF65-F5344CB8AC3E}">
        <p14:creationId xmlns:p14="http://schemas.microsoft.com/office/powerpoint/2010/main" val="429346933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text&#10;&#10;Description automatically generated">
            <a:extLst>
              <a:ext uri="{FF2B5EF4-FFF2-40B4-BE49-F238E27FC236}">
                <a16:creationId xmlns:a16="http://schemas.microsoft.com/office/drawing/2014/main" id="{C6D186FE-8BC8-4410-88AB-DC0A808042B0}"/>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1" b="1389"/>
          <a:stretch/>
        </p:blipFill>
        <p:spPr>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Tree>
    <p:extLst>
      <p:ext uri="{BB962C8B-B14F-4D97-AF65-F5344CB8AC3E}">
        <p14:creationId xmlns:p14="http://schemas.microsoft.com/office/powerpoint/2010/main" val="355127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6565-A6A9-4D31-92CE-7ACE979031FE}"/>
              </a:ext>
            </a:extLst>
          </p:cNvPr>
          <p:cNvSpPr>
            <a:spLocks noGrp="1"/>
          </p:cNvSpPr>
          <p:nvPr>
            <p:ph type="title"/>
          </p:nvPr>
        </p:nvSpPr>
        <p:spPr>
          <a:xfrm>
            <a:off x="5508783" y="1516063"/>
            <a:ext cx="6221328" cy="1982917"/>
          </a:xfrm>
        </p:spPr>
        <p:txBody>
          <a:bodyPr vert="horz" lIns="91440" tIns="45720" rIns="91440" bIns="45720" rtlCol="0" anchor="ctr">
            <a:noAutofit/>
          </a:bodyPr>
          <a:lstStyle/>
          <a:p>
            <a:pPr algn="ctr">
              <a:lnSpc>
                <a:spcPct val="110000"/>
              </a:lnSpc>
              <a:spcAft>
                <a:spcPts val="600"/>
              </a:spcAft>
              <a:buSzPct val="125000"/>
            </a:pPr>
            <a:r>
              <a:rPr lang="en-US" sz="3200" cap="none" dirty="0">
                <a:latin typeface="Agency FB" panose="020B0503020202020204" pitchFamily="34" charset="0"/>
                <a:ea typeface="+mn-ea"/>
                <a:cs typeface="+mn-cs"/>
              </a:rPr>
              <a:t>Majority  ratings are between 4 and 5. Free app customers are most likely giving more reviews. Paid app customers review rate is very low</a:t>
            </a:r>
            <a:r>
              <a:rPr lang="en-US" sz="3200" dirty="0">
                <a:latin typeface="Agency FB" panose="020B0503020202020204" pitchFamily="34" charset="0"/>
                <a:ea typeface="+mn-ea"/>
                <a:cs typeface="+mn-cs"/>
              </a:rPr>
              <a:t>.</a:t>
            </a:r>
          </a:p>
        </p:txBody>
      </p:sp>
      <p:pic>
        <p:nvPicPr>
          <p:cNvPr id="5" name="Content Placeholder 4" descr="A screenshot of a social media post&#10;&#10;Description automatically generated">
            <a:extLst>
              <a:ext uri="{FF2B5EF4-FFF2-40B4-BE49-F238E27FC236}">
                <a16:creationId xmlns:a16="http://schemas.microsoft.com/office/drawing/2014/main" id="{98FD2B79-2537-45F5-BD12-BEABD0D4DF3D}"/>
              </a:ext>
            </a:extLst>
          </p:cNvPr>
          <p:cNvPicPr>
            <a:picLocks noChangeAspect="1"/>
          </p:cNvPicPr>
          <p:nvPr/>
        </p:nvPicPr>
        <p:blipFill rotWithShape="1">
          <a:blip r:embed="rId3">
            <a:extLst>
              <a:ext uri="{28A0092B-C50C-407E-A947-70E740481C1C}">
                <a14:useLocalDpi xmlns:a14="http://schemas.microsoft.com/office/drawing/2010/main" val="0"/>
              </a:ext>
            </a:extLst>
          </a:blip>
          <a:srcRect r="297" b="-4"/>
          <a:stretch/>
        </p:blipFill>
        <p:spPr>
          <a:xfrm>
            <a:off x="-5597" y="1"/>
            <a:ext cx="4635583" cy="3427413"/>
          </a:xfrm>
          <a:custGeom>
            <a:avLst/>
            <a:gdLst/>
            <a:ahLst/>
            <a:cxnLst/>
            <a:rect l="l" t="t" r="r" b="b"/>
            <a:pathLst>
              <a:path w="4635583" h="3427413">
                <a:moveTo>
                  <a:pt x="0" y="0"/>
                </a:moveTo>
                <a:lnTo>
                  <a:pt x="4635583" y="0"/>
                </a:lnTo>
                <a:lnTo>
                  <a:pt x="4635583" y="3427413"/>
                </a:lnTo>
                <a:lnTo>
                  <a:pt x="0" y="3427413"/>
                </a:lnTo>
                <a:close/>
              </a:path>
            </a:pathLst>
          </a:custGeom>
          <a:solidFill>
            <a:schemeClr val="tx1">
              <a:lumMod val="75000"/>
            </a:schemeClr>
          </a:solidFill>
        </p:spPr>
      </p:pic>
      <p:pic>
        <p:nvPicPr>
          <p:cNvPr id="7" name="Picture 6" descr="A screenshot of a cell phone&#10;&#10;Description automatically generated">
            <a:extLst>
              <a:ext uri="{FF2B5EF4-FFF2-40B4-BE49-F238E27FC236}">
                <a16:creationId xmlns:a16="http://schemas.microsoft.com/office/drawing/2014/main" id="{30FB49AF-B173-4F82-87BD-BA5C60411DFC}"/>
              </a:ext>
            </a:extLst>
          </p:cNvPr>
          <p:cNvPicPr>
            <a:picLocks noChangeAspect="1"/>
          </p:cNvPicPr>
          <p:nvPr/>
        </p:nvPicPr>
        <p:blipFill rotWithShape="1">
          <a:blip r:embed="rId4">
            <a:extLst>
              <a:ext uri="{28A0092B-C50C-407E-A947-70E740481C1C}">
                <a14:useLocalDpi xmlns:a14="http://schemas.microsoft.com/office/drawing/2010/main" val="0"/>
              </a:ext>
            </a:extLst>
          </a:blip>
          <a:srcRect r="3" b="755"/>
          <a:stretch/>
        </p:blipFill>
        <p:spPr>
          <a:xfrm>
            <a:off x="-5597" y="3427414"/>
            <a:ext cx="4635583" cy="3430587"/>
          </a:xfrm>
          <a:custGeom>
            <a:avLst/>
            <a:gdLst/>
            <a:ahLst/>
            <a:cxnLst/>
            <a:rect l="l" t="t" r="r" b="b"/>
            <a:pathLst>
              <a:path w="4635583" h="3430587">
                <a:moveTo>
                  <a:pt x="0" y="0"/>
                </a:moveTo>
                <a:lnTo>
                  <a:pt x="4635583" y="0"/>
                </a:lnTo>
                <a:lnTo>
                  <a:pt x="4635583" y="3430587"/>
                </a:lnTo>
                <a:lnTo>
                  <a:pt x="0" y="3430587"/>
                </a:lnTo>
                <a:close/>
              </a:path>
            </a:pathLst>
          </a:custGeom>
          <a:solidFill>
            <a:schemeClr val="tx1">
              <a:lumMod val="75000"/>
            </a:schemeClr>
          </a:solidFill>
        </p:spPr>
      </p:pic>
      <p:sp>
        <p:nvSpPr>
          <p:cNvPr id="74" name="Title 1">
            <a:extLst>
              <a:ext uri="{FF2B5EF4-FFF2-40B4-BE49-F238E27FC236}">
                <a16:creationId xmlns:a16="http://schemas.microsoft.com/office/drawing/2014/main" id="{2828307C-D595-4B43-A026-41D16E016835}"/>
              </a:ext>
            </a:extLst>
          </p:cNvPr>
          <p:cNvSpPr txBox="1">
            <a:spLocks/>
          </p:cNvSpPr>
          <p:nvPr/>
        </p:nvSpPr>
        <p:spPr>
          <a:xfrm>
            <a:off x="5473326" y="4071612"/>
            <a:ext cx="6186819" cy="251142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10000"/>
              </a:lnSpc>
              <a:spcAft>
                <a:spcPts val="600"/>
              </a:spcAft>
              <a:buSzPct val="125000"/>
            </a:pPr>
            <a:r>
              <a:rPr lang="en-US" sz="3200" dirty="0">
                <a:latin typeface="Agency FB" panose="020B0503020202020204" pitchFamily="34" charset="0"/>
                <a:ea typeface="+mn-ea"/>
                <a:cs typeface="+mn-cs"/>
              </a:rPr>
              <a:t>Based on app category, most of the reviews are given by the category ‘everyone’ and  ‘Teen’. Rating ranges between 4 and 5 as well.</a:t>
            </a:r>
          </a:p>
        </p:txBody>
      </p:sp>
      <p:sp>
        <p:nvSpPr>
          <p:cNvPr id="12" name="TextBox 11">
            <a:extLst>
              <a:ext uri="{FF2B5EF4-FFF2-40B4-BE49-F238E27FC236}">
                <a16:creationId xmlns:a16="http://schemas.microsoft.com/office/drawing/2014/main" id="{BD8DA6D5-DC07-4EC1-8DB3-0B3053B7F8CF}"/>
              </a:ext>
            </a:extLst>
          </p:cNvPr>
          <p:cNvSpPr txBox="1"/>
          <p:nvPr/>
        </p:nvSpPr>
        <p:spPr>
          <a:xfrm flipH="1">
            <a:off x="5264458" y="88777"/>
            <a:ext cx="7020531" cy="1277273"/>
          </a:xfrm>
          <a:prstGeom prst="rect">
            <a:avLst/>
          </a:prstGeom>
          <a:noFill/>
        </p:spPr>
        <p:txBody>
          <a:bodyPr wrap="square" rtlCol="0">
            <a:spAutoFit/>
          </a:bodyPr>
          <a:lstStyle/>
          <a:p>
            <a:pPr>
              <a:spcAft>
                <a:spcPts val="600"/>
              </a:spcAft>
            </a:pPr>
            <a:r>
              <a:rPr lang="en-US" sz="3600" b="1" dirty="0">
                <a:solidFill>
                  <a:schemeClr val="accent1"/>
                </a:solidFill>
                <a:latin typeface="Agency FB" panose="020B0503020202020204" pitchFamily="34" charset="0"/>
              </a:rPr>
              <a:t>Review and Rating correlation :</a:t>
            </a:r>
          </a:p>
          <a:p>
            <a:pPr>
              <a:spcAft>
                <a:spcPts val="600"/>
              </a:spcAft>
            </a:pPr>
            <a:r>
              <a:rPr lang="en-US" sz="3600" b="1" dirty="0">
                <a:solidFill>
                  <a:schemeClr val="accent1"/>
                </a:solidFill>
                <a:latin typeface="Agency FB" panose="020B0503020202020204" pitchFamily="34" charset="0"/>
              </a:rPr>
              <a:t>Type and Category </a:t>
            </a:r>
          </a:p>
        </p:txBody>
      </p:sp>
    </p:spTree>
    <p:extLst>
      <p:ext uri="{BB962C8B-B14F-4D97-AF65-F5344CB8AC3E}">
        <p14:creationId xmlns:p14="http://schemas.microsoft.com/office/powerpoint/2010/main" val="196789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E7D3-6F09-44EC-9476-9B8249297340}"/>
              </a:ext>
            </a:extLst>
          </p:cNvPr>
          <p:cNvSpPr>
            <a:spLocks noGrp="1"/>
          </p:cNvSpPr>
          <p:nvPr>
            <p:ph type="title"/>
          </p:nvPr>
        </p:nvSpPr>
        <p:spPr>
          <a:xfrm>
            <a:off x="325952" y="249573"/>
            <a:ext cx="5574374" cy="1325563"/>
          </a:xfrm>
        </p:spPr>
        <p:txBody>
          <a:bodyPr/>
          <a:lstStyle/>
          <a:p>
            <a:r>
              <a:rPr lang="en-US" b="1" dirty="0">
                <a:latin typeface="Agency FB" panose="020B0503020202020204" pitchFamily="34" charset="0"/>
              </a:rPr>
              <a:t>Histogram of the data</a:t>
            </a:r>
          </a:p>
        </p:txBody>
      </p:sp>
      <p:pic>
        <p:nvPicPr>
          <p:cNvPr id="4" name="Content Placeholder 3" descr="A picture containing screen, crossword, drawing&#10;&#10;Description automatically generated">
            <a:extLst>
              <a:ext uri="{FF2B5EF4-FFF2-40B4-BE49-F238E27FC236}">
                <a16:creationId xmlns:a16="http://schemas.microsoft.com/office/drawing/2014/main" id="{102EC60D-33B3-4452-9C9C-45B99C54D874}"/>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saturation sat="256000"/>
                    </a14:imgEffect>
                  </a14:imgLayer>
                </a14:imgProps>
              </a:ext>
              <a:ext uri="{28A0092B-C50C-407E-A947-70E740481C1C}">
                <a14:useLocalDpi xmlns:a14="http://schemas.microsoft.com/office/drawing/2010/main" val="0"/>
              </a:ext>
            </a:extLst>
          </a:blip>
          <a:stretch>
            <a:fillRect/>
          </a:stretch>
        </p:blipFill>
        <p:spPr>
          <a:xfrm>
            <a:off x="206477" y="1755305"/>
            <a:ext cx="5857222" cy="4776482"/>
          </a:xfrm>
          <a:prstGeom prst="rect">
            <a:avLst/>
          </a:prstGeom>
          <a:solidFill>
            <a:schemeClr val="tx1">
              <a:lumMod val="75000"/>
            </a:schemeClr>
          </a:solidFill>
        </p:spPr>
      </p:pic>
      <p:pic>
        <p:nvPicPr>
          <p:cNvPr id="14" name="Content Placeholder 13" descr="A screenshot of a cell phone&#10;&#10;Description automatically generated">
            <a:extLst>
              <a:ext uri="{FF2B5EF4-FFF2-40B4-BE49-F238E27FC236}">
                <a16:creationId xmlns:a16="http://schemas.microsoft.com/office/drawing/2014/main" id="{89A7080E-D6B8-4A85-B410-D34A6508CB8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30746" y="2249488"/>
            <a:ext cx="4558120" cy="3541712"/>
          </a:xfrm>
          <a:solidFill>
            <a:schemeClr val="tx1">
              <a:lumMod val="85000"/>
            </a:schemeClr>
          </a:solidFill>
        </p:spPr>
      </p:pic>
      <p:sp>
        <p:nvSpPr>
          <p:cNvPr id="6" name="Title 1">
            <a:extLst>
              <a:ext uri="{FF2B5EF4-FFF2-40B4-BE49-F238E27FC236}">
                <a16:creationId xmlns:a16="http://schemas.microsoft.com/office/drawing/2014/main" id="{9FCBFB15-A3F2-4E91-A45D-0B10099F6E86}"/>
              </a:ext>
            </a:extLst>
          </p:cNvPr>
          <p:cNvSpPr txBox="1">
            <a:spLocks/>
          </p:cNvSpPr>
          <p:nvPr/>
        </p:nvSpPr>
        <p:spPr>
          <a:xfrm>
            <a:off x="6151504" y="176255"/>
            <a:ext cx="6040496"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Agency FB" panose="020B0503020202020204" pitchFamily="34" charset="0"/>
              </a:rPr>
              <a:t>Heatmap with input as the correlation matrix calculated by(google </a:t>
            </a:r>
            <a:r>
              <a:rPr lang="en-US" b="1" dirty="0" err="1">
                <a:latin typeface="Agency FB" panose="020B0503020202020204" pitchFamily="34" charset="0"/>
              </a:rPr>
              <a:t>app.corr</a:t>
            </a:r>
            <a:r>
              <a:rPr lang="en-US" b="1" dirty="0">
                <a:latin typeface="Agency FB" panose="020B0503020202020204" pitchFamily="34" charset="0"/>
              </a:rPr>
              <a:t>())</a:t>
            </a:r>
          </a:p>
        </p:txBody>
      </p:sp>
    </p:spTree>
    <p:extLst>
      <p:ext uri="{BB962C8B-B14F-4D97-AF65-F5344CB8AC3E}">
        <p14:creationId xmlns:p14="http://schemas.microsoft.com/office/powerpoint/2010/main" val="53623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5"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7" name="Group 11">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129" name="Rectangle 6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7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0"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5ECBB69F-C473-4404-9C0E-B575B9F39412}"/>
              </a:ext>
            </a:extLst>
          </p:cNvPr>
          <p:cNvSpPr>
            <a:spLocks noGrp="1"/>
          </p:cNvSpPr>
          <p:nvPr>
            <p:ph type="title"/>
          </p:nvPr>
        </p:nvSpPr>
        <p:spPr>
          <a:xfrm>
            <a:off x="190500" y="1122363"/>
            <a:ext cx="6739850" cy="4287836"/>
          </a:xfrm>
        </p:spPr>
        <p:txBody>
          <a:bodyPr vert="horz" lIns="91440" tIns="45720" rIns="91440" bIns="45720" rtlCol="0" anchor="ctr">
            <a:normAutofit/>
          </a:bodyPr>
          <a:lstStyle/>
          <a:p>
            <a:pPr algn="r"/>
            <a:r>
              <a:rPr lang="en-US" sz="6000" b="1" dirty="0" err="1">
                <a:latin typeface="Agency FB" panose="020B0503020202020204" pitchFamily="34" charset="0"/>
              </a:rPr>
              <a:t>Scikit</a:t>
            </a:r>
            <a:r>
              <a:rPr lang="en-US" sz="6000" b="1" dirty="0">
                <a:latin typeface="Agency FB" panose="020B0503020202020204" pitchFamily="34" charset="0"/>
              </a:rPr>
              <a:t> Learn Library</a:t>
            </a:r>
            <a:br>
              <a:rPr lang="en-US" sz="6000" b="1" dirty="0">
                <a:latin typeface="Agency FB" panose="020B0503020202020204" pitchFamily="34" charset="0"/>
              </a:rPr>
            </a:br>
            <a:r>
              <a:rPr lang="en-US" sz="3200" dirty="0">
                <a:solidFill>
                  <a:srgbClr val="00CC99"/>
                </a:solidFill>
                <a:latin typeface="Agency FB" panose="020B0503020202020204" pitchFamily="34" charset="0"/>
              </a:rPr>
              <a:t>Statistical model </a:t>
            </a:r>
            <a:endParaRPr lang="en-US" sz="6000" dirty="0">
              <a:solidFill>
                <a:srgbClr val="00CC99"/>
              </a:solidFill>
              <a:latin typeface="Agency FB" panose="020B0503020202020204" pitchFamily="34" charset="0"/>
            </a:endParaRPr>
          </a:p>
        </p:txBody>
      </p:sp>
      <p:cxnSp>
        <p:nvCxnSpPr>
          <p:cNvPr id="128" name="Straight Connector 12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132" name="Graphic 131" descr="Library">
            <a:extLst>
              <a:ext uri="{FF2B5EF4-FFF2-40B4-BE49-F238E27FC236}">
                <a16:creationId xmlns:a16="http://schemas.microsoft.com/office/drawing/2014/main" id="{E10F9999-053A-4A9E-B545-E4AFB1CA9B60}"/>
              </a:ext>
            </a:extLst>
          </p:cNvPr>
          <p:cNvPicPr>
            <a:picLocks noChangeAspect="1"/>
          </p:cNvPicPr>
          <p:nvPr/>
        </p:nvPicPr>
        <p:blipFill>
          <a:blip r:embed="rId3">
            <a:lum/>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0152" y="2078404"/>
            <a:ext cx="2222442" cy="222244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9607663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BBB50A-81A2-4E02-98CB-A702842C03FD}"/>
              </a:ext>
            </a:extLst>
          </p:cNvPr>
          <p:cNvSpPr>
            <a:spLocks noGrp="1"/>
          </p:cNvSpPr>
          <p:nvPr>
            <p:ph type="title"/>
          </p:nvPr>
        </p:nvSpPr>
        <p:spPr>
          <a:xfrm>
            <a:off x="526073" y="0"/>
            <a:ext cx="11139854" cy="1083618"/>
          </a:xfrm>
        </p:spPr>
        <p:txBody>
          <a:bodyPr vert="horz" lIns="91440" tIns="45720" rIns="91440" bIns="45720" rtlCol="0" anchor="b">
            <a:normAutofit/>
          </a:bodyPr>
          <a:lstStyle/>
          <a:p>
            <a:pPr algn="ctr"/>
            <a:r>
              <a:rPr lang="en-US" sz="3000" b="1" dirty="0">
                <a:solidFill>
                  <a:srgbClr val="FFFFFF"/>
                </a:solidFill>
                <a:latin typeface="Agency FB" panose="020B0503020202020204" pitchFamily="34" charset="0"/>
              </a:rPr>
              <a:t>SVC Model</a:t>
            </a:r>
            <a:br>
              <a:rPr lang="en-US" sz="3000" dirty="0">
                <a:solidFill>
                  <a:srgbClr val="FFFFFF"/>
                </a:solidFill>
                <a:latin typeface="Agency FB" panose="020B0503020202020204" pitchFamily="34" charset="0"/>
              </a:rPr>
            </a:br>
            <a:r>
              <a:rPr lang="en-US" sz="3000" dirty="0">
                <a:solidFill>
                  <a:srgbClr val="FFFFFF"/>
                </a:solidFill>
                <a:latin typeface="Agency FB" panose="020B0503020202020204" pitchFamily="34" charset="0"/>
              </a:rPr>
              <a:t>‘Content Rating’ is used as label for classifying based on various features</a:t>
            </a:r>
          </a:p>
        </p:txBody>
      </p:sp>
      <p:sp>
        <p:nvSpPr>
          <p:cNvPr id="11" name="Content Placeholder 10">
            <a:extLst>
              <a:ext uri="{FF2B5EF4-FFF2-40B4-BE49-F238E27FC236}">
                <a16:creationId xmlns:a16="http://schemas.microsoft.com/office/drawing/2014/main" id="{FC4C9B9D-0EAF-458C-8C36-AB8AB3B27280}"/>
              </a:ext>
            </a:extLst>
          </p:cNvPr>
          <p:cNvSpPr>
            <a:spLocks noGrp="1"/>
          </p:cNvSpPr>
          <p:nvPr>
            <p:ph idx="1"/>
          </p:nvPr>
        </p:nvSpPr>
        <p:spPr>
          <a:xfrm>
            <a:off x="1576937" y="1175657"/>
            <a:ext cx="9144000" cy="755780"/>
          </a:xfrm>
        </p:spPr>
        <p:txBody>
          <a:bodyPr vert="horz" lIns="91440" tIns="45720" rIns="91440" bIns="45720" rtlCol="0">
            <a:normAutofit/>
          </a:bodyPr>
          <a:lstStyle/>
          <a:p>
            <a:pPr marL="0" indent="0" algn="ctr">
              <a:buNone/>
            </a:pPr>
            <a:r>
              <a:rPr lang="en-US" sz="4000" dirty="0">
                <a:solidFill>
                  <a:srgbClr val="00CC99"/>
                </a:solidFill>
                <a:latin typeface="Agency FB" panose="020B0503020202020204" pitchFamily="34" charset="0"/>
              </a:rPr>
              <a:t>Train Test Split</a:t>
            </a:r>
          </a:p>
        </p:txBody>
      </p:sp>
      <p:pic>
        <p:nvPicPr>
          <p:cNvPr id="8" name="Content Placeholder 7" descr="A screenshot of a social media post&#10;&#10;Description automatically generated">
            <a:extLst>
              <a:ext uri="{FF2B5EF4-FFF2-40B4-BE49-F238E27FC236}">
                <a16:creationId xmlns:a16="http://schemas.microsoft.com/office/drawing/2014/main" id="{34D9F1C2-C7E4-4EA6-A827-E5125626B018}"/>
              </a:ext>
            </a:extLst>
          </p:cNvPr>
          <p:cNvPicPr>
            <a:picLocks noChangeAspect="1"/>
          </p:cNvPicPr>
          <p:nvPr/>
        </p:nvPicPr>
        <p:blipFill rotWithShape="1">
          <a:blip r:embed="rId2">
            <a:extLst>
              <a:ext uri="{28A0092B-C50C-407E-A947-70E740481C1C}">
                <a14:useLocalDpi xmlns:a14="http://schemas.microsoft.com/office/drawing/2010/main" val="0"/>
              </a:ext>
            </a:extLst>
          </a:blip>
          <a:srcRect r="17942" b="2"/>
          <a:stretch/>
        </p:blipFill>
        <p:spPr>
          <a:xfrm>
            <a:off x="396882" y="1940769"/>
            <a:ext cx="11504110" cy="4842586"/>
          </a:xfrm>
          <a:prstGeom prst="rect">
            <a:avLst/>
          </a:prstGeom>
        </p:spPr>
      </p:pic>
    </p:spTree>
    <p:extLst>
      <p:ext uri="{BB962C8B-B14F-4D97-AF65-F5344CB8AC3E}">
        <p14:creationId xmlns:p14="http://schemas.microsoft.com/office/powerpoint/2010/main" val="2386421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BBB50A-81A2-4E02-98CB-A702842C03FD}"/>
              </a:ext>
            </a:extLst>
          </p:cNvPr>
          <p:cNvSpPr>
            <a:spLocks noGrp="1"/>
          </p:cNvSpPr>
          <p:nvPr>
            <p:ph type="title"/>
          </p:nvPr>
        </p:nvSpPr>
        <p:spPr>
          <a:xfrm>
            <a:off x="526073" y="122903"/>
            <a:ext cx="11139854" cy="1052754"/>
          </a:xfrm>
        </p:spPr>
        <p:txBody>
          <a:bodyPr vert="horz" lIns="91440" tIns="45720" rIns="91440" bIns="45720" rtlCol="0" anchor="b">
            <a:normAutofit fontScale="90000"/>
          </a:bodyPr>
          <a:lstStyle/>
          <a:p>
            <a:pPr algn="ctr"/>
            <a:br>
              <a:rPr lang="en-US" sz="4900" b="1" kern="1200" dirty="0">
                <a:solidFill>
                  <a:srgbClr val="FFFFFF"/>
                </a:solidFill>
                <a:latin typeface="Agency FB" panose="020B0503020202020204" pitchFamily="34" charset="0"/>
              </a:rPr>
            </a:br>
            <a:br>
              <a:rPr lang="en-US" sz="4900" b="1" kern="1200" dirty="0">
                <a:solidFill>
                  <a:srgbClr val="FFFFFF"/>
                </a:solidFill>
                <a:latin typeface="Agency FB" panose="020B0503020202020204" pitchFamily="34" charset="0"/>
              </a:rPr>
            </a:br>
            <a:br>
              <a:rPr lang="en-US" sz="4900" b="1" kern="1200" dirty="0">
                <a:solidFill>
                  <a:srgbClr val="FFFFFF"/>
                </a:solidFill>
                <a:latin typeface="Agency FB" panose="020B0503020202020204" pitchFamily="34" charset="0"/>
              </a:rPr>
            </a:br>
            <a:r>
              <a:rPr lang="en-US" sz="4900" b="1" kern="1200" dirty="0">
                <a:solidFill>
                  <a:srgbClr val="FFFFFF"/>
                </a:solidFill>
                <a:latin typeface="Agency FB" panose="020B0503020202020204" pitchFamily="34" charset="0"/>
              </a:rPr>
              <a:t>SVC Model</a:t>
            </a:r>
            <a:endParaRPr lang="en-US" sz="3000" kern="1200" dirty="0">
              <a:solidFill>
                <a:srgbClr val="FFFFFF"/>
              </a:solidFill>
              <a:latin typeface="Agency FB" panose="020B0503020202020204" pitchFamily="34" charset="0"/>
            </a:endParaRPr>
          </a:p>
        </p:txBody>
      </p:sp>
      <p:pic>
        <p:nvPicPr>
          <p:cNvPr id="6" name="Content Placeholder 5" descr="A screenshot of a social media post&#10;&#10;Description automatically generated">
            <a:extLst>
              <a:ext uri="{FF2B5EF4-FFF2-40B4-BE49-F238E27FC236}">
                <a16:creationId xmlns:a16="http://schemas.microsoft.com/office/drawing/2014/main" id="{F8A4718F-3144-455E-83D8-71F6C943CE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068" y="2028188"/>
            <a:ext cx="11438793" cy="4706909"/>
          </a:xfrm>
        </p:spPr>
      </p:pic>
      <p:sp>
        <p:nvSpPr>
          <p:cNvPr id="12" name="Content Placeholder 10">
            <a:extLst>
              <a:ext uri="{FF2B5EF4-FFF2-40B4-BE49-F238E27FC236}">
                <a16:creationId xmlns:a16="http://schemas.microsoft.com/office/drawing/2014/main" id="{8B1B4AC4-8069-4EF3-BAE4-DF4F771B5369}"/>
              </a:ext>
            </a:extLst>
          </p:cNvPr>
          <p:cNvSpPr txBox="1">
            <a:spLocks/>
          </p:cNvSpPr>
          <p:nvPr/>
        </p:nvSpPr>
        <p:spPr>
          <a:xfrm>
            <a:off x="1524000" y="1175657"/>
            <a:ext cx="9144000" cy="852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rgbClr val="00CC99"/>
                </a:solidFill>
                <a:latin typeface="Agency FB" panose="020B0503020202020204" pitchFamily="34" charset="0"/>
              </a:rPr>
              <a:t>Scale the Data and Train The Model</a:t>
            </a:r>
          </a:p>
        </p:txBody>
      </p:sp>
    </p:spTree>
    <p:extLst>
      <p:ext uri="{BB962C8B-B14F-4D97-AF65-F5344CB8AC3E}">
        <p14:creationId xmlns:p14="http://schemas.microsoft.com/office/powerpoint/2010/main" val="2687378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BBB50A-81A2-4E02-98CB-A702842C03FD}"/>
              </a:ext>
            </a:extLst>
          </p:cNvPr>
          <p:cNvSpPr>
            <a:spLocks noGrp="1"/>
          </p:cNvSpPr>
          <p:nvPr>
            <p:ph type="title"/>
          </p:nvPr>
        </p:nvSpPr>
        <p:spPr>
          <a:xfrm>
            <a:off x="526073" y="144206"/>
            <a:ext cx="11139854" cy="930447"/>
          </a:xfrm>
        </p:spPr>
        <p:txBody>
          <a:bodyPr vert="horz" lIns="91440" tIns="45720" rIns="91440" bIns="45720" rtlCol="0" anchor="b">
            <a:normAutofit/>
          </a:bodyPr>
          <a:lstStyle/>
          <a:p>
            <a:pPr algn="ctr"/>
            <a:r>
              <a:rPr lang="en-US" sz="4900" b="1" kern="1200" dirty="0">
                <a:latin typeface="Agency FB" panose="020B0503020202020204" pitchFamily="34" charset="0"/>
              </a:rPr>
              <a:t>SVC Model</a:t>
            </a:r>
            <a:endParaRPr lang="en-US" b="1" kern="1200" dirty="0">
              <a:latin typeface="Agency FB" panose="020B0503020202020204" pitchFamily="34" charset="0"/>
            </a:endParaRPr>
          </a:p>
        </p:txBody>
      </p:sp>
      <p:pic>
        <p:nvPicPr>
          <p:cNvPr id="6" name="Content Placeholder 5" descr="A screenshot of a cell phone&#10;&#10;Description automatically generated">
            <a:extLst>
              <a:ext uri="{FF2B5EF4-FFF2-40B4-BE49-F238E27FC236}">
                <a16:creationId xmlns:a16="http://schemas.microsoft.com/office/drawing/2014/main" id="{9C96BD2C-C2A7-44A6-BE8B-1B862ABC3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58" y="2270140"/>
            <a:ext cx="11887200" cy="4719735"/>
          </a:xfrm>
        </p:spPr>
      </p:pic>
      <p:sp>
        <p:nvSpPr>
          <p:cNvPr id="14" name="Content Placeholder 10">
            <a:extLst>
              <a:ext uri="{FF2B5EF4-FFF2-40B4-BE49-F238E27FC236}">
                <a16:creationId xmlns:a16="http://schemas.microsoft.com/office/drawing/2014/main" id="{CEAC65F6-0395-4BE5-A142-0ED1E2D952C9}"/>
              </a:ext>
            </a:extLst>
          </p:cNvPr>
          <p:cNvSpPr txBox="1">
            <a:spLocks/>
          </p:cNvSpPr>
          <p:nvPr/>
        </p:nvSpPr>
        <p:spPr>
          <a:xfrm>
            <a:off x="1637584" y="1214614"/>
            <a:ext cx="9144000" cy="645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4000" dirty="0" err="1">
                <a:solidFill>
                  <a:srgbClr val="0AAC7B"/>
                </a:solidFill>
                <a:latin typeface="Agency FB" panose="020B0503020202020204" pitchFamily="34" charset="0"/>
              </a:rPr>
              <a:t>Hyperameter</a:t>
            </a:r>
            <a:r>
              <a:rPr lang="en-US" sz="4000" dirty="0">
                <a:solidFill>
                  <a:srgbClr val="0AAC7B"/>
                </a:solidFill>
                <a:latin typeface="Agency FB" panose="020B0503020202020204" pitchFamily="34" charset="0"/>
              </a:rPr>
              <a:t> Tuning with </a:t>
            </a:r>
            <a:r>
              <a:rPr lang="en-US" sz="4000" dirty="0" err="1">
                <a:solidFill>
                  <a:srgbClr val="0AAC7B"/>
                </a:solidFill>
                <a:latin typeface="Agency FB" panose="020B0503020202020204" pitchFamily="34" charset="0"/>
              </a:rPr>
              <a:t>GridSearchCV</a:t>
            </a:r>
            <a:endParaRPr lang="en-US" sz="4000" dirty="0">
              <a:solidFill>
                <a:srgbClr val="0AAC7B"/>
              </a:solidFill>
              <a:latin typeface="Agency FB" panose="020B0503020202020204" pitchFamily="34" charset="0"/>
            </a:endParaRPr>
          </a:p>
        </p:txBody>
      </p:sp>
    </p:spTree>
    <p:extLst>
      <p:ext uri="{BB962C8B-B14F-4D97-AF65-F5344CB8AC3E}">
        <p14:creationId xmlns:p14="http://schemas.microsoft.com/office/powerpoint/2010/main" val="2999243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BBB50A-81A2-4E02-98CB-A702842C03FD}"/>
              </a:ext>
            </a:extLst>
          </p:cNvPr>
          <p:cNvSpPr>
            <a:spLocks noGrp="1"/>
          </p:cNvSpPr>
          <p:nvPr>
            <p:ph type="title"/>
          </p:nvPr>
        </p:nvSpPr>
        <p:spPr>
          <a:xfrm>
            <a:off x="1073222" y="183694"/>
            <a:ext cx="3476625" cy="923731"/>
          </a:xfrm>
        </p:spPr>
        <p:txBody>
          <a:bodyPr vert="horz" lIns="91440" tIns="45720" rIns="91440" bIns="45720" rtlCol="0" anchor="ctr">
            <a:normAutofit/>
          </a:bodyPr>
          <a:lstStyle/>
          <a:p>
            <a:pPr algn="ctr"/>
            <a:r>
              <a:rPr lang="en-US" sz="4400" b="1" kern="1200" dirty="0">
                <a:solidFill>
                  <a:srgbClr val="00CC99"/>
                </a:solidFill>
                <a:latin typeface="Agency FB" panose="020B0503020202020204" pitchFamily="34" charset="0"/>
              </a:rPr>
              <a:t>SVC Model</a:t>
            </a:r>
            <a:endParaRPr lang="en-US" sz="4400" kern="1200" dirty="0">
              <a:solidFill>
                <a:srgbClr val="00CC99"/>
              </a:solidFill>
              <a:latin typeface="Agency FB" panose="020B050302020202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31B10718-2E3E-46C0-BCE2-F4B81D90C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431" y="195943"/>
            <a:ext cx="6049497" cy="6437135"/>
          </a:xfrm>
          <a:prstGeom prst="rect">
            <a:avLst/>
          </a:prstGeom>
        </p:spPr>
      </p:pic>
      <p:grpSp>
        <p:nvGrpSpPr>
          <p:cNvPr id="20" name="Group 19">
            <a:extLst>
              <a:ext uri="{FF2B5EF4-FFF2-40B4-BE49-F238E27FC236}">
                <a16:creationId xmlns:a16="http://schemas.microsoft.com/office/drawing/2014/main" id="{CA9A1391-EAF4-4ED2-B0BD-24DB37035878}"/>
              </a:ext>
            </a:extLst>
          </p:cNvPr>
          <p:cNvGrpSpPr/>
          <p:nvPr/>
        </p:nvGrpSpPr>
        <p:grpSpPr>
          <a:xfrm>
            <a:off x="5722747" y="313194"/>
            <a:ext cx="5984181" cy="5509426"/>
            <a:chOff x="5722747" y="320845"/>
            <a:chExt cx="5984181" cy="5509426"/>
          </a:xfrm>
        </p:grpSpPr>
        <p:sp>
          <p:nvSpPr>
            <p:cNvPr id="2" name="Rectangle 1">
              <a:extLst>
                <a:ext uri="{FF2B5EF4-FFF2-40B4-BE49-F238E27FC236}">
                  <a16:creationId xmlns:a16="http://schemas.microsoft.com/office/drawing/2014/main" id="{A86818E8-273C-4038-A3C6-EC3288240568}"/>
                </a:ext>
              </a:extLst>
            </p:cNvPr>
            <p:cNvSpPr/>
            <p:nvPr/>
          </p:nvSpPr>
          <p:spPr>
            <a:xfrm>
              <a:off x="5722747" y="320845"/>
              <a:ext cx="5974851" cy="8770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66A0F6-8E2B-4798-B146-25775943D417}"/>
                </a:ext>
              </a:extLst>
            </p:cNvPr>
            <p:cNvSpPr/>
            <p:nvPr/>
          </p:nvSpPr>
          <p:spPr>
            <a:xfrm>
              <a:off x="5722747" y="3506757"/>
              <a:ext cx="5974851" cy="8770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8B60597-AA9F-48BE-AC1D-1CA7251E42AE}"/>
                </a:ext>
              </a:extLst>
            </p:cNvPr>
            <p:cNvSpPr/>
            <p:nvPr/>
          </p:nvSpPr>
          <p:spPr>
            <a:xfrm>
              <a:off x="5769399" y="2060320"/>
              <a:ext cx="5881546" cy="8770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50B1B14-D7B9-4F3A-9E3F-926A3B6C1016}"/>
                </a:ext>
              </a:extLst>
            </p:cNvPr>
            <p:cNvSpPr/>
            <p:nvPr/>
          </p:nvSpPr>
          <p:spPr>
            <a:xfrm>
              <a:off x="5722747" y="4953194"/>
              <a:ext cx="5984181" cy="8770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Rectangle 3">
            <a:extLst>
              <a:ext uri="{FF2B5EF4-FFF2-40B4-BE49-F238E27FC236}">
                <a16:creationId xmlns:a16="http://schemas.microsoft.com/office/drawing/2014/main" id="{4C049343-CE8C-4A14-9CB7-F06F7D255243}"/>
              </a:ext>
            </a:extLst>
          </p:cNvPr>
          <p:cNvSpPr/>
          <p:nvPr/>
        </p:nvSpPr>
        <p:spPr>
          <a:xfrm>
            <a:off x="883092" y="1852302"/>
            <a:ext cx="4220547" cy="3970318"/>
          </a:xfrm>
          <a:prstGeom prst="rect">
            <a:avLst/>
          </a:prstGeom>
        </p:spPr>
        <p:txBody>
          <a:bodyPr wrap="square">
            <a:spAutoFit/>
          </a:bodyPr>
          <a:lstStyle/>
          <a:p>
            <a:r>
              <a:rPr lang="en-US" sz="2800" dirty="0">
                <a:latin typeface="Agency FB" panose="020B0503020202020204" pitchFamily="34" charset="0"/>
              </a:rPr>
              <a:t>We have used C, gamma and kernel parameters to measure the accuracy of the test results.</a:t>
            </a:r>
          </a:p>
          <a:p>
            <a:r>
              <a:rPr lang="en-US" sz="2800" dirty="0">
                <a:latin typeface="Agency FB" panose="020B0503020202020204" pitchFamily="34" charset="0"/>
              </a:rPr>
              <a:t> </a:t>
            </a:r>
          </a:p>
          <a:p>
            <a:r>
              <a:rPr lang="en-US" sz="2800" dirty="0">
                <a:latin typeface="Agency FB" panose="020B0503020202020204" pitchFamily="34" charset="0"/>
              </a:rPr>
              <a:t>Lower values of these parameters gives  lower score and higher values of these parameters gives us higher score which is 99%</a:t>
            </a:r>
          </a:p>
          <a:p>
            <a:endParaRPr lang="en-US" sz="2800" dirty="0"/>
          </a:p>
        </p:txBody>
      </p:sp>
    </p:spTree>
    <p:extLst>
      <p:ext uri="{BB962C8B-B14F-4D97-AF65-F5344CB8AC3E}">
        <p14:creationId xmlns:p14="http://schemas.microsoft.com/office/powerpoint/2010/main" val="188777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7B16-35A4-4EB7-B4E2-20E858BCFD07}"/>
              </a:ext>
            </a:extLst>
          </p:cNvPr>
          <p:cNvSpPr>
            <a:spLocks noGrp="1"/>
          </p:cNvSpPr>
          <p:nvPr>
            <p:ph type="title"/>
          </p:nvPr>
        </p:nvSpPr>
        <p:spPr>
          <a:xfrm>
            <a:off x="1029446" y="655641"/>
            <a:ext cx="9905998" cy="1478570"/>
          </a:xfrm>
        </p:spPr>
        <p:txBody>
          <a:bodyPr>
            <a:normAutofit/>
          </a:bodyPr>
          <a:lstStyle/>
          <a:p>
            <a:r>
              <a:rPr lang="en-US" sz="6600" b="1" dirty="0">
                <a:solidFill>
                  <a:srgbClr val="00CC99"/>
                </a:solidFill>
                <a:latin typeface="Agency FB" panose="020B0503020202020204" pitchFamily="34" charset="0"/>
              </a:rPr>
              <a:t>Google Play Store </a:t>
            </a:r>
          </a:p>
        </p:txBody>
      </p:sp>
      <p:graphicFrame>
        <p:nvGraphicFramePr>
          <p:cNvPr id="5" name="Content Placeholder 2">
            <a:extLst>
              <a:ext uri="{FF2B5EF4-FFF2-40B4-BE49-F238E27FC236}">
                <a16:creationId xmlns:a16="http://schemas.microsoft.com/office/drawing/2014/main" id="{6470464A-A648-4F37-BE32-1AD42A13F223}"/>
              </a:ext>
            </a:extLst>
          </p:cNvPr>
          <p:cNvGraphicFramePr>
            <a:graphicFrameLocks noGrp="1"/>
          </p:cNvGraphicFramePr>
          <p:nvPr>
            <p:ph idx="1"/>
            <p:extLst>
              <p:ext uri="{D42A27DB-BD31-4B8C-83A1-F6EECF244321}">
                <p14:modId xmlns:p14="http://schemas.microsoft.com/office/powerpoint/2010/main" val="2472437476"/>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close up of a logo&#10;&#10;Description automatically generated">
            <a:extLst>
              <a:ext uri="{FF2B5EF4-FFF2-40B4-BE49-F238E27FC236}">
                <a16:creationId xmlns:a16="http://schemas.microsoft.com/office/drawing/2014/main" id="{F4EDF980-2DF3-4827-9589-7A31FF4E35A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343229" y="256689"/>
            <a:ext cx="2276475" cy="2276475"/>
          </a:xfrm>
          <a:prstGeom prst="rect">
            <a:avLst/>
          </a:prstGeom>
        </p:spPr>
      </p:pic>
    </p:spTree>
    <p:extLst>
      <p:ext uri="{BB962C8B-B14F-4D97-AF65-F5344CB8AC3E}">
        <p14:creationId xmlns:p14="http://schemas.microsoft.com/office/powerpoint/2010/main" val="2839570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75E6-B698-4175-AE3C-6C8E5475C296}"/>
              </a:ext>
            </a:extLst>
          </p:cNvPr>
          <p:cNvSpPr>
            <a:spLocks noGrp="1"/>
          </p:cNvSpPr>
          <p:nvPr>
            <p:ph type="title"/>
          </p:nvPr>
        </p:nvSpPr>
        <p:spPr>
          <a:xfrm>
            <a:off x="649270" y="506727"/>
            <a:ext cx="5854167" cy="930187"/>
          </a:xfrm>
        </p:spPr>
        <p:txBody>
          <a:bodyPr vert="horz" lIns="91440" tIns="45720" rIns="91440" bIns="45720" rtlCol="0">
            <a:normAutofit fontScale="90000"/>
          </a:bodyPr>
          <a:lstStyle/>
          <a:p>
            <a:pPr algn="r"/>
            <a:r>
              <a:rPr lang="en-US" sz="6000" b="1" dirty="0">
                <a:latin typeface="Agency FB" panose="020B0503020202020204" pitchFamily="34" charset="0"/>
              </a:rPr>
              <a:t>Logistic</a:t>
            </a:r>
            <a:r>
              <a:rPr lang="en-US" sz="4000" b="1" dirty="0">
                <a:latin typeface="Agency FB" panose="020B0503020202020204" pitchFamily="34" charset="0"/>
              </a:rPr>
              <a:t> </a:t>
            </a:r>
            <a:r>
              <a:rPr lang="en-US" sz="6000" b="1" dirty="0">
                <a:latin typeface="Agency FB" panose="020B0503020202020204" pitchFamily="34" charset="0"/>
              </a:rPr>
              <a:t>Regression</a:t>
            </a:r>
            <a:r>
              <a:rPr lang="en-US" sz="4000" b="1" dirty="0">
                <a:latin typeface="Agency FB" panose="020B0503020202020204" pitchFamily="34" charset="0"/>
              </a:rPr>
              <a:t> </a:t>
            </a:r>
          </a:p>
        </p:txBody>
      </p:sp>
      <p:pic>
        <p:nvPicPr>
          <p:cNvPr id="38" name="Content Placeholder 37" descr="A picture containing toy, table, computer, room&#10;&#10;Description automatically generated">
            <a:extLst>
              <a:ext uri="{FF2B5EF4-FFF2-40B4-BE49-F238E27FC236}">
                <a16:creationId xmlns:a16="http://schemas.microsoft.com/office/drawing/2014/main" id="{5CA7D1F1-5122-47D2-94BB-786E530D22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3506" y="231118"/>
            <a:ext cx="2563191" cy="1812285"/>
          </a:xfrm>
        </p:spPr>
      </p:pic>
      <p:pic>
        <p:nvPicPr>
          <p:cNvPr id="7" name="Content Placeholder 6" descr="A screenshot of a social media post&#10;&#10;Description automatically generated">
            <a:extLst>
              <a:ext uri="{FF2B5EF4-FFF2-40B4-BE49-F238E27FC236}">
                <a16:creationId xmlns:a16="http://schemas.microsoft.com/office/drawing/2014/main" id="{D415F099-A35A-430A-B62E-FE10E2E5D225}"/>
              </a:ext>
            </a:extLst>
          </p:cNvPr>
          <p:cNvPicPr>
            <a:picLocks noChangeAspect="1"/>
          </p:cNvPicPr>
          <p:nvPr/>
        </p:nvPicPr>
        <p:blipFill rotWithShape="1">
          <a:blip r:embed="rId3">
            <a:extLst>
              <a:ext uri="{28A0092B-C50C-407E-A947-70E740481C1C}">
                <a14:useLocalDpi xmlns:a14="http://schemas.microsoft.com/office/drawing/2010/main" val="0"/>
              </a:ext>
            </a:extLst>
          </a:blip>
          <a:srcRect r="2" b="27825"/>
          <a:stretch/>
        </p:blipFill>
        <p:spPr>
          <a:xfrm>
            <a:off x="359899" y="2180596"/>
            <a:ext cx="11556798" cy="4505340"/>
          </a:xfrm>
          <a:prstGeom prst="rect">
            <a:avLst/>
          </a:prstGeom>
        </p:spPr>
      </p:pic>
      <p:sp>
        <p:nvSpPr>
          <p:cNvPr id="3" name="TextBox 2">
            <a:extLst>
              <a:ext uri="{FF2B5EF4-FFF2-40B4-BE49-F238E27FC236}">
                <a16:creationId xmlns:a16="http://schemas.microsoft.com/office/drawing/2014/main" id="{77195D9B-1F63-4B61-B60B-E8473DB3D4E3}"/>
              </a:ext>
            </a:extLst>
          </p:cNvPr>
          <p:cNvSpPr txBox="1"/>
          <p:nvPr/>
        </p:nvSpPr>
        <p:spPr>
          <a:xfrm>
            <a:off x="1198982" y="1389441"/>
            <a:ext cx="3830217" cy="584775"/>
          </a:xfrm>
          <a:prstGeom prst="rect">
            <a:avLst/>
          </a:prstGeom>
          <a:noFill/>
        </p:spPr>
        <p:txBody>
          <a:bodyPr wrap="square" rtlCol="0">
            <a:spAutoFit/>
          </a:bodyPr>
          <a:lstStyle/>
          <a:p>
            <a:r>
              <a:rPr lang="en-US" sz="3200" dirty="0">
                <a:solidFill>
                  <a:srgbClr val="00CC99"/>
                </a:solidFill>
                <a:latin typeface="Agency FB" panose="020B0503020202020204" pitchFamily="34" charset="0"/>
              </a:rPr>
              <a:t>App ‘Type’ as  Y value</a:t>
            </a:r>
          </a:p>
        </p:txBody>
      </p:sp>
    </p:spTree>
    <p:extLst>
      <p:ext uri="{BB962C8B-B14F-4D97-AF65-F5344CB8AC3E}">
        <p14:creationId xmlns:p14="http://schemas.microsoft.com/office/powerpoint/2010/main" val="2567398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BCDD7E6C-5FAB-4B5E-BBEE-3C2AEFA2E1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EF54BD01-1A6C-45C4-BAC1-0C1920F43F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20" name="Group 19">
              <a:extLst>
                <a:ext uri="{FF2B5EF4-FFF2-40B4-BE49-F238E27FC236}">
                  <a16:creationId xmlns:a16="http://schemas.microsoft.com/office/drawing/2014/main" id="{BC291A48-42F0-49E9-A5A4-BA722774B0E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32" name="Rectangle 5">
                <a:extLst>
                  <a:ext uri="{FF2B5EF4-FFF2-40B4-BE49-F238E27FC236}">
                    <a16:creationId xmlns:a16="http://schemas.microsoft.com/office/drawing/2014/main" id="{689BB968-76EA-42DE-90F5-1F675903886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6">
                <a:extLst>
                  <a:ext uri="{FF2B5EF4-FFF2-40B4-BE49-F238E27FC236}">
                    <a16:creationId xmlns:a16="http://schemas.microsoft.com/office/drawing/2014/main" id="{83D608D2-4769-40AE-8148-EF0379EA28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7">
                <a:extLst>
                  <a:ext uri="{FF2B5EF4-FFF2-40B4-BE49-F238E27FC236}">
                    <a16:creationId xmlns:a16="http://schemas.microsoft.com/office/drawing/2014/main" id="{858A5F02-2E09-4F0A-B1A8-0699F7C987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8">
                <a:extLst>
                  <a:ext uri="{FF2B5EF4-FFF2-40B4-BE49-F238E27FC236}">
                    <a16:creationId xmlns:a16="http://schemas.microsoft.com/office/drawing/2014/main" id="{CBE326AE-4BB5-4516-82D9-2E2D367F4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9">
                <a:extLst>
                  <a:ext uri="{FF2B5EF4-FFF2-40B4-BE49-F238E27FC236}">
                    <a16:creationId xmlns:a16="http://schemas.microsoft.com/office/drawing/2014/main" id="{AB23DFD0-4CF3-4D60-B9ED-EA1B080973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0">
                <a:extLst>
                  <a:ext uri="{FF2B5EF4-FFF2-40B4-BE49-F238E27FC236}">
                    <a16:creationId xmlns:a16="http://schemas.microsoft.com/office/drawing/2014/main" id="{DAE7C27F-4CE3-43DF-9CB3-A75AC79289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1">
                <a:extLst>
                  <a:ext uri="{FF2B5EF4-FFF2-40B4-BE49-F238E27FC236}">
                    <a16:creationId xmlns:a16="http://schemas.microsoft.com/office/drawing/2014/main" id="{8513F67F-2E0A-462B-93B1-4665E97B3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2">
                <a:extLst>
                  <a:ext uri="{FF2B5EF4-FFF2-40B4-BE49-F238E27FC236}">
                    <a16:creationId xmlns:a16="http://schemas.microsoft.com/office/drawing/2014/main" id="{A81D17CE-8B13-4E5E-BDB8-04A6E27EAB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3">
                <a:extLst>
                  <a:ext uri="{FF2B5EF4-FFF2-40B4-BE49-F238E27FC236}">
                    <a16:creationId xmlns:a16="http://schemas.microsoft.com/office/drawing/2014/main" id="{0BFD6FD3-0AC0-416F-9C39-B632EF4BB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4">
                <a:extLst>
                  <a:ext uri="{FF2B5EF4-FFF2-40B4-BE49-F238E27FC236}">
                    <a16:creationId xmlns:a16="http://schemas.microsoft.com/office/drawing/2014/main" id="{4F5DD9A4-9CB9-4664-9649-30B1DA231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5">
                <a:extLst>
                  <a:ext uri="{FF2B5EF4-FFF2-40B4-BE49-F238E27FC236}">
                    <a16:creationId xmlns:a16="http://schemas.microsoft.com/office/drawing/2014/main" id="{CB2EEF39-60AF-44EF-B434-87FE6CD4C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Line 16">
                <a:extLst>
                  <a:ext uri="{FF2B5EF4-FFF2-40B4-BE49-F238E27FC236}">
                    <a16:creationId xmlns:a16="http://schemas.microsoft.com/office/drawing/2014/main" id="{F86A274C-66D9-45A2-BAA2-7703426CFD5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4" name="Freeform 17">
                <a:extLst>
                  <a:ext uri="{FF2B5EF4-FFF2-40B4-BE49-F238E27FC236}">
                    <a16:creationId xmlns:a16="http://schemas.microsoft.com/office/drawing/2014/main" id="{C28BA233-7D7F-4462-8427-0DCE62A6D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18">
                <a:extLst>
                  <a:ext uri="{FF2B5EF4-FFF2-40B4-BE49-F238E27FC236}">
                    <a16:creationId xmlns:a16="http://schemas.microsoft.com/office/drawing/2014/main" id="{4CF03916-97DB-45E5-97A0-71DD9FC0A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19">
                <a:extLst>
                  <a:ext uri="{FF2B5EF4-FFF2-40B4-BE49-F238E27FC236}">
                    <a16:creationId xmlns:a16="http://schemas.microsoft.com/office/drawing/2014/main" id="{C8F92655-668F-4523-9295-2D7547300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0">
                <a:extLst>
                  <a:ext uri="{FF2B5EF4-FFF2-40B4-BE49-F238E27FC236}">
                    <a16:creationId xmlns:a16="http://schemas.microsoft.com/office/drawing/2014/main" id="{4FEA46E9-7049-4972-894E-C50D8D6E6E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Rectangle 21">
                <a:extLst>
                  <a:ext uri="{FF2B5EF4-FFF2-40B4-BE49-F238E27FC236}">
                    <a16:creationId xmlns:a16="http://schemas.microsoft.com/office/drawing/2014/main" id="{18A89534-7499-4071-AE12-4A4CC728BF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9" name="Freeform 22">
                <a:extLst>
                  <a:ext uri="{FF2B5EF4-FFF2-40B4-BE49-F238E27FC236}">
                    <a16:creationId xmlns:a16="http://schemas.microsoft.com/office/drawing/2014/main" id="{EEF2BB32-69AF-47E0-9F8E-214A04EA6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3">
                <a:extLst>
                  <a:ext uri="{FF2B5EF4-FFF2-40B4-BE49-F238E27FC236}">
                    <a16:creationId xmlns:a16="http://schemas.microsoft.com/office/drawing/2014/main" id="{87C75F4F-B3C6-4EEE-9DCA-EF219CB50A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4">
                <a:extLst>
                  <a:ext uri="{FF2B5EF4-FFF2-40B4-BE49-F238E27FC236}">
                    <a16:creationId xmlns:a16="http://schemas.microsoft.com/office/drawing/2014/main" id="{042056D3-798B-48C4-888E-17FC83443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5">
                <a:extLst>
                  <a:ext uri="{FF2B5EF4-FFF2-40B4-BE49-F238E27FC236}">
                    <a16:creationId xmlns:a16="http://schemas.microsoft.com/office/drawing/2014/main" id="{F4055E8D-7702-4EAE-8437-B91BC5BD9D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6">
                <a:extLst>
                  <a:ext uri="{FF2B5EF4-FFF2-40B4-BE49-F238E27FC236}">
                    <a16:creationId xmlns:a16="http://schemas.microsoft.com/office/drawing/2014/main" id="{82B9627D-D677-44D1-B37B-E4D43147C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7">
                <a:extLst>
                  <a:ext uri="{FF2B5EF4-FFF2-40B4-BE49-F238E27FC236}">
                    <a16:creationId xmlns:a16="http://schemas.microsoft.com/office/drawing/2014/main" id="{2F3317AE-4BF9-45B1-8FFB-D6C13E766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28">
                <a:extLst>
                  <a:ext uri="{FF2B5EF4-FFF2-40B4-BE49-F238E27FC236}">
                    <a16:creationId xmlns:a16="http://schemas.microsoft.com/office/drawing/2014/main" id="{E5F71322-73E4-4F82-B3D3-8C6F1619B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29">
                <a:extLst>
                  <a:ext uri="{FF2B5EF4-FFF2-40B4-BE49-F238E27FC236}">
                    <a16:creationId xmlns:a16="http://schemas.microsoft.com/office/drawing/2014/main" id="{031C0E98-BBA2-40AA-A7D7-4C615A08E1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0">
                <a:extLst>
                  <a:ext uri="{FF2B5EF4-FFF2-40B4-BE49-F238E27FC236}">
                    <a16:creationId xmlns:a16="http://schemas.microsoft.com/office/drawing/2014/main" id="{33A1E779-D630-40A3-A3C8-7ECC1CBD6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1">
                <a:extLst>
                  <a:ext uri="{FF2B5EF4-FFF2-40B4-BE49-F238E27FC236}">
                    <a16:creationId xmlns:a16="http://schemas.microsoft.com/office/drawing/2014/main" id="{49A0CC58-D815-4C95-A395-BA4B95E97B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1" name="Group 20">
              <a:extLst>
                <a:ext uri="{FF2B5EF4-FFF2-40B4-BE49-F238E27FC236}">
                  <a16:creationId xmlns:a16="http://schemas.microsoft.com/office/drawing/2014/main" id="{F75F348D-49CA-47F1-B9B8-CF19B3B23D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22" name="Freeform 32">
                <a:extLst>
                  <a:ext uri="{FF2B5EF4-FFF2-40B4-BE49-F238E27FC236}">
                    <a16:creationId xmlns:a16="http://schemas.microsoft.com/office/drawing/2014/main" id="{AD49E163-85AC-4C76-B2DC-ECBC4B28F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3">
                <a:extLst>
                  <a:ext uri="{FF2B5EF4-FFF2-40B4-BE49-F238E27FC236}">
                    <a16:creationId xmlns:a16="http://schemas.microsoft.com/office/drawing/2014/main" id="{180FBD5D-2AD6-4364-81E9-2AEAC0EDC3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4">
                <a:extLst>
                  <a:ext uri="{FF2B5EF4-FFF2-40B4-BE49-F238E27FC236}">
                    <a16:creationId xmlns:a16="http://schemas.microsoft.com/office/drawing/2014/main" id="{93A2ED41-09A0-4D29-89EF-B83F6A063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5">
                <a:extLst>
                  <a:ext uri="{FF2B5EF4-FFF2-40B4-BE49-F238E27FC236}">
                    <a16:creationId xmlns:a16="http://schemas.microsoft.com/office/drawing/2014/main" id="{E91C5D30-660C-4419-A55A-9A6E48A69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6">
                <a:extLst>
                  <a:ext uri="{FF2B5EF4-FFF2-40B4-BE49-F238E27FC236}">
                    <a16:creationId xmlns:a16="http://schemas.microsoft.com/office/drawing/2014/main" id="{CF91705C-EEEC-4876-AF56-24FEE73EFE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7">
                <a:extLst>
                  <a:ext uri="{FF2B5EF4-FFF2-40B4-BE49-F238E27FC236}">
                    <a16:creationId xmlns:a16="http://schemas.microsoft.com/office/drawing/2014/main" id="{109CDF9A-3275-4820-852F-A9F45DE44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38">
                <a:extLst>
                  <a:ext uri="{FF2B5EF4-FFF2-40B4-BE49-F238E27FC236}">
                    <a16:creationId xmlns:a16="http://schemas.microsoft.com/office/drawing/2014/main" id="{9D0B6A41-FC9C-4A71-B6B8-6E39C3ADA7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39">
                <a:extLst>
                  <a:ext uri="{FF2B5EF4-FFF2-40B4-BE49-F238E27FC236}">
                    <a16:creationId xmlns:a16="http://schemas.microsoft.com/office/drawing/2014/main" id="{F514E125-697E-4575-9984-B4EE5FD71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40">
                <a:extLst>
                  <a:ext uri="{FF2B5EF4-FFF2-40B4-BE49-F238E27FC236}">
                    <a16:creationId xmlns:a16="http://schemas.microsoft.com/office/drawing/2014/main" id="{EDF18254-36D6-4A1E-9089-EB5965184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41">
                <a:extLst>
                  <a:ext uri="{FF2B5EF4-FFF2-40B4-BE49-F238E27FC236}">
                    <a16:creationId xmlns:a16="http://schemas.microsoft.com/office/drawing/2014/main" id="{1155A5D0-9458-49A1-96A3-891E3FC8E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grpSp>
        <p:nvGrpSpPr>
          <p:cNvPr id="60" name="Group 59">
            <a:extLst>
              <a:ext uri="{FF2B5EF4-FFF2-40B4-BE49-F238E27FC236}">
                <a16:creationId xmlns:a16="http://schemas.microsoft.com/office/drawing/2014/main" id="{B388A526-13A8-4E1B-846B-6B60205F2E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1" name="Rectangle 60">
              <a:extLst>
                <a:ext uri="{FF2B5EF4-FFF2-40B4-BE49-F238E27FC236}">
                  <a16:creationId xmlns:a16="http://schemas.microsoft.com/office/drawing/2014/main" id="{1D8DDE7C-3E22-4343-B447-1A95A790C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
              <a:extLst>
                <a:ext uri="{FF2B5EF4-FFF2-40B4-BE49-F238E27FC236}">
                  <a16:creationId xmlns:a16="http://schemas.microsoft.com/office/drawing/2014/main" id="{36F3679B-01BD-4D13-B6D1-F1415B3E647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64" name="Group 63">
            <a:extLst>
              <a:ext uri="{FF2B5EF4-FFF2-40B4-BE49-F238E27FC236}">
                <a16:creationId xmlns:a16="http://schemas.microsoft.com/office/drawing/2014/main" id="{F9924CAA-436D-4D2F-B460-0252156847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133"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5" name="Rectangle 5">
              <a:extLst>
                <a:ext uri="{FF2B5EF4-FFF2-40B4-BE49-F238E27FC236}">
                  <a16:creationId xmlns:a16="http://schemas.microsoft.com/office/drawing/2014/main" id="{16FE0DD5-AF8C-4D67-A25E-BCAF79F0C4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6" name="Freeform 6">
              <a:extLst>
                <a:ext uri="{FF2B5EF4-FFF2-40B4-BE49-F238E27FC236}">
                  <a16:creationId xmlns:a16="http://schemas.microsoft.com/office/drawing/2014/main" id="{C51C6C54-73A1-4E97-9F15-07A56725A1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7">
              <a:extLst>
                <a:ext uri="{FF2B5EF4-FFF2-40B4-BE49-F238E27FC236}">
                  <a16:creationId xmlns:a16="http://schemas.microsoft.com/office/drawing/2014/main" id="{65805E4D-1585-4A3F-B1C5-D1BC284E18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Rectangle 8">
              <a:extLst>
                <a:ext uri="{FF2B5EF4-FFF2-40B4-BE49-F238E27FC236}">
                  <a16:creationId xmlns:a16="http://schemas.microsoft.com/office/drawing/2014/main" id="{3CBC6FDC-8106-4083-9B3A-8BFAF9EA5B1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9">
              <a:extLst>
                <a:ext uri="{FF2B5EF4-FFF2-40B4-BE49-F238E27FC236}">
                  <a16:creationId xmlns:a16="http://schemas.microsoft.com/office/drawing/2014/main" id="{8D3770AF-1D98-4501-B863-131307089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0">
              <a:extLst>
                <a:ext uri="{FF2B5EF4-FFF2-40B4-BE49-F238E27FC236}">
                  <a16:creationId xmlns:a16="http://schemas.microsoft.com/office/drawing/2014/main" id="{CEBA0E36-A1DA-4BA9-883A-B954C109A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1">
              <a:extLst>
                <a:ext uri="{FF2B5EF4-FFF2-40B4-BE49-F238E27FC236}">
                  <a16:creationId xmlns:a16="http://schemas.microsoft.com/office/drawing/2014/main" id="{7C4B7C21-A878-4CA9-B472-89D021456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2">
              <a:extLst>
                <a:ext uri="{FF2B5EF4-FFF2-40B4-BE49-F238E27FC236}">
                  <a16:creationId xmlns:a16="http://schemas.microsoft.com/office/drawing/2014/main" id="{BCCEFD46-6D02-461D-9CDB-52DEB63FED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3">
              <a:extLst>
                <a:ext uri="{FF2B5EF4-FFF2-40B4-BE49-F238E27FC236}">
                  <a16:creationId xmlns:a16="http://schemas.microsoft.com/office/drawing/2014/main" id="{199B73C2-0803-4054-9DED-2EAB4BA55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4">
              <a:extLst>
                <a:ext uri="{FF2B5EF4-FFF2-40B4-BE49-F238E27FC236}">
                  <a16:creationId xmlns:a16="http://schemas.microsoft.com/office/drawing/2014/main" id="{4D44AD40-C5E4-415A-A876-001EB1BE02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5">
              <a:extLst>
                <a:ext uri="{FF2B5EF4-FFF2-40B4-BE49-F238E27FC236}">
                  <a16:creationId xmlns:a16="http://schemas.microsoft.com/office/drawing/2014/main" id="{65A7750D-6157-47A8-8517-741C016E58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6">
              <a:extLst>
                <a:ext uri="{FF2B5EF4-FFF2-40B4-BE49-F238E27FC236}">
                  <a16:creationId xmlns:a16="http://schemas.microsoft.com/office/drawing/2014/main" id="{0900945D-FDE1-4EF5-ABA0-79B9B909B2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7">
              <a:extLst>
                <a:ext uri="{FF2B5EF4-FFF2-40B4-BE49-F238E27FC236}">
                  <a16:creationId xmlns:a16="http://schemas.microsoft.com/office/drawing/2014/main" id="{9ADF1E2B-8C14-4F57-875D-77BE6729B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8">
              <a:extLst>
                <a:ext uri="{FF2B5EF4-FFF2-40B4-BE49-F238E27FC236}">
                  <a16:creationId xmlns:a16="http://schemas.microsoft.com/office/drawing/2014/main" id="{7A6AC199-6874-414A-9947-127BB522AF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9">
              <a:extLst>
                <a:ext uri="{FF2B5EF4-FFF2-40B4-BE49-F238E27FC236}">
                  <a16:creationId xmlns:a16="http://schemas.microsoft.com/office/drawing/2014/main" id="{73C25A15-0BFC-4A54-A391-5E327657D5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0">
              <a:extLst>
                <a:ext uri="{FF2B5EF4-FFF2-40B4-BE49-F238E27FC236}">
                  <a16:creationId xmlns:a16="http://schemas.microsoft.com/office/drawing/2014/main" id="{4E772EFB-F2B1-4433-8754-6B2BCED8FB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1">
              <a:extLst>
                <a:ext uri="{FF2B5EF4-FFF2-40B4-BE49-F238E27FC236}">
                  <a16:creationId xmlns:a16="http://schemas.microsoft.com/office/drawing/2014/main" id="{B81AB634-D829-4EC8-BB1C-E13811995E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2">
              <a:extLst>
                <a:ext uri="{FF2B5EF4-FFF2-40B4-BE49-F238E27FC236}">
                  <a16:creationId xmlns:a16="http://schemas.microsoft.com/office/drawing/2014/main" id="{3E6BDDF9-86FF-4599-81FE-02D4A02D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3">
              <a:extLst>
                <a:ext uri="{FF2B5EF4-FFF2-40B4-BE49-F238E27FC236}">
                  <a16:creationId xmlns:a16="http://schemas.microsoft.com/office/drawing/2014/main" id="{8BAFA8E3-AB88-4479-A2AA-0058868579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4">
              <a:extLst>
                <a:ext uri="{FF2B5EF4-FFF2-40B4-BE49-F238E27FC236}">
                  <a16:creationId xmlns:a16="http://schemas.microsoft.com/office/drawing/2014/main" id="{14A5AAAD-69B9-43D1-AFBA-DD00905BD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5">
              <a:extLst>
                <a:ext uri="{FF2B5EF4-FFF2-40B4-BE49-F238E27FC236}">
                  <a16:creationId xmlns:a16="http://schemas.microsoft.com/office/drawing/2014/main" id="{F6C3A0F6-60A2-48F2-878F-9FA82C679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6">
              <a:extLst>
                <a:ext uri="{FF2B5EF4-FFF2-40B4-BE49-F238E27FC236}">
                  <a16:creationId xmlns:a16="http://schemas.microsoft.com/office/drawing/2014/main" id="{71D5D5EF-5AC6-45F1-9A30-C4048C1A3F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7">
              <a:extLst>
                <a:ext uri="{FF2B5EF4-FFF2-40B4-BE49-F238E27FC236}">
                  <a16:creationId xmlns:a16="http://schemas.microsoft.com/office/drawing/2014/main" id="{ED777A1E-C829-4DA6-9C0F-34567B0E9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8">
              <a:extLst>
                <a:ext uri="{FF2B5EF4-FFF2-40B4-BE49-F238E27FC236}">
                  <a16:creationId xmlns:a16="http://schemas.microsoft.com/office/drawing/2014/main" id="{EACF16F5-92A1-47FC-98E0-2EB8214E63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9">
              <a:extLst>
                <a:ext uri="{FF2B5EF4-FFF2-40B4-BE49-F238E27FC236}">
                  <a16:creationId xmlns:a16="http://schemas.microsoft.com/office/drawing/2014/main" id="{5D0F2737-0F09-46CD-92DD-1D5B89C73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0">
              <a:extLst>
                <a:ext uri="{FF2B5EF4-FFF2-40B4-BE49-F238E27FC236}">
                  <a16:creationId xmlns:a16="http://schemas.microsoft.com/office/drawing/2014/main" id="{3017E2BD-D57F-4BB1-9615-79EBE3F1F1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1">
              <a:extLst>
                <a:ext uri="{FF2B5EF4-FFF2-40B4-BE49-F238E27FC236}">
                  <a16:creationId xmlns:a16="http://schemas.microsoft.com/office/drawing/2014/main" id="{86580373-A540-4D15-A039-933A1E6C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2">
              <a:extLst>
                <a:ext uri="{FF2B5EF4-FFF2-40B4-BE49-F238E27FC236}">
                  <a16:creationId xmlns:a16="http://schemas.microsoft.com/office/drawing/2014/main" id="{999407E5-C775-4267-8771-D58FF91D3C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33">
              <a:extLst>
                <a:ext uri="{FF2B5EF4-FFF2-40B4-BE49-F238E27FC236}">
                  <a16:creationId xmlns:a16="http://schemas.microsoft.com/office/drawing/2014/main" id="{30360837-78B2-453A-9828-F55A39C25B3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34">
              <a:extLst>
                <a:ext uri="{FF2B5EF4-FFF2-40B4-BE49-F238E27FC236}">
                  <a16:creationId xmlns:a16="http://schemas.microsoft.com/office/drawing/2014/main" id="{0A67301B-BFEE-4D4F-A49D-A95DA15D3E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5">
              <a:extLst>
                <a:ext uri="{FF2B5EF4-FFF2-40B4-BE49-F238E27FC236}">
                  <a16:creationId xmlns:a16="http://schemas.microsoft.com/office/drawing/2014/main" id="{63795FD8-4968-4148-9764-875E460F3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6">
              <a:extLst>
                <a:ext uri="{FF2B5EF4-FFF2-40B4-BE49-F238E27FC236}">
                  <a16:creationId xmlns:a16="http://schemas.microsoft.com/office/drawing/2014/main" id="{E27943F4-66A1-450C-9259-86A928142B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7">
              <a:extLst>
                <a:ext uri="{FF2B5EF4-FFF2-40B4-BE49-F238E27FC236}">
                  <a16:creationId xmlns:a16="http://schemas.microsoft.com/office/drawing/2014/main" id="{DEC0E006-6987-4AD5-A7A0-BEE7153CAE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8">
              <a:extLst>
                <a:ext uri="{FF2B5EF4-FFF2-40B4-BE49-F238E27FC236}">
                  <a16:creationId xmlns:a16="http://schemas.microsoft.com/office/drawing/2014/main" id="{EF5F8A0D-081A-40A4-B8ED-DED06A4F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9">
              <a:extLst>
                <a:ext uri="{FF2B5EF4-FFF2-40B4-BE49-F238E27FC236}">
                  <a16:creationId xmlns:a16="http://schemas.microsoft.com/office/drawing/2014/main" id="{47BF2C2D-7607-47CA-B9A1-B13441B6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40">
              <a:extLst>
                <a:ext uri="{FF2B5EF4-FFF2-40B4-BE49-F238E27FC236}">
                  <a16:creationId xmlns:a16="http://schemas.microsoft.com/office/drawing/2014/main" id="{25A76167-30D3-40E5-B900-BF6AD5C17E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41">
              <a:extLst>
                <a:ext uri="{FF2B5EF4-FFF2-40B4-BE49-F238E27FC236}">
                  <a16:creationId xmlns:a16="http://schemas.microsoft.com/office/drawing/2014/main" id="{6C85FF95-A5B6-4707-B51B-EB3238C12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42">
              <a:extLst>
                <a:ext uri="{FF2B5EF4-FFF2-40B4-BE49-F238E27FC236}">
                  <a16:creationId xmlns:a16="http://schemas.microsoft.com/office/drawing/2014/main" id="{F4599610-CAE1-48C9-B485-F28BA89C10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3">
              <a:extLst>
                <a:ext uri="{FF2B5EF4-FFF2-40B4-BE49-F238E27FC236}">
                  <a16:creationId xmlns:a16="http://schemas.microsoft.com/office/drawing/2014/main" id="{99A2835D-7B86-4684-A25A-E572287A6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4">
              <a:extLst>
                <a:ext uri="{FF2B5EF4-FFF2-40B4-BE49-F238E27FC236}">
                  <a16:creationId xmlns:a16="http://schemas.microsoft.com/office/drawing/2014/main" id="{6CDB2096-62C9-4592-B0E4-C429A2DC60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Rectangle 45">
              <a:extLst>
                <a:ext uri="{FF2B5EF4-FFF2-40B4-BE49-F238E27FC236}">
                  <a16:creationId xmlns:a16="http://schemas.microsoft.com/office/drawing/2014/main" id="{DAE7E16E-2B99-43B4-9A88-115D694658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6" name="Freeform 46">
              <a:extLst>
                <a:ext uri="{FF2B5EF4-FFF2-40B4-BE49-F238E27FC236}">
                  <a16:creationId xmlns:a16="http://schemas.microsoft.com/office/drawing/2014/main" id="{7352132E-6049-4504-B5F0-819209568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7">
              <a:extLst>
                <a:ext uri="{FF2B5EF4-FFF2-40B4-BE49-F238E27FC236}">
                  <a16:creationId xmlns:a16="http://schemas.microsoft.com/office/drawing/2014/main" id="{BF38B2B3-3187-437D-AB5D-EDF7EE343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8">
              <a:extLst>
                <a:ext uri="{FF2B5EF4-FFF2-40B4-BE49-F238E27FC236}">
                  <a16:creationId xmlns:a16="http://schemas.microsoft.com/office/drawing/2014/main" id="{0DB62BA9-D486-4ABE-ABDB-51A793EA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9">
              <a:extLst>
                <a:ext uri="{FF2B5EF4-FFF2-40B4-BE49-F238E27FC236}">
                  <a16:creationId xmlns:a16="http://schemas.microsoft.com/office/drawing/2014/main" id="{F302E2EE-F6B8-4717-92CE-E02679F8E6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50">
              <a:extLst>
                <a:ext uri="{FF2B5EF4-FFF2-40B4-BE49-F238E27FC236}">
                  <a16:creationId xmlns:a16="http://schemas.microsoft.com/office/drawing/2014/main" id="{5B498394-72CC-4144-8267-09C3E124E7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51">
              <a:extLst>
                <a:ext uri="{FF2B5EF4-FFF2-40B4-BE49-F238E27FC236}">
                  <a16:creationId xmlns:a16="http://schemas.microsoft.com/office/drawing/2014/main" id="{6FABBD3A-F0E1-4251-A2D6-6098C79E6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52">
              <a:extLst>
                <a:ext uri="{FF2B5EF4-FFF2-40B4-BE49-F238E27FC236}">
                  <a16:creationId xmlns:a16="http://schemas.microsoft.com/office/drawing/2014/main" id="{E5F143F0-D30C-4F6D-802C-87B8FC26E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3">
              <a:extLst>
                <a:ext uri="{FF2B5EF4-FFF2-40B4-BE49-F238E27FC236}">
                  <a16:creationId xmlns:a16="http://schemas.microsoft.com/office/drawing/2014/main" id="{D6C3FF99-5445-4512-A1C9-5D576CC41A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4">
              <a:extLst>
                <a:ext uri="{FF2B5EF4-FFF2-40B4-BE49-F238E27FC236}">
                  <a16:creationId xmlns:a16="http://schemas.microsoft.com/office/drawing/2014/main" id="{7F42F946-C083-4928-BE93-0377F84BF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5">
              <a:extLst>
                <a:ext uri="{FF2B5EF4-FFF2-40B4-BE49-F238E27FC236}">
                  <a16:creationId xmlns:a16="http://schemas.microsoft.com/office/drawing/2014/main" id="{154A5530-1551-4055-B2A2-DBE445534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6">
              <a:extLst>
                <a:ext uri="{FF2B5EF4-FFF2-40B4-BE49-F238E27FC236}">
                  <a16:creationId xmlns:a16="http://schemas.microsoft.com/office/drawing/2014/main" id="{41829D52-CDD6-4FD4-8726-976169602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7">
              <a:extLst>
                <a:ext uri="{FF2B5EF4-FFF2-40B4-BE49-F238E27FC236}">
                  <a16:creationId xmlns:a16="http://schemas.microsoft.com/office/drawing/2014/main" id="{CA4D0755-66CA-496B-B4CC-B3A039B53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8">
              <a:extLst>
                <a:ext uri="{FF2B5EF4-FFF2-40B4-BE49-F238E27FC236}">
                  <a16:creationId xmlns:a16="http://schemas.microsoft.com/office/drawing/2014/main" id="{1A0F8447-685B-43C7-A259-97F4E6F5CB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7" name="Title 1">
            <a:extLst>
              <a:ext uri="{FF2B5EF4-FFF2-40B4-BE49-F238E27FC236}">
                <a16:creationId xmlns:a16="http://schemas.microsoft.com/office/drawing/2014/main" id="{26637998-C58F-4470-86DD-57DB39260C44}"/>
              </a:ext>
            </a:extLst>
          </p:cNvPr>
          <p:cNvSpPr>
            <a:spLocks noGrp="1"/>
          </p:cNvSpPr>
          <p:nvPr>
            <p:ph type="title"/>
          </p:nvPr>
        </p:nvSpPr>
        <p:spPr>
          <a:xfrm>
            <a:off x="8411781" y="618518"/>
            <a:ext cx="2948240" cy="1478570"/>
          </a:xfrm>
        </p:spPr>
        <p:txBody>
          <a:bodyPr vert="horz" lIns="91440" tIns="45720" rIns="91440" bIns="45720" rtlCol="0" anchor="ctr">
            <a:normAutofit/>
          </a:bodyPr>
          <a:lstStyle/>
          <a:p>
            <a:r>
              <a:rPr lang="en-US" sz="4400" b="1" dirty="0">
                <a:solidFill>
                  <a:srgbClr val="00CC99"/>
                </a:solidFill>
                <a:latin typeface="Agency FB" panose="020B0503020202020204" pitchFamily="34" charset="0"/>
              </a:rPr>
              <a:t>Logistic Regression </a:t>
            </a:r>
          </a:p>
        </p:txBody>
      </p:sp>
      <p:pic>
        <p:nvPicPr>
          <p:cNvPr id="6" name="Content Placeholder 5" descr="A screenshot of a social media post&#10;&#10;Description automatically generated">
            <a:extLst>
              <a:ext uri="{FF2B5EF4-FFF2-40B4-BE49-F238E27FC236}">
                <a16:creationId xmlns:a16="http://schemas.microsoft.com/office/drawing/2014/main" id="{E435E8A1-469E-4985-8F23-E515AA15C044}"/>
              </a:ext>
            </a:extLst>
          </p:cNvPr>
          <p:cNvPicPr>
            <a:picLocks noChangeAspect="1"/>
          </p:cNvPicPr>
          <p:nvPr/>
        </p:nvPicPr>
        <p:blipFill rotWithShape="1">
          <a:blip r:embed="rId4">
            <a:extLst>
              <a:ext uri="{28A0092B-C50C-407E-A947-70E740481C1C}">
                <a14:useLocalDpi xmlns:a14="http://schemas.microsoft.com/office/drawing/2010/main" val="0"/>
              </a:ext>
            </a:extLst>
          </a:blip>
          <a:srcRect r="2403" b="5"/>
          <a:stretch/>
        </p:blipFill>
        <p:spPr>
          <a:xfrm>
            <a:off x="-5597" y="1"/>
            <a:ext cx="4663440" cy="3427413"/>
          </a:xfrm>
          <a:custGeom>
            <a:avLst/>
            <a:gdLst/>
            <a:ahLst/>
            <a:cxnLst/>
            <a:rect l="l" t="t" r="r" b="b"/>
            <a:pathLst>
              <a:path w="7558541" h="3427413">
                <a:moveTo>
                  <a:pt x="0" y="0"/>
                </a:moveTo>
                <a:lnTo>
                  <a:pt x="7558541" y="0"/>
                </a:lnTo>
                <a:lnTo>
                  <a:pt x="7558541" y="3427413"/>
                </a:lnTo>
                <a:lnTo>
                  <a:pt x="0" y="3427413"/>
                </a:lnTo>
                <a:close/>
              </a:path>
            </a:pathLst>
          </a:custGeom>
        </p:spPr>
      </p:pic>
      <p:pic>
        <p:nvPicPr>
          <p:cNvPr id="10" name="Picture 9" descr="A close up of a toy&#10;&#10;Description automatically generated">
            <a:extLst>
              <a:ext uri="{FF2B5EF4-FFF2-40B4-BE49-F238E27FC236}">
                <a16:creationId xmlns:a16="http://schemas.microsoft.com/office/drawing/2014/main" id="{A98954E7-12DC-4179-A469-25C5C18C5856}"/>
              </a:ext>
            </a:extLst>
          </p:cNvPr>
          <p:cNvPicPr>
            <a:picLocks noChangeAspect="1"/>
          </p:cNvPicPr>
          <p:nvPr/>
        </p:nvPicPr>
        <p:blipFill rotWithShape="1">
          <a:blip r:embed="rId5">
            <a:extLst>
              <a:ext uri="{28A0092B-C50C-407E-A947-70E740481C1C}">
                <a14:useLocalDpi xmlns:a14="http://schemas.microsoft.com/office/drawing/2010/main" val="0"/>
              </a:ext>
            </a:extLst>
          </a:blip>
          <a:srcRect l="8705" r="7181" b="4"/>
          <a:stretch/>
        </p:blipFill>
        <p:spPr>
          <a:xfrm>
            <a:off x="4669509" y="10"/>
            <a:ext cx="2883435" cy="3427868"/>
          </a:xfrm>
          <a:prstGeom prst="rect">
            <a:avLst/>
          </a:prstGeom>
        </p:spPr>
      </p:pic>
      <p:pic>
        <p:nvPicPr>
          <p:cNvPr id="8" name="Content Placeholder 7" descr="A screenshot of a cell phone&#10;&#10;Description automatically generated">
            <a:extLst>
              <a:ext uri="{FF2B5EF4-FFF2-40B4-BE49-F238E27FC236}">
                <a16:creationId xmlns:a16="http://schemas.microsoft.com/office/drawing/2014/main" id="{315DF7CD-5BBB-4584-A41C-DC3B5853C28F}"/>
              </a:ext>
            </a:extLst>
          </p:cNvPr>
          <p:cNvPicPr>
            <a:picLocks noGrp="1" noChangeAspect="1"/>
          </p:cNvPicPr>
          <p:nvPr>
            <p:ph sz="half" idx="2"/>
          </p:nvPr>
        </p:nvPicPr>
        <p:blipFill rotWithShape="1">
          <a:blip r:embed="rId6">
            <a:extLst>
              <a:ext uri="{28A0092B-C50C-407E-A947-70E740481C1C}">
                <a14:useLocalDpi xmlns:a14="http://schemas.microsoft.com/office/drawing/2010/main" val="0"/>
              </a:ext>
            </a:extLst>
          </a:blip>
          <a:srcRect t="4854" r="4" b="3916"/>
          <a:stretch/>
        </p:blipFill>
        <p:spPr>
          <a:xfrm>
            <a:off x="-5597" y="3427414"/>
            <a:ext cx="7558541" cy="3430587"/>
          </a:xfrm>
          <a:custGeom>
            <a:avLst/>
            <a:gdLst/>
            <a:ahLst/>
            <a:cxnLst/>
            <a:rect l="l" t="t" r="r" b="b"/>
            <a:pathLst>
              <a:path w="7558541" h="3430587">
                <a:moveTo>
                  <a:pt x="0" y="0"/>
                </a:moveTo>
                <a:lnTo>
                  <a:pt x="7558541" y="0"/>
                </a:lnTo>
                <a:lnTo>
                  <a:pt x="7558541" y="3430587"/>
                </a:lnTo>
                <a:lnTo>
                  <a:pt x="0" y="3430587"/>
                </a:lnTo>
                <a:close/>
              </a:path>
            </a:pathLst>
          </a:custGeom>
        </p:spPr>
      </p:pic>
      <p:cxnSp>
        <p:nvCxnSpPr>
          <p:cNvPr id="120" name="Straight Connector 119">
            <a:extLst>
              <a:ext uri="{FF2B5EF4-FFF2-40B4-BE49-F238E27FC236}">
                <a16:creationId xmlns:a16="http://schemas.microsoft.com/office/drawing/2014/main" id="{8E94F878-0CA4-496F-BE34-8EF25D623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459" y="-464"/>
            <a:ext cx="2646" cy="3429000"/>
          </a:xfrm>
          <a:prstGeom prst="line">
            <a:avLst/>
          </a:prstGeom>
          <a:solidFill>
            <a:schemeClr val="tx2">
              <a:alpha val="60000"/>
            </a:schemeClr>
          </a:solidFill>
          <a:ln w="19050">
            <a:solidFill>
              <a:schemeClr val="tx2">
                <a:alpha val="60000"/>
              </a:schemeClr>
            </a:solidFill>
          </a:ln>
          <a:effectLst/>
        </p:spPr>
      </p:cxnSp>
      <p:sp>
        <p:nvSpPr>
          <p:cNvPr id="14" name="Content Placeholder 13">
            <a:extLst>
              <a:ext uri="{FF2B5EF4-FFF2-40B4-BE49-F238E27FC236}">
                <a16:creationId xmlns:a16="http://schemas.microsoft.com/office/drawing/2014/main" id="{98E2CDF1-6804-4D5C-A6EC-E45981D0C40B}"/>
              </a:ext>
            </a:extLst>
          </p:cNvPr>
          <p:cNvSpPr>
            <a:spLocks noGrp="1"/>
          </p:cNvSpPr>
          <p:nvPr>
            <p:ph sz="half" idx="1"/>
          </p:nvPr>
        </p:nvSpPr>
        <p:spPr>
          <a:xfrm>
            <a:off x="8346470" y="2971800"/>
            <a:ext cx="2948240" cy="2792413"/>
          </a:xfrm>
        </p:spPr>
        <p:txBody>
          <a:bodyPr vert="horz" lIns="91440" tIns="45720" rIns="91440" bIns="45720" rtlCol="0">
            <a:normAutofit/>
          </a:bodyPr>
          <a:lstStyle/>
          <a:p>
            <a:pPr marL="0" indent="0" algn="ctr">
              <a:buNone/>
            </a:pPr>
            <a:r>
              <a:rPr lang="en-US" sz="2800" dirty="0" err="1">
                <a:latin typeface="Agency FB" panose="020B0503020202020204" pitchFamily="34" charset="0"/>
              </a:rPr>
              <a:t>Hyperameter</a:t>
            </a:r>
            <a:r>
              <a:rPr lang="en-US" sz="2800" dirty="0">
                <a:latin typeface="Agency FB" panose="020B0503020202020204" pitchFamily="34" charset="0"/>
              </a:rPr>
              <a:t> Tuning Result is 94% which is higher than the Pre-Processing scores </a:t>
            </a:r>
          </a:p>
        </p:txBody>
      </p:sp>
      <p:cxnSp>
        <p:nvCxnSpPr>
          <p:cNvPr id="122" name="Straight Connector 121">
            <a:extLst>
              <a:ext uri="{FF2B5EF4-FFF2-40B4-BE49-F238E27FC236}">
                <a16:creationId xmlns:a16="http://schemas.microsoft.com/office/drawing/2014/main" id="{0380EC66-2421-4792-ABE1-12E84A9574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895"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24" name="Straight Connector 123">
            <a:extLst>
              <a:ext uri="{FF2B5EF4-FFF2-40B4-BE49-F238E27FC236}">
                <a16:creationId xmlns:a16="http://schemas.microsoft.com/office/drawing/2014/main" id="{2E31BF32-1903-40EF-BB87-C85F8D975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7558541"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7209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B367C29-5200-4FF1-83B7-18B105A0BD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EC711491-7BB6-4BE6-A470-44BF61D562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6" name="Group 15">
              <a:extLst>
                <a:ext uri="{FF2B5EF4-FFF2-40B4-BE49-F238E27FC236}">
                  <a16:creationId xmlns:a16="http://schemas.microsoft.com/office/drawing/2014/main" id="{FE4F104B-68BE-4E53-A6A5-5C5F93FF72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8" name="Rectangle 5">
                <a:extLst>
                  <a:ext uri="{FF2B5EF4-FFF2-40B4-BE49-F238E27FC236}">
                    <a16:creationId xmlns:a16="http://schemas.microsoft.com/office/drawing/2014/main" id="{EF4A7076-D6BC-4AE1-AE2C-C09B16AAB4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58FA119B-7250-4EC7-912F-F5613CC28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7B9A9AED-D47E-44AD-AD6E-2EECC94D88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00A30ECA-328D-4512-825B-0AD596046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14A218CE-B3D8-4A43-86CC-48980645AC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E9743B7D-51BF-425C-A4B8-33B2E001E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9BA633B3-C879-4E15-B66C-788B4C60A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324C8953-B4E2-4DA0-B5D5-BD2A735E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717A3B65-FE80-419B-AB5D-48B5E3A7B4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675ECD78-7D6B-4A3F-8163-392D7F8D6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8D036282-E32F-461D-BFB6-2A58D6D27A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F95EB10E-5264-467D-8382-A77C4DED25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218F9268-D2F0-487B-A021-8786B6551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B4AEE5AC-EF5C-42E4-B185-A176E1997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E961E89F-C1DB-48E5-8B52-FDDAED9E0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412962B4-425A-4C36-A65A-0F66ED7CD3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037BE3F7-563A-4D9A-BC98-C71F727D23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2FDB1005-EB5E-475A-AC43-4ED3E563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68BFFBC6-C704-42A7-9D7E-AFB5C37FBD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4888EAD7-EBE9-4549-9A91-6FEC61153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B79BC975-BE42-4B57-8335-1699BC0AB1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3998B4F0-CA80-490A-A256-1600E7EA8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2052C104-8168-487E-9044-454DA83A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63ACA30B-5F59-400C-A7CE-D17B5647EE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2E16F318-A142-4353-9949-B4E3A09FE0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8AE8DBB4-2468-4A78-A54D-FD77C5DC8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B0E7CEF2-11E4-465C-8F1F-AA8367F96A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88B30AFD-E104-45DD-BFBB-5A41F1413B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8" name="Freeform 32">
                <a:extLst>
                  <a:ext uri="{FF2B5EF4-FFF2-40B4-BE49-F238E27FC236}">
                    <a16:creationId xmlns:a16="http://schemas.microsoft.com/office/drawing/2014/main" id="{CE45A3DF-350B-4A5E-AEBE-F0F280AD03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966D2640-A438-4FB6-B781-5A52DEC85C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34E1EFFF-720C-4CC0-9F95-DD1DAF99A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EA7AB0E1-6C49-409D-86F5-BE00BDDFC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5D17598C-0C57-4F4E-8F6B-A2AD8071F8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EBEBC0DC-F56F-48FE-824E-E9378C4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CC7FDCF1-1736-48A0-BDB2-87D6E09067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2A650CF5-564F-44D1-AB08-6C500DD3C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3108FEFA-0402-4C1C-AE39-5ADC09402F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340AE827-F344-464F-851C-E03AFC98DC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FA7BEDDE-D849-419F-AF22-951C55B650EF}"/>
              </a:ext>
            </a:extLst>
          </p:cNvPr>
          <p:cNvSpPr>
            <a:spLocks noGrp="1"/>
          </p:cNvSpPr>
          <p:nvPr>
            <p:ph type="title"/>
          </p:nvPr>
        </p:nvSpPr>
        <p:spPr>
          <a:xfrm>
            <a:off x="612775" y="-121576"/>
            <a:ext cx="8760368" cy="843266"/>
          </a:xfrm>
        </p:spPr>
        <p:txBody>
          <a:bodyPr vert="horz" lIns="91440" tIns="45720" rIns="91440" bIns="45720" rtlCol="0" anchor="b">
            <a:noAutofit/>
          </a:bodyPr>
          <a:lstStyle/>
          <a:p>
            <a:r>
              <a:rPr lang="en-US" b="1" dirty="0">
                <a:solidFill>
                  <a:srgbClr val="00CC99"/>
                </a:solidFill>
                <a:latin typeface="Agency FB" panose="020B0503020202020204" pitchFamily="34" charset="0"/>
              </a:rPr>
              <a:t>   Multiple Linear Regression and error test</a:t>
            </a:r>
          </a:p>
        </p:txBody>
      </p:sp>
      <p:sp>
        <p:nvSpPr>
          <p:cNvPr id="56"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automatically generated">
            <a:extLst>
              <a:ext uri="{FF2B5EF4-FFF2-40B4-BE49-F238E27FC236}">
                <a16:creationId xmlns:a16="http://schemas.microsoft.com/office/drawing/2014/main" id="{AC22A082-012F-4467-9691-1972261CF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298" y="1093788"/>
            <a:ext cx="6692607" cy="4457700"/>
          </a:xfrm>
          <a:prstGeom prst="rect">
            <a:avLst/>
          </a:prstGeom>
        </p:spPr>
      </p:pic>
      <p:sp>
        <p:nvSpPr>
          <p:cNvPr id="10" name="Content Placeholder 9">
            <a:extLst>
              <a:ext uri="{FF2B5EF4-FFF2-40B4-BE49-F238E27FC236}">
                <a16:creationId xmlns:a16="http://schemas.microsoft.com/office/drawing/2014/main" id="{C18D7268-50BE-4A1B-BDE9-7BD421591AE0}"/>
              </a:ext>
            </a:extLst>
          </p:cNvPr>
          <p:cNvSpPr>
            <a:spLocks noGrp="1"/>
          </p:cNvSpPr>
          <p:nvPr>
            <p:ph sz="half" idx="1"/>
          </p:nvPr>
        </p:nvSpPr>
        <p:spPr>
          <a:xfrm>
            <a:off x="7756634" y="1203693"/>
            <a:ext cx="3930540" cy="5017720"/>
          </a:xfrm>
        </p:spPr>
        <p:txBody>
          <a:bodyPr vert="horz" lIns="91440" tIns="45720" rIns="91440" bIns="45720" rtlCol="0">
            <a:normAutofit/>
          </a:bodyPr>
          <a:lstStyle/>
          <a:p>
            <a:pPr marL="0" indent="0">
              <a:lnSpc>
                <a:spcPct val="100000"/>
              </a:lnSpc>
              <a:spcBef>
                <a:spcPts val="0"/>
              </a:spcBef>
              <a:buNone/>
            </a:pPr>
            <a:br>
              <a:rPr lang="en-US" sz="2800" dirty="0">
                <a:latin typeface="Agency FB" panose="020B0503020202020204" pitchFamily="34" charset="0"/>
              </a:rPr>
            </a:br>
            <a:r>
              <a:rPr lang="en-US" sz="2800" dirty="0">
                <a:latin typeface="Agency FB" panose="020B0503020202020204" pitchFamily="34" charset="0"/>
              </a:rPr>
              <a:t> Divide the data into “attributes” and “labels”.</a:t>
            </a:r>
          </a:p>
          <a:p>
            <a:pPr marL="0" indent="0">
              <a:lnSpc>
                <a:spcPct val="100000"/>
              </a:lnSpc>
              <a:spcBef>
                <a:spcPts val="0"/>
              </a:spcBef>
              <a:buNone/>
            </a:pPr>
            <a:br>
              <a:rPr lang="en-US" sz="2800" dirty="0">
                <a:latin typeface="Agency FB" panose="020B0503020202020204" pitchFamily="34" charset="0"/>
              </a:rPr>
            </a:br>
            <a:r>
              <a:rPr lang="en-US" sz="2800" dirty="0">
                <a:latin typeface="Agency FB" panose="020B0503020202020204" pitchFamily="34" charset="0"/>
              </a:rPr>
              <a:t> X variable contains all the attributes/features and y variable contains labels.</a:t>
            </a:r>
          </a:p>
          <a:p>
            <a:pPr marL="0" indent="0">
              <a:lnSpc>
                <a:spcPct val="100000"/>
              </a:lnSpc>
              <a:spcBef>
                <a:spcPts val="0"/>
              </a:spcBef>
              <a:buNone/>
            </a:pPr>
            <a:endParaRPr lang="en-US" sz="2800" dirty="0">
              <a:latin typeface="Agency FB" panose="020B0503020202020204" pitchFamily="34" charset="0"/>
            </a:endParaRPr>
          </a:p>
          <a:p>
            <a:pPr marL="0" indent="0">
              <a:lnSpc>
                <a:spcPct val="100000"/>
              </a:lnSpc>
              <a:spcBef>
                <a:spcPts val="0"/>
              </a:spcBef>
              <a:buNone/>
            </a:pPr>
            <a:r>
              <a:rPr lang="en-US" sz="2800" dirty="0">
                <a:latin typeface="Agency FB" panose="020B0503020202020204" pitchFamily="34" charset="0"/>
              </a:rPr>
              <a:t>Average Rating falls between 4 and 5.</a:t>
            </a:r>
          </a:p>
          <a:p>
            <a:pPr marL="0" indent="0">
              <a:buNone/>
            </a:pPr>
            <a:endParaRPr lang="en-US" sz="2800" dirty="0">
              <a:latin typeface="Agency FB" panose="020B0503020202020204" pitchFamily="34" charset="0"/>
            </a:endParaRPr>
          </a:p>
          <a:p>
            <a:pPr marL="0" indent="0">
              <a:buNone/>
            </a:pPr>
            <a:endParaRPr lang="en-US" sz="2800" dirty="0">
              <a:latin typeface="Agency FB" panose="020B0503020202020204" pitchFamily="34" charset="0"/>
            </a:endParaRPr>
          </a:p>
          <a:p>
            <a:pPr marL="0" indent="0">
              <a:buNone/>
            </a:pPr>
            <a:endParaRPr lang="en-US" sz="2800" dirty="0">
              <a:latin typeface="Agency FB" panose="020B0503020202020204" pitchFamily="34" charset="0"/>
            </a:endParaRPr>
          </a:p>
        </p:txBody>
      </p:sp>
    </p:spTree>
    <p:extLst>
      <p:ext uri="{BB962C8B-B14F-4D97-AF65-F5344CB8AC3E}">
        <p14:creationId xmlns:p14="http://schemas.microsoft.com/office/powerpoint/2010/main" val="752673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FBF52C-8161-4895-9554-078ED72FD958}"/>
              </a:ext>
            </a:extLst>
          </p:cNvPr>
          <p:cNvSpPr txBox="1">
            <a:spLocks/>
          </p:cNvSpPr>
          <p:nvPr/>
        </p:nvSpPr>
        <p:spPr>
          <a:xfrm>
            <a:off x="526073" y="4777273"/>
            <a:ext cx="11139854" cy="17467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solidFill>
                  <a:srgbClr val="00CC99"/>
                </a:solidFill>
                <a:latin typeface="Agency FB" panose="020B0503020202020204" pitchFamily="34" charset="0"/>
              </a:rPr>
              <a:t>Multiple Linear Regression and error test</a:t>
            </a:r>
            <a:br>
              <a:rPr lang="en-US" sz="2000" dirty="0">
                <a:solidFill>
                  <a:srgbClr val="00CC99"/>
                </a:solidFill>
                <a:latin typeface="Agency FB" panose="020B0503020202020204" pitchFamily="34" charset="0"/>
              </a:rPr>
            </a:br>
            <a:br>
              <a:rPr lang="en-US" sz="2000" dirty="0">
                <a:solidFill>
                  <a:srgbClr val="00CC99"/>
                </a:solidFill>
                <a:latin typeface="Agency FB" panose="020B0503020202020204" pitchFamily="34" charset="0"/>
              </a:rPr>
            </a:br>
            <a:r>
              <a:rPr lang="en-US" sz="2800" dirty="0">
                <a:latin typeface="Agency FB" panose="020B0503020202020204" pitchFamily="34" charset="0"/>
              </a:rPr>
              <a:t>We can see that our model has returned pretty good predicted results. Actual and predicted scores are pretty close. </a:t>
            </a:r>
            <a:endParaRPr lang="en-US" sz="3500" b="1" dirty="0">
              <a:latin typeface="Agency FB" panose="020B0503020202020204" pitchFamily="34" charset="0"/>
            </a:endParaRPr>
          </a:p>
        </p:txBody>
      </p:sp>
      <p:pic>
        <p:nvPicPr>
          <p:cNvPr id="7" name="Content Placeholder 6" descr="A screenshot of a cell phone&#10;&#10;Description automatically generated">
            <a:extLst>
              <a:ext uri="{FF2B5EF4-FFF2-40B4-BE49-F238E27FC236}">
                <a16:creationId xmlns:a16="http://schemas.microsoft.com/office/drawing/2014/main" id="{F6309EF3-5859-40BE-ABA6-67BA90090E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024" y="72043"/>
            <a:ext cx="5823136" cy="4443973"/>
          </a:xfrm>
          <a:prstGeom prst="rect">
            <a:avLst/>
          </a:prstGeom>
        </p:spPr>
      </p:pic>
      <p:pic>
        <p:nvPicPr>
          <p:cNvPr id="9" name="Content Placeholder 8" descr="A picture containing screen, building, pencil&#10;&#10;Description automatically generated">
            <a:extLst>
              <a:ext uri="{FF2B5EF4-FFF2-40B4-BE49-F238E27FC236}">
                <a16:creationId xmlns:a16="http://schemas.microsoft.com/office/drawing/2014/main" id="{4A0A53C5-8168-4F85-9AD4-4F23DA83D3C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87769" y="18661"/>
            <a:ext cx="6184208" cy="4758612"/>
          </a:xfrm>
          <a:prstGeom prst="rect">
            <a:avLst/>
          </a:prstGeom>
        </p:spPr>
      </p:pic>
    </p:spTree>
    <p:extLst>
      <p:ext uri="{BB962C8B-B14F-4D97-AF65-F5344CB8AC3E}">
        <p14:creationId xmlns:p14="http://schemas.microsoft.com/office/powerpoint/2010/main" val="1163576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1D2FAF-D2E8-4E73-B04E-7EFEDB1221F0}"/>
              </a:ext>
            </a:extLst>
          </p:cNvPr>
          <p:cNvSpPr>
            <a:spLocks noGrp="1"/>
          </p:cNvSpPr>
          <p:nvPr>
            <p:ph type="title"/>
          </p:nvPr>
        </p:nvSpPr>
        <p:spPr>
          <a:xfrm>
            <a:off x="8686352" y="205273"/>
            <a:ext cx="3434113" cy="1922107"/>
          </a:xfrm>
        </p:spPr>
        <p:txBody>
          <a:bodyPr vert="horz" lIns="91440" tIns="45720" rIns="91440" bIns="45720" rtlCol="0" anchor="ctr">
            <a:normAutofit/>
          </a:bodyPr>
          <a:lstStyle/>
          <a:p>
            <a:r>
              <a:rPr lang="en-US" sz="2800" b="1" kern="1200" dirty="0">
                <a:solidFill>
                  <a:srgbClr val="00CC99"/>
                </a:solidFill>
                <a:latin typeface="Agency FB" panose="020B0503020202020204" pitchFamily="34" charset="0"/>
              </a:rPr>
              <a:t>Multiple Linear Regression and error test</a:t>
            </a:r>
            <a:r>
              <a:rPr lang="en-US" sz="2800" b="1" kern="1200" dirty="0">
                <a:solidFill>
                  <a:schemeClr val="tx1"/>
                </a:solidFill>
                <a:latin typeface="+mj-lt"/>
                <a:ea typeface="+mj-ea"/>
                <a:cs typeface="+mj-cs"/>
              </a:rPr>
              <a:t> </a:t>
            </a:r>
            <a:r>
              <a:rPr lang="en-US" sz="2800" b="1" kern="1200" dirty="0">
                <a:solidFill>
                  <a:srgbClr val="FF0000"/>
                </a:solidFill>
                <a:latin typeface="+mj-lt"/>
                <a:ea typeface="+mj-ea"/>
                <a:cs typeface="+mj-cs"/>
              </a:rPr>
              <a:t> </a:t>
            </a:r>
            <a:br>
              <a:rPr lang="en-US" sz="2800" kern="1200" dirty="0">
                <a:solidFill>
                  <a:schemeClr val="tx1"/>
                </a:solidFill>
                <a:latin typeface="+mj-lt"/>
                <a:ea typeface="+mj-ea"/>
                <a:cs typeface="+mj-cs"/>
              </a:rPr>
            </a:br>
            <a:endParaRPr lang="en-US" sz="2800" b="1" kern="1200" dirty="0">
              <a:solidFill>
                <a:schemeClr val="tx1"/>
              </a:solidFill>
              <a:latin typeface="+mj-lt"/>
              <a:ea typeface="+mj-ea"/>
              <a:cs typeface="+mj-cs"/>
            </a:endParaRPr>
          </a:p>
        </p:txBody>
      </p:sp>
      <p:pic>
        <p:nvPicPr>
          <p:cNvPr id="7" name="Content Placeholder 6" descr="A screenshot of a cell phone&#10;&#10;Description automatically generated">
            <a:extLst>
              <a:ext uri="{FF2B5EF4-FFF2-40B4-BE49-F238E27FC236}">
                <a16:creationId xmlns:a16="http://schemas.microsoft.com/office/drawing/2014/main" id="{39C668FF-8C9A-4E41-B24A-5A979EF52F9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7041" y="0"/>
            <a:ext cx="8127163" cy="2785243"/>
          </a:xfrm>
        </p:spPr>
      </p:pic>
      <p:pic>
        <p:nvPicPr>
          <p:cNvPr id="9" name="Content Placeholder 8" descr="A picture containing table, computer, man, oven&#10;&#10;Description automatically generated">
            <a:extLst>
              <a:ext uri="{FF2B5EF4-FFF2-40B4-BE49-F238E27FC236}">
                <a16:creationId xmlns:a16="http://schemas.microsoft.com/office/drawing/2014/main" id="{D20A3344-6D7E-4131-A914-56354536CFF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9190" y="2785244"/>
            <a:ext cx="7326313" cy="3868738"/>
          </a:xfrm>
        </p:spPr>
      </p:pic>
      <p:sp>
        <p:nvSpPr>
          <p:cNvPr id="2" name="TextBox 1">
            <a:extLst>
              <a:ext uri="{FF2B5EF4-FFF2-40B4-BE49-F238E27FC236}">
                <a16:creationId xmlns:a16="http://schemas.microsoft.com/office/drawing/2014/main" id="{6B52FBB4-2BA8-4E0C-B732-1CBCAF828FC9}"/>
              </a:ext>
            </a:extLst>
          </p:cNvPr>
          <p:cNvSpPr txBox="1"/>
          <p:nvPr/>
        </p:nvSpPr>
        <p:spPr>
          <a:xfrm>
            <a:off x="8127652" y="3195735"/>
            <a:ext cx="3768879" cy="2677656"/>
          </a:xfrm>
          <a:prstGeom prst="rect">
            <a:avLst/>
          </a:prstGeom>
          <a:noFill/>
        </p:spPr>
        <p:txBody>
          <a:bodyPr wrap="square" rtlCol="0">
            <a:spAutoFit/>
          </a:bodyPr>
          <a:lstStyle/>
          <a:p>
            <a:r>
              <a:rPr lang="en-US" sz="2800" dirty="0">
                <a:latin typeface="Agency FB" panose="020B0503020202020204" pitchFamily="34" charset="0"/>
              </a:rPr>
              <a:t>Here we can see the Mean absolute error is 39% that means we are almost 60% certain of the prediction to the actual value, which is reasonably good prediction. </a:t>
            </a:r>
          </a:p>
        </p:txBody>
      </p:sp>
    </p:spTree>
    <p:extLst>
      <p:ext uri="{BB962C8B-B14F-4D97-AF65-F5344CB8AC3E}">
        <p14:creationId xmlns:p14="http://schemas.microsoft.com/office/powerpoint/2010/main" val="332650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CBB69F-C473-4404-9C0E-B575B9F39412}"/>
              </a:ext>
            </a:extLst>
          </p:cNvPr>
          <p:cNvSpPr>
            <a:spLocks noGrp="1"/>
          </p:cNvSpPr>
          <p:nvPr>
            <p:ph type="title"/>
          </p:nvPr>
        </p:nvSpPr>
        <p:spPr>
          <a:xfrm>
            <a:off x="5291668" y="1215496"/>
            <a:ext cx="5367866" cy="2387600"/>
          </a:xfrm>
        </p:spPr>
        <p:txBody>
          <a:bodyPr vert="horz" lIns="91440" tIns="45720" rIns="91440" bIns="45720" rtlCol="0" anchor="b">
            <a:normAutofit/>
          </a:bodyPr>
          <a:lstStyle/>
          <a:p>
            <a:r>
              <a:rPr lang="en-US" sz="6000" b="1" dirty="0" err="1">
                <a:latin typeface="Agency FB" panose="020B0503020202020204" pitchFamily="34" charset="0"/>
              </a:rPr>
              <a:t>Pytorch</a:t>
            </a:r>
            <a:r>
              <a:rPr lang="en-US" sz="6000" b="1" dirty="0">
                <a:latin typeface="Agency FB" panose="020B0503020202020204" pitchFamily="34" charset="0"/>
              </a:rPr>
              <a:t> Library</a:t>
            </a:r>
            <a:br>
              <a:rPr lang="en-US" sz="6000" b="1" dirty="0">
                <a:latin typeface="Agency FB" panose="020B0503020202020204" pitchFamily="34" charset="0"/>
              </a:rPr>
            </a:br>
            <a:r>
              <a:rPr lang="en-US" sz="3200" dirty="0">
                <a:solidFill>
                  <a:srgbClr val="00CC99"/>
                </a:solidFill>
                <a:latin typeface="Agency FB" panose="020B0503020202020204" pitchFamily="34" charset="0"/>
              </a:rPr>
              <a:t>Neural Network Model </a:t>
            </a:r>
            <a:endParaRPr lang="en-US" sz="6000" dirty="0">
              <a:solidFill>
                <a:srgbClr val="00CC99"/>
              </a:solidFill>
              <a:latin typeface="Agency FB" panose="020B0503020202020204" pitchFamily="34" charset="0"/>
            </a:endParaRPr>
          </a:p>
        </p:txBody>
      </p:sp>
      <p:pic>
        <p:nvPicPr>
          <p:cNvPr id="95" name="Graphic 94" descr="Library">
            <a:extLst>
              <a:ext uri="{FF2B5EF4-FFF2-40B4-BE49-F238E27FC236}">
                <a16:creationId xmlns:a16="http://schemas.microsoft.com/office/drawing/2014/main" id="{2977844D-0059-4B91-92A9-3FC618173B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503" y="1539186"/>
            <a:ext cx="3525628" cy="352562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155048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9375-13CB-455E-B77D-4079B98C895E}"/>
              </a:ext>
            </a:extLst>
          </p:cNvPr>
          <p:cNvSpPr>
            <a:spLocks noGrp="1"/>
          </p:cNvSpPr>
          <p:nvPr>
            <p:ph type="title"/>
          </p:nvPr>
        </p:nvSpPr>
        <p:spPr>
          <a:xfrm>
            <a:off x="284584" y="41738"/>
            <a:ext cx="10515600" cy="1068605"/>
          </a:xfrm>
        </p:spPr>
        <p:txBody>
          <a:bodyPr>
            <a:normAutofit/>
          </a:bodyPr>
          <a:lstStyle/>
          <a:p>
            <a:r>
              <a:rPr lang="en-US" sz="4000" b="1" dirty="0" err="1">
                <a:solidFill>
                  <a:srgbClr val="00CC99"/>
                </a:solidFill>
                <a:latin typeface="Agency FB" panose="020B0503020202020204" pitchFamily="34" charset="0"/>
              </a:rPr>
              <a:t>Pytorch</a:t>
            </a:r>
            <a:r>
              <a:rPr lang="en-US" sz="4000" b="1" dirty="0">
                <a:solidFill>
                  <a:srgbClr val="00CC99"/>
                </a:solidFill>
                <a:latin typeface="Agency FB" panose="020B0503020202020204" pitchFamily="34" charset="0"/>
              </a:rPr>
              <a:t> : Classifier </a:t>
            </a:r>
          </a:p>
        </p:txBody>
      </p:sp>
      <p:pic>
        <p:nvPicPr>
          <p:cNvPr id="7" name="Content Placeholder 6" descr="A screenshot of a cell phone&#10;&#10;Description automatically generated">
            <a:extLst>
              <a:ext uri="{FF2B5EF4-FFF2-40B4-BE49-F238E27FC236}">
                <a16:creationId xmlns:a16="http://schemas.microsoft.com/office/drawing/2014/main" id="{3FB90538-1FC7-4396-8663-4DC704DBF295}"/>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62971"/>
          <a:stretch/>
        </p:blipFill>
        <p:spPr>
          <a:xfrm>
            <a:off x="133645" y="1375767"/>
            <a:ext cx="5644300" cy="1799212"/>
          </a:xfrm>
        </p:spPr>
      </p:pic>
      <p:pic>
        <p:nvPicPr>
          <p:cNvPr id="8" name="Content Placeholder 7" descr="A screenshot of a cell phone&#10;&#10;Description automatically generated">
            <a:extLst>
              <a:ext uri="{FF2B5EF4-FFF2-40B4-BE49-F238E27FC236}">
                <a16:creationId xmlns:a16="http://schemas.microsoft.com/office/drawing/2014/main" id="{F831A33B-9B94-491B-94C9-AD3E90BC95DF}"/>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2983" r="3885"/>
          <a:stretch/>
        </p:blipFill>
        <p:spPr>
          <a:xfrm>
            <a:off x="29871" y="4571751"/>
            <a:ext cx="5851848" cy="2225601"/>
          </a:xfrm>
        </p:spPr>
      </p:pic>
      <p:pic>
        <p:nvPicPr>
          <p:cNvPr id="10" name="Content Placeholder 7" descr="A screenshot of a cell phone&#10;&#10;Description automatically generated">
            <a:extLst>
              <a:ext uri="{FF2B5EF4-FFF2-40B4-BE49-F238E27FC236}">
                <a16:creationId xmlns:a16="http://schemas.microsoft.com/office/drawing/2014/main" id="{297C02AF-D6C1-49BC-80C5-22CDBE4C7D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2879" y="1082297"/>
            <a:ext cx="6283448" cy="5775703"/>
          </a:xfrm>
          <a:prstGeom prst="rect">
            <a:avLst/>
          </a:prstGeom>
        </p:spPr>
      </p:pic>
      <p:sp>
        <p:nvSpPr>
          <p:cNvPr id="12" name="Arrow: Right 11">
            <a:extLst>
              <a:ext uri="{FF2B5EF4-FFF2-40B4-BE49-F238E27FC236}">
                <a16:creationId xmlns:a16="http://schemas.microsoft.com/office/drawing/2014/main" id="{7CB62C0F-7904-49DC-9166-BF330764886C}"/>
              </a:ext>
            </a:extLst>
          </p:cNvPr>
          <p:cNvSpPr/>
          <p:nvPr/>
        </p:nvSpPr>
        <p:spPr>
          <a:xfrm rot="10800000">
            <a:off x="4181993" y="1973424"/>
            <a:ext cx="1156995" cy="419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FB6338-57CA-40C5-A051-9E41CB67698B}"/>
              </a:ext>
            </a:extLst>
          </p:cNvPr>
          <p:cNvSpPr/>
          <p:nvPr/>
        </p:nvSpPr>
        <p:spPr>
          <a:xfrm>
            <a:off x="-1289" y="5631025"/>
            <a:ext cx="4506686" cy="1166327"/>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1E69E957-B2F0-40BB-86E9-7C4B4E21B401}"/>
              </a:ext>
            </a:extLst>
          </p:cNvPr>
          <p:cNvSpPr/>
          <p:nvPr/>
        </p:nvSpPr>
        <p:spPr>
          <a:xfrm rot="10800000">
            <a:off x="7893281" y="4648852"/>
            <a:ext cx="1156995" cy="419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9EEE630-7A57-4E4D-9F1E-84A4A650E151}"/>
              </a:ext>
            </a:extLst>
          </p:cNvPr>
          <p:cNvSpPr txBox="1"/>
          <p:nvPr/>
        </p:nvSpPr>
        <p:spPr>
          <a:xfrm>
            <a:off x="284584" y="867944"/>
            <a:ext cx="5010538" cy="461665"/>
          </a:xfrm>
          <a:prstGeom prst="rect">
            <a:avLst/>
          </a:prstGeom>
          <a:noFill/>
        </p:spPr>
        <p:txBody>
          <a:bodyPr wrap="square" rtlCol="0">
            <a:spAutoFit/>
          </a:bodyPr>
          <a:lstStyle/>
          <a:p>
            <a:r>
              <a:rPr lang="en-US" sz="2400" dirty="0">
                <a:latin typeface="Agency FB" panose="020B0503020202020204" pitchFamily="34" charset="0"/>
              </a:rPr>
              <a:t>Create a new data frame to use for this model</a:t>
            </a:r>
          </a:p>
        </p:txBody>
      </p:sp>
      <p:sp>
        <p:nvSpPr>
          <p:cNvPr id="17" name="TextBox 16">
            <a:extLst>
              <a:ext uri="{FF2B5EF4-FFF2-40B4-BE49-F238E27FC236}">
                <a16:creationId xmlns:a16="http://schemas.microsoft.com/office/drawing/2014/main" id="{C9DE961E-9B27-4E48-A49B-C45731725596}"/>
              </a:ext>
            </a:extLst>
          </p:cNvPr>
          <p:cNvSpPr txBox="1"/>
          <p:nvPr/>
        </p:nvSpPr>
        <p:spPr>
          <a:xfrm>
            <a:off x="24588" y="3683021"/>
            <a:ext cx="5785558" cy="1107996"/>
          </a:xfrm>
          <a:prstGeom prst="rect">
            <a:avLst/>
          </a:prstGeom>
          <a:noFill/>
        </p:spPr>
        <p:txBody>
          <a:bodyPr wrap="none" rtlCol="0">
            <a:spAutoFit/>
          </a:bodyPr>
          <a:lstStyle/>
          <a:p>
            <a:pPr marL="285750" indent="-285750">
              <a:buFont typeface="Arial" panose="020B0604020202020204" pitchFamily="34" charset="0"/>
              <a:buChar char="•"/>
            </a:pPr>
            <a:r>
              <a:rPr lang="en-US" sz="2200" dirty="0">
                <a:latin typeface="Agency FB" panose="020B0503020202020204" pitchFamily="34" charset="0"/>
              </a:rPr>
              <a:t>Convert input to tensor to feed to the neural network model</a:t>
            </a:r>
          </a:p>
          <a:p>
            <a:pPr marL="285750" indent="-285750">
              <a:buFont typeface="Arial" panose="020B0604020202020204" pitchFamily="34" charset="0"/>
              <a:buChar char="•"/>
            </a:pPr>
            <a:r>
              <a:rPr lang="en-US" sz="2200" dirty="0">
                <a:latin typeface="Agency FB" panose="020B0503020202020204" pitchFamily="34" charset="0"/>
              </a:rPr>
              <a:t>X train is a multidimensional array </a:t>
            </a:r>
          </a:p>
          <a:p>
            <a:endParaRPr lang="en-US" sz="2200" dirty="0"/>
          </a:p>
        </p:txBody>
      </p:sp>
      <p:sp>
        <p:nvSpPr>
          <p:cNvPr id="18" name="TextBox 17">
            <a:extLst>
              <a:ext uri="{FF2B5EF4-FFF2-40B4-BE49-F238E27FC236}">
                <a16:creationId xmlns:a16="http://schemas.microsoft.com/office/drawing/2014/main" id="{46677078-0E87-4DEA-9F41-B01201AE6B9C}"/>
              </a:ext>
            </a:extLst>
          </p:cNvPr>
          <p:cNvSpPr txBox="1"/>
          <p:nvPr/>
        </p:nvSpPr>
        <p:spPr>
          <a:xfrm>
            <a:off x="6047242" y="-9220"/>
            <a:ext cx="5192447" cy="1107996"/>
          </a:xfrm>
          <a:prstGeom prst="rect">
            <a:avLst/>
          </a:prstGeom>
          <a:noFill/>
        </p:spPr>
        <p:txBody>
          <a:bodyPr wrap="none" rtlCol="0">
            <a:spAutoFit/>
          </a:bodyPr>
          <a:lstStyle/>
          <a:p>
            <a:pPr marL="342900" indent="-342900">
              <a:buFont typeface="Arial" panose="020B0604020202020204" pitchFamily="34" charset="0"/>
              <a:buChar char="•"/>
            </a:pPr>
            <a:r>
              <a:rPr lang="en-US" sz="2200" dirty="0" err="1">
                <a:latin typeface="Agency FB" panose="020B0503020202020204" pitchFamily="34" charset="0"/>
              </a:rPr>
              <a:t>Epoc</a:t>
            </a:r>
            <a:r>
              <a:rPr lang="en-US" sz="2200" dirty="0">
                <a:latin typeface="Agency FB" panose="020B0503020202020204" pitchFamily="34" charset="0"/>
              </a:rPr>
              <a:t> shows how many times iteration is happening </a:t>
            </a:r>
          </a:p>
          <a:p>
            <a:pPr marL="342900" indent="-342900">
              <a:buFont typeface="Arial" panose="020B0604020202020204" pitchFamily="34" charset="0"/>
              <a:buChar char="•"/>
            </a:pPr>
            <a:r>
              <a:rPr lang="en-US" sz="2200" dirty="0">
                <a:latin typeface="Agency FB" panose="020B0503020202020204" pitchFamily="34" charset="0"/>
              </a:rPr>
              <a:t>It is training and tuning the model </a:t>
            </a:r>
          </a:p>
          <a:p>
            <a:pPr marL="342900" indent="-342900">
              <a:buFont typeface="Arial" panose="020B0604020202020204" pitchFamily="34" charset="0"/>
              <a:buChar char="•"/>
            </a:pPr>
            <a:r>
              <a:rPr lang="en-US" sz="2200" dirty="0">
                <a:latin typeface="Agency FB" panose="020B0503020202020204" pitchFamily="34" charset="0"/>
              </a:rPr>
              <a:t>More training lower the </a:t>
            </a:r>
            <a:r>
              <a:rPr lang="en-US" sz="2200" dirty="0" err="1">
                <a:latin typeface="Agency FB" panose="020B0503020202020204" pitchFamily="34" charset="0"/>
              </a:rPr>
              <a:t>epoc</a:t>
            </a:r>
            <a:r>
              <a:rPr lang="en-US" sz="2200" dirty="0">
                <a:latin typeface="Agency FB" panose="020B0503020202020204" pitchFamily="34" charset="0"/>
              </a:rPr>
              <a:t> loss</a:t>
            </a:r>
          </a:p>
        </p:txBody>
      </p:sp>
      <p:pic>
        <p:nvPicPr>
          <p:cNvPr id="19" name="Picture 18">
            <a:extLst>
              <a:ext uri="{FF2B5EF4-FFF2-40B4-BE49-F238E27FC236}">
                <a16:creationId xmlns:a16="http://schemas.microsoft.com/office/drawing/2014/main" id="{82BA3970-CC36-4520-B6DC-3CAB92854020}"/>
              </a:ext>
            </a:extLst>
          </p:cNvPr>
          <p:cNvPicPr>
            <a:picLocks noChangeAspect="1"/>
          </p:cNvPicPr>
          <p:nvPr/>
        </p:nvPicPr>
        <p:blipFill rotWithShape="1">
          <a:blip r:embed="rId6"/>
          <a:srcRect b="36172"/>
          <a:stretch/>
        </p:blipFill>
        <p:spPr>
          <a:xfrm>
            <a:off x="133645" y="3190574"/>
            <a:ext cx="5644300" cy="492447"/>
          </a:xfrm>
          <a:prstGeom prst="rect">
            <a:avLst/>
          </a:prstGeom>
        </p:spPr>
      </p:pic>
    </p:spTree>
    <p:extLst>
      <p:ext uri="{BB962C8B-B14F-4D97-AF65-F5344CB8AC3E}">
        <p14:creationId xmlns:p14="http://schemas.microsoft.com/office/powerpoint/2010/main" val="3393609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A1E2-B875-4891-AD06-390C5F3EBEE3}"/>
              </a:ext>
            </a:extLst>
          </p:cNvPr>
          <p:cNvSpPr>
            <a:spLocks noGrp="1"/>
          </p:cNvSpPr>
          <p:nvPr>
            <p:ph type="title"/>
          </p:nvPr>
        </p:nvSpPr>
        <p:spPr>
          <a:xfrm>
            <a:off x="597159" y="0"/>
            <a:ext cx="9905998" cy="1478570"/>
          </a:xfrm>
        </p:spPr>
        <p:txBody>
          <a:bodyPr>
            <a:normAutofit/>
          </a:bodyPr>
          <a:lstStyle/>
          <a:p>
            <a:r>
              <a:rPr lang="en-US" sz="4800" b="1" dirty="0" err="1">
                <a:solidFill>
                  <a:srgbClr val="00CC99"/>
                </a:solidFill>
                <a:latin typeface="Agency FB" panose="020B0503020202020204" pitchFamily="34" charset="0"/>
              </a:rPr>
              <a:t>Pytorch</a:t>
            </a:r>
            <a:r>
              <a:rPr lang="en-US" sz="4800" b="1" dirty="0">
                <a:solidFill>
                  <a:srgbClr val="00CC99"/>
                </a:solidFill>
                <a:latin typeface="Agency FB" panose="020B0503020202020204" pitchFamily="34" charset="0"/>
              </a:rPr>
              <a:t> : Classifier </a:t>
            </a:r>
            <a:endParaRPr lang="en-US" sz="4800" dirty="0">
              <a:solidFill>
                <a:srgbClr val="00CC99"/>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12C4FE3A-0630-4842-8EA1-CC864D9DD45B}"/>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28650"/>
          <a:stretch/>
        </p:blipFill>
        <p:spPr>
          <a:xfrm>
            <a:off x="597159" y="1023316"/>
            <a:ext cx="3528169" cy="4054630"/>
          </a:xfrm>
        </p:spPr>
      </p:pic>
      <p:pic>
        <p:nvPicPr>
          <p:cNvPr id="10" name="Picture 9" descr="A screenshot of a social media post&#10;&#10;Description automatically generated">
            <a:extLst>
              <a:ext uri="{FF2B5EF4-FFF2-40B4-BE49-F238E27FC236}">
                <a16:creationId xmlns:a16="http://schemas.microsoft.com/office/drawing/2014/main" id="{DCDBAB9F-387E-4C86-8810-FD89CA8C6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59" y="5337111"/>
            <a:ext cx="11278904" cy="1395989"/>
          </a:xfrm>
          <a:prstGeom prst="rect">
            <a:avLst/>
          </a:prstGeom>
        </p:spPr>
      </p:pic>
      <p:pic>
        <p:nvPicPr>
          <p:cNvPr id="7" name="Content Placeholder 6" descr="A picture containing pencil, building&#10;&#10;Description automatically generated">
            <a:extLst>
              <a:ext uri="{FF2B5EF4-FFF2-40B4-BE49-F238E27FC236}">
                <a16:creationId xmlns:a16="http://schemas.microsoft.com/office/drawing/2014/main" id="{56AE2FFA-237E-4CBD-BD48-97F93E237F3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331915" y="1023316"/>
            <a:ext cx="7469513" cy="4054630"/>
          </a:xfrm>
          <a:solidFill>
            <a:schemeClr val="tx1">
              <a:lumMod val="85000"/>
            </a:schemeClr>
          </a:solidFill>
        </p:spPr>
      </p:pic>
    </p:spTree>
    <p:extLst>
      <p:ext uri="{BB962C8B-B14F-4D97-AF65-F5344CB8AC3E}">
        <p14:creationId xmlns:p14="http://schemas.microsoft.com/office/powerpoint/2010/main" val="3302798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6F51-5FB3-4631-AF89-7BB34E28A9D7}"/>
              </a:ext>
            </a:extLst>
          </p:cNvPr>
          <p:cNvSpPr>
            <a:spLocks noGrp="1"/>
          </p:cNvSpPr>
          <p:nvPr>
            <p:ph type="title"/>
          </p:nvPr>
        </p:nvSpPr>
        <p:spPr>
          <a:xfrm>
            <a:off x="1143001" y="0"/>
            <a:ext cx="9905998" cy="1478570"/>
          </a:xfrm>
        </p:spPr>
        <p:txBody>
          <a:bodyPr>
            <a:normAutofit/>
          </a:bodyPr>
          <a:lstStyle/>
          <a:p>
            <a:r>
              <a:rPr lang="en-US" sz="4400" b="1" dirty="0" err="1">
                <a:solidFill>
                  <a:srgbClr val="00CC99"/>
                </a:solidFill>
                <a:latin typeface="Agency FB" panose="020B0503020202020204" pitchFamily="34" charset="0"/>
              </a:rPr>
              <a:t>Pytorch</a:t>
            </a:r>
            <a:r>
              <a:rPr lang="en-US" sz="4400" b="1" dirty="0">
                <a:solidFill>
                  <a:srgbClr val="00CC99"/>
                </a:solidFill>
                <a:latin typeface="Agency FB" panose="020B0503020202020204" pitchFamily="34" charset="0"/>
              </a:rPr>
              <a:t> classifier (SVM)</a:t>
            </a:r>
          </a:p>
        </p:txBody>
      </p:sp>
      <p:pic>
        <p:nvPicPr>
          <p:cNvPr id="8" name="Content Placeholder 7" descr="A screenshot of a cell phone&#10;&#10;Description automatically generated">
            <a:extLst>
              <a:ext uri="{FF2B5EF4-FFF2-40B4-BE49-F238E27FC236}">
                <a16:creationId xmlns:a16="http://schemas.microsoft.com/office/drawing/2014/main" id="{8C6B7DB1-3C86-457C-866A-2F6F10FB7C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4938" y="2523022"/>
            <a:ext cx="6180035" cy="3130761"/>
          </a:xfrm>
        </p:spPr>
      </p:pic>
      <p:pic>
        <p:nvPicPr>
          <p:cNvPr id="5" name="Content Placeholder 5" descr="A screenshot of a social media post&#10;&#10;Description automatically generated">
            <a:extLst>
              <a:ext uri="{FF2B5EF4-FFF2-40B4-BE49-F238E27FC236}">
                <a16:creationId xmlns:a16="http://schemas.microsoft.com/office/drawing/2014/main" id="{A68C93BF-B714-459F-BA74-635888C84854}"/>
              </a:ext>
            </a:extLst>
          </p:cNvPr>
          <p:cNvPicPr>
            <a:picLocks noChangeAspect="1"/>
          </p:cNvPicPr>
          <p:nvPr/>
        </p:nvPicPr>
        <p:blipFill rotWithShape="1">
          <a:blip r:embed="rId3">
            <a:extLst>
              <a:ext uri="{28A0092B-C50C-407E-A947-70E740481C1C}">
                <a14:useLocalDpi xmlns:a14="http://schemas.microsoft.com/office/drawing/2010/main" val="0"/>
              </a:ext>
            </a:extLst>
          </a:blip>
          <a:srcRect t="-1117" r="32487" b="82297"/>
          <a:stretch/>
        </p:blipFill>
        <p:spPr>
          <a:xfrm>
            <a:off x="314939" y="5663114"/>
            <a:ext cx="6180036" cy="961100"/>
          </a:xfrm>
          <a:prstGeom prst="rect">
            <a:avLst/>
          </a:prstGeom>
        </p:spPr>
      </p:pic>
      <p:sp>
        <p:nvSpPr>
          <p:cNvPr id="11" name="Content Placeholder 10">
            <a:extLst>
              <a:ext uri="{FF2B5EF4-FFF2-40B4-BE49-F238E27FC236}">
                <a16:creationId xmlns:a16="http://schemas.microsoft.com/office/drawing/2014/main" id="{E1052A9C-6A22-4F8F-8422-1A283AF6A722}"/>
              </a:ext>
            </a:extLst>
          </p:cNvPr>
          <p:cNvSpPr>
            <a:spLocks noGrp="1"/>
          </p:cNvSpPr>
          <p:nvPr>
            <p:ph sz="half" idx="1"/>
          </p:nvPr>
        </p:nvSpPr>
        <p:spPr>
          <a:xfrm>
            <a:off x="314939" y="1307094"/>
            <a:ext cx="4878389" cy="1361461"/>
          </a:xfrm>
        </p:spPr>
        <p:txBody>
          <a:bodyPr>
            <a:normAutofit lnSpcReduction="10000"/>
          </a:bodyPr>
          <a:lstStyle/>
          <a:p>
            <a:r>
              <a:rPr lang="en-US" dirty="0">
                <a:latin typeface="Agency FB" panose="020B0503020202020204" pitchFamily="34" charset="0"/>
              </a:rPr>
              <a:t>Create a data frame to use in the model. We are using Category Rating for the SVM model here. </a:t>
            </a:r>
          </a:p>
        </p:txBody>
      </p:sp>
      <p:pic>
        <p:nvPicPr>
          <p:cNvPr id="13" name="Picture 12" descr="A screenshot of a cell phone&#10;&#10;Description automatically generated">
            <a:extLst>
              <a:ext uri="{FF2B5EF4-FFF2-40B4-BE49-F238E27FC236}">
                <a16:creationId xmlns:a16="http://schemas.microsoft.com/office/drawing/2014/main" id="{ECB98CB3-3E9F-4B96-AC00-589A3BE14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161" y="2785664"/>
            <a:ext cx="5273205" cy="3909759"/>
          </a:xfrm>
          <a:prstGeom prst="rect">
            <a:avLst/>
          </a:prstGeom>
        </p:spPr>
      </p:pic>
      <p:sp>
        <p:nvSpPr>
          <p:cNvPr id="15" name="TextBox 14">
            <a:extLst>
              <a:ext uri="{FF2B5EF4-FFF2-40B4-BE49-F238E27FC236}">
                <a16:creationId xmlns:a16="http://schemas.microsoft.com/office/drawing/2014/main" id="{4571E53D-B91E-4E88-B154-06CCC35A8E0F}"/>
              </a:ext>
            </a:extLst>
          </p:cNvPr>
          <p:cNvSpPr txBox="1"/>
          <p:nvPr/>
        </p:nvSpPr>
        <p:spPr>
          <a:xfrm>
            <a:off x="6406442" y="1307094"/>
            <a:ext cx="5785558" cy="1107996"/>
          </a:xfrm>
          <a:prstGeom prst="rect">
            <a:avLst/>
          </a:prstGeom>
          <a:noFill/>
        </p:spPr>
        <p:txBody>
          <a:bodyPr wrap="none" rtlCol="0">
            <a:spAutoFit/>
          </a:bodyPr>
          <a:lstStyle/>
          <a:p>
            <a:pPr marL="285750" indent="-285750">
              <a:buFont typeface="Arial" panose="020B0604020202020204" pitchFamily="34" charset="0"/>
              <a:buChar char="•"/>
            </a:pPr>
            <a:r>
              <a:rPr lang="en-US" sz="2200" dirty="0">
                <a:latin typeface="Agency FB" panose="020B0503020202020204" pitchFamily="34" charset="0"/>
              </a:rPr>
              <a:t>Convert input to tensor to feed to the neural network model</a:t>
            </a:r>
          </a:p>
          <a:p>
            <a:pPr marL="285750" indent="-285750">
              <a:buFont typeface="Arial" panose="020B0604020202020204" pitchFamily="34" charset="0"/>
              <a:buChar char="•"/>
            </a:pPr>
            <a:r>
              <a:rPr lang="en-US" sz="2200" dirty="0">
                <a:latin typeface="Agency FB" panose="020B0503020202020204" pitchFamily="34" charset="0"/>
              </a:rPr>
              <a:t>X train is a multidimensional array </a:t>
            </a:r>
          </a:p>
          <a:p>
            <a:endParaRPr lang="en-US" sz="2200" dirty="0"/>
          </a:p>
        </p:txBody>
      </p:sp>
    </p:spTree>
    <p:extLst>
      <p:ext uri="{BB962C8B-B14F-4D97-AF65-F5344CB8AC3E}">
        <p14:creationId xmlns:p14="http://schemas.microsoft.com/office/powerpoint/2010/main" val="3694906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654B-6507-4D19-8A8A-919B32DD604A}"/>
              </a:ext>
            </a:extLst>
          </p:cNvPr>
          <p:cNvSpPr>
            <a:spLocks noGrp="1"/>
          </p:cNvSpPr>
          <p:nvPr>
            <p:ph type="title"/>
          </p:nvPr>
        </p:nvSpPr>
        <p:spPr>
          <a:xfrm>
            <a:off x="637560" y="0"/>
            <a:ext cx="9905998" cy="1163629"/>
          </a:xfrm>
        </p:spPr>
        <p:txBody>
          <a:bodyPr>
            <a:normAutofit/>
          </a:bodyPr>
          <a:lstStyle/>
          <a:p>
            <a:r>
              <a:rPr lang="en-US" sz="4000" b="1" dirty="0" err="1">
                <a:solidFill>
                  <a:schemeClr val="accent1"/>
                </a:solidFill>
                <a:latin typeface="Agency FB" panose="020B0503020202020204" pitchFamily="34" charset="0"/>
              </a:rPr>
              <a:t>Pytorch</a:t>
            </a:r>
            <a:r>
              <a:rPr lang="en-US" sz="4000" b="1" dirty="0">
                <a:solidFill>
                  <a:schemeClr val="accent1"/>
                </a:solidFill>
                <a:latin typeface="Agency FB" panose="020B0503020202020204" pitchFamily="34" charset="0"/>
              </a:rPr>
              <a:t> classifier (SVM)</a:t>
            </a:r>
          </a:p>
        </p:txBody>
      </p:sp>
      <p:pic>
        <p:nvPicPr>
          <p:cNvPr id="16" name="Content Placeholder 15" descr="A screenshot of a social media post&#10;&#10;Description automatically generated">
            <a:extLst>
              <a:ext uri="{FF2B5EF4-FFF2-40B4-BE49-F238E27FC236}">
                <a16:creationId xmlns:a16="http://schemas.microsoft.com/office/drawing/2014/main" id="{502DFF94-DF28-402A-8F2E-F8726DE727D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2800" y="83975"/>
            <a:ext cx="5922941" cy="3592286"/>
          </a:xfrm>
        </p:spPr>
      </p:pic>
      <p:pic>
        <p:nvPicPr>
          <p:cNvPr id="5" name="Content Placeholder 5" descr="A screenshot of a cell phone&#10;&#10;Description automatically generated">
            <a:extLst>
              <a:ext uri="{FF2B5EF4-FFF2-40B4-BE49-F238E27FC236}">
                <a16:creationId xmlns:a16="http://schemas.microsoft.com/office/drawing/2014/main" id="{225E109D-6DAD-4CE1-A74E-91325C23A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16" y="951231"/>
            <a:ext cx="5771484" cy="331708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2EA192B-4463-4A0A-B32A-BEA5CB8A3C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515" y="4499127"/>
            <a:ext cx="5805647" cy="2106947"/>
          </a:xfrm>
          <a:prstGeom prst="rect">
            <a:avLst/>
          </a:prstGeom>
        </p:spPr>
      </p:pic>
      <p:pic>
        <p:nvPicPr>
          <p:cNvPr id="10" name="Picture 9" descr="A close up of a device&#10;&#10;Description automatically generated">
            <a:extLst>
              <a:ext uri="{FF2B5EF4-FFF2-40B4-BE49-F238E27FC236}">
                <a16:creationId xmlns:a16="http://schemas.microsoft.com/office/drawing/2014/main" id="{D4DE3792-4F85-4249-8E07-90381DD852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3058" y="3736792"/>
            <a:ext cx="5922941" cy="3082290"/>
          </a:xfrm>
          <a:prstGeom prst="rect">
            <a:avLst/>
          </a:prstGeom>
          <a:solidFill>
            <a:schemeClr val="bg2">
              <a:lumMod val="25000"/>
              <a:lumOff val="75000"/>
            </a:schemeClr>
          </a:solidFill>
        </p:spPr>
      </p:pic>
    </p:spTree>
    <p:extLst>
      <p:ext uri="{BB962C8B-B14F-4D97-AF65-F5344CB8AC3E}">
        <p14:creationId xmlns:p14="http://schemas.microsoft.com/office/powerpoint/2010/main" val="187869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D812-B798-4011-9597-34740D2CE8CD}"/>
              </a:ext>
            </a:extLst>
          </p:cNvPr>
          <p:cNvSpPr>
            <a:spLocks noGrp="1"/>
          </p:cNvSpPr>
          <p:nvPr>
            <p:ph type="title"/>
          </p:nvPr>
        </p:nvSpPr>
        <p:spPr>
          <a:xfrm>
            <a:off x="649270" y="506727"/>
            <a:ext cx="3885141" cy="1526741"/>
          </a:xfrm>
        </p:spPr>
        <p:txBody>
          <a:bodyPr vert="horz" lIns="91440" tIns="45720" rIns="91440" bIns="45720" rtlCol="0" anchor="ctr">
            <a:normAutofit fontScale="90000"/>
          </a:bodyPr>
          <a:lstStyle/>
          <a:p>
            <a:pPr algn="r"/>
            <a:r>
              <a:rPr lang="en-US" sz="6000" b="1" kern="1200" dirty="0">
                <a:latin typeface="Agency FB" panose="020B0503020202020204" pitchFamily="34" charset="0"/>
              </a:rPr>
              <a:t>Data Cleaning </a:t>
            </a:r>
          </a:p>
        </p:txBody>
      </p:sp>
      <p:sp>
        <p:nvSpPr>
          <p:cNvPr id="17" name="Content Placeholder 16">
            <a:extLst>
              <a:ext uri="{FF2B5EF4-FFF2-40B4-BE49-F238E27FC236}">
                <a16:creationId xmlns:a16="http://schemas.microsoft.com/office/drawing/2014/main" id="{208AC51E-12F5-4DA2-A9F3-ABDBDE510642}"/>
              </a:ext>
            </a:extLst>
          </p:cNvPr>
          <p:cNvSpPr>
            <a:spLocks noGrp="1"/>
          </p:cNvSpPr>
          <p:nvPr>
            <p:ph sz="half" idx="1"/>
          </p:nvPr>
        </p:nvSpPr>
        <p:spPr>
          <a:xfrm>
            <a:off x="4945336" y="506727"/>
            <a:ext cx="6609921" cy="1526741"/>
          </a:xfrm>
        </p:spPr>
        <p:txBody>
          <a:bodyPr vert="horz" lIns="91440" tIns="45720" rIns="91440" bIns="45720" rtlCol="0" anchor="ctr">
            <a:normAutofit/>
          </a:bodyPr>
          <a:lstStyle/>
          <a:p>
            <a:pPr marL="0" indent="0">
              <a:buNone/>
            </a:pPr>
            <a:r>
              <a:rPr lang="en-US" dirty="0">
                <a:solidFill>
                  <a:srgbClr val="00CC99"/>
                </a:solidFill>
                <a:latin typeface="Agency FB" panose="020B0503020202020204" pitchFamily="34" charset="0"/>
              </a:rPr>
              <a:t>Got rid of unnecessary data fields and convert the necessary data fields from object to float or integers </a:t>
            </a:r>
          </a:p>
        </p:txBody>
      </p:sp>
      <p:pic>
        <p:nvPicPr>
          <p:cNvPr id="13" name="Content Placeholder 12" descr="A screenshot of a social media post&#10;&#10;Description automatically generated">
            <a:extLst>
              <a:ext uri="{FF2B5EF4-FFF2-40B4-BE49-F238E27FC236}">
                <a16:creationId xmlns:a16="http://schemas.microsoft.com/office/drawing/2014/main" id="{C8E49023-4573-4084-ABA0-14A4F9E96C0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a:xfrm>
            <a:off x="6482625" y="1923522"/>
            <a:ext cx="5491742" cy="4934477"/>
          </a:xfrm>
          <a:prstGeom prst="rect">
            <a:avLst/>
          </a:prstGeom>
        </p:spPr>
      </p:pic>
      <p:pic>
        <p:nvPicPr>
          <p:cNvPr id="11" name="Content Placeholder 10" descr="A screenshot of a cell phone&#10;&#10;Description automatically generated">
            <a:extLst>
              <a:ext uri="{FF2B5EF4-FFF2-40B4-BE49-F238E27FC236}">
                <a16:creationId xmlns:a16="http://schemas.microsoft.com/office/drawing/2014/main" id="{8F80CA30-CDAB-46F5-999F-9853A88AF082}"/>
              </a:ext>
            </a:extLst>
          </p:cNvPr>
          <p:cNvPicPr>
            <a:picLocks noChangeAspect="1"/>
          </p:cNvPicPr>
          <p:nvPr/>
        </p:nvPicPr>
        <p:blipFill rotWithShape="1">
          <a:blip r:embed="rId3">
            <a:extLst>
              <a:ext uri="{28A0092B-C50C-407E-A947-70E740481C1C}">
                <a14:useLocalDpi xmlns:a14="http://schemas.microsoft.com/office/drawing/2010/main" val="0"/>
              </a:ext>
            </a:extLst>
          </a:blip>
          <a:srcRect r="2349" b="1"/>
          <a:stretch/>
        </p:blipFill>
        <p:spPr>
          <a:xfrm>
            <a:off x="19342" y="1923523"/>
            <a:ext cx="6298889" cy="4956247"/>
          </a:xfrm>
          <a:prstGeom prst="rect">
            <a:avLst/>
          </a:prstGeom>
        </p:spPr>
      </p:pic>
      <p:sp>
        <p:nvSpPr>
          <p:cNvPr id="7" name="Oval 6">
            <a:extLst>
              <a:ext uri="{FF2B5EF4-FFF2-40B4-BE49-F238E27FC236}">
                <a16:creationId xmlns:a16="http://schemas.microsoft.com/office/drawing/2014/main" id="{8308FA7A-B897-461D-B879-0BCDD730D5E3}"/>
              </a:ext>
            </a:extLst>
          </p:cNvPr>
          <p:cNvSpPr/>
          <p:nvPr/>
        </p:nvSpPr>
        <p:spPr>
          <a:xfrm>
            <a:off x="1649448" y="4599991"/>
            <a:ext cx="849086" cy="21273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C7F8D5E-8767-4704-BE10-F8DB6A76EC12}"/>
              </a:ext>
            </a:extLst>
          </p:cNvPr>
          <p:cNvSpPr/>
          <p:nvPr/>
        </p:nvSpPr>
        <p:spPr>
          <a:xfrm>
            <a:off x="7941391" y="2329239"/>
            <a:ext cx="849086" cy="21273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096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93CC-C48C-46BB-B37D-F9E067BD929D}"/>
              </a:ext>
            </a:extLst>
          </p:cNvPr>
          <p:cNvSpPr>
            <a:spLocks noGrp="1"/>
          </p:cNvSpPr>
          <p:nvPr>
            <p:ph type="title"/>
          </p:nvPr>
        </p:nvSpPr>
        <p:spPr>
          <a:xfrm>
            <a:off x="1066800" y="0"/>
            <a:ext cx="9905998" cy="1478570"/>
          </a:xfrm>
        </p:spPr>
        <p:txBody>
          <a:bodyPr>
            <a:normAutofit/>
          </a:bodyPr>
          <a:lstStyle/>
          <a:p>
            <a:r>
              <a:rPr lang="en-US" sz="4800" b="1" dirty="0">
                <a:solidFill>
                  <a:srgbClr val="00CC99"/>
                </a:solidFill>
                <a:latin typeface="Agency FB" panose="020B0503020202020204" pitchFamily="34" charset="0"/>
              </a:rPr>
              <a:t>Model Comparison (Linear Regression)</a:t>
            </a:r>
          </a:p>
        </p:txBody>
      </p:sp>
      <p:sp>
        <p:nvSpPr>
          <p:cNvPr id="3" name="Content Placeholder 2">
            <a:extLst>
              <a:ext uri="{FF2B5EF4-FFF2-40B4-BE49-F238E27FC236}">
                <a16:creationId xmlns:a16="http://schemas.microsoft.com/office/drawing/2014/main" id="{E612C8C6-33D7-42EA-B82C-522E6473F8BB}"/>
              </a:ext>
            </a:extLst>
          </p:cNvPr>
          <p:cNvSpPr>
            <a:spLocks noGrp="1"/>
          </p:cNvSpPr>
          <p:nvPr>
            <p:ph sz="half" idx="1"/>
          </p:nvPr>
        </p:nvSpPr>
        <p:spPr>
          <a:xfrm>
            <a:off x="1127332" y="1045488"/>
            <a:ext cx="4878389" cy="639479"/>
          </a:xfrm>
        </p:spPr>
        <p:txBody>
          <a:bodyPr>
            <a:normAutofit/>
          </a:bodyPr>
          <a:lstStyle/>
          <a:p>
            <a:r>
              <a:rPr lang="en-US" sz="2800" dirty="0" err="1">
                <a:latin typeface="Agency FB" panose="020B0503020202020204" pitchFamily="34" charset="0"/>
              </a:rPr>
              <a:t>Scikit</a:t>
            </a:r>
            <a:r>
              <a:rPr lang="en-US" sz="2800" dirty="0">
                <a:latin typeface="Agency FB" panose="020B0503020202020204" pitchFamily="34" charset="0"/>
              </a:rPr>
              <a:t> Learn</a:t>
            </a:r>
            <a:endParaRPr lang="en-US" sz="1800" dirty="0"/>
          </a:p>
        </p:txBody>
      </p:sp>
      <p:sp>
        <p:nvSpPr>
          <p:cNvPr id="4" name="Content Placeholder 3">
            <a:extLst>
              <a:ext uri="{FF2B5EF4-FFF2-40B4-BE49-F238E27FC236}">
                <a16:creationId xmlns:a16="http://schemas.microsoft.com/office/drawing/2014/main" id="{02438135-0D6B-46D9-BFCC-13E8DA31CB47}"/>
              </a:ext>
            </a:extLst>
          </p:cNvPr>
          <p:cNvSpPr>
            <a:spLocks noGrp="1"/>
          </p:cNvSpPr>
          <p:nvPr>
            <p:ph sz="half" idx="2"/>
          </p:nvPr>
        </p:nvSpPr>
        <p:spPr>
          <a:xfrm>
            <a:off x="998175" y="3930107"/>
            <a:ext cx="4875211" cy="876269"/>
          </a:xfrm>
        </p:spPr>
        <p:txBody>
          <a:bodyPr>
            <a:normAutofit/>
          </a:bodyPr>
          <a:lstStyle/>
          <a:p>
            <a:r>
              <a:rPr lang="en-US" sz="2800" dirty="0" err="1">
                <a:latin typeface="Agency FB" panose="020B0503020202020204" pitchFamily="34" charset="0"/>
              </a:rPr>
              <a:t>Pytorch</a:t>
            </a:r>
            <a:endParaRPr lang="en-US" sz="2800" dirty="0">
              <a:latin typeface="Agency FB" panose="020B0503020202020204" pitchFamily="34" charset="0"/>
            </a:endParaRPr>
          </a:p>
        </p:txBody>
      </p:sp>
      <p:pic>
        <p:nvPicPr>
          <p:cNvPr id="6" name="Content Placeholder 6" descr="A screenshot of a cell phone&#10;&#10;Description automatically generated">
            <a:extLst>
              <a:ext uri="{FF2B5EF4-FFF2-40B4-BE49-F238E27FC236}">
                <a16:creationId xmlns:a16="http://schemas.microsoft.com/office/drawing/2014/main" id="{4AFA8316-C31A-4699-98B2-E875C76AD5BB}"/>
              </a:ext>
            </a:extLst>
          </p:cNvPr>
          <p:cNvPicPr>
            <a:picLocks noChangeAspect="1"/>
          </p:cNvPicPr>
          <p:nvPr/>
        </p:nvPicPr>
        <p:blipFill rotWithShape="1">
          <a:blip r:embed="rId2">
            <a:extLst>
              <a:ext uri="{28A0092B-C50C-407E-A947-70E740481C1C}">
                <a14:useLocalDpi xmlns:a14="http://schemas.microsoft.com/office/drawing/2010/main" val="0"/>
              </a:ext>
            </a:extLst>
          </a:blip>
          <a:srcRect b="10219"/>
          <a:stretch/>
        </p:blipFill>
        <p:spPr>
          <a:xfrm>
            <a:off x="998175" y="1689300"/>
            <a:ext cx="7725947" cy="2240807"/>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3FC97BD4-F4C5-44DB-9930-52E69B397D1B}"/>
              </a:ext>
            </a:extLst>
          </p:cNvPr>
          <p:cNvPicPr>
            <a:picLocks noChangeAspect="1"/>
          </p:cNvPicPr>
          <p:nvPr/>
        </p:nvPicPr>
        <p:blipFill rotWithShape="1">
          <a:blip r:embed="rId3">
            <a:extLst>
              <a:ext uri="{28A0092B-C50C-407E-A947-70E740481C1C}">
                <a14:useLocalDpi xmlns:a14="http://schemas.microsoft.com/office/drawing/2010/main" val="0"/>
              </a:ext>
            </a:extLst>
          </a:blip>
          <a:srcRect l="2160" r="5929"/>
          <a:stretch/>
        </p:blipFill>
        <p:spPr>
          <a:xfrm>
            <a:off x="998174" y="4701390"/>
            <a:ext cx="10366511" cy="1395989"/>
          </a:xfrm>
          <a:prstGeom prst="rect">
            <a:avLst/>
          </a:prstGeom>
        </p:spPr>
      </p:pic>
    </p:spTree>
    <p:extLst>
      <p:ext uri="{BB962C8B-B14F-4D97-AF65-F5344CB8AC3E}">
        <p14:creationId xmlns:p14="http://schemas.microsoft.com/office/powerpoint/2010/main" val="4070838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883A-0D66-4C54-AB88-B3721C0827C9}"/>
              </a:ext>
            </a:extLst>
          </p:cNvPr>
          <p:cNvSpPr>
            <a:spLocks noGrp="1"/>
          </p:cNvSpPr>
          <p:nvPr>
            <p:ph type="title"/>
          </p:nvPr>
        </p:nvSpPr>
        <p:spPr>
          <a:xfrm>
            <a:off x="1141413" y="618517"/>
            <a:ext cx="10157958" cy="5185123"/>
          </a:xfrm>
        </p:spPr>
        <p:txBody>
          <a:bodyPr>
            <a:normAutofit/>
          </a:bodyPr>
          <a:lstStyle/>
          <a:p>
            <a:r>
              <a:rPr lang="en-US" dirty="0">
                <a:latin typeface="Agency FB" panose="020B0503020202020204" pitchFamily="34" charset="0"/>
              </a:rPr>
              <a:t>The Models show us the accuracy of prediction of the customer rating and user feedback on various features of the products can determine and guide the app market to the right direction for future </a:t>
            </a:r>
            <a:r>
              <a:rPr lang="en-US">
                <a:latin typeface="Agency FB" panose="020B0503020202020204" pitchFamily="34" charset="0"/>
              </a:rPr>
              <a:t>app development. </a:t>
            </a:r>
            <a:endParaRPr lang="en-US" dirty="0">
              <a:latin typeface="Agency FB" panose="020B0503020202020204" pitchFamily="34" charset="0"/>
            </a:endParaRPr>
          </a:p>
        </p:txBody>
      </p:sp>
    </p:spTree>
    <p:extLst>
      <p:ext uri="{BB962C8B-B14F-4D97-AF65-F5344CB8AC3E}">
        <p14:creationId xmlns:p14="http://schemas.microsoft.com/office/powerpoint/2010/main" val="1470412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D925-8380-43B4-A2EE-06944F66658B}"/>
              </a:ext>
            </a:extLst>
          </p:cNvPr>
          <p:cNvSpPr>
            <a:spLocks noGrp="1"/>
          </p:cNvSpPr>
          <p:nvPr>
            <p:ph type="title"/>
          </p:nvPr>
        </p:nvSpPr>
        <p:spPr>
          <a:xfrm>
            <a:off x="1006152" y="374456"/>
            <a:ext cx="10515600" cy="1325563"/>
          </a:xfrm>
        </p:spPr>
        <p:txBody>
          <a:bodyPr/>
          <a:lstStyle/>
          <a:p>
            <a:r>
              <a:rPr lang="en-US" sz="5400" b="1" dirty="0">
                <a:latin typeface="Agency FB" panose="020B0503020202020204" pitchFamily="34" charset="0"/>
              </a:rPr>
              <a:t>References</a:t>
            </a:r>
            <a:r>
              <a:rPr lang="en-US" dirty="0">
                <a:latin typeface="Agency FB" panose="020B0503020202020204" pitchFamily="34" charset="0"/>
              </a:rPr>
              <a:t> </a:t>
            </a:r>
          </a:p>
        </p:txBody>
      </p:sp>
      <p:sp>
        <p:nvSpPr>
          <p:cNvPr id="3" name="Content Placeholder 2">
            <a:extLst>
              <a:ext uri="{FF2B5EF4-FFF2-40B4-BE49-F238E27FC236}">
                <a16:creationId xmlns:a16="http://schemas.microsoft.com/office/drawing/2014/main" id="{C6DA8DBF-7B13-47D9-BC43-747AC63B1F48}"/>
              </a:ext>
            </a:extLst>
          </p:cNvPr>
          <p:cNvSpPr>
            <a:spLocks noGrp="1"/>
          </p:cNvSpPr>
          <p:nvPr>
            <p:ph idx="1"/>
          </p:nvPr>
        </p:nvSpPr>
        <p:spPr/>
        <p:txBody>
          <a:bodyPr>
            <a:normAutofit fontScale="85000" lnSpcReduction="10000"/>
          </a:bodyPr>
          <a:lstStyle/>
          <a:p>
            <a:r>
              <a:rPr lang="en-US" dirty="0">
                <a:solidFill>
                  <a:srgbClr val="00CC99"/>
                </a:solidFill>
                <a:latin typeface="Agency FB" panose="020B0503020202020204" pitchFamily="34" charset="0"/>
                <a:hlinkClick r:id="rId2">
                  <a:extLst>
                    <a:ext uri="{A12FA001-AC4F-418D-AE19-62706E023703}">
                      <ahyp:hlinkClr xmlns:ahyp="http://schemas.microsoft.com/office/drawing/2018/hyperlinkcolor" val="tx"/>
                    </a:ext>
                  </a:extLst>
                </a:hlinkClick>
              </a:rPr>
              <a:t>https://towardsdatascience.com/a-beginners-guide-to-linear-regression-in-python-with-scikit-learn-83a8f7ae2b4f</a:t>
            </a:r>
            <a:endParaRPr lang="en-US" dirty="0">
              <a:solidFill>
                <a:srgbClr val="00CC99"/>
              </a:solidFill>
              <a:latin typeface="Agency FB" panose="020B0503020202020204" pitchFamily="34" charset="0"/>
            </a:endParaRPr>
          </a:p>
          <a:p>
            <a:r>
              <a:rPr lang="en-US" dirty="0">
                <a:solidFill>
                  <a:srgbClr val="00CC99"/>
                </a:solidFill>
                <a:latin typeface="Agency FB" panose="020B0503020202020204" pitchFamily="34" charset="0"/>
                <a:hlinkClick r:id="rId3">
                  <a:extLst>
                    <a:ext uri="{A12FA001-AC4F-418D-AE19-62706E023703}">
                      <ahyp:hlinkClr xmlns:ahyp="http://schemas.microsoft.com/office/drawing/2018/hyperlinkcolor" val="tx"/>
                    </a:ext>
                  </a:extLst>
                </a:hlinkClick>
              </a:rPr>
              <a:t>https://www.kaggle.com/ash316/ml-from-scratch-with-iris</a:t>
            </a:r>
            <a:endParaRPr lang="en-US" dirty="0">
              <a:solidFill>
                <a:srgbClr val="00CC99"/>
              </a:solidFill>
              <a:latin typeface="Agency FB" panose="020B0503020202020204" pitchFamily="34" charset="0"/>
            </a:endParaRPr>
          </a:p>
          <a:p>
            <a:r>
              <a:rPr lang="en-US" dirty="0">
                <a:solidFill>
                  <a:srgbClr val="00CC99"/>
                </a:solidFill>
                <a:latin typeface="Agency FB" panose="020B0503020202020204" pitchFamily="34" charset="0"/>
                <a:hlinkClick r:id="rId4">
                  <a:extLst>
                    <a:ext uri="{A12FA001-AC4F-418D-AE19-62706E023703}">
                      <ahyp:hlinkClr xmlns:ahyp="http://schemas.microsoft.com/office/drawing/2018/hyperlinkcolor" val="tx"/>
                    </a:ext>
                  </a:extLst>
                </a:hlinkClick>
              </a:rPr>
              <a:t>https://medium.com/the-research-nest/data-science-tutorial-analysis-of-the-google-play-store-dataset-c720330d4903</a:t>
            </a:r>
            <a:endParaRPr lang="en-US" dirty="0">
              <a:solidFill>
                <a:srgbClr val="00CC99"/>
              </a:solidFill>
              <a:latin typeface="Agency FB" panose="020B0503020202020204" pitchFamily="34" charset="0"/>
            </a:endParaRPr>
          </a:p>
          <a:p>
            <a:r>
              <a:rPr lang="en-US" dirty="0">
                <a:solidFill>
                  <a:srgbClr val="00CC99"/>
                </a:solidFill>
                <a:latin typeface="Agency FB" panose="020B0503020202020204" pitchFamily="34" charset="0"/>
                <a:hlinkClick r:id="rId5">
                  <a:extLst>
                    <a:ext uri="{A12FA001-AC4F-418D-AE19-62706E023703}">
                      <ahyp:hlinkClr xmlns:ahyp="http://schemas.microsoft.com/office/drawing/2018/hyperlinkcolor" val="tx"/>
                    </a:ext>
                  </a:extLst>
                </a:hlinkClick>
              </a:rPr>
              <a:t>https://developers.google.com/machine-learning/glossary#m</a:t>
            </a:r>
            <a:endParaRPr lang="en-US" dirty="0">
              <a:solidFill>
                <a:srgbClr val="00CC99"/>
              </a:solidFill>
              <a:latin typeface="Agency FB" panose="020B0503020202020204" pitchFamily="34" charset="0"/>
            </a:endParaRPr>
          </a:p>
          <a:p>
            <a:r>
              <a:rPr lang="en-US" dirty="0">
                <a:solidFill>
                  <a:srgbClr val="00CC99"/>
                </a:solidFill>
                <a:latin typeface="Agency FB" panose="020B0503020202020204" pitchFamily="34" charset="0"/>
                <a:hlinkClick r:id="rId6">
                  <a:extLst>
                    <a:ext uri="{A12FA001-AC4F-418D-AE19-62706E023703}">
                      <ahyp:hlinkClr xmlns:ahyp="http://schemas.microsoft.com/office/drawing/2018/hyperlinkcolor" val="tx"/>
                    </a:ext>
                  </a:extLst>
                </a:hlinkClick>
              </a:rPr>
              <a:t>https://www.sas.com/en_us/insights/analytics/machine-learning.html</a:t>
            </a:r>
            <a:endParaRPr lang="en-US" dirty="0">
              <a:solidFill>
                <a:srgbClr val="00CC99"/>
              </a:solidFill>
              <a:latin typeface="Agency FB" panose="020B0503020202020204" pitchFamily="34" charset="0"/>
            </a:endParaRPr>
          </a:p>
          <a:p>
            <a:r>
              <a:rPr lang="en-US" dirty="0">
                <a:solidFill>
                  <a:srgbClr val="00CC99"/>
                </a:solidFill>
                <a:latin typeface="Agency FB" panose="020B0503020202020204" pitchFamily="34" charset="0"/>
                <a:hlinkClick r:id="rId7">
                  <a:extLst>
                    <a:ext uri="{A12FA001-AC4F-418D-AE19-62706E023703}">
                      <ahyp:hlinkClr xmlns:ahyp="http://schemas.microsoft.com/office/drawing/2018/hyperlinkcolor" val="tx"/>
                    </a:ext>
                  </a:extLst>
                </a:hlinkClick>
              </a:rPr>
              <a:t>https://www.codeproject.com/Articles/5245488/Introduction-to-Machine-Learning-and-ML-NET-Part-1</a:t>
            </a:r>
            <a:endParaRPr lang="en-US" dirty="0">
              <a:solidFill>
                <a:srgbClr val="00CC99"/>
              </a:solidFill>
              <a:latin typeface="Agency FB" panose="020B0503020202020204" pitchFamily="34" charset="0"/>
            </a:endParaRPr>
          </a:p>
          <a:p>
            <a:r>
              <a:rPr lang="en-US" dirty="0">
                <a:solidFill>
                  <a:srgbClr val="00CC99"/>
                </a:solidFill>
                <a:latin typeface="Agency FB" panose="020B0503020202020204" pitchFamily="34" charset="0"/>
                <a:hlinkClick r:id="rId8">
                  <a:extLst>
                    <a:ext uri="{A12FA001-AC4F-418D-AE19-62706E023703}">
                      <ahyp:hlinkClr xmlns:ahyp="http://schemas.microsoft.com/office/drawing/2018/hyperlinkcolor" val="tx"/>
                    </a:ext>
                  </a:extLst>
                </a:hlinkClick>
              </a:rPr>
              <a:t>https://www.slideteam.net/machine-learning-process-knowledge-ppt-powerpoint-presentation-file-images.html</a:t>
            </a:r>
            <a:endParaRPr lang="en-US" dirty="0">
              <a:solidFill>
                <a:srgbClr val="00CC99"/>
              </a:solidFill>
              <a:latin typeface="Agency FB" panose="020B0503020202020204" pitchFamily="34" charset="0"/>
            </a:endParaRPr>
          </a:p>
          <a:p>
            <a:endParaRPr lang="en-US" dirty="0">
              <a:solidFill>
                <a:srgbClr val="00CC99"/>
              </a:solidFill>
              <a:latin typeface="Agency FB" panose="020B0503020202020204" pitchFamily="34" charset="0"/>
            </a:endParaRPr>
          </a:p>
        </p:txBody>
      </p:sp>
    </p:spTree>
    <p:extLst>
      <p:ext uri="{BB962C8B-B14F-4D97-AF65-F5344CB8AC3E}">
        <p14:creationId xmlns:p14="http://schemas.microsoft.com/office/powerpoint/2010/main" val="2193127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27B0E-904C-4635-A30E-8E90C672616E}"/>
              </a:ext>
            </a:extLst>
          </p:cNvPr>
          <p:cNvSpPr>
            <a:spLocks noGrp="1"/>
          </p:cNvSpPr>
          <p:nvPr>
            <p:ph type="title"/>
          </p:nvPr>
        </p:nvSpPr>
        <p:spPr>
          <a:xfrm>
            <a:off x="576662" y="2248676"/>
            <a:ext cx="3911362" cy="1420237"/>
          </a:xfrm>
          <a:noFill/>
        </p:spPr>
        <p:txBody>
          <a:bodyPr vert="horz" lIns="91440" tIns="45720" rIns="91440" bIns="45720" rtlCol="0" anchor="b">
            <a:normAutofit/>
          </a:bodyPr>
          <a:lstStyle/>
          <a:p>
            <a:r>
              <a:rPr lang="en-US" sz="6600" b="1" dirty="0">
                <a:latin typeface="Agency FB" panose="020B0503020202020204" pitchFamily="34" charset="0"/>
              </a:rPr>
              <a:t>Questions?</a:t>
            </a:r>
          </a:p>
        </p:txBody>
      </p:sp>
      <p:pic>
        <p:nvPicPr>
          <p:cNvPr id="5" name="Content Placeholder 4" descr="A close up of a toy&#10;&#10;Description automatically generated">
            <a:extLst>
              <a:ext uri="{FF2B5EF4-FFF2-40B4-BE49-F238E27FC236}">
                <a16:creationId xmlns:a16="http://schemas.microsoft.com/office/drawing/2014/main" id="{1C431086-F52B-478F-BCDC-08208654622E}"/>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 b="9016"/>
          <a:stretch/>
        </p:blipFill>
        <p:spPr>
          <a:xfrm>
            <a:off x="4654297" y="10"/>
            <a:ext cx="7537704" cy="6857990"/>
          </a:xfrm>
          <a:prstGeom prst="rect">
            <a:avLst/>
          </a:prstGeom>
        </p:spPr>
      </p:pic>
    </p:spTree>
    <p:extLst>
      <p:ext uri="{BB962C8B-B14F-4D97-AF65-F5344CB8AC3E}">
        <p14:creationId xmlns:p14="http://schemas.microsoft.com/office/powerpoint/2010/main" val="277955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F9BA-BDDC-4CFE-BD3B-64ADD82D5F14}"/>
              </a:ext>
            </a:extLst>
          </p:cNvPr>
          <p:cNvSpPr>
            <a:spLocks noGrp="1"/>
          </p:cNvSpPr>
          <p:nvPr>
            <p:ph type="title"/>
          </p:nvPr>
        </p:nvSpPr>
        <p:spPr>
          <a:xfrm>
            <a:off x="47825" y="161647"/>
            <a:ext cx="4012102" cy="1835246"/>
          </a:xfrm>
        </p:spPr>
        <p:txBody>
          <a:bodyPr vert="horz" lIns="91440" tIns="45720" rIns="91440" bIns="45720" rtlCol="0" anchor="ctr">
            <a:normAutofit/>
          </a:bodyPr>
          <a:lstStyle/>
          <a:p>
            <a:r>
              <a:rPr lang="en-US" sz="3200" b="1" dirty="0">
                <a:solidFill>
                  <a:srgbClr val="00CC99"/>
                </a:solidFill>
                <a:latin typeface="Agency FB" panose="020B0503020202020204" pitchFamily="34" charset="0"/>
              </a:rPr>
              <a:t>Postgres Database to store Data</a:t>
            </a:r>
          </a:p>
        </p:txBody>
      </p:sp>
      <p:pic>
        <p:nvPicPr>
          <p:cNvPr id="16" name="Content Placeholder 15">
            <a:extLst>
              <a:ext uri="{FF2B5EF4-FFF2-40B4-BE49-F238E27FC236}">
                <a16:creationId xmlns:a16="http://schemas.microsoft.com/office/drawing/2014/main" id="{A6CE0A40-7E34-423F-BFCA-1C6CAA7B469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59928" y="276500"/>
            <a:ext cx="7810499" cy="1505648"/>
          </a:xfrm>
        </p:spPr>
      </p:pic>
      <p:pic>
        <p:nvPicPr>
          <p:cNvPr id="6" name="Content Placeholder 5" descr="A screenshot of a social media post&#10;&#10;Description automatically generated">
            <a:extLst>
              <a:ext uri="{FF2B5EF4-FFF2-40B4-BE49-F238E27FC236}">
                <a16:creationId xmlns:a16="http://schemas.microsoft.com/office/drawing/2014/main" id="{8E9EBEDA-0A5C-4679-9203-C5FCDF4F2140}"/>
              </a:ext>
            </a:extLst>
          </p:cNvPr>
          <p:cNvPicPr>
            <a:picLocks noChangeAspect="1"/>
          </p:cNvPicPr>
          <p:nvPr/>
        </p:nvPicPr>
        <p:blipFill rotWithShape="1">
          <a:blip r:embed="rId3">
            <a:extLst>
              <a:ext uri="{28A0092B-C50C-407E-A947-70E740481C1C}">
                <a14:useLocalDpi xmlns:a14="http://schemas.microsoft.com/office/drawing/2010/main" val="0"/>
              </a:ext>
            </a:extLst>
          </a:blip>
          <a:srcRect r="-1" b="23626"/>
          <a:stretch/>
        </p:blipFill>
        <p:spPr>
          <a:xfrm>
            <a:off x="47825" y="1782148"/>
            <a:ext cx="12093301" cy="4914205"/>
          </a:xfrm>
          <a:prstGeom prst="rect">
            <a:avLst/>
          </a:prstGeom>
        </p:spPr>
      </p:pic>
    </p:spTree>
    <p:extLst>
      <p:ext uri="{BB962C8B-B14F-4D97-AF65-F5344CB8AC3E}">
        <p14:creationId xmlns:p14="http://schemas.microsoft.com/office/powerpoint/2010/main" val="380664964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7498-7568-4419-A1AC-FAEB1EDC36CD}"/>
              </a:ext>
            </a:extLst>
          </p:cNvPr>
          <p:cNvSpPr>
            <a:spLocks noGrp="1"/>
          </p:cNvSpPr>
          <p:nvPr>
            <p:ph type="title"/>
          </p:nvPr>
        </p:nvSpPr>
        <p:spPr>
          <a:xfrm>
            <a:off x="526073" y="737278"/>
            <a:ext cx="11139854" cy="930447"/>
          </a:xfrm>
        </p:spPr>
        <p:txBody>
          <a:bodyPr vert="horz" lIns="91440" tIns="45720" rIns="91440" bIns="45720" rtlCol="0" anchor="b">
            <a:normAutofit fontScale="90000"/>
          </a:bodyPr>
          <a:lstStyle/>
          <a:p>
            <a:pPr algn="ctr"/>
            <a:r>
              <a:rPr lang="en-US" sz="5400" b="1" dirty="0">
                <a:solidFill>
                  <a:srgbClr val="FFFFFF"/>
                </a:solidFill>
                <a:latin typeface="Agency FB" panose="020B0503020202020204" pitchFamily="34" charset="0"/>
              </a:rPr>
              <a:t>Exploratory Data Analysis</a:t>
            </a:r>
            <a:br>
              <a:rPr lang="en-US" sz="5400" b="1" dirty="0">
                <a:solidFill>
                  <a:srgbClr val="FFFFFF"/>
                </a:solidFill>
                <a:latin typeface="Agency FB" panose="020B0503020202020204" pitchFamily="34" charset="0"/>
              </a:rPr>
            </a:br>
            <a:r>
              <a:rPr lang="en-US" sz="5400" b="1" dirty="0">
                <a:solidFill>
                  <a:srgbClr val="FFFFFF"/>
                </a:solidFill>
                <a:latin typeface="Agency FB" panose="020B0503020202020204" pitchFamily="34" charset="0"/>
              </a:rPr>
              <a:t>Tableau</a:t>
            </a:r>
          </a:p>
        </p:txBody>
      </p:sp>
      <p:pic>
        <p:nvPicPr>
          <p:cNvPr id="6" name="Graphic 5" descr="Bar chart">
            <a:extLst>
              <a:ext uri="{FF2B5EF4-FFF2-40B4-BE49-F238E27FC236}">
                <a16:creationId xmlns:a16="http://schemas.microsoft.com/office/drawing/2014/main" id="{D40120D8-F6C8-4591-A330-811E280FBF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0707" y="2426818"/>
            <a:ext cx="3997637" cy="3997637"/>
          </a:xfrm>
          <a:prstGeom prst="rect">
            <a:avLst/>
          </a:prstGeom>
        </p:spPr>
      </p:pic>
      <p:pic>
        <p:nvPicPr>
          <p:cNvPr id="5" name="Picture 4" descr="A picture containing clock&#10;&#10;Description automatically generated">
            <a:extLst>
              <a:ext uri="{FF2B5EF4-FFF2-40B4-BE49-F238E27FC236}">
                <a16:creationId xmlns:a16="http://schemas.microsoft.com/office/drawing/2014/main" id="{9648824A-0D83-4CE4-BC38-34FEDC4DCB8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74213" y="2426818"/>
            <a:ext cx="3997637" cy="3997637"/>
          </a:xfrm>
          <a:prstGeom prst="rect">
            <a:avLst/>
          </a:prstGeom>
        </p:spPr>
      </p:pic>
    </p:spTree>
    <p:extLst>
      <p:ext uri="{BB962C8B-B14F-4D97-AF65-F5344CB8AC3E}">
        <p14:creationId xmlns:p14="http://schemas.microsoft.com/office/powerpoint/2010/main" val="396422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Rating by Category">
            <a:extLst>
              <a:ext uri="{FF2B5EF4-FFF2-40B4-BE49-F238E27FC236}">
                <a16:creationId xmlns:a16="http://schemas.microsoft.com/office/drawing/2014/main" id="{626E7D67-0347-4C5F-BD94-B6E91A62D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927" y="32750"/>
            <a:ext cx="6988628" cy="691874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6F6C2319-56D2-47FB-AF00-DF5BA4B9F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215" y="660413"/>
            <a:ext cx="5481419" cy="4714020"/>
          </a:xfrm>
          <a:prstGeom prst="rect">
            <a:avLst/>
          </a:prstGeom>
          <a:effectLst>
            <a:glow rad="520700">
              <a:schemeClr val="accent1">
                <a:alpha val="40000"/>
              </a:schemeClr>
            </a:glow>
          </a:effectLst>
        </p:spPr>
      </p:pic>
      <p:pic>
        <p:nvPicPr>
          <p:cNvPr id="4" name="slide2" descr="Rating VS Reviews based on Types">
            <a:extLst>
              <a:ext uri="{FF2B5EF4-FFF2-40B4-BE49-F238E27FC236}">
                <a16:creationId xmlns:a16="http://schemas.microsoft.com/office/drawing/2014/main" id="{C8FD5A7E-C604-4599-B69C-DB253FA1E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09" y="1053818"/>
            <a:ext cx="5897191" cy="432061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Rating based on Size and Price">
            <a:extLst>
              <a:ext uri="{FF2B5EF4-FFF2-40B4-BE49-F238E27FC236}">
                <a16:creationId xmlns:a16="http://schemas.microsoft.com/office/drawing/2014/main" id="{AFD9F071-DD99-4AA3-94F9-6E1BD25B876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63000"/>
                    </a14:imgEffect>
                  </a14:imgLayer>
                </a14:imgProps>
              </a:ext>
              <a:ext uri="{28A0092B-C50C-407E-A947-70E740481C1C}">
                <a14:useLocalDpi xmlns:a14="http://schemas.microsoft.com/office/drawing/2010/main" val="0"/>
              </a:ext>
            </a:extLst>
          </a:blip>
          <a:stretch>
            <a:fillRect/>
          </a:stretch>
        </p:blipFill>
        <p:spPr>
          <a:xfrm>
            <a:off x="904568" y="528637"/>
            <a:ext cx="10481187" cy="580072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Overview Dashboard">
            <a:extLst>
              <a:ext uri="{FF2B5EF4-FFF2-40B4-BE49-F238E27FC236}">
                <a16:creationId xmlns:a16="http://schemas.microsoft.com/office/drawing/2014/main" id="{89AAF01F-605B-4264-A8DF-359795613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51" y="0"/>
            <a:ext cx="10459615"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652</Words>
  <Application>Microsoft Office PowerPoint</Application>
  <PresentationFormat>Widescreen</PresentationFormat>
  <Paragraphs>85</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Agency FB</vt:lpstr>
      <vt:lpstr>Arial</vt:lpstr>
      <vt:lpstr>Calibri</vt:lpstr>
      <vt:lpstr>Tw Cen MT</vt:lpstr>
      <vt:lpstr>Circuit</vt:lpstr>
      <vt:lpstr>Machine Learning: Google_Playstore  </vt:lpstr>
      <vt:lpstr>Google Play Store </vt:lpstr>
      <vt:lpstr>Data Cleaning </vt:lpstr>
      <vt:lpstr>Postgres Database to store Data</vt:lpstr>
      <vt:lpstr>Exploratory Data Analysis Tableau</vt:lpstr>
      <vt:lpstr>PowerPoint Presentation</vt:lpstr>
      <vt:lpstr>PowerPoint Presentation</vt:lpstr>
      <vt:lpstr>PowerPoint Presentation</vt:lpstr>
      <vt:lpstr>PowerPoint Presentation</vt:lpstr>
      <vt:lpstr>Machine Learning </vt:lpstr>
      <vt:lpstr>Machine Learning </vt:lpstr>
      <vt:lpstr>PowerPoint Presentation</vt:lpstr>
      <vt:lpstr>Majority  ratings are between 4 and 5. Free app customers are most likely giving more reviews. Paid app customers review rate is very low.</vt:lpstr>
      <vt:lpstr>Histogram of the data</vt:lpstr>
      <vt:lpstr>Scikit Learn Library Statistical model </vt:lpstr>
      <vt:lpstr>SVC Model ‘Content Rating’ is used as label for classifying based on various features</vt:lpstr>
      <vt:lpstr>   SVC Model</vt:lpstr>
      <vt:lpstr>SVC Model</vt:lpstr>
      <vt:lpstr>SVC Model</vt:lpstr>
      <vt:lpstr>Logistic Regression </vt:lpstr>
      <vt:lpstr>Logistic Regression </vt:lpstr>
      <vt:lpstr>   Multiple Linear Regression and error test</vt:lpstr>
      <vt:lpstr>PowerPoint Presentation</vt:lpstr>
      <vt:lpstr>Multiple Linear Regression and error test   </vt:lpstr>
      <vt:lpstr>Pytorch Library Neural Network Model </vt:lpstr>
      <vt:lpstr>Pytorch : Classifier </vt:lpstr>
      <vt:lpstr>Pytorch : Classifier </vt:lpstr>
      <vt:lpstr>Pytorch classifier (SVM)</vt:lpstr>
      <vt:lpstr>Pytorch classifier (SVM)</vt:lpstr>
      <vt:lpstr>Model Comparison (Linear Regression)</vt:lpstr>
      <vt:lpstr>The Models show us the accuracy of prediction of the customer rating and user feedback on various features of the products can determine and guide the app market to the right direction for future app development. </vt:lpstr>
      <vt:lpstr>References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Google_Playstore  </dc:title>
  <dc:creator>Tasnuva Airen</dc:creator>
  <cp:lastModifiedBy>Tasnuva Airen</cp:lastModifiedBy>
  <cp:revision>52</cp:revision>
  <dcterms:created xsi:type="dcterms:W3CDTF">2020-05-06T03:01:07Z</dcterms:created>
  <dcterms:modified xsi:type="dcterms:W3CDTF">2020-05-08T01:22:30Z</dcterms:modified>
</cp:coreProperties>
</file>