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4"/>
  </p:notesMasterIdLst>
  <p:sldIdLst>
    <p:sldId id="264" r:id="rId2"/>
    <p:sldId id="271" r:id="rId3"/>
    <p:sldId id="277" r:id="rId4"/>
    <p:sldId id="278" r:id="rId5"/>
    <p:sldId id="272" r:id="rId6"/>
    <p:sldId id="257" r:id="rId7"/>
    <p:sldId id="260" r:id="rId8"/>
    <p:sldId id="261" r:id="rId9"/>
    <p:sldId id="262" r:id="rId10"/>
    <p:sldId id="269" r:id="rId11"/>
    <p:sldId id="270" r:id="rId12"/>
    <p:sldId id="275" r:id="rId13"/>
    <p:sldId id="273" r:id="rId14"/>
    <p:sldId id="274" r:id="rId15"/>
    <p:sldId id="298" r:id="rId16"/>
    <p:sldId id="279" r:id="rId17"/>
    <p:sldId id="286" r:id="rId18"/>
    <p:sldId id="285" r:id="rId19"/>
    <p:sldId id="287" r:id="rId20"/>
    <p:sldId id="284" r:id="rId21"/>
    <p:sldId id="288" r:id="rId22"/>
    <p:sldId id="281" r:id="rId23"/>
    <p:sldId id="282" r:id="rId24"/>
    <p:sldId id="290" r:id="rId25"/>
    <p:sldId id="300" r:id="rId26"/>
    <p:sldId id="283" r:id="rId27"/>
    <p:sldId id="292" r:id="rId28"/>
    <p:sldId id="293" r:id="rId29"/>
    <p:sldId id="295" r:id="rId30"/>
    <p:sldId id="301" r:id="rId31"/>
    <p:sldId id="266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C531B-4053-4393-A5D2-0EC2E92AE8FA}">
          <p14:sldIdLst>
            <p14:sldId id="264"/>
            <p14:sldId id="271"/>
            <p14:sldId id="277"/>
            <p14:sldId id="278"/>
            <p14:sldId id="272"/>
            <p14:sldId id="257"/>
            <p14:sldId id="260"/>
            <p14:sldId id="261"/>
            <p14:sldId id="262"/>
            <p14:sldId id="269"/>
            <p14:sldId id="270"/>
            <p14:sldId id="275"/>
            <p14:sldId id="273"/>
            <p14:sldId id="274"/>
            <p14:sldId id="298"/>
            <p14:sldId id="279"/>
            <p14:sldId id="286"/>
            <p14:sldId id="285"/>
            <p14:sldId id="287"/>
            <p14:sldId id="284"/>
            <p14:sldId id="288"/>
            <p14:sldId id="281"/>
            <p14:sldId id="282"/>
            <p14:sldId id="290"/>
            <p14:sldId id="300"/>
            <p14:sldId id="283"/>
            <p14:sldId id="292"/>
            <p14:sldId id="293"/>
            <p14:sldId id="295"/>
            <p14:sldId id="301"/>
          </p14:sldIdLst>
        </p14:section>
        <p14:section name="Untitled Section" id="{D5E7D114-F798-48F5-838F-5360BB4C97C5}">
          <p14:sldIdLst>
            <p14:sldId id="26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nuva Airen" initials="TA" lastIdx="3" clrIdx="0">
    <p:extLst>
      <p:ext uri="{19B8F6BF-5375-455C-9EA6-DF929625EA0E}">
        <p15:presenceInfo xmlns:p15="http://schemas.microsoft.com/office/powerpoint/2012/main" userId="f3ee06ef84858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F715A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lava18/google-play-store-app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lava18/google-play-store-app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23A3E-F387-4BD9-93B3-62E149E28B52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104F2C-AA56-4FF7-AFC4-9E1D452ADA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>
              <a:latin typeface="Agency FB" panose="020B0503020202020204" pitchFamily="34" charset="0"/>
            </a:rPr>
            <a:t>Web scraped data of 10k Play Store apps for analyzing the Android market  to predict the  potential of app-making businesses success</a:t>
          </a:r>
        </a:p>
      </dgm:t>
    </dgm:pt>
    <dgm:pt modelId="{36B996D8-8A09-4667-874C-D79194977F0C}" type="parTrans" cxnId="{AFA323C9-F651-4E94-9702-962F3405337C}">
      <dgm:prSet/>
      <dgm:spPr/>
      <dgm:t>
        <a:bodyPr/>
        <a:lstStyle/>
        <a:p>
          <a:endParaRPr lang="en-US"/>
        </a:p>
      </dgm:t>
    </dgm:pt>
    <dgm:pt modelId="{DBC36D45-63E8-4BD4-A080-F9732965088D}" type="sibTrans" cxnId="{AFA323C9-F651-4E94-9702-962F3405337C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Agency FB" panose="020B0503020202020204" pitchFamily="34" charset="0"/>
          </a:endParaRPr>
        </a:p>
      </dgm:t>
    </dgm:pt>
    <dgm:pt modelId="{BCBA27FB-9CA6-467C-A6A8-1E0C62F9FD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>
              <a:latin typeface="Agency FB" panose="020B0503020202020204" pitchFamily="34" charset="0"/>
            </a:rPr>
            <a:t>Source: </a:t>
          </a:r>
          <a:r>
            <a:rPr lang="en-US" sz="2400">
              <a:latin typeface="Agency FB" panose="020B0503020202020204" pitchFamily="34" charset="0"/>
              <a:hlinkClick xmlns:r="http://schemas.openxmlformats.org/officeDocument/2006/relationships" r:id="rId1"/>
            </a:rPr>
            <a:t>https://www.kaggle.com/lava18/google-play-store-apps</a:t>
          </a:r>
          <a:r>
            <a:rPr lang="en-US" sz="2400" b="0">
              <a:latin typeface="Agency FB" panose="020B0503020202020204" pitchFamily="34" charset="0"/>
            </a:rPr>
            <a:t> </a:t>
          </a:r>
        </a:p>
      </dgm:t>
    </dgm:pt>
    <dgm:pt modelId="{DEF95406-8745-4B4E-ADD4-50BDFF9EA8A4}" type="parTrans" cxnId="{04758A03-2D24-4308-B33D-0AA80C637E7D}">
      <dgm:prSet/>
      <dgm:spPr/>
      <dgm:t>
        <a:bodyPr/>
        <a:lstStyle/>
        <a:p>
          <a:endParaRPr lang="en-US"/>
        </a:p>
      </dgm:t>
    </dgm:pt>
    <dgm:pt modelId="{9E9910BB-1D58-4A3D-8D60-6219BB87F97D}" type="sibTrans" cxnId="{04758A03-2D24-4308-B33D-0AA80C637E7D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Agency FB" panose="020B0503020202020204" pitchFamily="34" charset="0"/>
          </a:endParaRPr>
        </a:p>
      </dgm:t>
    </dgm:pt>
    <dgm:pt modelId="{BA4DAA8A-9447-48E6-A6FC-14EB28CD9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>
              <a:latin typeface="Agency FB" panose="020B0503020202020204" pitchFamily="34" charset="0"/>
            </a:rPr>
            <a:t> Tools Used: Python Pandas, Matplotlib, Tableau</a:t>
          </a:r>
        </a:p>
      </dgm:t>
    </dgm:pt>
    <dgm:pt modelId="{85DBA3C9-DA19-42EF-A22D-1873027432B9}" type="parTrans" cxnId="{AEB2965D-27BC-436B-B4B6-684E1BBC05FB}">
      <dgm:prSet/>
      <dgm:spPr/>
      <dgm:t>
        <a:bodyPr/>
        <a:lstStyle/>
        <a:p>
          <a:endParaRPr lang="en-US"/>
        </a:p>
      </dgm:t>
    </dgm:pt>
    <dgm:pt modelId="{4C9AC540-2856-4A69-97D1-A88E49625BE0}" type="sibTrans" cxnId="{AEB2965D-27BC-436B-B4B6-684E1BBC05FB}">
      <dgm:prSet/>
      <dgm:spPr/>
      <dgm:t>
        <a:bodyPr/>
        <a:lstStyle/>
        <a:p>
          <a:endParaRPr lang="en-US"/>
        </a:p>
      </dgm:t>
    </dgm:pt>
    <dgm:pt modelId="{8B8FA793-D606-4534-AAD4-D8259255BB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>
              <a:latin typeface="Agency FB" panose="020B0503020202020204" pitchFamily="34" charset="0"/>
            </a:rPr>
            <a:t>Database : SQL Database (Postgres) </a:t>
          </a:r>
        </a:p>
      </dgm:t>
    </dgm:pt>
    <dgm:pt modelId="{A1C6D197-324C-48F9-A1CC-92A1B3C1F9F6}" type="sibTrans" cxnId="{5AC0B930-0620-423D-B693-34FD979A3DA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Agency FB" panose="020B0503020202020204" pitchFamily="34" charset="0"/>
          </a:endParaRPr>
        </a:p>
      </dgm:t>
    </dgm:pt>
    <dgm:pt modelId="{7361C958-63A4-40D5-A845-5DD5F3C6CAA6}" type="parTrans" cxnId="{5AC0B930-0620-423D-B693-34FD979A3DA8}">
      <dgm:prSet/>
      <dgm:spPr/>
      <dgm:t>
        <a:bodyPr/>
        <a:lstStyle/>
        <a:p>
          <a:endParaRPr lang="en-US"/>
        </a:p>
      </dgm:t>
    </dgm:pt>
    <dgm:pt modelId="{E5D381E4-C57A-4A72-91F0-B9514321C3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>
              <a:latin typeface="Agency FB" panose="020B0503020202020204" pitchFamily="34" charset="0"/>
            </a:rPr>
            <a:t>Data Type : CSV</a:t>
          </a:r>
        </a:p>
      </dgm:t>
    </dgm:pt>
    <dgm:pt modelId="{8F377361-58A0-4EF2-B619-17C23A6BA8E1}" type="parTrans" cxnId="{D67BE293-7447-4351-A05F-9E3F7E4F2932}">
      <dgm:prSet/>
      <dgm:spPr/>
      <dgm:t>
        <a:bodyPr/>
        <a:lstStyle/>
        <a:p>
          <a:endParaRPr lang="en-US"/>
        </a:p>
      </dgm:t>
    </dgm:pt>
    <dgm:pt modelId="{09C6A506-598D-4B3C-82C9-16841BF04599}" type="sibTrans" cxnId="{D67BE293-7447-4351-A05F-9E3F7E4F293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3200">
            <a:latin typeface="Agency FB" panose="020B0503020202020204" pitchFamily="34" charset="0"/>
          </a:endParaRPr>
        </a:p>
      </dgm:t>
    </dgm:pt>
    <dgm:pt modelId="{0EB50F87-1F24-4414-915A-16C49C20A47D}" type="pres">
      <dgm:prSet presAssocID="{92023A3E-F387-4BD9-93B3-62E149E28B52}" presName="outerComposite" presStyleCnt="0">
        <dgm:presLayoutVars>
          <dgm:chMax val="5"/>
          <dgm:dir/>
          <dgm:resizeHandles val="exact"/>
        </dgm:presLayoutVars>
      </dgm:prSet>
      <dgm:spPr/>
    </dgm:pt>
    <dgm:pt modelId="{6AF24152-C5CB-4992-8F25-339CD079BDA9}" type="pres">
      <dgm:prSet presAssocID="{92023A3E-F387-4BD9-93B3-62E149E28B52}" presName="dummyMaxCanvas" presStyleCnt="0">
        <dgm:presLayoutVars/>
      </dgm:prSet>
      <dgm:spPr/>
    </dgm:pt>
    <dgm:pt modelId="{F2766BD9-AEEA-450A-929B-9E3FF112BC38}" type="pres">
      <dgm:prSet presAssocID="{92023A3E-F387-4BD9-93B3-62E149E28B52}" presName="FiveNodes_1" presStyleLbl="node1" presStyleIdx="0" presStyleCnt="5">
        <dgm:presLayoutVars>
          <dgm:bulletEnabled val="1"/>
        </dgm:presLayoutVars>
      </dgm:prSet>
      <dgm:spPr/>
    </dgm:pt>
    <dgm:pt modelId="{4C7C9B6A-2B6F-4D00-8BDD-3FCCB50AEF2E}" type="pres">
      <dgm:prSet presAssocID="{92023A3E-F387-4BD9-93B3-62E149E28B52}" presName="FiveNodes_2" presStyleLbl="node1" presStyleIdx="1" presStyleCnt="5">
        <dgm:presLayoutVars>
          <dgm:bulletEnabled val="1"/>
        </dgm:presLayoutVars>
      </dgm:prSet>
      <dgm:spPr/>
    </dgm:pt>
    <dgm:pt modelId="{192545B3-17D6-4111-84E4-5B6089BFB940}" type="pres">
      <dgm:prSet presAssocID="{92023A3E-F387-4BD9-93B3-62E149E28B52}" presName="FiveNodes_3" presStyleLbl="node1" presStyleIdx="2" presStyleCnt="5">
        <dgm:presLayoutVars>
          <dgm:bulletEnabled val="1"/>
        </dgm:presLayoutVars>
      </dgm:prSet>
      <dgm:spPr/>
    </dgm:pt>
    <dgm:pt modelId="{341D195E-9A2A-4D4F-9D74-497A70CE6F97}" type="pres">
      <dgm:prSet presAssocID="{92023A3E-F387-4BD9-93B3-62E149E28B52}" presName="FiveNodes_4" presStyleLbl="node1" presStyleIdx="3" presStyleCnt="5">
        <dgm:presLayoutVars>
          <dgm:bulletEnabled val="1"/>
        </dgm:presLayoutVars>
      </dgm:prSet>
      <dgm:spPr/>
    </dgm:pt>
    <dgm:pt modelId="{EFC1DC36-E009-4BF7-A0B1-CB65D76ADF68}" type="pres">
      <dgm:prSet presAssocID="{92023A3E-F387-4BD9-93B3-62E149E28B52}" presName="FiveNodes_5" presStyleLbl="node1" presStyleIdx="4" presStyleCnt="5">
        <dgm:presLayoutVars>
          <dgm:bulletEnabled val="1"/>
        </dgm:presLayoutVars>
      </dgm:prSet>
      <dgm:spPr/>
    </dgm:pt>
    <dgm:pt modelId="{A3E7E340-FC9D-4A73-A08E-E0545297AB57}" type="pres">
      <dgm:prSet presAssocID="{92023A3E-F387-4BD9-93B3-62E149E28B52}" presName="FiveConn_1-2" presStyleLbl="fgAccFollowNode1" presStyleIdx="0" presStyleCnt="4">
        <dgm:presLayoutVars>
          <dgm:bulletEnabled val="1"/>
        </dgm:presLayoutVars>
      </dgm:prSet>
      <dgm:spPr/>
    </dgm:pt>
    <dgm:pt modelId="{A5C0442A-231D-4C6C-BF94-3FD28F013290}" type="pres">
      <dgm:prSet presAssocID="{92023A3E-F387-4BD9-93B3-62E149E28B52}" presName="FiveConn_2-3" presStyleLbl="fgAccFollowNode1" presStyleIdx="1" presStyleCnt="4">
        <dgm:presLayoutVars>
          <dgm:bulletEnabled val="1"/>
        </dgm:presLayoutVars>
      </dgm:prSet>
      <dgm:spPr/>
    </dgm:pt>
    <dgm:pt modelId="{381A34D5-7EE3-486A-8E38-74AB355F6B7B}" type="pres">
      <dgm:prSet presAssocID="{92023A3E-F387-4BD9-93B3-62E149E28B52}" presName="FiveConn_3-4" presStyleLbl="fgAccFollowNode1" presStyleIdx="2" presStyleCnt="4">
        <dgm:presLayoutVars>
          <dgm:bulletEnabled val="1"/>
        </dgm:presLayoutVars>
      </dgm:prSet>
      <dgm:spPr/>
    </dgm:pt>
    <dgm:pt modelId="{36D41BF3-8E45-452B-B8C7-3CE4E552E968}" type="pres">
      <dgm:prSet presAssocID="{92023A3E-F387-4BD9-93B3-62E149E28B52}" presName="FiveConn_4-5" presStyleLbl="fgAccFollowNode1" presStyleIdx="3" presStyleCnt="4">
        <dgm:presLayoutVars>
          <dgm:bulletEnabled val="1"/>
        </dgm:presLayoutVars>
      </dgm:prSet>
      <dgm:spPr/>
    </dgm:pt>
    <dgm:pt modelId="{1DC5E83A-7097-48AB-AD53-C6251FD42B62}" type="pres">
      <dgm:prSet presAssocID="{92023A3E-F387-4BD9-93B3-62E149E28B52}" presName="FiveNodes_1_text" presStyleLbl="node1" presStyleIdx="4" presStyleCnt="5">
        <dgm:presLayoutVars>
          <dgm:bulletEnabled val="1"/>
        </dgm:presLayoutVars>
      </dgm:prSet>
      <dgm:spPr/>
    </dgm:pt>
    <dgm:pt modelId="{14FF0BF8-E228-47AA-8A34-EEDC1AEADCBF}" type="pres">
      <dgm:prSet presAssocID="{92023A3E-F387-4BD9-93B3-62E149E28B52}" presName="FiveNodes_2_text" presStyleLbl="node1" presStyleIdx="4" presStyleCnt="5">
        <dgm:presLayoutVars>
          <dgm:bulletEnabled val="1"/>
        </dgm:presLayoutVars>
      </dgm:prSet>
      <dgm:spPr/>
    </dgm:pt>
    <dgm:pt modelId="{F0150E1E-4985-41B0-B1C0-353AEB6A9852}" type="pres">
      <dgm:prSet presAssocID="{92023A3E-F387-4BD9-93B3-62E149E28B52}" presName="FiveNodes_3_text" presStyleLbl="node1" presStyleIdx="4" presStyleCnt="5">
        <dgm:presLayoutVars>
          <dgm:bulletEnabled val="1"/>
        </dgm:presLayoutVars>
      </dgm:prSet>
      <dgm:spPr/>
    </dgm:pt>
    <dgm:pt modelId="{7D3A560F-4CDE-49AF-8E3D-6B3E2C711419}" type="pres">
      <dgm:prSet presAssocID="{92023A3E-F387-4BD9-93B3-62E149E28B52}" presName="FiveNodes_4_text" presStyleLbl="node1" presStyleIdx="4" presStyleCnt="5">
        <dgm:presLayoutVars>
          <dgm:bulletEnabled val="1"/>
        </dgm:presLayoutVars>
      </dgm:prSet>
      <dgm:spPr/>
    </dgm:pt>
    <dgm:pt modelId="{B9583798-5A2B-44BB-BFC5-FEFE1CD53512}" type="pres">
      <dgm:prSet presAssocID="{92023A3E-F387-4BD9-93B3-62E149E28B5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758A03-2D24-4308-B33D-0AA80C637E7D}" srcId="{92023A3E-F387-4BD9-93B3-62E149E28B52}" destId="{BCBA27FB-9CA6-467C-A6A8-1E0C62F9FD9D}" srcOrd="1" destOrd="0" parTransId="{DEF95406-8745-4B4E-ADD4-50BDFF9EA8A4}" sibTransId="{9E9910BB-1D58-4A3D-8D60-6219BB87F97D}"/>
    <dgm:cxn modelId="{F9460608-B492-44DE-8920-FF69B8D037E9}" type="presOf" srcId="{BCBA27FB-9CA6-467C-A6A8-1E0C62F9FD9D}" destId="{14FF0BF8-E228-47AA-8A34-EEDC1AEADCBF}" srcOrd="1" destOrd="0" presId="urn:microsoft.com/office/officeart/2005/8/layout/vProcess5"/>
    <dgm:cxn modelId="{5AC0B930-0620-423D-B693-34FD979A3DA8}" srcId="{92023A3E-F387-4BD9-93B3-62E149E28B52}" destId="{8B8FA793-D606-4534-AAD4-D8259255BB47}" srcOrd="3" destOrd="0" parTransId="{7361C958-63A4-40D5-A845-5DD5F3C6CAA6}" sibTransId="{A1C6D197-324C-48F9-A1CC-92A1B3C1F9F6}"/>
    <dgm:cxn modelId="{3F316C37-F6CA-461C-8FC3-EE12E0F12F19}" type="presOf" srcId="{DBC36D45-63E8-4BD4-A080-F9732965088D}" destId="{A3E7E340-FC9D-4A73-A08E-E0545297AB57}" srcOrd="0" destOrd="0" presId="urn:microsoft.com/office/officeart/2005/8/layout/vProcess5"/>
    <dgm:cxn modelId="{A1BD7E40-0EA7-4776-996A-C78801822310}" type="presOf" srcId="{09C6A506-598D-4B3C-82C9-16841BF04599}" destId="{381A34D5-7EE3-486A-8E38-74AB355F6B7B}" srcOrd="0" destOrd="0" presId="urn:microsoft.com/office/officeart/2005/8/layout/vProcess5"/>
    <dgm:cxn modelId="{AEB2965D-27BC-436B-B4B6-684E1BBC05FB}" srcId="{92023A3E-F387-4BD9-93B3-62E149E28B52}" destId="{BA4DAA8A-9447-48E6-A6FC-14EB28CD9404}" srcOrd="4" destOrd="0" parTransId="{85DBA3C9-DA19-42EF-A22D-1873027432B9}" sibTransId="{4C9AC540-2856-4A69-97D1-A88E49625BE0}"/>
    <dgm:cxn modelId="{1307C764-57EB-4D3F-B37E-A4B7CB4C3C89}" type="presOf" srcId="{9E9910BB-1D58-4A3D-8D60-6219BB87F97D}" destId="{A5C0442A-231D-4C6C-BF94-3FD28F013290}" srcOrd="0" destOrd="0" presId="urn:microsoft.com/office/officeart/2005/8/layout/vProcess5"/>
    <dgm:cxn modelId="{379D7365-88FD-41B1-BF33-3DABB544DD33}" type="presOf" srcId="{E5D381E4-C57A-4A72-91F0-B9514321C3C4}" destId="{F0150E1E-4985-41B0-B1C0-353AEB6A9852}" srcOrd="1" destOrd="0" presId="urn:microsoft.com/office/officeart/2005/8/layout/vProcess5"/>
    <dgm:cxn modelId="{FF427F49-DAF4-46E8-B038-285A81A6FEBF}" type="presOf" srcId="{BA4DAA8A-9447-48E6-A6FC-14EB28CD9404}" destId="{EFC1DC36-E009-4BF7-A0B1-CB65D76ADF68}" srcOrd="0" destOrd="0" presId="urn:microsoft.com/office/officeart/2005/8/layout/vProcess5"/>
    <dgm:cxn modelId="{2CAED96E-618F-4CB4-B411-8F9159FCC465}" type="presOf" srcId="{92023A3E-F387-4BD9-93B3-62E149E28B52}" destId="{0EB50F87-1F24-4414-915A-16C49C20A47D}" srcOrd="0" destOrd="0" presId="urn:microsoft.com/office/officeart/2005/8/layout/vProcess5"/>
    <dgm:cxn modelId="{D67BE293-7447-4351-A05F-9E3F7E4F2932}" srcId="{92023A3E-F387-4BD9-93B3-62E149E28B52}" destId="{E5D381E4-C57A-4A72-91F0-B9514321C3C4}" srcOrd="2" destOrd="0" parTransId="{8F377361-58A0-4EF2-B619-17C23A6BA8E1}" sibTransId="{09C6A506-598D-4B3C-82C9-16841BF04599}"/>
    <dgm:cxn modelId="{047FF195-ABE9-41F0-AEE6-662CEF200C73}" type="presOf" srcId="{F4104F2C-AA56-4FF7-AFC4-9E1D452ADA95}" destId="{1DC5E83A-7097-48AB-AD53-C6251FD42B62}" srcOrd="1" destOrd="0" presId="urn:microsoft.com/office/officeart/2005/8/layout/vProcess5"/>
    <dgm:cxn modelId="{A27D789F-0BDE-4537-BAF7-CFD8260E6E40}" type="presOf" srcId="{E5D381E4-C57A-4A72-91F0-B9514321C3C4}" destId="{192545B3-17D6-4111-84E4-5B6089BFB940}" srcOrd="0" destOrd="0" presId="urn:microsoft.com/office/officeart/2005/8/layout/vProcess5"/>
    <dgm:cxn modelId="{5490FCA3-62F3-454A-8CEF-E79D73036D36}" type="presOf" srcId="{BCBA27FB-9CA6-467C-A6A8-1E0C62F9FD9D}" destId="{4C7C9B6A-2B6F-4D00-8BDD-3FCCB50AEF2E}" srcOrd="0" destOrd="0" presId="urn:microsoft.com/office/officeart/2005/8/layout/vProcess5"/>
    <dgm:cxn modelId="{3FF675B5-8ACD-45CE-BE7C-A79D0EE59E2A}" type="presOf" srcId="{BA4DAA8A-9447-48E6-A6FC-14EB28CD9404}" destId="{B9583798-5A2B-44BB-BFC5-FEFE1CD53512}" srcOrd="1" destOrd="0" presId="urn:microsoft.com/office/officeart/2005/8/layout/vProcess5"/>
    <dgm:cxn modelId="{41500CB7-1FB2-4E64-8F5F-A0F329941715}" type="presOf" srcId="{F4104F2C-AA56-4FF7-AFC4-9E1D452ADA95}" destId="{F2766BD9-AEEA-450A-929B-9E3FF112BC38}" srcOrd="0" destOrd="0" presId="urn:microsoft.com/office/officeart/2005/8/layout/vProcess5"/>
    <dgm:cxn modelId="{045E0FBD-329B-4705-9852-04D189D3CB8B}" type="presOf" srcId="{8B8FA793-D606-4534-AAD4-D8259255BB47}" destId="{341D195E-9A2A-4D4F-9D74-497A70CE6F97}" srcOrd="0" destOrd="0" presId="urn:microsoft.com/office/officeart/2005/8/layout/vProcess5"/>
    <dgm:cxn modelId="{AFA323C9-F651-4E94-9702-962F3405337C}" srcId="{92023A3E-F387-4BD9-93B3-62E149E28B52}" destId="{F4104F2C-AA56-4FF7-AFC4-9E1D452ADA95}" srcOrd="0" destOrd="0" parTransId="{36B996D8-8A09-4667-874C-D79194977F0C}" sibTransId="{DBC36D45-63E8-4BD4-A080-F9732965088D}"/>
    <dgm:cxn modelId="{21A00AD1-CA32-498E-9332-80A05143E7F4}" type="presOf" srcId="{8B8FA793-D606-4534-AAD4-D8259255BB47}" destId="{7D3A560F-4CDE-49AF-8E3D-6B3E2C711419}" srcOrd="1" destOrd="0" presId="urn:microsoft.com/office/officeart/2005/8/layout/vProcess5"/>
    <dgm:cxn modelId="{EBAAC7E8-DBD8-4C1A-B40F-862EB9C0D572}" type="presOf" srcId="{A1C6D197-324C-48F9-A1CC-92A1B3C1F9F6}" destId="{36D41BF3-8E45-452B-B8C7-3CE4E552E968}" srcOrd="0" destOrd="0" presId="urn:microsoft.com/office/officeart/2005/8/layout/vProcess5"/>
    <dgm:cxn modelId="{5016C21D-234E-432F-93F6-A186F3FCF325}" type="presParOf" srcId="{0EB50F87-1F24-4414-915A-16C49C20A47D}" destId="{6AF24152-C5CB-4992-8F25-339CD079BDA9}" srcOrd="0" destOrd="0" presId="urn:microsoft.com/office/officeart/2005/8/layout/vProcess5"/>
    <dgm:cxn modelId="{D2EC1FB3-1CB7-4CCF-A78C-41B81CDFDF4F}" type="presParOf" srcId="{0EB50F87-1F24-4414-915A-16C49C20A47D}" destId="{F2766BD9-AEEA-450A-929B-9E3FF112BC38}" srcOrd="1" destOrd="0" presId="urn:microsoft.com/office/officeart/2005/8/layout/vProcess5"/>
    <dgm:cxn modelId="{CAC3124C-659B-47FA-A8D7-EEED019BF822}" type="presParOf" srcId="{0EB50F87-1F24-4414-915A-16C49C20A47D}" destId="{4C7C9B6A-2B6F-4D00-8BDD-3FCCB50AEF2E}" srcOrd="2" destOrd="0" presId="urn:microsoft.com/office/officeart/2005/8/layout/vProcess5"/>
    <dgm:cxn modelId="{F072A117-3692-4D22-8005-2105B52DB150}" type="presParOf" srcId="{0EB50F87-1F24-4414-915A-16C49C20A47D}" destId="{192545B3-17D6-4111-84E4-5B6089BFB940}" srcOrd="3" destOrd="0" presId="urn:microsoft.com/office/officeart/2005/8/layout/vProcess5"/>
    <dgm:cxn modelId="{D09577BF-7825-4D2B-A4EF-FE0836142272}" type="presParOf" srcId="{0EB50F87-1F24-4414-915A-16C49C20A47D}" destId="{341D195E-9A2A-4D4F-9D74-497A70CE6F97}" srcOrd="4" destOrd="0" presId="urn:microsoft.com/office/officeart/2005/8/layout/vProcess5"/>
    <dgm:cxn modelId="{B0D1EB20-85C3-4DA3-9427-B89A24F3FD97}" type="presParOf" srcId="{0EB50F87-1F24-4414-915A-16C49C20A47D}" destId="{EFC1DC36-E009-4BF7-A0B1-CB65D76ADF68}" srcOrd="5" destOrd="0" presId="urn:microsoft.com/office/officeart/2005/8/layout/vProcess5"/>
    <dgm:cxn modelId="{4053D7BB-1E11-4C54-81AB-C74807319388}" type="presParOf" srcId="{0EB50F87-1F24-4414-915A-16C49C20A47D}" destId="{A3E7E340-FC9D-4A73-A08E-E0545297AB57}" srcOrd="6" destOrd="0" presId="urn:microsoft.com/office/officeart/2005/8/layout/vProcess5"/>
    <dgm:cxn modelId="{722C121F-4FD2-4106-AE2D-5A3BDE266FAE}" type="presParOf" srcId="{0EB50F87-1F24-4414-915A-16C49C20A47D}" destId="{A5C0442A-231D-4C6C-BF94-3FD28F013290}" srcOrd="7" destOrd="0" presId="urn:microsoft.com/office/officeart/2005/8/layout/vProcess5"/>
    <dgm:cxn modelId="{95E85521-4E04-4ED9-92C6-3A4C5EB7CFE2}" type="presParOf" srcId="{0EB50F87-1F24-4414-915A-16C49C20A47D}" destId="{381A34D5-7EE3-486A-8E38-74AB355F6B7B}" srcOrd="8" destOrd="0" presId="urn:microsoft.com/office/officeart/2005/8/layout/vProcess5"/>
    <dgm:cxn modelId="{DA085CEE-0C0D-4B77-91D8-52B9636EB27C}" type="presParOf" srcId="{0EB50F87-1F24-4414-915A-16C49C20A47D}" destId="{36D41BF3-8E45-452B-B8C7-3CE4E552E968}" srcOrd="9" destOrd="0" presId="urn:microsoft.com/office/officeart/2005/8/layout/vProcess5"/>
    <dgm:cxn modelId="{4412D61C-518A-4B38-AE3E-34FEE3030872}" type="presParOf" srcId="{0EB50F87-1F24-4414-915A-16C49C20A47D}" destId="{1DC5E83A-7097-48AB-AD53-C6251FD42B62}" srcOrd="10" destOrd="0" presId="urn:microsoft.com/office/officeart/2005/8/layout/vProcess5"/>
    <dgm:cxn modelId="{CA90485C-7E1B-4136-80F0-BBE613F13061}" type="presParOf" srcId="{0EB50F87-1F24-4414-915A-16C49C20A47D}" destId="{14FF0BF8-E228-47AA-8A34-EEDC1AEADCBF}" srcOrd="11" destOrd="0" presId="urn:microsoft.com/office/officeart/2005/8/layout/vProcess5"/>
    <dgm:cxn modelId="{3F8735F1-D55D-4E30-99F3-CA2A8DD6C4BC}" type="presParOf" srcId="{0EB50F87-1F24-4414-915A-16C49C20A47D}" destId="{F0150E1E-4985-41B0-B1C0-353AEB6A9852}" srcOrd="12" destOrd="0" presId="urn:microsoft.com/office/officeart/2005/8/layout/vProcess5"/>
    <dgm:cxn modelId="{5C6C5E9F-BD5F-4B8A-A089-01A4FBA5D0E2}" type="presParOf" srcId="{0EB50F87-1F24-4414-915A-16C49C20A47D}" destId="{7D3A560F-4CDE-49AF-8E3D-6B3E2C711419}" srcOrd="13" destOrd="0" presId="urn:microsoft.com/office/officeart/2005/8/layout/vProcess5"/>
    <dgm:cxn modelId="{87F01665-5665-4FD2-8ACC-6ACAD2C4C355}" type="presParOf" srcId="{0EB50F87-1F24-4414-915A-16C49C20A47D}" destId="{B9583798-5A2B-44BB-BFC5-FEFE1CD535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E1B86-DC53-4CBC-B927-D64A846B3CC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0E9DD2-E2B7-4051-BC8E-4ACF7530C953}">
      <dgm:prSet custT="1"/>
      <dgm:spPr/>
      <dgm:t>
        <a:bodyPr/>
        <a:lstStyle/>
        <a:p>
          <a:pPr>
            <a:defRPr cap="all"/>
          </a:pPr>
          <a:r>
            <a:rPr lang="en-US" sz="1800" dirty="0">
              <a:latin typeface="Agency FB" panose="020B0503020202020204" pitchFamily="34" charset="0"/>
            </a:rPr>
            <a:t>1. Supervised Learning</a:t>
          </a:r>
        </a:p>
        <a:p>
          <a:pPr>
            <a:defRPr cap="all"/>
          </a:pPr>
          <a:r>
            <a:rPr lang="en-US" sz="1800" dirty="0">
              <a:latin typeface="Agency FB" panose="020B0503020202020204" pitchFamily="34" charset="0"/>
            </a:rPr>
            <a:t>a. Regression, Taxi Fare/ Housing Price Prediction</a:t>
          </a:r>
        </a:p>
        <a:p>
          <a:pPr>
            <a:defRPr cap="all"/>
          </a:pPr>
          <a:r>
            <a:rPr lang="en-US" sz="1800" dirty="0">
              <a:latin typeface="Agency FB" panose="020B0503020202020204" pitchFamily="34" charset="0"/>
            </a:rPr>
            <a:t>B. Classification, e.g. Sentiment/Spam filter prediction </a:t>
          </a:r>
        </a:p>
        <a:p>
          <a:pPr>
            <a:defRPr cap="all"/>
          </a:pPr>
          <a:r>
            <a:rPr lang="en-US" sz="1800" dirty="0">
              <a:latin typeface="Agency FB" panose="020B0503020202020204" pitchFamily="34" charset="0"/>
            </a:rPr>
            <a:t>.  </a:t>
          </a:r>
        </a:p>
      </dgm:t>
    </dgm:pt>
    <dgm:pt modelId="{0F4A934A-1E1C-4AB0-A26D-064436B953B0}" type="parTrans" cxnId="{7DAD2543-07F0-4633-BA72-C98CB40EB7CC}">
      <dgm:prSet/>
      <dgm:spPr/>
      <dgm:t>
        <a:bodyPr/>
        <a:lstStyle/>
        <a:p>
          <a:endParaRPr lang="en-US" sz="4000"/>
        </a:p>
      </dgm:t>
    </dgm:pt>
    <dgm:pt modelId="{06E2B402-4A33-4C0D-9895-1BA1B7F1ACA8}" type="sibTrans" cxnId="{7DAD2543-07F0-4633-BA72-C98CB40EB7CC}">
      <dgm:prSet/>
      <dgm:spPr/>
      <dgm:t>
        <a:bodyPr/>
        <a:lstStyle/>
        <a:p>
          <a:endParaRPr lang="en-US" sz="2800"/>
        </a:p>
      </dgm:t>
    </dgm:pt>
    <dgm:pt modelId="{E09AF61C-7D9E-48A2-9E8B-F07162D46C5B}">
      <dgm:prSet custT="1"/>
      <dgm:spPr/>
      <dgm:t>
        <a:bodyPr/>
        <a:lstStyle/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2. Unsupervised Learning</a:t>
          </a:r>
        </a:p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a. Clustering , e.g. Product Customer Segment  </a:t>
          </a:r>
        </a:p>
      </dgm:t>
    </dgm:pt>
    <dgm:pt modelId="{8841D390-1D4C-4902-A80D-210DDA0DCE64}" type="parTrans" cxnId="{6AF40358-40CC-4BEF-A572-AF6E40981E7A}">
      <dgm:prSet/>
      <dgm:spPr/>
      <dgm:t>
        <a:bodyPr/>
        <a:lstStyle/>
        <a:p>
          <a:endParaRPr lang="en-US" sz="4000"/>
        </a:p>
      </dgm:t>
    </dgm:pt>
    <dgm:pt modelId="{BEB657AE-99D2-4429-850F-96C517BBB8B0}" type="sibTrans" cxnId="{6AF40358-40CC-4BEF-A572-AF6E40981E7A}">
      <dgm:prSet/>
      <dgm:spPr/>
      <dgm:t>
        <a:bodyPr/>
        <a:lstStyle/>
        <a:p>
          <a:endParaRPr lang="en-US" sz="2800"/>
        </a:p>
      </dgm:t>
    </dgm:pt>
    <dgm:pt modelId="{47ACA1CD-C910-416A-B7B0-AE4E808F13C1}">
      <dgm:prSet custT="1"/>
      <dgm:spPr/>
      <dgm:t>
        <a:bodyPr/>
        <a:lstStyle/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3. Semi-Supervised Learning</a:t>
          </a:r>
        </a:p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a. Clustering/Classification, e.g. Speech Analysis  </a:t>
          </a:r>
        </a:p>
      </dgm:t>
    </dgm:pt>
    <dgm:pt modelId="{D636FF32-DD3B-4D40-8D20-6555CEE2984C}" type="parTrans" cxnId="{2F93810A-6132-42A5-AADE-0B3537DE118A}">
      <dgm:prSet/>
      <dgm:spPr/>
      <dgm:t>
        <a:bodyPr/>
        <a:lstStyle/>
        <a:p>
          <a:endParaRPr lang="en-US" sz="4000"/>
        </a:p>
      </dgm:t>
    </dgm:pt>
    <dgm:pt modelId="{66EE812D-008F-4A6D-BBCD-226A48EEA3BE}" type="sibTrans" cxnId="{2F93810A-6132-42A5-AADE-0B3537DE118A}">
      <dgm:prSet/>
      <dgm:spPr/>
      <dgm:t>
        <a:bodyPr/>
        <a:lstStyle/>
        <a:p>
          <a:endParaRPr lang="en-US" sz="2800"/>
        </a:p>
      </dgm:t>
    </dgm:pt>
    <dgm:pt modelId="{E0BFB772-64B8-4922-8DFE-66F6BB80343A}">
      <dgm:prSet custT="1"/>
      <dgm:spPr/>
      <dgm:t>
        <a:bodyPr/>
        <a:lstStyle/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4. Reinforcement Learning</a:t>
          </a:r>
        </a:p>
        <a:p>
          <a:pPr>
            <a:defRPr cap="all"/>
          </a:pPr>
          <a:r>
            <a:rPr lang="en-US" sz="1800">
              <a:latin typeface="Agency FB" panose="020B0503020202020204" pitchFamily="34" charset="0"/>
            </a:rPr>
            <a:t>a. Classification/Control, e.g. Self-Driving Car  </a:t>
          </a:r>
        </a:p>
      </dgm:t>
    </dgm:pt>
    <dgm:pt modelId="{E926E3E7-B75E-4E80-8AFD-A501EB30A313}" type="parTrans" cxnId="{1967A88B-16BB-4F63-BB6F-94D62D133701}">
      <dgm:prSet/>
      <dgm:spPr/>
      <dgm:t>
        <a:bodyPr/>
        <a:lstStyle/>
        <a:p>
          <a:endParaRPr lang="en-US" sz="4000"/>
        </a:p>
      </dgm:t>
    </dgm:pt>
    <dgm:pt modelId="{E18E4BF0-4949-42BD-8CC5-0C389FBBCB5A}" type="sibTrans" cxnId="{1967A88B-16BB-4F63-BB6F-94D62D133701}">
      <dgm:prSet/>
      <dgm:spPr/>
      <dgm:t>
        <a:bodyPr/>
        <a:lstStyle/>
        <a:p>
          <a:endParaRPr lang="en-US" sz="2800"/>
        </a:p>
      </dgm:t>
    </dgm:pt>
    <dgm:pt modelId="{025865B5-F893-4990-BE83-EC7EBEDEB019}" type="pres">
      <dgm:prSet presAssocID="{174E1B86-DC53-4CBC-B927-D64A846B3CC0}" presName="linear" presStyleCnt="0">
        <dgm:presLayoutVars>
          <dgm:animLvl val="lvl"/>
          <dgm:resizeHandles val="exact"/>
        </dgm:presLayoutVars>
      </dgm:prSet>
      <dgm:spPr/>
    </dgm:pt>
    <dgm:pt modelId="{E127B8AA-2D8A-4B16-AAD5-2BD59C8C89D6}" type="pres">
      <dgm:prSet presAssocID="{510E9DD2-E2B7-4051-BC8E-4ACF7530C9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A04884-355B-4FE2-AC71-D4D5E75D8F53}" type="pres">
      <dgm:prSet presAssocID="{06E2B402-4A33-4C0D-9895-1BA1B7F1ACA8}" presName="spacer" presStyleCnt="0"/>
      <dgm:spPr/>
    </dgm:pt>
    <dgm:pt modelId="{486F208F-1779-48A2-82BA-5E5C8125F613}" type="pres">
      <dgm:prSet presAssocID="{E09AF61C-7D9E-48A2-9E8B-F07162D46C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97E6746-1123-45F9-86E4-C5CA14E15707}" type="pres">
      <dgm:prSet presAssocID="{BEB657AE-99D2-4429-850F-96C517BBB8B0}" presName="spacer" presStyleCnt="0"/>
      <dgm:spPr/>
    </dgm:pt>
    <dgm:pt modelId="{9C3E4132-F167-4FF7-8203-3844F5022417}" type="pres">
      <dgm:prSet presAssocID="{47ACA1CD-C910-416A-B7B0-AE4E808F13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51EEC9-84CC-462D-974C-23812D23B0BC}" type="pres">
      <dgm:prSet presAssocID="{66EE812D-008F-4A6D-BBCD-226A48EEA3BE}" presName="spacer" presStyleCnt="0"/>
      <dgm:spPr/>
    </dgm:pt>
    <dgm:pt modelId="{473B36A8-0205-4457-B892-279DF5B4B8E0}" type="pres">
      <dgm:prSet presAssocID="{E0BFB772-64B8-4922-8DFE-66F6BB8034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93810A-6132-42A5-AADE-0B3537DE118A}" srcId="{174E1B86-DC53-4CBC-B927-D64A846B3CC0}" destId="{47ACA1CD-C910-416A-B7B0-AE4E808F13C1}" srcOrd="2" destOrd="0" parTransId="{D636FF32-DD3B-4D40-8D20-6555CEE2984C}" sibTransId="{66EE812D-008F-4A6D-BBCD-226A48EEA3BE}"/>
    <dgm:cxn modelId="{7DAD2543-07F0-4633-BA72-C98CB40EB7CC}" srcId="{174E1B86-DC53-4CBC-B927-D64A846B3CC0}" destId="{510E9DD2-E2B7-4051-BC8E-4ACF7530C953}" srcOrd="0" destOrd="0" parTransId="{0F4A934A-1E1C-4AB0-A26D-064436B953B0}" sibTransId="{06E2B402-4A33-4C0D-9895-1BA1B7F1ACA8}"/>
    <dgm:cxn modelId="{12263465-1455-4358-9F19-3452AB483BC3}" type="presOf" srcId="{174E1B86-DC53-4CBC-B927-D64A846B3CC0}" destId="{025865B5-F893-4990-BE83-EC7EBEDEB019}" srcOrd="0" destOrd="0" presId="urn:microsoft.com/office/officeart/2005/8/layout/vList2"/>
    <dgm:cxn modelId="{9560A069-1C1C-4705-BE08-B377CE59D582}" type="presOf" srcId="{47ACA1CD-C910-416A-B7B0-AE4E808F13C1}" destId="{9C3E4132-F167-4FF7-8203-3844F5022417}" srcOrd="0" destOrd="0" presId="urn:microsoft.com/office/officeart/2005/8/layout/vList2"/>
    <dgm:cxn modelId="{6AF40358-40CC-4BEF-A572-AF6E40981E7A}" srcId="{174E1B86-DC53-4CBC-B927-D64A846B3CC0}" destId="{E09AF61C-7D9E-48A2-9E8B-F07162D46C5B}" srcOrd="1" destOrd="0" parTransId="{8841D390-1D4C-4902-A80D-210DDA0DCE64}" sibTransId="{BEB657AE-99D2-4429-850F-96C517BBB8B0}"/>
    <dgm:cxn modelId="{3502B289-240E-4C8F-B788-7DC58CF0CDA1}" type="presOf" srcId="{510E9DD2-E2B7-4051-BC8E-4ACF7530C953}" destId="{E127B8AA-2D8A-4B16-AAD5-2BD59C8C89D6}" srcOrd="0" destOrd="0" presId="urn:microsoft.com/office/officeart/2005/8/layout/vList2"/>
    <dgm:cxn modelId="{1967A88B-16BB-4F63-BB6F-94D62D133701}" srcId="{174E1B86-DC53-4CBC-B927-D64A846B3CC0}" destId="{E0BFB772-64B8-4922-8DFE-66F6BB80343A}" srcOrd="3" destOrd="0" parTransId="{E926E3E7-B75E-4E80-8AFD-A501EB30A313}" sibTransId="{E18E4BF0-4949-42BD-8CC5-0C389FBBCB5A}"/>
    <dgm:cxn modelId="{B4CE7BB5-3CAB-4E82-BE87-29150B01B94D}" type="presOf" srcId="{E09AF61C-7D9E-48A2-9E8B-F07162D46C5B}" destId="{486F208F-1779-48A2-82BA-5E5C8125F613}" srcOrd="0" destOrd="0" presId="urn:microsoft.com/office/officeart/2005/8/layout/vList2"/>
    <dgm:cxn modelId="{8D027DD5-ABBF-437D-9ACE-DD6ABD3450AC}" type="presOf" srcId="{E0BFB772-64B8-4922-8DFE-66F6BB80343A}" destId="{473B36A8-0205-4457-B892-279DF5B4B8E0}" srcOrd="0" destOrd="0" presId="urn:microsoft.com/office/officeart/2005/8/layout/vList2"/>
    <dgm:cxn modelId="{CEB99D2A-2BA1-4ED1-AAE2-8267F0AB7B9E}" type="presParOf" srcId="{025865B5-F893-4990-BE83-EC7EBEDEB019}" destId="{E127B8AA-2D8A-4B16-AAD5-2BD59C8C89D6}" srcOrd="0" destOrd="0" presId="urn:microsoft.com/office/officeart/2005/8/layout/vList2"/>
    <dgm:cxn modelId="{3E7239B9-8D12-4B4F-8FE6-F074A60CB5D5}" type="presParOf" srcId="{025865B5-F893-4990-BE83-EC7EBEDEB019}" destId="{80A04884-355B-4FE2-AC71-D4D5E75D8F53}" srcOrd="1" destOrd="0" presId="urn:microsoft.com/office/officeart/2005/8/layout/vList2"/>
    <dgm:cxn modelId="{9BA2B40B-2BD4-4E15-B68C-16BEF7E71D7F}" type="presParOf" srcId="{025865B5-F893-4990-BE83-EC7EBEDEB019}" destId="{486F208F-1779-48A2-82BA-5E5C8125F613}" srcOrd="2" destOrd="0" presId="urn:microsoft.com/office/officeart/2005/8/layout/vList2"/>
    <dgm:cxn modelId="{00C2EAA7-BDAA-43F4-8F2D-F161A1DD0E11}" type="presParOf" srcId="{025865B5-F893-4990-BE83-EC7EBEDEB019}" destId="{597E6746-1123-45F9-86E4-C5CA14E15707}" srcOrd="3" destOrd="0" presId="urn:microsoft.com/office/officeart/2005/8/layout/vList2"/>
    <dgm:cxn modelId="{344FAA04-536C-40BE-9E89-09B8F93294E5}" type="presParOf" srcId="{025865B5-F893-4990-BE83-EC7EBEDEB019}" destId="{9C3E4132-F167-4FF7-8203-3844F5022417}" srcOrd="4" destOrd="0" presId="urn:microsoft.com/office/officeart/2005/8/layout/vList2"/>
    <dgm:cxn modelId="{BF0C6106-EE4A-43A5-A993-CCCA62010DA8}" type="presParOf" srcId="{025865B5-F893-4990-BE83-EC7EBEDEB019}" destId="{7E51EEC9-84CC-462D-974C-23812D23B0BC}" srcOrd="5" destOrd="0" presId="urn:microsoft.com/office/officeart/2005/8/layout/vList2"/>
    <dgm:cxn modelId="{023267AB-A1E0-447E-821F-1920507EC2F8}" type="presParOf" srcId="{025865B5-F893-4990-BE83-EC7EBEDEB019}" destId="{473B36A8-0205-4457-B892-279DF5B4B8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6BD9-AEEA-450A-929B-9E3FF112BC38}">
      <dsp:nvSpPr>
        <dsp:cNvPr id="0" name=""/>
        <dsp:cNvSpPr/>
      </dsp:nvSpPr>
      <dsp:spPr>
        <a:xfrm>
          <a:off x="0" y="0"/>
          <a:ext cx="7627620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Agency FB" panose="020B0503020202020204" pitchFamily="34" charset="0"/>
            </a:rPr>
            <a:t>Web scraped data of 10k Play Store apps for analyzing the Android market  to predict the  potential of app-making businesses success</a:t>
          </a:r>
        </a:p>
      </dsp:txBody>
      <dsp:txXfrm>
        <a:off x="18672" y="18672"/>
        <a:ext cx="6865110" cy="600164"/>
      </dsp:txXfrm>
    </dsp:sp>
    <dsp:sp modelId="{4C7C9B6A-2B6F-4D00-8BDD-3FCCB50AEF2E}">
      <dsp:nvSpPr>
        <dsp:cNvPr id="0" name=""/>
        <dsp:cNvSpPr/>
      </dsp:nvSpPr>
      <dsp:spPr>
        <a:xfrm>
          <a:off x="569595" y="726050"/>
          <a:ext cx="7627620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gency FB" panose="020B0503020202020204" pitchFamily="34" charset="0"/>
            </a:rPr>
            <a:t>Source: </a:t>
          </a:r>
          <a:r>
            <a:rPr lang="en-US" sz="2400" kern="1200">
              <a:latin typeface="Agency FB" panose="020B0503020202020204" pitchFamily="34" charset="0"/>
              <a:hlinkClick xmlns:r="http://schemas.openxmlformats.org/officeDocument/2006/relationships" r:id="rId1"/>
            </a:rPr>
            <a:t>https://www.kaggle.com/lava18/google-play-store-apps</a:t>
          </a:r>
          <a:r>
            <a:rPr lang="en-US" sz="2400" b="0" kern="1200">
              <a:latin typeface="Agency FB" panose="020B0503020202020204" pitchFamily="34" charset="0"/>
            </a:rPr>
            <a:t> </a:t>
          </a:r>
        </a:p>
      </dsp:txBody>
      <dsp:txXfrm>
        <a:off x="588267" y="744722"/>
        <a:ext cx="6606300" cy="600164"/>
      </dsp:txXfrm>
    </dsp:sp>
    <dsp:sp modelId="{192545B3-17D6-4111-84E4-5B6089BFB940}">
      <dsp:nvSpPr>
        <dsp:cNvPr id="0" name=""/>
        <dsp:cNvSpPr/>
      </dsp:nvSpPr>
      <dsp:spPr>
        <a:xfrm>
          <a:off x="1139189" y="1452101"/>
          <a:ext cx="7627620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gency FB" panose="020B0503020202020204" pitchFamily="34" charset="0"/>
            </a:rPr>
            <a:t>Data Type : CSV</a:t>
          </a:r>
        </a:p>
      </dsp:txBody>
      <dsp:txXfrm>
        <a:off x="1157861" y="1470773"/>
        <a:ext cx="6606300" cy="600164"/>
      </dsp:txXfrm>
    </dsp:sp>
    <dsp:sp modelId="{341D195E-9A2A-4D4F-9D74-497A70CE6F97}">
      <dsp:nvSpPr>
        <dsp:cNvPr id="0" name=""/>
        <dsp:cNvSpPr/>
      </dsp:nvSpPr>
      <dsp:spPr>
        <a:xfrm>
          <a:off x="1708784" y="2178152"/>
          <a:ext cx="7627620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gency FB" panose="020B0503020202020204" pitchFamily="34" charset="0"/>
            </a:rPr>
            <a:t>Database : SQL Database (Postgres) </a:t>
          </a:r>
        </a:p>
      </dsp:txBody>
      <dsp:txXfrm>
        <a:off x="1727456" y="2196824"/>
        <a:ext cx="6606300" cy="600164"/>
      </dsp:txXfrm>
    </dsp:sp>
    <dsp:sp modelId="{EFC1DC36-E009-4BF7-A0B1-CB65D76ADF68}">
      <dsp:nvSpPr>
        <dsp:cNvPr id="0" name=""/>
        <dsp:cNvSpPr/>
      </dsp:nvSpPr>
      <dsp:spPr>
        <a:xfrm>
          <a:off x="2278379" y="2904203"/>
          <a:ext cx="7627620" cy="637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gency FB" panose="020B0503020202020204" pitchFamily="34" charset="0"/>
            </a:rPr>
            <a:t> Tools Used: Python Pandas, Matplotlib, Tableau</a:t>
          </a:r>
        </a:p>
      </dsp:txBody>
      <dsp:txXfrm>
        <a:off x="2297051" y="2922875"/>
        <a:ext cx="6606300" cy="600164"/>
      </dsp:txXfrm>
    </dsp:sp>
    <dsp:sp modelId="{A3E7E340-FC9D-4A73-A08E-E0545297AB57}">
      <dsp:nvSpPr>
        <dsp:cNvPr id="0" name=""/>
        <dsp:cNvSpPr/>
      </dsp:nvSpPr>
      <dsp:spPr>
        <a:xfrm>
          <a:off x="721323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Agency FB" panose="020B0503020202020204" pitchFamily="34" charset="0"/>
          </a:endParaRPr>
        </a:p>
      </dsp:txBody>
      <dsp:txXfrm>
        <a:off x="7306474" y="465735"/>
        <a:ext cx="227910" cy="311821"/>
      </dsp:txXfrm>
    </dsp:sp>
    <dsp:sp modelId="{A5C0442A-231D-4C6C-BF94-3FD28F013290}">
      <dsp:nvSpPr>
        <dsp:cNvPr id="0" name=""/>
        <dsp:cNvSpPr/>
      </dsp:nvSpPr>
      <dsp:spPr>
        <a:xfrm>
          <a:off x="7782834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80638"/>
            <a:satOff val="-4887"/>
            <a:lumOff val="-21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80638"/>
              <a:satOff val="-4887"/>
              <a:lumOff val="-2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Agency FB" panose="020B0503020202020204" pitchFamily="34" charset="0"/>
          </a:endParaRPr>
        </a:p>
      </dsp:txBody>
      <dsp:txXfrm>
        <a:off x="7876069" y="1191786"/>
        <a:ext cx="227910" cy="311821"/>
      </dsp:txXfrm>
    </dsp:sp>
    <dsp:sp modelId="{381A34D5-7EE3-486A-8E38-74AB355F6B7B}">
      <dsp:nvSpPr>
        <dsp:cNvPr id="0" name=""/>
        <dsp:cNvSpPr/>
      </dsp:nvSpPr>
      <dsp:spPr>
        <a:xfrm>
          <a:off x="8352429" y="1907211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61277"/>
            <a:satOff val="-9774"/>
            <a:lumOff val="-4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61277"/>
              <a:satOff val="-9774"/>
              <a:lumOff val="-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Agency FB" panose="020B0503020202020204" pitchFamily="34" charset="0"/>
          </a:endParaRPr>
        </a:p>
      </dsp:txBody>
      <dsp:txXfrm>
        <a:off x="8445664" y="1907211"/>
        <a:ext cx="227910" cy="311821"/>
      </dsp:txXfrm>
    </dsp:sp>
    <dsp:sp modelId="{36D41BF3-8E45-452B-B8C7-3CE4E552E968}">
      <dsp:nvSpPr>
        <dsp:cNvPr id="0" name=""/>
        <dsp:cNvSpPr/>
      </dsp:nvSpPr>
      <dsp:spPr>
        <a:xfrm>
          <a:off x="8922024" y="264034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Agency FB" panose="020B0503020202020204" pitchFamily="34" charset="0"/>
          </a:endParaRPr>
        </a:p>
      </dsp:txBody>
      <dsp:txXfrm>
        <a:off x="9015259" y="2640346"/>
        <a:ext cx="227910" cy="311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7B8AA-2D8A-4B16-AAD5-2BD59C8C89D6}">
      <dsp:nvSpPr>
        <dsp:cNvPr id="0" name=""/>
        <dsp:cNvSpPr/>
      </dsp:nvSpPr>
      <dsp:spPr>
        <a:xfrm>
          <a:off x="0" y="936"/>
          <a:ext cx="5872232" cy="13643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gency FB" panose="020B0503020202020204" pitchFamily="34" charset="0"/>
            </a:rPr>
            <a:t>1. Supervised Learning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gency FB" panose="020B0503020202020204" pitchFamily="34" charset="0"/>
            </a:rPr>
            <a:t>a. Regression, Taxi Fare/ Housing Price Prediction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gency FB" panose="020B0503020202020204" pitchFamily="34" charset="0"/>
            </a:rPr>
            <a:t>B. Classification, e.g. Sentiment/Spam filter prediction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latin typeface="Agency FB" panose="020B0503020202020204" pitchFamily="34" charset="0"/>
            </a:rPr>
            <a:t>.  </a:t>
          </a:r>
        </a:p>
      </dsp:txBody>
      <dsp:txXfrm>
        <a:off x="66601" y="67537"/>
        <a:ext cx="5739030" cy="1231127"/>
      </dsp:txXfrm>
    </dsp:sp>
    <dsp:sp modelId="{486F208F-1779-48A2-82BA-5E5C8125F613}">
      <dsp:nvSpPr>
        <dsp:cNvPr id="0" name=""/>
        <dsp:cNvSpPr/>
      </dsp:nvSpPr>
      <dsp:spPr>
        <a:xfrm>
          <a:off x="0" y="1377612"/>
          <a:ext cx="5872232" cy="1364329"/>
        </a:xfrm>
        <a:prstGeom prst="roundRect">
          <a:avLst/>
        </a:prstGeom>
        <a:solidFill>
          <a:schemeClr val="accent2">
            <a:hueOff val="1596027"/>
            <a:satOff val="-4850"/>
            <a:lumOff val="-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2. Unsupervised Learning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a. Clustering , e.g. Product Customer Segment  </a:t>
          </a:r>
        </a:p>
      </dsp:txBody>
      <dsp:txXfrm>
        <a:off x="66601" y="1444213"/>
        <a:ext cx="5739030" cy="1231127"/>
      </dsp:txXfrm>
    </dsp:sp>
    <dsp:sp modelId="{9C3E4132-F167-4FF7-8203-3844F5022417}">
      <dsp:nvSpPr>
        <dsp:cNvPr id="0" name=""/>
        <dsp:cNvSpPr/>
      </dsp:nvSpPr>
      <dsp:spPr>
        <a:xfrm>
          <a:off x="0" y="2754289"/>
          <a:ext cx="5872232" cy="1364329"/>
        </a:xfrm>
        <a:prstGeom prst="roundRect">
          <a:avLst/>
        </a:prstGeom>
        <a:solidFill>
          <a:schemeClr val="accent2">
            <a:hueOff val="3192055"/>
            <a:satOff val="-9701"/>
            <a:lumOff val="-13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3. Semi-Supervised Learning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a. Clustering/Classification, e.g. Speech Analysis  </a:t>
          </a:r>
        </a:p>
      </dsp:txBody>
      <dsp:txXfrm>
        <a:off x="66601" y="2820890"/>
        <a:ext cx="5739030" cy="1231127"/>
      </dsp:txXfrm>
    </dsp:sp>
    <dsp:sp modelId="{473B36A8-0205-4457-B892-279DF5B4B8E0}">
      <dsp:nvSpPr>
        <dsp:cNvPr id="0" name=""/>
        <dsp:cNvSpPr/>
      </dsp:nvSpPr>
      <dsp:spPr>
        <a:xfrm>
          <a:off x="0" y="4130965"/>
          <a:ext cx="5872232" cy="1364329"/>
        </a:xfrm>
        <a:prstGeom prst="round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4. Reinforcement Learning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Agency FB" panose="020B0503020202020204" pitchFamily="34" charset="0"/>
            </a:rPr>
            <a:t>a. Classification/Control, e.g. Self-Driving Car  </a:t>
          </a:r>
        </a:p>
      </dsp:txBody>
      <dsp:txXfrm>
        <a:off x="66601" y="4197566"/>
        <a:ext cx="5739030" cy="1231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454B-D293-4F44-BDEA-FEDBCD5261A5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BF3E-34DE-4A19-BE1C-0B977D61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0BF3E-34DE-4A19-BE1C-0B977D616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57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belem.com/rebel-reviews-now-app-agilem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://wccftech.com/fix-no-connection-retry-error-message-on-google-play-store-app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team.net/machine-learning-process-knowledge-ppt-powerpoint-presentation-file-images.html" TargetMode="External"/><Relationship Id="rId3" Type="http://schemas.openxmlformats.org/officeDocument/2006/relationships/hyperlink" Target="https://www.kaggle.com/ash316/ml-from-scratch-with-iris" TargetMode="External"/><Relationship Id="rId7" Type="http://schemas.openxmlformats.org/officeDocument/2006/relationships/hyperlink" Target="https://www.codeproject.com/Articles/5245488/Introduction-to-Machine-Learning-and-ML-NET-Part-1" TargetMode="External"/><Relationship Id="rId2" Type="http://schemas.openxmlformats.org/officeDocument/2006/relationships/hyperlink" Target="https://towardsdatascience.com/a-beginners-guide-to-linear-regression-in-python-with-scikit-learn-83a8f7ae2b4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_us/insights/analytics/machine-learning.html" TargetMode="External"/><Relationship Id="rId5" Type="http://schemas.openxmlformats.org/officeDocument/2006/relationships/hyperlink" Target="https://developers.google.com/machine-learning/glossary#m" TargetMode="External"/><Relationship Id="rId4" Type="http://schemas.openxmlformats.org/officeDocument/2006/relationships/hyperlink" Target="https://medium.com/the-research-nest/data-science-tutorial-analysis-of-the-google-play-store-dataset-c720330d490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fragen-antworten-fragezeichen-1014060/" TargetMode="Externa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9948-DD47-47B3-A3C0-07870AB8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4245"/>
            <a:ext cx="4989578" cy="3401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Machine Learning:</a:t>
            </a:r>
            <a:br>
              <a:rPr lang="en-US" sz="4800" b="1" dirty="0">
                <a:latin typeface="Agency FB" panose="020B0503020202020204" pitchFamily="34" charset="0"/>
              </a:rPr>
            </a:br>
            <a:r>
              <a:rPr lang="en-US" sz="4800" b="1" dirty="0" err="1">
                <a:latin typeface="Agency FB" panose="020B0503020202020204" pitchFamily="34" charset="0"/>
              </a:rPr>
              <a:t>Google_Playstore</a:t>
            </a:r>
            <a:r>
              <a:rPr lang="en-US" sz="4800" b="1" dirty="0">
                <a:latin typeface="Agency FB" panose="020B0503020202020204" pitchFamily="34" charset="0"/>
              </a:rPr>
              <a:t>  </a:t>
            </a:r>
            <a:endParaRPr lang="en-US" sz="4800" b="1" kern="1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8A6B-A2A3-4F80-A90A-9266D4D9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99" y="4920994"/>
            <a:ext cx="4165146" cy="125011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kern="1200" dirty="0">
                <a:solidFill>
                  <a:srgbClr val="00CC99"/>
                </a:solidFill>
                <a:latin typeface="Agency FB" panose="020B0503020202020204" pitchFamily="34" charset="0"/>
              </a:rPr>
              <a:t>Tasnuva Airen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CC99"/>
                </a:solidFill>
                <a:latin typeface="Agency FB" panose="020B0503020202020204" pitchFamily="34" charset="0"/>
              </a:rPr>
              <a:t>Rutgers Data Science Bootcamp</a:t>
            </a:r>
            <a:endParaRPr lang="en-US" sz="3200" kern="1200" dirty="0">
              <a:solidFill>
                <a:srgbClr val="00CC99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1C5756-86D3-4933-922D-4FF1AE3D3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492" r="9" b="9"/>
          <a:stretch/>
        </p:blipFill>
        <p:spPr>
          <a:xfrm>
            <a:off x="6094410" y="1003642"/>
            <a:ext cx="5449471" cy="1971444"/>
          </a:xfrm>
          <a:prstGeom prst="rect">
            <a:avLst/>
          </a:prstGeom>
          <a:effectLst/>
        </p:spPr>
      </p:pic>
      <p:pic>
        <p:nvPicPr>
          <p:cNvPr id="9" name="Picture 8" descr="A picture containing person, holding, hand, man&#10;&#10;Description automatically generated">
            <a:extLst>
              <a:ext uri="{FF2B5EF4-FFF2-40B4-BE49-F238E27FC236}">
                <a16:creationId xmlns:a16="http://schemas.microsoft.com/office/drawing/2014/main" id="{9FCCA552-D174-4704-8B5D-00B8BD7FE6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r="9377" b="3"/>
          <a:stretch/>
        </p:blipFill>
        <p:spPr>
          <a:xfrm>
            <a:off x="6969967" y="3220364"/>
            <a:ext cx="3852245" cy="3401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738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9DEA-4EA5-41EA-AC8F-DB10DC05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8" y="618518"/>
            <a:ext cx="4177093" cy="14785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CC99"/>
                </a:solidFill>
                <a:latin typeface="Agency FB" panose="020B0503020202020204" pitchFamily="34" charset="0"/>
                <a:ea typeface="+mn-ea"/>
                <a:cs typeface="+mn-cs"/>
              </a:rPr>
              <a:t>Machine Learning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899EC-62DE-43B0-9CFF-27F8450A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724656" cy="428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Machine learning is a program or system that builds (trains) a predictive model from input data. It is a branch of artificial intelligence based on the idea that systems can learn from data, identify patterns and make decisions with minimal human intervention.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F90592B0-31AB-46F7-BE65-9BF08910A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5" r="1" b="1"/>
          <a:stretch/>
        </p:blipFill>
        <p:spPr>
          <a:xfrm>
            <a:off x="-5597" y="9341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3A2D-720E-404B-91B8-ECE30F0C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13" y="83502"/>
            <a:ext cx="5166253" cy="1052196"/>
          </a:xfrm>
        </p:spPr>
        <p:txBody>
          <a:bodyPr anchor="b"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Machine Learning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9BBF783-1AC3-4F0D-B504-A80833DD6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389912"/>
              </p:ext>
            </p:extLst>
          </p:nvPr>
        </p:nvGraphicFramePr>
        <p:xfrm>
          <a:off x="447528" y="1219201"/>
          <a:ext cx="5872232" cy="549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table, sitting, light, monitor&#10;&#10;Description automatically generated">
            <a:extLst>
              <a:ext uri="{FF2B5EF4-FFF2-40B4-BE49-F238E27FC236}">
                <a16:creationId xmlns:a16="http://schemas.microsoft.com/office/drawing/2014/main" id="{358A2AD7-1E8D-49EA-8D23-E6FF3C62F3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3018" b="-2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19" name="Picture 18" descr="A picture containing palm&#10;&#10;Description automatically generated">
            <a:extLst>
              <a:ext uri="{FF2B5EF4-FFF2-40B4-BE49-F238E27FC236}">
                <a16:creationId xmlns:a16="http://schemas.microsoft.com/office/drawing/2014/main" id="{3FF06508-0FD6-41FC-8B15-D4860E3946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2" b="9355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screenshot of text&#10;&#10;Description automatically generated">
            <a:extLst>
              <a:ext uri="{FF2B5EF4-FFF2-40B4-BE49-F238E27FC236}">
                <a16:creationId xmlns:a16="http://schemas.microsoft.com/office/drawing/2014/main" id="{C6D186FE-8BC8-4410-88AB-DC0A808042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8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12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6565-A6A9-4D31-92CE-7ACE9790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783" y="1516063"/>
            <a:ext cx="6221328" cy="19829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3200" cap="none" dirty="0">
                <a:latin typeface="Agency FB" panose="020B0503020202020204" pitchFamily="34" charset="0"/>
                <a:ea typeface="+mn-ea"/>
                <a:cs typeface="+mn-cs"/>
              </a:rPr>
              <a:t>Majority  ratings are between 4 and 5. Free app customers are most likely giving more reviews. Paid app customers review rate is very low</a:t>
            </a:r>
            <a:r>
              <a:rPr lang="en-US" sz="3200" dirty="0">
                <a:latin typeface="Agency FB" panose="020B0503020202020204" pitchFamily="34" charset="0"/>
                <a:ea typeface="+mn-ea"/>
                <a:cs typeface="+mn-cs"/>
              </a:rPr>
              <a:t>.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FD2B79-2537-45F5-BD12-BEABD0D4D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" b="-4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FB49AF-B173-4F82-87BD-BA5C60411D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55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2828307C-D595-4B43-A026-41D16E016835}"/>
              </a:ext>
            </a:extLst>
          </p:cNvPr>
          <p:cNvSpPr txBox="1">
            <a:spLocks/>
          </p:cNvSpPr>
          <p:nvPr/>
        </p:nvSpPr>
        <p:spPr>
          <a:xfrm>
            <a:off x="5473326" y="4071612"/>
            <a:ext cx="6186819" cy="25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3200" dirty="0">
                <a:latin typeface="Agency FB" panose="020B0503020202020204" pitchFamily="34" charset="0"/>
                <a:ea typeface="+mn-ea"/>
                <a:cs typeface="+mn-cs"/>
              </a:rPr>
              <a:t>Based on app category, most of the reviews are given by the category ‘everyone’ and  ‘Teen’. Rating ranges between 4 and 5 as well.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DA6D5-DC07-4EC1-8DB3-0B3053B7F8CF}"/>
              </a:ext>
            </a:extLst>
          </p:cNvPr>
          <p:cNvSpPr txBox="1"/>
          <p:nvPr/>
        </p:nvSpPr>
        <p:spPr>
          <a:xfrm flipH="1">
            <a:off x="5264458" y="88777"/>
            <a:ext cx="702053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Agency FB" panose="020B0503020202020204" pitchFamily="34" charset="0"/>
              </a:rPr>
              <a:t>Review and Rating correlation :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Agency FB" panose="020B0503020202020204" pitchFamily="34" charset="0"/>
              </a:rPr>
              <a:t>Type and Category </a:t>
            </a:r>
          </a:p>
        </p:txBody>
      </p:sp>
    </p:spTree>
    <p:extLst>
      <p:ext uri="{BB962C8B-B14F-4D97-AF65-F5344CB8AC3E}">
        <p14:creationId xmlns:p14="http://schemas.microsoft.com/office/powerpoint/2010/main" val="196789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E7D3-6F09-44EC-9476-9B824929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52" y="240242"/>
            <a:ext cx="5574374" cy="1325563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Histogram of the data</a:t>
            </a:r>
          </a:p>
        </p:txBody>
      </p:sp>
      <p:pic>
        <p:nvPicPr>
          <p:cNvPr id="4" name="Content Placeholder 3" descr="A picture containing screen, crossword, drawing&#10;&#10;Description automatically generated">
            <a:extLst>
              <a:ext uri="{FF2B5EF4-FFF2-40B4-BE49-F238E27FC236}">
                <a16:creationId xmlns:a16="http://schemas.microsoft.com/office/drawing/2014/main" id="{102EC60D-33B3-4452-9C9C-45B99C54D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755305"/>
            <a:ext cx="5857222" cy="477648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A7080E-D6B8-4A85-B410-D34A6508C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46" y="2249488"/>
            <a:ext cx="4558120" cy="3541712"/>
          </a:xfrm>
          <a:solidFill>
            <a:schemeClr val="tx1">
              <a:lumMod val="85000"/>
            </a:schemeClr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CBFB15-A3F2-4E91-A45D-0B10099F6E86}"/>
              </a:ext>
            </a:extLst>
          </p:cNvPr>
          <p:cNvSpPr txBox="1">
            <a:spLocks/>
          </p:cNvSpPr>
          <p:nvPr/>
        </p:nvSpPr>
        <p:spPr>
          <a:xfrm>
            <a:off x="6151504" y="176255"/>
            <a:ext cx="6040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gency FB" panose="020B0503020202020204" pitchFamily="34" charset="0"/>
              </a:rPr>
              <a:t>Heatmap with input as the correlation matrix calculated by(google </a:t>
            </a:r>
            <a:r>
              <a:rPr lang="en-US" b="1" dirty="0" err="1">
                <a:latin typeface="Agency FB" panose="020B0503020202020204" pitchFamily="34" charset="0"/>
              </a:rPr>
              <a:t>app.corr</a:t>
            </a:r>
            <a:r>
              <a:rPr lang="en-US" b="1" dirty="0">
                <a:latin typeface="Agency FB" panose="020B0503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3623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9" name="Rectangle 6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ECBB69F-C473-4404-9C0E-B575B9F3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122363"/>
            <a:ext cx="6739850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 err="1">
                <a:latin typeface="Agency FB" panose="020B0503020202020204" pitchFamily="34" charset="0"/>
              </a:rPr>
              <a:t>Scikit</a:t>
            </a:r>
            <a:r>
              <a:rPr lang="en-US" sz="6000" b="1" dirty="0">
                <a:latin typeface="Agency FB" panose="020B0503020202020204" pitchFamily="34" charset="0"/>
              </a:rPr>
              <a:t> Learn Library</a:t>
            </a:r>
            <a:br>
              <a:rPr lang="en-US" sz="6000" b="1" dirty="0">
                <a:latin typeface="Agency FB" panose="020B0503020202020204" pitchFamily="34" charset="0"/>
              </a:rPr>
            </a:br>
            <a:r>
              <a:rPr lang="en-US" sz="3200" dirty="0">
                <a:solidFill>
                  <a:srgbClr val="00CC99"/>
                </a:solidFill>
                <a:latin typeface="Agency FB" panose="020B0503020202020204" pitchFamily="34" charset="0"/>
              </a:rPr>
              <a:t>Statistical model </a:t>
            </a:r>
            <a:endParaRPr lang="en-US" sz="6000" dirty="0">
              <a:solidFill>
                <a:srgbClr val="00CC99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Library">
            <a:extLst>
              <a:ext uri="{FF2B5EF4-FFF2-40B4-BE49-F238E27FC236}">
                <a16:creationId xmlns:a16="http://schemas.microsoft.com/office/drawing/2014/main" id="{E10F9999-053A-4A9E-B545-E4AFB1CA9B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0152" y="2078404"/>
            <a:ext cx="2222442" cy="22224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07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BB50A-81A2-4E02-98CB-A702842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0"/>
            <a:ext cx="11139854" cy="10836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Agency FB" panose="020B0503020202020204" pitchFamily="34" charset="0"/>
              </a:rPr>
              <a:t>SVC Model</a:t>
            </a:r>
            <a:br>
              <a:rPr lang="en-US" sz="30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n-US" sz="3000" dirty="0">
                <a:solidFill>
                  <a:srgbClr val="FFFFFF"/>
                </a:solidFill>
                <a:latin typeface="Agency FB" panose="020B0503020202020204" pitchFamily="34" charset="0"/>
              </a:rPr>
              <a:t>‘Content Rating’ is used as label for classifying based on various features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C9B9D-0EAF-458C-8C36-AB8AB3B2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37" y="1175657"/>
            <a:ext cx="9144000" cy="7557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CC99"/>
                </a:solidFill>
                <a:latin typeface="Agency FB" panose="020B0503020202020204" pitchFamily="34" charset="0"/>
              </a:rPr>
              <a:t>Train Test Split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D9F1C2-C7E4-4EA6-A827-E5125626B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2" b="2"/>
          <a:stretch/>
        </p:blipFill>
        <p:spPr>
          <a:xfrm>
            <a:off x="396882" y="1940769"/>
            <a:ext cx="11504110" cy="48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BB50A-81A2-4E02-98CB-A702842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122903"/>
            <a:ext cx="11139854" cy="10527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900" b="1" kern="1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en-US" sz="4900" b="1" kern="1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br>
              <a:rPr lang="en-US" sz="4900" b="1" kern="1200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n-US" sz="4900" b="1" kern="1200" dirty="0">
                <a:solidFill>
                  <a:srgbClr val="FFFFFF"/>
                </a:solidFill>
                <a:latin typeface="Agency FB" panose="020B0503020202020204" pitchFamily="34" charset="0"/>
              </a:rPr>
              <a:t>SVC Model</a:t>
            </a:r>
            <a:endParaRPr lang="en-US" sz="3000" kern="12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8A4718F-3144-455E-83D8-71F6C943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028188"/>
            <a:ext cx="11438793" cy="4706909"/>
          </a:xfr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B1B4AC4-8069-4EF3-BAE4-DF4F771B5369}"/>
              </a:ext>
            </a:extLst>
          </p:cNvPr>
          <p:cNvSpPr txBox="1">
            <a:spLocks/>
          </p:cNvSpPr>
          <p:nvPr/>
        </p:nvSpPr>
        <p:spPr>
          <a:xfrm>
            <a:off x="1524000" y="1175657"/>
            <a:ext cx="9144000" cy="85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CC99"/>
                </a:solidFill>
                <a:latin typeface="Agency FB" panose="020B0503020202020204" pitchFamily="34" charset="0"/>
              </a:rPr>
              <a:t>Scale the Data and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268737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BB50A-81A2-4E02-98CB-A702842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14420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b="1" kern="1200" dirty="0">
                <a:latin typeface="Agency FB" panose="020B0503020202020204" pitchFamily="34" charset="0"/>
              </a:rPr>
              <a:t>SVC Model</a:t>
            </a:r>
            <a:endParaRPr lang="en-US" b="1" kern="12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6BD2C-C2A7-44A6-BE8B-1B862AB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2270140"/>
            <a:ext cx="11887200" cy="4719735"/>
          </a:xfr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EAC65F6-0395-4BE5-A142-0ED1E2D952C9}"/>
              </a:ext>
            </a:extLst>
          </p:cNvPr>
          <p:cNvSpPr txBox="1">
            <a:spLocks/>
          </p:cNvSpPr>
          <p:nvPr/>
        </p:nvSpPr>
        <p:spPr>
          <a:xfrm>
            <a:off x="1637584" y="1214614"/>
            <a:ext cx="9144000" cy="64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rgbClr val="0AAC7B"/>
                </a:solidFill>
                <a:latin typeface="Agency FB" panose="020B0503020202020204" pitchFamily="34" charset="0"/>
              </a:rPr>
              <a:t>Hyperameter</a:t>
            </a:r>
            <a:r>
              <a:rPr lang="en-US" sz="4000" dirty="0">
                <a:solidFill>
                  <a:srgbClr val="0AAC7B"/>
                </a:solidFill>
                <a:latin typeface="Agency FB" panose="020B0503020202020204" pitchFamily="34" charset="0"/>
              </a:rPr>
              <a:t> Tuning with </a:t>
            </a:r>
            <a:r>
              <a:rPr lang="en-US" sz="4000" dirty="0" err="1">
                <a:solidFill>
                  <a:srgbClr val="0AAC7B"/>
                </a:solidFill>
                <a:latin typeface="Agency FB" panose="020B0503020202020204" pitchFamily="34" charset="0"/>
              </a:rPr>
              <a:t>GridSearchCV</a:t>
            </a:r>
            <a:endParaRPr lang="en-US" sz="4000" dirty="0">
              <a:solidFill>
                <a:srgbClr val="0AAC7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BB50A-81A2-4E02-98CB-A702842C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22" y="183694"/>
            <a:ext cx="3476625" cy="9237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kern="1200" dirty="0">
                <a:solidFill>
                  <a:srgbClr val="00CC99"/>
                </a:solidFill>
                <a:latin typeface="Agency FB" panose="020B0503020202020204" pitchFamily="34" charset="0"/>
              </a:rPr>
              <a:t>SVC Model</a:t>
            </a:r>
            <a:endParaRPr lang="en-US" sz="4400" kern="1200" dirty="0">
              <a:solidFill>
                <a:srgbClr val="00CC99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B10718-2E3E-46C0-BCE2-F4B81D90C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31" y="195943"/>
            <a:ext cx="6049497" cy="64371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9A1391-EAF4-4ED2-B0BD-24DB37035878}"/>
              </a:ext>
            </a:extLst>
          </p:cNvPr>
          <p:cNvGrpSpPr/>
          <p:nvPr/>
        </p:nvGrpSpPr>
        <p:grpSpPr>
          <a:xfrm>
            <a:off x="5722747" y="313194"/>
            <a:ext cx="5984181" cy="5509426"/>
            <a:chOff x="5722747" y="320845"/>
            <a:chExt cx="5984181" cy="5509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6818E8-273C-4038-A3C6-EC3288240568}"/>
                </a:ext>
              </a:extLst>
            </p:cNvPr>
            <p:cNvSpPr/>
            <p:nvPr/>
          </p:nvSpPr>
          <p:spPr>
            <a:xfrm>
              <a:off x="5722747" y="320845"/>
              <a:ext cx="5974851" cy="877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66A0F6-8E2B-4798-B146-25775943D417}"/>
                </a:ext>
              </a:extLst>
            </p:cNvPr>
            <p:cNvSpPr/>
            <p:nvPr/>
          </p:nvSpPr>
          <p:spPr>
            <a:xfrm>
              <a:off x="5722747" y="3506757"/>
              <a:ext cx="5974851" cy="877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B60597-AA9F-48BE-AC1D-1CA7251E42AE}"/>
                </a:ext>
              </a:extLst>
            </p:cNvPr>
            <p:cNvSpPr/>
            <p:nvPr/>
          </p:nvSpPr>
          <p:spPr>
            <a:xfrm>
              <a:off x="5769399" y="2060320"/>
              <a:ext cx="5881546" cy="877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0B1B14-D7B9-4F3A-9E3F-926A3B6C1016}"/>
                </a:ext>
              </a:extLst>
            </p:cNvPr>
            <p:cNvSpPr/>
            <p:nvPr/>
          </p:nvSpPr>
          <p:spPr>
            <a:xfrm>
              <a:off x="5722747" y="4953194"/>
              <a:ext cx="5984181" cy="877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049343-CE8C-4A14-9CB7-F06F7D255243}"/>
              </a:ext>
            </a:extLst>
          </p:cNvPr>
          <p:cNvSpPr/>
          <p:nvPr/>
        </p:nvSpPr>
        <p:spPr>
          <a:xfrm>
            <a:off x="883092" y="1852302"/>
            <a:ext cx="42205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We have used C, gamma and kernel parameters to measure the accuracy of the test results.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 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Lower values of these parameters gives  lower score and higher values of these parameters gives us higher score which is 99%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7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7B16-35A4-4EB7-B4E2-20E858BC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6" y="655641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CC99"/>
                </a:solidFill>
                <a:latin typeface="Agency FB" panose="020B0503020202020204" pitchFamily="34" charset="0"/>
              </a:rPr>
              <a:t>Google Play Store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0464A-A648-4F37-BE32-1AD42A13F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374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4EDF980-2DF3-4827-9589-7A31FF4E3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43229" y="256689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75E6-B698-4175-AE3C-6C8E5475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5854167" cy="93018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sz="6000" b="1" dirty="0">
                <a:latin typeface="Agency FB" panose="020B0503020202020204" pitchFamily="34" charset="0"/>
              </a:rPr>
              <a:t>Logistic</a:t>
            </a:r>
            <a:r>
              <a:rPr lang="en-US" sz="4000" b="1" dirty="0">
                <a:latin typeface="Agency FB" panose="020B0503020202020204" pitchFamily="34" charset="0"/>
              </a:rPr>
              <a:t> </a:t>
            </a:r>
            <a:r>
              <a:rPr lang="en-US" sz="6000" b="1" dirty="0">
                <a:latin typeface="Agency FB" panose="020B0503020202020204" pitchFamily="34" charset="0"/>
              </a:rPr>
              <a:t>Regression</a:t>
            </a:r>
            <a:r>
              <a:rPr lang="en-US" sz="4000" b="1" dirty="0">
                <a:latin typeface="Agency FB" panose="020B0503020202020204" pitchFamily="34" charset="0"/>
              </a:rPr>
              <a:t> </a:t>
            </a:r>
          </a:p>
        </p:txBody>
      </p:sp>
      <p:pic>
        <p:nvPicPr>
          <p:cNvPr id="38" name="Content Placeholder 37" descr="A picture containing toy, table, computer, room&#10;&#10;Description automatically generated">
            <a:extLst>
              <a:ext uri="{FF2B5EF4-FFF2-40B4-BE49-F238E27FC236}">
                <a16:creationId xmlns:a16="http://schemas.microsoft.com/office/drawing/2014/main" id="{5CA7D1F1-5122-47D2-94BB-786E530D2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06" y="231118"/>
            <a:ext cx="2563191" cy="1812285"/>
          </a:xfrm>
        </p:spPr>
      </p:pic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415F099-A35A-430A-B62E-FE10E2E5D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7825"/>
          <a:stretch/>
        </p:blipFill>
        <p:spPr>
          <a:xfrm>
            <a:off x="359899" y="2180596"/>
            <a:ext cx="11556798" cy="450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195D9B-1F63-4B61-B60B-E8473DB3D4E3}"/>
              </a:ext>
            </a:extLst>
          </p:cNvPr>
          <p:cNvSpPr txBox="1"/>
          <p:nvPr/>
        </p:nvSpPr>
        <p:spPr>
          <a:xfrm>
            <a:off x="1198982" y="1389441"/>
            <a:ext cx="3830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latin typeface="Agency FB" panose="020B0503020202020204" pitchFamily="34" charset="0"/>
              </a:rPr>
              <a:t>App ‘Type’ as  Y value</a:t>
            </a:r>
          </a:p>
        </p:txBody>
      </p:sp>
    </p:spTree>
    <p:extLst>
      <p:ext uri="{BB962C8B-B14F-4D97-AF65-F5344CB8AC3E}">
        <p14:creationId xmlns:p14="http://schemas.microsoft.com/office/powerpoint/2010/main" val="256739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BCDD7E6C-5FAB-4B5E-BBEE-3C2AEFA2E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F54BD01-1A6C-45C4-BAC1-0C1920F4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91A48-42F0-49E9-A5A4-BA722774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689BB968-76EA-42DE-90F5-1F6759038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3D608D2-4769-40AE-8148-EF0379E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858A5F02-2E09-4F0A-B1A8-0699F7C98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CBE326AE-4BB5-4516-82D9-2E2D367F4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AB23DFD0-4CF3-4D60-B9ED-EA1B08097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DAE7C27F-4CE3-43DF-9CB3-A75AC7928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8513F67F-2E0A-462B-93B1-4665E97B3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A81D17CE-8B13-4E5E-BDB8-04A6E27EA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0BFD6FD3-0AC0-416F-9C39-B632EF4BB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4F5DD9A4-9CB9-4664-9649-30B1DA231A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CB2EEF39-60AF-44EF-B434-87FE6CD4C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F86A274C-66D9-45A2-BAA2-7703426CF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C28BA233-7D7F-4462-8427-0DCE62A6D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4CF03916-97DB-45E5-97A0-71DD9FC0A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C8F92655-668F-4523-9295-2D75473004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4FEA46E9-7049-4972-894E-C50D8D6E6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18A89534-7499-4071-AE12-4A4CC728B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EEF2BB32-69AF-47E0-9F8E-214A04EA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87C75F4F-B3C6-4EEE-9DCA-EF219CB50A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042056D3-798B-48C4-888E-17FC834436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F4055E8D-7702-4EAE-8437-B91BC5BD9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82B9627D-D677-44D1-B37B-E4D43147C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2F3317AE-4BF9-45B1-8FFB-D6C13E766C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E5F71322-73E4-4F82-B3D3-8C6F1619B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031C0E98-BBA2-40AA-A7D7-4C615A08E1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33A1E779-D630-40A3-A3C8-7ECC1CBD63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49A0CC58-D815-4C95-A395-BA4B95E97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75F348D-49CA-47F1-B9B8-CF19B3B2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D49E163-85AC-4C76-B2DC-ECBC4B28F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180FBD5D-2AD6-4364-81E9-2AEAC0EDC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93A2ED41-09A0-4D29-89EF-B83F6A063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E91C5D30-660C-4419-A55A-9A6E48A69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CF91705C-EEEC-4876-AF56-24FEE73EFE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109CDF9A-3275-4820-852F-A9F45DE442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9D0B6A41-FC9C-4A71-B6B8-6E39C3ADA7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F514E125-697E-4575-9984-B4EE5FD71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EDF18254-36D6-4A1E-9089-EB5965184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1155A5D0-9458-49A1-96A3-891E3FC8E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88A526-13A8-4E1B-846B-6B60205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1" name="Rectangle 60">
              <a:extLst>
                <a:ext uri="{FF2B5EF4-FFF2-40B4-BE49-F238E27FC236}">
                  <a16:creationId xmlns:a16="http://schemas.microsoft.com/office/drawing/2014/main" id="{1D8DDE7C-3E22-4343-B447-1A95A790C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36F3679B-01BD-4D13-B6D1-F1415B3E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9924CAA-436D-4D2F-B460-025215684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16FE0DD5-AF8C-4D67-A25E-BCAF79F0C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C51C6C54-73A1-4E97-9F15-07A56725A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5805E4D-1585-4A3F-B1C5-D1BC284E1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3CBC6FDC-8106-4083-9B3A-8BFAF9EA5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D3770AF-1D98-4501-B863-131307089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CEBA0E36-A1DA-4BA9-883A-B954C109A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7C4B7C21-A878-4CA9-B472-89D0214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BCCEFD46-6D02-461D-9CDB-52DEB63FE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199B73C2-0803-4054-9DED-2EAB4BA55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D44AD40-C5E4-415A-A876-001EB1BE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65A7750D-6157-47A8-8517-741C016E5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0900945D-FDE1-4EF5-ABA0-79B9B909B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ADF1E2B-8C14-4F57-875D-77BE6729B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7A6AC199-6874-414A-9947-127BB522A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73C25A15-0BFC-4A54-A391-5E327657D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4E772EFB-F2B1-4433-8754-6B2BCED8F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81AB634-D829-4EC8-BB1C-E13811995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3E6BDDF9-86FF-4599-81FE-02D4A02D2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8BAFA8E3-AB88-4479-A2AA-00588685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14A5AAAD-69B9-43D1-AFBA-DD00905B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F6C3A0F6-60A2-48F2-878F-9FA82C679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71D5D5EF-5AC6-45F1-9A30-C4048C1A3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ED777A1E-C829-4DA6-9C0F-34567B0E9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EACF16F5-92A1-47FC-98E0-2EB8214E6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5D0F2737-0F09-46CD-92DD-1D5B89C7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3017E2BD-D57F-4BB1-9615-79EBE3F1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86580373-A540-4D15-A039-933A1E6C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999407E5-C775-4267-8771-D58FF91D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30360837-78B2-453A-9828-F55A39C25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0A67301B-BFEE-4D4F-A49D-A95DA15D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63795FD8-4968-4148-9764-875E460F3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E27943F4-66A1-450C-9259-86A92814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DEC0E006-6987-4AD5-A7A0-BEE7153CA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EF5F8A0D-081A-40A4-B8ED-DED06A4F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7BF2C2D-7607-47CA-B9A1-B13441B6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5A76167-30D3-40E5-B900-BF6AD5C1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6C85FF95-A5B6-4707-B51B-EB3238C12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F4599610-CAE1-48C9-B485-F28BA89C1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99A2835D-7B86-4684-A25A-E572287A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6CDB2096-62C9-4592-B0E4-C429A2DC6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DAE7E16E-2B99-43B4-9A88-115D69465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7352132E-6049-4504-B5F0-819209568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BF38B2B3-3187-437D-AB5D-EDF7EE343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0DB62BA9-D486-4ABE-ABDB-51A793EA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F302E2EE-F6B8-4717-92CE-E02679F8E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5B498394-72CC-4144-8267-09C3E124E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6FABBD3A-F0E1-4251-A2D6-6098C79E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E5F143F0-D30C-4F6D-802C-87B8FC26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D6C3FF99-5445-4512-A1C9-5D576CC41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7F42F946-C083-4928-BE93-0377F84BF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154A5530-1551-4055-B2A2-DBE445534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41829D52-CDD6-4FD4-8726-97616960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CA4D0755-66CA-496B-B4CC-B3A039B5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1A0F8447-685B-43C7-A259-97F4E6F5C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6637998-C58F-4470-86DD-57DB3926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rgbClr val="00CC99"/>
                </a:solidFill>
                <a:latin typeface="Agency FB" panose="020B0503020202020204" pitchFamily="34" charset="0"/>
              </a:rPr>
              <a:t>Logistic Regression 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35E8A1-469E-4985-8F23-E515AA15C0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" b="5"/>
          <a:stretch/>
        </p:blipFill>
        <p:spPr>
          <a:xfrm>
            <a:off x="-5597" y="1"/>
            <a:ext cx="4663440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A98954E7-12DC-4179-A469-25C5C18C58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7181" b="4"/>
          <a:stretch/>
        </p:blipFill>
        <p:spPr>
          <a:xfrm>
            <a:off x="4669509" y="10"/>
            <a:ext cx="2883435" cy="3427868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DF7CD-5BBB-4584-A41C-DC3B5853C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r="4" b="3916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E94F878-0CA4-496F-BE34-8EF25D62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E2CDF1-6804-4D5C-A6EC-E45981D0C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6470" y="2971800"/>
            <a:ext cx="2948240" cy="2792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dirty="0" err="1">
                <a:latin typeface="Agency FB" panose="020B0503020202020204" pitchFamily="34" charset="0"/>
              </a:rPr>
              <a:t>Hyperameter</a:t>
            </a:r>
            <a:r>
              <a:rPr lang="en-US" sz="2800" dirty="0">
                <a:latin typeface="Agency FB" panose="020B0503020202020204" pitchFamily="34" charset="0"/>
              </a:rPr>
              <a:t> Tuning Result is 94% which is higher than the Pre-Processing scores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380EC66-2421-4792-ABE1-12E84A95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E31BF32-1903-40EF-BB87-C85F8D975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20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7BEDDE-D849-419F-AF22-951C55B6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-121576"/>
            <a:ext cx="8760368" cy="8432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solidFill>
                  <a:srgbClr val="00CC99"/>
                </a:solidFill>
                <a:latin typeface="Agency FB" panose="020B0503020202020204" pitchFamily="34" charset="0"/>
              </a:rPr>
              <a:t>   Multiple Linear Regression and error test</a:t>
            </a:r>
          </a:p>
        </p:txBody>
      </p:sp>
      <p:sp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2A082-012F-4467-9691-1972261CF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8" y="1093788"/>
            <a:ext cx="6692607" cy="44577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D7268-50BE-4A1B-BDE9-7BD421591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6634" y="1203693"/>
            <a:ext cx="3930540" cy="5017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dirty="0">
                <a:latin typeface="Agency FB" panose="020B0503020202020204" pitchFamily="34" charset="0"/>
              </a:rPr>
            </a:br>
            <a:r>
              <a:rPr lang="en-US" sz="2800" dirty="0">
                <a:latin typeface="Agency FB" panose="020B0503020202020204" pitchFamily="34" charset="0"/>
              </a:rPr>
              <a:t> Divide the data into “attributes” and “labels”.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dirty="0">
                <a:latin typeface="Agency FB" panose="020B0503020202020204" pitchFamily="34" charset="0"/>
              </a:rPr>
            </a:br>
            <a:r>
              <a:rPr lang="en-US" sz="2800" dirty="0">
                <a:latin typeface="Agency FB" panose="020B0503020202020204" pitchFamily="34" charset="0"/>
              </a:rPr>
              <a:t> X variable contains all the attributes/features and y variable contains labels.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Agency FB" panose="020B0503020202020204" pitchFamily="34" charset="0"/>
              </a:rPr>
              <a:t>Average Rating falls between 4 and 5.</a:t>
            </a:r>
          </a:p>
          <a:p>
            <a:pPr marL="0" indent="0">
              <a:buNone/>
            </a:pPr>
            <a:endParaRPr lang="en-US" sz="2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7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FBF52C-8161-4895-9554-078ED72FD958}"/>
              </a:ext>
            </a:extLst>
          </p:cNvPr>
          <p:cNvSpPr txBox="1">
            <a:spLocks/>
          </p:cNvSpPr>
          <p:nvPr/>
        </p:nvSpPr>
        <p:spPr>
          <a:xfrm>
            <a:off x="526073" y="4777273"/>
            <a:ext cx="11139854" cy="1746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00CC99"/>
                </a:solidFill>
                <a:latin typeface="Agency FB" panose="020B0503020202020204" pitchFamily="34" charset="0"/>
              </a:rPr>
              <a:t>Multiple Linear Regression and error test</a:t>
            </a:r>
            <a:br>
              <a:rPr lang="en-US" sz="2000" dirty="0">
                <a:solidFill>
                  <a:srgbClr val="00CC99"/>
                </a:solidFill>
                <a:latin typeface="Agency FB" panose="020B0503020202020204" pitchFamily="34" charset="0"/>
              </a:rPr>
            </a:br>
            <a:br>
              <a:rPr lang="en-US" sz="2000" dirty="0">
                <a:solidFill>
                  <a:srgbClr val="00CC99"/>
                </a:solidFill>
                <a:latin typeface="Agency FB" panose="020B0503020202020204" pitchFamily="34" charset="0"/>
              </a:rPr>
            </a:br>
            <a:r>
              <a:rPr lang="en-US" sz="2800" dirty="0">
                <a:latin typeface="Agency FB" panose="020B0503020202020204" pitchFamily="34" charset="0"/>
              </a:rPr>
              <a:t>We can see that our model has returned pretty good predicted results. Actual and predicted scores are pretty close. </a:t>
            </a:r>
            <a:endParaRPr lang="en-US" sz="3500" b="1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309EF3-5859-40BE-ABA6-67BA90090E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4" y="72043"/>
            <a:ext cx="5823136" cy="4443973"/>
          </a:xfrm>
          <a:prstGeom prst="rect">
            <a:avLst/>
          </a:prstGeom>
        </p:spPr>
      </p:pic>
      <p:pic>
        <p:nvPicPr>
          <p:cNvPr id="9" name="Content Placeholder 8" descr="A picture containing screen, building, pencil&#10;&#10;Description automatically generated">
            <a:extLst>
              <a:ext uri="{FF2B5EF4-FFF2-40B4-BE49-F238E27FC236}">
                <a16:creationId xmlns:a16="http://schemas.microsoft.com/office/drawing/2014/main" id="{4A0A53C5-8168-4F85-9AD4-4F23DA83D3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69" y="18661"/>
            <a:ext cx="6184208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1D2FAF-D2E8-4E73-B04E-7EFEDB12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352" y="205273"/>
            <a:ext cx="3434113" cy="19221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00CC99"/>
                </a:solidFill>
                <a:latin typeface="Agency FB" panose="020B0503020202020204" pitchFamily="34" charset="0"/>
              </a:rPr>
              <a:t>Multiple Linear Regression and error test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668FF-8C9A-4E41-B24A-5A979EF52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1" y="0"/>
            <a:ext cx="8127163" cy="2785243"/>
          </a:xfrm>
        </p:spPr>
      </p:pic>
      <p:pic>
        <p:nvPicPr>
          <p:cNvPr id="9" name="Content Placeholder 8" descr="A picture containing table, computer, man, oven&#10;&#10;Description automatically generated">
            <a:extLst>
              <a:ext uri="{FF2B5EF4-FFF2-40B4-BE49-F238E27FC236}">
                <a16:creationId xmlns:a16="http://schemas.microsoft.com/office/drawing/2014/main" id="{D20A3344-6D7E-4131-A914-56354536C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" y="2785244"/>
            <a:ext cx="7326313" cy="38687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2FBB4-2BA8-4E0C-B732-1CBCAF828FC9}"/>
              </a:ext>
            </a:extLst>
          </p:cNvPr>
          <p:cNvSpPr txBox="1"/>
          <p:nvPr/>
        </p:nvSpPr>
        <p:spPr>
          <a:xfrm>
            <a:off x="8127652" y="3195735"/>
            <a:ext cx="3768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Here we can see the Mean absolute error is 39% that means we are almost 60% certain of the prediction to the actual value, which is reasonably good prediction. </a:t>
            </a:r>
          </a:p>
        </p:txBody>
      </p:sp>
    </p:spTree>
    <p:extLst>
      <p:ext uri="{BB962C8B-B14F-4D97-AF65-F5344CB8AC3E}">
        <p14:creationId xmlns:p14="http://schemas.microsoft.com/office/powerpoint/2010/main" val="332650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CBB69F-C473-4404-9C0E-B575B9F3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>
                <a:latin typeface="Agency FB" panose="020B0503020202020204" pitchFamily="34" charset="0"/>
              </a:rPr>
              <a:t>Pytorch</a:t>
            </a:r>
            <a:r>
              <a:rPr lang="en-US" sz="6000" b="1" dirty="0">
                <a:latin typeface="Agency FB" panose="020B0503020202020204" pitchFamily="34" charset="0"/>
              </a:rPr>
              <a:t> Library</a:t>
            </a:r>
            <a:br>
              <a:rPr lang="en-US" sz="6000" b="1" dirty="0">
                <a:latin typeface="Agency FB" panose="020B0503020202020204" pitchFamily="34" charset="0"/>
              </a:rPr>
            </a:br>
            <a:r>
              <a:rPr lang="en-US" sz="3200" dirty="0">
                <a:solidFill>
                  <a:srgbClr val="00CC99"/>
                </a:solidFill>
                <a:latin typeface="Agency FB" panose="020B0503020202020204" pitchFamily="34" charset="0"/>
              </a:rPr>
              <a:t>Neural Network Model </a:t>
            </a:r>
            <a:endParaRPr lang="en-US" sz="6000" dirty="0">
              <a:solidFill>
                <a:srgbClr val="00CC99"/>
              </a:solidFill>
              <a:latin typeface="Agency FB" panose="020B0503020202020204" pitchFamily="34" charset="0"/>
            </a:endParaRPr>
          </a:p>
        </p:txBody>
      </p:sp>
      <p:pic>
        <p:nvPicPr>
          <p:cNvPr id="95" name="Graphic 94" descr="Library">
            <a:extLst>
              <a:ext uri="{FF2B5EF4-FFF2-40B4-BE49-F238E27FC236}">
                <a16:creationId xmlns:a16="http://schemas.microsoft.com/office/drawing/2014/main" id="{2977844D-0059-4B91-92A9-3FC618173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04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9375-13CB-455E-B77D-4079B98C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4" y="41738"/>
            <a:ext cx="10515600" cy="106860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CC99"/>
                </a:solidFill>
                <a:latin typeface="Agency FB" panose="020B0503020202020204" pitchFamily="34" charset="0"/>
              </a:rPr>
              <a:t>Pytorch</a:t>
            </a:r>
            <a:r>
              <a:rPr lang="en-US" sz="4000" b="1" dirty="0">
                <a:solidFill>
                  <a:srgbClr val="00CC99"/>
                </a:solidFill>
                <a:latin typeface="Agency FB" panose="020B0503020202020204" pitchFamily="34" charset="0"/>
              </a:rPr>
              <a:t> : Classifier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90538-1FC7-4396-8663-4DC704DBF2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1"/>
          <a:stretch/>
        </p:blipFill>
        <p:spPr>
          <a:xfrm>
            <a:off x="133645" y="1375767"/>
            <a:ext cx="5644300" cy="1799212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31A33B-9B94-491B-94C9-AD3E90BC9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r="3885"/>
          <a:stretch/>
        </p:blipFill>
        <p:spPr>
          <a:xfrm>
            <a:off x="29871" y="4571751"/>
            <a:ext cx="5851848" cy="2225601"/>
          </a:xfrm>
        </p:spPr>
      </p:pic>
      <p:pic>
        <p:nvPicPr>
          <p:cNvPr id="10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C02AF-D6C1-49BC-80C5-22CDBE4C7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9" y="1082297"/>
            <a:ext cx="6283448" cy="57757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B62C0F-7904-49DC-9166-BF330764886C}"/>
              </a:ext>
            </a:extLst>
          </p:cNvPr>
          <p:cNvSpPr/>
          <p:nvPr/>
        </p:nvSpPr>
        <p:spPr>
          <a:xfrm rot="10800000">
            <a:off x="4181993" y="1973424"/>
            <a:ext cx="1156995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B6338-57CA-40C5-A051-9E41CB67698B}"/>
              </a:ext>
            </a:extLst>
          </p:cNvPr>
          <p:cNvSpPr/>
          <p:nvPr/>
        </p:nvSpPr>
        <p:spPr>
          <a:xfrm>
            <a:off x="-1289" y="5631025"/>
            <a:ext cx="4506686" cy="116632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E69E957-B2F0-40BB-86E9-7C4B4E21B401}"/>
              </a:ext>
            </a:extLst>
          </p:cNvPr>
          <p:cNvSpPr/>
          <p:nvPr/>
        </p:nvSpPr>
        <p:spPr>
          <a:xfrm rot="10800000">
            <a:off x="7893281" y="4648852"/>
            <a:ext cx="1156995" cy="419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EE630-7A57-4E4D-9F1E-84A4A650E151}"/>
              </a:ext>
            </a:extLst>
          </p:cNvPr>
          <p:cNvSpPr txBox="1"/>
          <p:nvPr/>
        </p:nvSpPr>
        <p:spPr>
          <a:xfrm>
            <a:off x="284584" y="867944"/>
            <a:ext cx="501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Create a new data frame to use for this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E961E-9B27-4E48-A49B-C45731725596}"/>
              </a:ext>
            </a:extLst>
          </p:cNvPr>
          <p:cNvSpPr txBox="1"/>
          <p:nvPr/>
        </p:nvSpPr>
        <p:spPr>
          <a:xfrm>
            <a:off x="24588" y="3683021"/>
            <a:ext cx="5785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Convert input to tensor to feed to the neural network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X train is a multidimensional array </a:t>
            </a:r>
          </a:p>
          <a:p>
            <a:endParaRPr 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77078-0E87-4DEA-9F41-B01201AE6B9C}"/>
              </a:ext>
            </a:extLst>
          </p:cNvPr>
          <p:cNvSpPr txBox="1"/>
          <p:nvPr/>
        </p:nvSpPr>
        <p:spPr>
          <a:xfrm>
            <a:off x="6047242" y="-9220"/>
            <a:ext cx="5192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gency FB" panose="020B0503020202020204" pitchFamily="34" charset="0"/>
              </a:rPr>
              <a:t>Epoc</a:t>
            </a:r>
            <a:r>
              <a:rPr lang="en-US" sz="2200" dirty="0">
                <a:latin typeface="Agency FB" panose="020B0503020202020204" pitchFamily="34" charset="0"/>
              </a:rPr>
              <a:t> shows how many times iteration is happening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It is training and tuning the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More training lower the </a:t>
            </a:r>
            <a:r>
              <a:rPr lang="en-US" sz="2200" dirty="0" err="1">
                <a:latin typeface="Agency FB" panose="020B0503020202020204" pitchFamily="34" charset="0"/>
              </a:rPr>
              <a:t>epoc</a:t>
            </a:r>
            <a:r>
              <a:rPr lang="en-US" sz="2200" dirty="0">
                <a:latin typeface="Agency FB" panose="020B0503020202020204" pitchFamily="34" charset="0"/>
              </a:rPr>
              <a:t> loss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BA3970-CC36-4520-B6DC-3CAB928540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172"/>
          <a:stretch/>
        </p:blipFill>
        <p:spPr>
          <a:xfrm>
            <a:off x="133645" y="3190574"/>
            <a:ext cx="5644300" cy="4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0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1E2-B875-4891-AD06-390C5F3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CC99"/>
                </a:solidFill>
                <a:latin typeface="Agency FB" panose="020B0503020202020204" pitchFamily="34" charset="0"/>
              </a:rPr>
              <a:t>Pytorch</a:t>
            </a:r>
            <a:r>
              <a:rPr lang="en-US" sz="4800" b="1" dirty="0">
                <a:solidFill>
                  <a:srgbClr val="00CC99"/>
                </a:solidFill>
                <a:latin typeface="Agency FB" panose="020B0503020202020204" pitchFamily="34" charset="0"/>
              </a:rPr>
              <a:t> : Classifier </a:t>
            </a:r>
            <a:endParaRPr lang="en-US" sz="4800" dirty="0">
              <a:solidFill>
                <a:srgbClr val="00CC99"/>
              </a:solidFill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C4FE3A-0630-4842-8EA1-CC864D9DD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50"/>
          <a:stretch/>
        </p:blipFill>
        <p:spPr>
          <a:xfrm>
            <a:off x="597159" y="1023316"/>
            <a:ext cx="3528169" cy="4054630"/>
          </a:xfr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DBAB9F-387E-4C86-8810-FD89CA8C6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5327780"/>
            <a:ext cx="11278904" cy="1395989"/>
          </a:xfrm>
          <a:prstGeom prst="rect">
            <a:avLst/>
          </a:prstGeom>
        </p:spPr>
      </p:pic>
      <p:pic>
        <p:nvPicPr>
          <p:cNvPr id="7" name="Content Placeholder 6" descr="A picture containing pencil, building&#10;&#10;Description automatically generated">
            <a:extLst>
              <a:ext uri="{FF2B5EF4-FFF2-40B4-BE49-F238E27FC236}">
                <a16:creationId xmlns:a16="http://schemas.microsoft.com/office/drawing/2014/main" id="{56AE2FFA-237E-4CBD-BD48-97F93E237F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15" y="1023316"/>
            <a:ext cx="7469513" cy="4054630"/>
          </a:xfr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0279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6F51-5FB3-4631-AF89-7BB34E28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00CC99"/>
                </a:solidFill>
                <a:latin typeface="Agency FB" panose="020B0503020202020204" pitchFamily="34" charset="0"/>
              </a:rPr>
              <a:t>Pytorch</a:t>
            </a:r>
            <a:r>
              <a:rPr lang="en-US" sz="4400" b="1" dirty="0">
                <a:solidFill>
                  <a:srgbClr val="00CC99"/>
                </a:solidFill>
                <a:latin typeface="Agency FB" panose="020B0503020202020204" pitchFamily="34" charset="0"/>
              </a:rPr>
              <a:t> classifier (SVM)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6B7DB1-3C86-457C-866A-2F6F10FB7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" y="2523022"/>
            <a:ext cx="6180035" cy="3130761"/>
          </a:xfrm>
        </p:spPr>
      </p:pic>
      <p:pic>
        <p:nvPicPr>
          <p:cNvPr id="5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8C93BF-B714-459F-BA74-635888C84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7" r="32487" b="82297"/>
          <a:stretch/>
        </p:blipFill>
        <p:spPr>
          <a:xfrm>
            <a:off x="314939" y="5663114"/>
            <a:ext cx="6180036" cy="9611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052A9C-6A22-4F8F-8422-1A283AF6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939" y="1307094"/>
            <a:ext cx="4878389" cy="13614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Create a data frame to use in the model. We are using Category Rating for the SVM model here. 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B98CB3-3E9F-4B96-AC00-589A3BE14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61" y="2785664"/>
            <a:ext cx="5273205" cy="3909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71E53D-B91E-4E88-B154-06CCC35A8E0F}"/>
              </a:ext>
            </a:extLst>
          </p:cNvPr>
          <p:cNvSpPr txBox="1"/>
          <p:nvPr/>
        </p:nvSpPr>
        <p:spPr>
          <a:xfrm>
            <a:off x="6406442" y="1307094"/>
            <a:ext cx="5785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Convert input to tensor to feed to the neural network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gency FB" panose="020B0503020202020204" pitchFamily="34" charset="0"/>
              </a:rPr>
              <a:t>X train is a multidimensional array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490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54B-6507-4D19-8A8A-919B32DD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0" y="0"/>
            <a:ext cx="9905998" cy="116362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Pytorch</a:t>
            </a:r>
            <a:r>
              <a:rPr lang="en-US" sz="4000" b="1" dirty="0">
                <a:solidFill>
                  <a:schemeClr val="accent1"/>
                </a:solidFill>
                <a:latin typeface="Agency FB" panose="020B0503020202020204" pitchFamily="34" charset="0"/>
              </a:rPr>
              <a:t> classifier (SVM)</a:t>
            </a:r>
          </a:p>
        </p:txBody>
      </p:sp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2DFF94-DF28-402A-8F2E-F8726DE72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00" y="83975"/>
            <a:ext cx="5922941" cy="3592286"/>
          </a:xfrm>
        </p:spPr>
      </p:pic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E109D-6DAD-4CE1-A74E-91325C23A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6" y="951231"/>
            <a:ext cx="5771484" cy="331708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A192B-4463-4A0A-B32A-BEA5CB8A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5" y="4499127"/>
            <a:ext cx="5805647" cy="2106947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D4DE3792-4F85-4249-8E07-90381DD85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58" y="3736792"/>
            <a:ext cx="5922941" cy="308229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6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D812-B798-4011-9597-34740D2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6000" b="1" kern="1200" dirty="0">
                <a:latin typeface="Agency FB" panose="020B0503020202020204" pitchFamily="34" charset="0"/>
              </a:rPr>
              <a:t>Data Cleaning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8AC51E-12F5-4DA2-A9F3-ABDBDE510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</a:rPr>
              <a:t>Got rid of unnecessary data fields and convert the necessary data fields from object to float or integers 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E49023-4573-4084-ABA0-14A4F9E96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82625" y="1923522"/>
            <a:ext cx="5491742" cy="4934477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0CA30-CDAB-46F5-999F-9853A88AF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" b="1"/>
          <a:stretch/>
        </p:blipFill>
        <p:spPr>
          <a:xfrm>
            <a:off x="19342" y="1923523"/>
            <a:ext cx="6298889" cy="49562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08FA7A-B897-461D-B879-0BCDD730D5E3}"/>
              </a:ext>
            </a:extLst>
          </p:cNvPr>
          <p:cNvSpPr/>
          <p:nvPr/>
        </p:nvSpPr>
        <p:spPr>
          <a:xfrm>
            <a:off x="1649448" y="4599991"/>
            <a:ext cx="849086" cy="2127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7F8D5E-8767-4704-BE10-F8DB6A76EC12}"/>
              </a:ext>
            </a:extLst>
          </p:cNvPr>
          <p:cNvSpPr/>
          <p:nvPr/>
        </p:nvSpPr>
        <p:spPr>
          <a:xfrm>
            <a:off x="7941391" y="2329239"/>
            <a:ext cx="849086" cy="2127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6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93CC-C48C-46BB-B37D-F9E067BD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CC99"/>
                </a:solidFill>
                <a:latin typeface="Agency FB" panose="020B0503020202020204" pitchFamily="34" charset="0"/>
              </a:rPr>
              <a:t>Model Comparison (Linear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C8C6-33D7-42EA-B82C-522E6473F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332" y="1045488"/>
            <a:ext cx="4878389" cy="63947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gency FB" panose="020B0503020202020204" pitchFamily="34" charset="0"/>
              </a:rPr>
              <a:t>Scikit</a:t>
            </a:r>
            <a:r>
              <a:rPr lang="en-US" sz="2800" dirty="0">
                <a:latin typeface="Agency FB" panose="020B0503020202020204" pitchFamily="34" charset="0"/>
              </a:rPr>
              <a:t> Learn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8135-0D6B-46D9-BFCC-13E8DA31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8175" y="3930107"/>
            <a:ext cx="4875211" cy="87626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gency FB" panose="020B0503020202020204" pitchFamily="34" charset="0"/>
              </a:rPr>
              <a:t>Pytorch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A8316-C31A-4699-98B2-E875C76AD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9"/>
          <a:stretch/>
        </p:blipFill>
        <p:spPr>
          <a:xfrm>
            <a:off x="998175" y="1689300"/>
            <a:ext cx="7725947" cy="224080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C97BD4-F4C5-44DB-9930-52E69B397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r="5929"/>
          <a:stretch/>
        </p:blipFill>
        <p:spPr>
          <a:xfrm>
            <a:off x="998174" y="4701390"/>
            <a:ext cx="10366511" cy="13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8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925-8380-43B4-A2EE-06944F66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2" y="374456"/>
            <a:ext cx="10515600" cy="1325563"/>
          </a:xfrm>
        </p:spPr>
        <p:txBody>
          <a:bodyPr/>
          <a:lstStyle/>
          <a:p>
            <a:r>
              <a:rPr lang="en-US" sz="5400" b="1" dirty="0">
                <a:latin typeface="Agency FB" panose="020B0503020202020204" pitchFamily="34" charset="0"/>
              </a:rPr>
              <a:t>References</a:t>
            </a:r>
            <a:r>
              <a:rPr lang="en-US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8DBF-7B13-47D9-BC43-747AC63B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https://towardsdatascience.com/a-beginners-guide-to-linear-regression-in-python-with-scikit-learn-83a8f7ae2b4f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https://www.kaggle.com/ash316/ml-from-scratch-with-iris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https://medium.com/the-research-nest/data-science-tutorial-analysis-of-the-google-play-store-dataset-c720330d4903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https://developers.google.com/machine-learning/glossary#m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https://www.sas.com/en_us/insights/analytics/machine-learning.html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https://www.codeproject.com/Articles/5245488/Introduction-to-Machine-Learning-and-ML-NET-Part-1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CC99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https://www.slideteam.net/machine-learning-process-knowledge-ppt-powerpoint-presentation-file-images.html</a:t>
            </a:r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rgbClr val="00CC99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2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7B0E-904C-4635-A30E-8E90C67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2" y="2248676"/>
            <a:ext cx="3911362" cy="142023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Questions?</a:t>
            </a:r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1C431086-F52B-478F-BCDC-08208654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9016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F9BA-BDDC-4CFE-BD3B-64ADD82D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" y="161647"/>
            <a:ext cx="4012102" cy="1835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0CC99"/>
                </a:solidFill>
                <a:latin typeface="Agency FB" panose="020B0503020202020204" pitchFamily="34" charset="0"/>
              </a:rPr>
              <a:t>Postgres Database to store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6CE0A40-7E34-423F-BFCA-1C6CAA7B4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28" y="276500"/>
            <a:ext cx="7810499" cy="1505648"/>
          </a:xfrm>
        </p:spPr>
      </p:pic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9EBEDA-0A5C-4679-9203-C5FCDF4F2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626"/>
          <a:stretch/>
        </p:blipFill>
        <p:spPr>
          <a:xfrm>
            <a:off x="47825" y="1782148"/>
            <a:ext cx="12093301" cy="49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7498-7568-4419-A1AC-FAEB1EDC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7372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Agency FB" panose="020B0503020202020204" pitchFamily="34" charset="0"/>
              </a:rPr>
              <a:t>Exploratory Data Analysis</a:t>
            </a:r>
            <a:br>
              <a:rPr lang="en-US" sz="5400" b="1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n-US" sz="5400" b="1" dirty="0">
                <a:solidFill>
                  <a:srgbClr val="FFFFFF"/>
                </a:solidFill>
                <a:latin typeface="Agency FB" panose="020B0503020202020204" pitchFamily="34" charset="0"/>
              </a:rPr>
              <a:t>Tableau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D40120D8-F6C8-4591-A330-811E280F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648824A-0D83-4CE4-BC38-34FEDC4DC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ating by Category">
            <a:extLst>
              <a:ext uri="{FF2B5EF4-FFF2-40B4-BE49-F238E27FC236}">
                <a16:creationId xmlns:a16="http://schemas.microsoft.com/office/drawing/2014/main" id="{626E7D67-0347-4C5F-BD94-B6E91A62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27" y="32750"/>
            <a:ext cx="6988628" cy="69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F6C2319-56D2-47FB-AF00-DF5BA4B9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15" y="660413"/>
            <a:ext cx="5481419" cy="4714020"/>
          </a:xfrm>
          <a:prstGeom prst="rect">
            <a:avLst/>
          </a:prstGeom>
          <a:effectLst>
            <a:glow rad="520700">
              <a:schemeClr val="accent1">
                <a:alpha val="40000"/>
              </a:schemeClr>
            </a:glow>
          </a:effectLst>
        </p:spPr>
      </p:pic>
      <p:pic>
        <p:nvPicPr>
          <p:cNvPr id="4" name="slide2" descr="Rating VS Reviews based on Types">
            <a:extLst>
              <a:ext uri="{FF2B5EF4-FFF2-40B4-BE49-F238E27FC236}">
                <a16:creationId xmlns:a16="http://schemas.microsoft.com/office/drawing/2014/main" id="{C8FD5A7E-C604-4599-B69C-DB253FA1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9" y="1053818"/>
            <a:ext cx="5897191" cy="43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 based on Size and Price">
            <a:extLst>
              <a:ext uri="{FF2B5EF4-FFF2-40B4-BE49-F238E27FC236}">
                <a16:creationId xmlns:a16="http://schemas.microsoft.com/office/drawing/2014/main" id="{AFD9F071-DD99-4AA3-94F9-6E1BD25B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8" y="528637"/>
            <a:ext cx="10481187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view Dashboard">
            <a:extLst>
              <a:ext uri="{FF2B5EF4-FFF2-40B4-BE49-F238E27FC236}">
                <a16:creationId xmlns:a16="http://schemas.microsoft.com/office/drawing/2014/main" id="{89AAF01F-605B-4264-A8DF-35979561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615</Words>
  <Application>Microsoft Office PowerPoint</Application>
  <PresentationFormat>Widescreen</PresentationFormat>
  <Paragraphs>84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Agency FB</vt:lpstr>
      <vt:lpstr>Arial</vt:lpstr>
      <vt:lpstr>Calibri</vt:lpstr>
      <vt:lpstr>Tw Cen MT</vt:lpstr>
      <vt:lpstr>Circuit</vt:lpstr>
      <vt:lpstr>Machine Learning: Google_Playstore  </vt:lpstr>
      <vt:lpstr>Google Play Store </vt:lpstr>
      <vt:lpstr>Data Cleaning </vt:lpstr>
      <vt:lpstr>Postgres Database to store Data</vt:lpstr>
      <vt:lpstr>Exploratory Data Analysis Tableau</vt:lpstr>
      <vt:lpstr>PowerPoint Presentation</vt:lpstr>
      <vt:lpstr>PowerPoint Presentation</vt:lpstr>
      <vt:lpstr>PowerPoint Presentation</vt:lpstr>
      <vt:lpstr>PowerPoint Presentation</vt:lpstr>
      <vt:lpstr>Machine Learning </vt:lpstr>
      <vt:lpstr>Machine Learning </vt:lpstr>
      <vt:lpstr>PowerPoint Presentation</vt:lpstr>
      <vt:lpstr>Majority  ratings are between 4 and 5. Free app customers are most likely giving more reviews. Paid app customers review rate is very low.</vt:lpstr>
      <vt:lpstr>Histogram of the data</vt:lpstr>
      <vt:lpstr>Scikit Learn Library Statistical model </vt:lpstr>
      <vt:lpstr>SVC Model ‘Content Rating’ is used as label for classifying based on various features</vt:lpstr>
      <vt:lpstr>   SVC Model</vt:lpstr>
      <vt:lpstr>SVC Model</vt:lpstr>
      <vt:lpstr>SVC Model</vt:lpstr>
      <vt:lpstr>Logistic Regression </vt:lpstr>
      <vt:lpstr>Logistic Regression </vt:lpstr>
      <vt:lpstr>   Multiple Linear Regression and error test</vt:lpstr>
      <vt:lpstr>PowerPoint Presentation</vt:lpstr>
      <vt:lpstr>Multiple Linear Regression and error test   </vt:lpstr>
      <vt:lpstr>Pytorch Library Neural Network Model </vt:lpstr>
      <vt:lpstr>Pytorch : Classifier </vt:lpstr>
      <vt:lpstr>Pytorch : Classifier </vt:lpstr>
      <vt:lpstr>Pytorch classifier (SVM)</vt:lpstr>
      <vt:lpstr>Pytorch classifier (SVM)</vt:lpstr>
      <vt:lpstr>Model Comparison (Linear Regression)</vt:lpstr>
      <vt:lpstr>References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Google_Playstore  </dc:title>
  <dc:creator>Tasnuva Airen</dc:creator>
  <cp:lastModifiedBy>Tasnuva Airen</cp:lastModifiedBy>
  <cp:revision>45</cp:revision>
  <dcterms:created xsi:type="dcterms:W3CDTF">2020-05-06T03:01:07Z</dcterms:created>
  <dcterms:modified xsi:type="dcterms:W3CDTF">2020-05-06T14:34:29Z</dcterms:modified>
</cp:coreProperties>
</file>