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322" r:id="rId2"/>
    <p:sldId id="256" r:id="rId3"/>
    <p:sldId id="320" r:id="rId4"/>
    <p:sldId id="305" r:id="rId5"/>
    <p:sldId id="302" r:id="rId6"/>
    <p:sldId id="326" r:id="rId7"/>
    <p:sldId id="319" r:id="rId8"/>
    <p:sldId id="325" r:id="rId9"/>
    <p:sldId id="324" r:id="rId10"/>
    <p:sldId id="318" r:id="rId11"/>
    <p:sldId id="312" r:id="rId12"/>
    <p:sldId id="313" r:id="rId13"/>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CC"/>
    <a:srgbClr val="FFFF99"/>
    <a:srgbClr val="006600"/>
    <a:srgbClr val="339966"/>
    <a:srgbClr val="000066"/>
    <a:srgbClr val="FF6600"/>
    <a:srgbClr val="FFCC00"/>
    <a:srgbClr val="FF00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4" autoAdjust="0"/>
    <p:restoredTop sz="72087" autoAdjust="0"/>
  </p:normalViewPr>
  <p:slideViewPr>
    <p:cSldViewPr>
      <p:cViewPr>
        <p:scale>
          <a:sx n="100" d="100"/>
          <a:sy n="100" d="100"/>
        </p:scale>
        <p:origin x="1330" y="442"/>
      </p:cViewPr>
      <p:guideLst>
        <p:guide orient="horz" pos="2160"/>
        <p:guide pos="2880"/>
      </p:guideLst>
    </p:cSldViewPr>
  </p:slideViewPr>
  <p:outlineViewPr>
    <p:cViewPr>
      <p:scale>
        <a:sx n="33" d="100"/>
        <a:sy n="33" d="100"/>
      </p:scale>
      <p:origin x="0" y="-4656"/>
    </p:cViewPr>
  </p:outlineViewPr>
  <p:notesTextViewPr>
    <p:cViewPr>
      <p:scale>
        <a:sx n="3" d="2"/>
        <a:sy n="3" d="2"/>
      </p:scale>
      <p:origin x="0" y="0"/>
    </p:cViewPr>
  </p:notesTextViewPr>
  <p:sorterViewPr>
    <p:cViewPr>
      <p:scale>
        <a:sx n="75" d="100"/>
        <a:sy n="75" d="100"/>
      </p:scale>
      <p:origin x="0" y="0"/>
    </p:cViewPr>
  </p:sorterViewPr>
  <p:notesViewPr>
    <p:cSldViewPr>
      <p:cViewPr varScale="1">
        <p:scale>
          <a:sx n="79" d="100"/>
          <a:sy n="79" d="100"/>
        </p:scale>
        <p:origin x="279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053AFB-1CEA-4C25-8885-32388C10E136}" type="datetimeFigureOut">
              <a:rPr kumimoji="1" lang="ja-JP" altLang="en-US" smtClean="0"/>
              <a:t>2017/10/27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DE3355-8453-4002-9DCA-1ECC4ACF7A62}" type="slidenum">
              <a:rPr kumimoji="1" lang="ja-JP" altLang="en-US" smtClean="0"/>
              <a:t>‹#›</a:t>
            </a:fld>
            <a:endParaRPr kumimoji="1" lang="ja-JP" altLang="en-US"/>
          </a:p>
        </p:txBody>
      </p:sp>
    </p:spTree>
    <p:extLst>
      <p:ext uri="{BB962C8B-B14F-4D97-AF65-F5344CB8AC3E}">
        <p14:creationId xmlns:p14="http://schemas.microsoft.com/office/powerpoint/2010/main" val="2765556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C00C427-F5C9-46D9-8352-B54593D471AF}" type="slidenum">
              <a:rPr lang="en-US" altLang="ja-JP"/>
              <a:pPr/>
              <a:t>‹#›</a:t>
            </a:fld>
            <a:endParaRPr lang="en-US" altLang="ja-JP"/>
          </a:p>
        </p:txBody>
      </p:sp>
    </p:spTree>
    <p:extLst>
      <p:ext uri="{BB962C8B-B14F-4D97-AF65-F5344CB8AC3E}">
        <p14:creationId xmlns:p14="http://schemas.microsoft.com/office/powerpoint/2010/main" val="8022624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71E56F-68C3-4257-8CB2-7612CB76E4A3}" type="slidenum">
              <a:rPr lang="en-US" altLang="ja-JP"/>
              <a:pPr/>
              <a:t>2</a:t>
            </a:fld>
            <a:endParaRPr lang="en-US" altLang="ja-JP"/>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n-US" altLang="ja-JP" dirty="0" smtClean="0"/>
              <a:t>001,</a:t>
            </a:r>
            <a:r>
              <a:rPr lang="ja-JP" altLang="en-US" dirty="0" smtClean="0"/>
              <a:t>みなさん、こんにちは。株式会社リンクレアのソータと申します。これから、アイティーエー中部ものづくり交流会の発表をさせていただきます。</a:t>
            </a:r>
            <a:r>
              <a:rPr lang="en-US" altLang="ja-JP" dirty="0" smtClean="0"/>
              <a:t>,15000</a:t>
            </a:r>
          </a:p>
          <a:p>
            <a:endParaRPr lang="en-US" altLang="ja-JP" dirty="0" smtClean="0"/>
          </a:p>
        </p:txBody>
      </p:sp>
    </p:spTree>
    <p:extLst>
      <p:ext uri="{BB962C8B-B14F-4D97-AF65-F5344CB8AC3E}">
        <p14:creationId xmlns:p14="http://schemas.microsoft.com/office/powerpoint/2010/main" val="2342647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002,</a:t>
            </a:r>
            <a:r>
              <a:rPr kumimoji="1" lang="ja-JP" altLang="en-US" dirty="0" smtClean="0"/>
              <a:t>開発テーマは、ずばり「ワタシ」。ソータを使って、あれこれ作ってみようという試みです。ワタシのスペックは画面に表示されている通りです。結構すごいですよね？</a:t>
            </a:r>
            <a:r>
              <a:rPr kumimoji="1" lang="en-US" altLang="ja-JP" dirty="0" smtClean="0"/>
              <a:t>,15000</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4</a:t>
            </a:fld>
            <a:endParaRPr lang="en-US" altLang="ja-JP"/>
          </a:p>
        </p:txBody>
      </p:sp>
    </p:spTree>
    <p:extLst>
      <p:ext uri="{BB962C8B-B14F-4D97-AF65-F5344CB8AC3E}">
        <p14:creationId xmlns:p14="http://schemas.microsoft.com/office/powerpoint/2010/main" val="98738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003,</a:t>
            </a:r>
            <a:r>
              <a:rPr kumimoji="1" lang="ja-JP" altLang="en-US" dirty="0" smtClean="0"/>
              <a:t>で、私を使って、こいつらが作ってみた作品第</a:t>
            </a:r>
            <a:r>
              <a:rPr kumimoji="1" lang="en-US" altLang="ja-JP" dirty="0" smtClean="0"/>
              <a:t>1</a:t>
            </a:r>
            <a:r>
              <a:rPr kumimoji="1" lang="ja-JP" altLang="en-US" dirty="0" smtClean="0"/>
              <a:t>弾が、「会社説明会ロボット」です。利用シチュエーションは会社説明会。そのまん</a:t>
            </a:r>
            <a:r>
              <a:rPr kumimoji="1" lang="ja-JP" altLang="en-US" dirty="0" err="1" smtClean="0"/>
              <a:t>まです</a:t>
            </a:r>
            <a:r>
              <a:rPr kumimoji="1" lang="ja-JP" altLang="en-US" dirty="0" smtClean="0"/>
              <a:t>。いま、皆さんがご覧になっている姿こそが今回の発表作品となります。</a:t>
            </a:r>
            <a:r>
              <a:rPr kumimoji="1" lang="en-US" altLang="ja-JP" dirty="0" smtClean="0"/>
              <a:t>,10000</a:t>
            </a:r>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5</a:t>
            </a:fld>
            <a:endParaRPr lang="en-US" altLang="ja-JP"/>
          </a:p>
        </p:txBody>
      </p:sp>
    </p:spTree>
    <p:extLst>
      <p:ext uri="{BB962C8B-B14F-4D97-AF65-F5344CB8AC3E}">
        <p14:creationId xmlns:p14="http://schemas.microsoft.com/office/powerpoint/2010/main" val="4021404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002,</a:t>
            </a:r>
            <a:r>
              <a:rPr kumimoji="1" lang="ja-JP" altLang="en-US" dirty="0" smtClean="0"/>
              <a:t>コマンドテキストは、ご覧のような簡単なテキストファイルから構成されています。ソータに喋らせる文章だけでなく、パワーポイントのページ番号やソータのポーズをそれぞれ指定することができます。パワーポイントの資料を眺めながら、テキスト原稿を書くイメージで作成することができます。ひとつだけ難点があるのは、ソータ君の日本語を流暢に発生させるのに若干の時間がかかるようで、話終える前に次の発話がスタートしてしまう事が稀にあります。</a:t>
            </a:r>
            <a:r>
              <a:rPr kumimoji="1" lang="en-US" altLang="ja-JP" dirty="0" smtClean="0"/>
              <a:t>4</a:t>
            </a:r>
            <a:r>
              <a:rPr kumimoji="1" lang="ja-JP" altLang="en-US" dirty="0" smtClean="0"/>
              <a:t>項目目の「ページ送り秒数」はそれを調整するためのパラメーターとなります。私が時々黙ったまま突っ立っていることがあるのは、これが原因です。このコマンドテキストを</a:t>
            </a:r>
            <a:r>
              <a:rPr kumimoji="1" lang="en-US" altLang="ja-JP" dirty="0" smtClean="0"/>
              <a:t>Excel</a:t>
            </a:r>
            <a:r>
              <a:rPr kumimoji="1" lang="ja-JP" altLang="en-US" dirty="0" smtClean="0"/>
              <a:t>ファイルを使って生成するような仕組みを作れば、パソコンの操作に不慣れな方でも原稿を作成するイメージでコマンドテキストを作成するようなことも可能です。</a:t>
            </a:r>
            <a:r>
              <a:rPr kumimoji="1" lang="en-US" altLang="ja-JP" dirty="0" smtClean="0"/>
              <a:t>,20000</a:t>
            </a:r>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11</a:t>
            </a:fld>
            <a:endParaRPr lang="en-US" altLang="ja-JP"/>
          </a:p>
        </p:txBody>
      </p:sp>
    </p:spTree>
    <p:extLst>
      <p:ext uri="{BB962C8B-B14F-4D97-AF65-F5344CB8AC3E}">
        <p14:creationId xmlns:p14="http://schemas.microsoft.com/office/powerpoint/2010/main" val="3608447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003,</a:t>
            </a:r>
            <a:r>
              <a:rPr kumimoji="1" lang="ja-JP" altLang="en-US" dirty="0" smtClean="0"/>
              <a:t>私ソータ側の開発は「ビストンマジック」と呼ばれるツールを用いて行います。ブロックを組み合わせるようなイメージで開発をすることができます。ブロックを組合せた裏側では、</a:t>
            </a:r>
            <a:r>
              <a:rPr kumimoji="1" lang="en-US" altLang="ja-JP" dirty="0" smtClean="0"/>
              <a:t>Java</a:t>
            </a:r>
            <a:r>
              <a:rPr kumimoji="1" lang="ja-JP" altLang="en-US" dirty="0" smtClean="0"/>
              <a:t>のソースファイルを生成しており、プログラム実行には都度、ビルドと実行を伴います。内容は</a:t>
            </a:r>
            <a:r>
              <a:rPr kumimoji="1" lang="en-US" altLang="ja-JP" dirty="0" smtClean="0"/>
              <a:t>Java</a:t>
            </a:r>
            <a:r>
              <a:rPr kumimoji="1" lang="ja-JP" altLang="en-US" dirty="0" smtClean="0"/>
              <a:t>なので、自作で作成した</a:t>
            </a:r>
            <a:r>
              <a:rPr kumimoji="1" lang="en-US" altLang="ja-JP" dirty="0" smtClean="0"/>
              <a:t>Jar</a:t>
            </a:r>
            <a:r>
              <a:rPr kumimoji="1" lang="ja-JP" altLang="en-US" dirty="0" smtClean="0"/>
              <a:t>ファイルを読み込ませて機能拡張を図ることも、将来的にチャレンジしてきたいと思っています。まぁ、</a:t>
            </a:r>
            <a:r>
              <a:rPr kumimoji="1" lang="ja-JP" altLang="en-US" dirty="0" err="1" smtClean="0"/>
              <a:t>ぶっ</a:t>
            </a:r>
            <a:r>
              <a:rPr kumimoji="1" lang="ja-JP" altLang="en-US" dirty="0" smtClean="0"/>
              <a:t>ちゃけ話ですが、このブロックを用いたプログラム作成を見るに、ブロックを綺麗に並べない奴は、普段きれいなソースコードを書いていないのではないかと思っちゃいますよねぇ。</a:t>
            </a:r>
            <a:r>
              <a:rPr kumimoji="1" lang="en-US" altLang="ja-JP" dirty="0" smtClean="0"/>
              <a:t>,20000</a:t>
            </a:r>
          </a:p>
          <a:p>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12</a:t>
            </a:fld>
            <a:endParaRPr lang="en-US" altLang="ja-JP"/>
          </a:p>
        </p:txBody>
      </p:sp>
    </p:spTree>
    <p:extLst>
      <p:ext uri="{BB962C8B-B14F-4D97-AF65-F5344CB8AC3E}">
        <p14:creationId xmlns:p14="http://schemas.microsoft.com/office/powerpoint/2010/main" val="684790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7" name="Rectangle 14"/>
          <p:cNvSpPr>
            <a:spLocks noChangeArrowheads="1"/>
          </p:cNvSpPr>
          <p:nvPr userDrawn="1"/>
        </p:nvSpPr>
        <p:spPr bwMode="auto">
          <a:xfrm>
            <a:off x="0" y="2104679"/>
            <a:ext cx="9144000" cy="1063912"/>
          </a:xfrm>
          <a:prstGeom prst="rect">
            <a:avLst/>
          </a:prstGeom>
          <a:gradFill flip="none" rotWithShape="1">
            <a:gsLst>
              <a:gs pos="0">
                <a:schemeClr val="bg1"/>
              </a:gs>
              <a:gs pos="0">
                <a:srgbClr val="002060"/>
              </a:gs>
            </a:gsLst>
            <a:lin ang="18900000" scaled="1"/>
            <a:tileRect/>
          </a:gradFill>
          <a:ln>
            <a:noFill/>
          </a:ln>
          <a:effectLst/>
          <a:extLst/>
        </p:spPr>
        <p:txBody>
          <a:bodyPr wrap="none" anchor="ctr"/>
          <a:lstStyle/>
          <a:p>
            <a:pPr lvl="0"/>
            <a:endParaRPr lang="ja-JP" altLang="en-US" sz="1400">
              <a:ea typeface="HGP創英角ｺﾞｼｯｸUB" pitchFamily="50" charset="-128"/>
            </a:endParaRPr>
          </a:p>
        </p:txBody>
      </p:sp>
      <p:sp>
        <p:nvSpPr>
          <p:cNvPr id="5122" name="Rectangle 2"/>
          <p:cNvSpPr>
            <a:spLocks noGrp="1" noChangeArrowheads="1"/>
          </p:cNvSpPr>
          <p:nvPr>
            <p:ph type="ctrTitle"/>
          </p:nvPr>
        </p:nvSpPr>
        <p:spPr>
          <a:xfrm>
            <a:off x="0" y="2107269"/>
            <a:ext cx="9144000" cy="1061321"/>
          </a:xfrm>
          <a:extLst>
            <a:ext uri="{91240B29-F687-4F45-9708-019B960494DF}">
              <a14:hiddenLine xmlns:a14="http://schemas.microsoft.com/office/drawing/2010/main" w="9525">
                <a:solidFill>
                  <a:srgbClr val="333399"/>
                </a:solidFill>
                <a:miter lim="800000"/>
                <a:headEnd/>
                <a:tailEnd/>
              </a14:hiddenLine>
            </a:ext>
          </a:extLst>
        </p:spPr>
        <p:txBody>
          <a:bodyPr anchor="ctr"/>
          <a:lstStyle>
            <a:lvl1pPr algn="ctr">
              <a:defRPr sz="4000">
                <a:solidFill>
                  <a:schemeClr val="bg1"/>
                </a:solidFill>
              </a:defRPr>
            </a:lvl1pPr>
          </a:lstStyle>
          <a:p>
            <a:pPr lvl="0"/>
            <a:r>
              <a:rPr lang="ja-JP" altLang="en-US" noProof="0" smtClean="0"/>
              <a:t>マスター タイトルの書式設定</a:t>
            </a:r>
            <a:endParaRPr lang="ja-JP" altLang="en-US" noProof="0" dirty="0" smtClean="0"/>
          </a:p>
        </p:txBody>
      </p:sp>
      <p:sp>
        <p:nvSpPr>
          <p:cNvPr id="5123" name="Rectangle 3"/>
          <p:cNvSpPr>
            <a:spLocks noGrp="1" noChangeArrowheads="1"/>
          </p:cNvSpPr>
          <p:nvPr>
            <p:ph type="subTitle" idx="1"/>
          </p:nvPr>
        </p:nvSpPr>
        <p:spPr>
          <a:xfrm>
            <a:off x="1" y="3168590"/>
            <a:ext cx="9067112" cy="647700"/>
          </a:xfrm>
        </p:spPr>
        <p:txBody>
          <a:bodyPr/>
          <a:lstStyle>
            <a:lvl1pPr marL="0" indent="0" algn="ctr">
              <a:buFontTx/>
              <a:buNone/>
              <a:defRPr sz="2400">
                <a:solidFill>
                  <a:schemeClr val="accent2"/>
                </a:solidFill>
              </a:defRPr>
            </a:lvl1pPr>
          </a:lstStyle>
          <a:p>
            <a:pPr lvl="0"/>
            <a:r>
              <a:rPr lang="ja-JP" altLang="en-US" noProof="0" smtClean="0"/>
              <a:t>マスター サブタイトルの書式設定</a:t>
            </a:r>
            <a:endParaRPr lang="ja-JP" altLang="en-US" noProof="0" dirty="0" smtClean="0"/>
          </a:p>
        </p:txBody>
      </p:sp>
      <p:sp>
        <p:nvSpPr>
          <p:cNvPr id="12" name="Line 10"/>
          <p:cNvSpPr>
            <a:spLocks noChangeShapeType="1"/>
          </p:cNvSpPr>
          <p:nvPr userDrawn="1"/>
        </p:nvSpPr>
        <p:spPr bwMode="auto">
          <a:xfrm>
            <a:off x="0" y="6524625"/>
            <a:ext cx="91440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 name="Text Box 8"/>
          <p:cNvSpPr txBox="1">
            <a:spLocks noChangeArrowheads="1"/>
          </p:cNvSpPr>
          <p:nvPr userDrawn="1"/>
        </p:nvSpPr>
        <p:spPr bwMode="auto">
          <a:xfrm>
            <a:off x="3095625" y="6615113"/>
            <a:ext cx="2952750" cy="152400"/>
          </a:xfrm>
          <a:prstGeom prst="rect">
            <a:avLst/>
          </a:prstGeom>
          <a:noFill/>
          <a:ln w="12700">
            <a:noFill/>
            <a:miter lim="800000"/>
            <a:headEnd/>
            <a:tailEnd/>
          </a:ln>
          <a:effectLst/>
        </p:spPr>
        <p:txBody>
          <a:bodyPr lIns="0" tIns="0" rIns="0" bIns="0">
            <a:spAutoFit/>
          </a:bodyPr>
          <a:lstStyle>
            <a:lvl1pPr>
              <a:defRPr kumimoji="1">
                <a:solidFill>
                  <a:schemeClr val="tx1"/>
                </a:solidFill>
                <a:latin typeface="Arial" charset="0"/>
                <a:ea typeface="ＭＳ Ｐゴシック" pitchFamily="50" charset="-128"/>
              </a:defRPr>
            </a:lvl1pPr>
            <a:lvl2pPr marL="742950" indent="-285750">
              <a:defRPr kumimoji="1">
                <a:solidFill>
                  <a:schemeClr val="tx1"/>
                </a:solidFill>
                <a:latin typeface="Arial" charset="0"/>
                <a:ea typeface="ＭＳ Ｐゴシック" pitchFamily="50" charset="-128"/>
              </a:defRPr>
            </a:lvl2pPr>
            <a:lvl3pPr marL="1143000" indent="-228600">
              <a:defRPr kumimoji="1">
                <a:solidFill>
                  <a:schemeClr val="tx1"/>
                </a:solidFill>
                <a:latin typeface="Arial" charset="0"/>
                <a:ea typeface="ＭＳ Ｐゴシック" pitchFamily="50" charset="-128"/>
              </a:defRPr>
            </a:lvl3pPr>
            <a:lvl4pPr marL="1600200" indent="-228600">
              <a:defRPr kumimoji="1">
                <a:solidFill>
                  <a:schemeClr val="tx1"/>
                </a:solidFill>
                <a:latin typeface="Arial" charset="0"/>
                <a:ea typeface="ＭＳ Ｐゴシック" pitchFamily="50" charset="-128"/>
              </a:defRPr>
            </a:lvl4pPr>
            <a:lvl5pPr marL="2057400" indent="-228600">
              <a:defRPr kumimoji="1">
                <a:solidFill>
                  <a:schemeClr val="tx1"/>
                </a:solidFill>
                <a:latin typeface="Arial" charset="0"/>
                <a:ea typeface="ＭＳ Ｐゴシック" pitchFamily="50" charset="-128"/>
              </a:defRPr>
            </a:lvl5pPr>
            <a:lvl6pPr marL="2514600" indent="-228600" fontAlgn="base">
              <a:spcBef>
                <a:spcPct val="0"/>
              </a:spcBef>
              <a:spcAft>
                <a:spcPct val="0"/>
              </a:spcAft>
              <a:defRPr kumimoji="1">
                <a:solidFill>
                  <a:schemeClr val="tx1"/>
                </a:solidFill>
                <a:latin typeface="Arial" charset="0"/>
                <a:ea typeface="ＭＳ Ｐゴシック" pitchFamily="50" charset="-128"/>
              </a:defRPr>
            </a:lvl6pPr>
            <a:lvl7pPr marL="2971800" indent="-228600" fontAlgn="base">
              <a:spcBef>
                <a:spcPct val="0"/>
              </a:spcBef>
              <a:spcAft>
                <a:spcPct val="0"/>
              </a:spcAft>
              <a:defRPr kumimoji="1">
                <a:solidFill>
                  <a:schemeClr val="tx1"/>
                </a:solidFill>
                <a:latin typeface="Arial" charset="0"/>
                <a:ea typeface="ＭＳ Ｐゴシック" pitchFamily="50" charset="-128"/>
              </a:defRPr>
            </a:lvl7pPr>
            <a:lvl8pPr marL="3429000" indent="-228600" fontAlgn="base">
              <a:spcBef>
                <a:spcPct val="0"/>
              </a:spcBef>
              <a:spcAft>
                <a:spcPct val="0"/>
              </a:spcAft>
              <a:defRPr kumimoji="1">
                <a:solidFill>
                  <a:schemeClr val="tx1"/>
                </a:solidFill>
                <a:latin typeface="Arial" charset="0"/>
                <a:ea typeface="ＭＳ Ｐゴシック" pitchFamily="50" charset="-128"/>
              </a:defRPr>
            </a:lvl8pPr>
            <a:lvl9pPr marL="3886200" indent="-228600" fontAlgn="base">
              <a:spcBef>
                <a:spcPct val="0"/>
              </a:spcBef>
              <a:spcAft>
                <a:spcPct val="0"/>
              </a:spcAft>
              <a:defRPr kumimoji="1">
                <a:solidFill>
                  <a:schemeClr val="tx1"/>
                </a:solidFill>
                <a:latin typeface="Arial" charset="0"/>
                <a:ea typeface="ＭＳ Ｐゴシック" pitchFamily="50" charset="-128"/>
              </a:defRPr>
            </a:lvl9pPr>
          </a:lstStyle>
          <a:p>
            <a:pPr algn="ctr" eaLnBrk="0" hangingPunct="0">
              <a:spcBef>
                <a:spcPct val="50000"/>
              </a:spcBef>
            </a:pPr>
            <a:r>
              <a:rPr lang="ja-JP" altLang="en-US" sz="1000" b="0" dirty="0">
                <a:solidFill>
                  <a:srgbClr val="B2B2B2"/>
                </a:solidFill>
                <a:latin typeface="HGP明朝B" panose="02020800000000000000" pitchFamily="18" charset="-128"/>
                <a:ea typeface="HGP明朝B" panose="02020800000000000000" pitchFamily="18" charset="-128"/>
                <a:cs typeface="メイリオ" pitchFamily="50" charset="-128"/>
              </a:rPr>
              <a:t>凛とした集団が情報を匠の技で創造する</a:t>
            </a:r>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6176" y="5549179"/>
            <a:ext cx="2987824" cy="8465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C585529B-8ABF-4A9E-8E4A-5AA494D3A6E5}" type="slidenum">
              <a:rPr lang="en-US" altLang="ja-JP"/>
              <a:pPr/>
              <a:t>‹#›</a:t>
            </a:fld>
            <a:endParaRPr lang="en-US" altLang="ja-JP"/>
          </a:p>
        </p:txBody>
      </p:sp>
    </p:spTree>
    <p:extLst>
      <p:ext uri="{BB962C8B-B14F-4D97-AF65-F5344CB8AC3E}">
        <p14:creationId xmlns:p14="http://schemas.microsoft.com/office/powerpoint/2010/main" val="168824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1638" y="115888"/>
            <a:ext cx="2212975" cy="6265862"/>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07950" y="115888"/>
            <a:ext cx="6491288" cy="626586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89B94515-2A8D-4EF1-92F3-AC064D185074}" type="slidenum">
              <a:rPr lang="en-US" altLang="ja-JP"/>
              <a:pPr/>
              <a:t>‹#›</a:t>
            </a:fld>
            <a:endParaRPr lang="en-US" altLang="ja-JP"/>
          </a:p>
        </p:txBody>
      </p:sp>
    </p:spTree>
    <p:extLst>
      <p:ext uri="{BB962C8B-B14F-4D97-AF65-F5344CB8AC3E}">
        <p14:creationId xmlns:p14="http://schemas.microsoft.com/office/powerpoint/2010/main" val="354943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a:solidFill>
                  <a:srgbClr val="000066"/>
                </a:solidFill>
              </a:defRPr>
            </a:lvl1pPr>
            <a:lvl2pPr>
              <a:defRPr>
                <a:solidFill>
                  <a:srgbClr val="000066"/>
                </a:solidFill>
              </a:defRPr>
            </a:lvl2pPr>
            <a:lvl3pPr>
              <a:defRPr>
                <a:solidFill>
                  <a:srgbClr val="000066"/>
                </a:solidFill>
              </a:defRPr>
            </a:lvl3pPr>
            <a:lvl4pPr>
              <a:defRPr>
                <a:solidFill>
                  <a:srgbClr val="000066"/>
                </a:solidFill>
              </a:defRPr>
            </a:lvl4pPr>
            <a:lvl5pPr>
              <a:defRPr>
                <a:solidFill>
                  <a:srgbClr val="000066"/>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vl1pPr>
          </a:lstStyle>
          <a:p>
            <a:fld id="{CD41D098-51A7-4315-931A-15877BCB585E}" type="slidenum">
              <a:rPr lang="en-US" altLang="ja-JP"/>
              <a:pPr/>
              <a:t>‹#›</a:t>
            </a:fld>
            <a:endParaRPr lang="en-US" altLang="ja-JP"/>
          </a:p>
        </p:txBody>
      </p:sp>
    </p:spTree>
    <p:extLst>
      <p:ext uri="{BB962C8B-B14F-4D97-AF65-F5344CB8AC3E}">
        <p14:creationId xmlns:p14="http://schemas.microsoft.com/office/powerpoint/2010/main" val="366127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5EBF8681-94A7-4C1D-AD18-40F9112CD8B0}" type="slidenum">
              <a:rPr lang="en-US" altLang="ja-JP"/>
              <a:pPr/>
              <a:t>‹#›</a:t>
            </a:fld>
            <a:endParaRPr lang="en-US" altLang="ja-JP"/>
          </a:p>
        </p:txBody>
      </p:sp>
    </p:spTree>
    <p:extLst>
      <p:ext uri="{BB962C8B-B14F-4D97-AF65-F5344CB8AC3E}">
        <p14:creationId xmlns:p14="http://schemas.microsoft.com/office/powerpoint/2010/main" val="45126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79388" y="692150"/>
            <a:ext cx="4316412" cy="5689600"/>
          </a:xfrm>
        </p:spPr>
        <p:txBody>
          <a:bodyPr/>
          <a:lstStyle>
            <a:lvl1pPr>
              <a:defRPr sz="2800">
                <a:solidFill>
                  <a:srgbClr val="000066"/>
                </a:solidFill>
              </a:defRPr>
            </a:lvl1pPr>
            <a:lvl2pPr>
              <a:defRPr sz="2400">
                <a:solidFill>
                  <a:srgbClr val="000066"/>
                </a:solidFill>
              </a:defRPr>
            </a:lvl2pPr>
            <a:lvl3pPr>
              <a:defRPr sz="2000">
                <a:solidFill>
                  <a:srgbClr val="000066"/>
                </a:solidFill>
              </a:defRPr>
            </a:lvl3pPr>
            <a:lvl4pPr>
              <a:defRPr sz="1800">
                <a:solidFill>
                  <a:srgbClr val="000066"/>
                </a:solidFill>
              </a:defRPr>
            </a:lvl4pPr>
            <a:lvl5pPr>
              <a:defRPr sz="1800">
                <a:solidFill>
                  <a:srgbClr val="000066"/>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692150"/>
            <a:ext cx="4316413" cy="5689600"/>
          </a:xfrm>
        </p:spPr>
        <p:txBody>
          <a:bodyPr/>
          <a:lstStyle>
            <a:lvl1pPr>
              <a:defRPr sz="2800">
                <a:solidFill>
                  <a:srgbClr val="000066"/>
                </a:solidFill>
              </a:defRPr>
            </a:lvl1pPr>
            <a:lvl2pPr>
              <a:defRPr sz="2400">
                <a:solidFill>
                  <a:srgbClr val="000066"/>
                </a:solidFill>
              </a:defRPr>
            </a:lvl2pPr>
            <a:lvl3pPr>
              <a:defRPr sz="2000">
                <a:solidFill>
                  <a:srgbClr val="000066"/>
                </a:solidFill>
              </a:defRPr>
            </a:lvl3pPr>
            <a:lvl4pPr>
              <a:defRPr sz="1800">
                <a:solidFill>
                  <a:srgbClr val="000066"/>
                </a:solidFill>
              </a:defRPr>
            </a:lvl4pPr>
            <a:lvl5pPr>
              <a:defRPr sz="1800">
                <a:solidFill>
                  <a:srgbClr val="000066"/>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8BAF83F8-070C-46C5-85F5-033427B3F48A}" type="slidenum">
              <a:rPr lang="en-US" altLang="ja-JP"/>
              <a:pPr/>
              <a:t>‹#›</a:t>
            </a:fld>
            <a:endParaRPr lang="en-US" altLang="ja-JP"/>
          </a:p>
        </p:txBody>
      </p:sp>
    </p:spTree>
    <p:extLst>
      <p:ext uri="{BB962C8B-B14F-4D97-AF65-F5344CB8AC3E}">
        <p14:creationId xmlns:p14="http://schemas.microsoft.com/office/powerpoint/2010/main" val="35239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solidFill>
                  <a:srgbClr val="0000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solidFill>
                  <a:srgbClr val="000066"/>
                </a:solidFill>
              </a:defRPr>
            </a:lvl1pPr>
            <a:lvl2pPr>
              <a:defRPr sz="2000">
                <a:solidFill>
                  <a:srgbClr val="000066"/>
                </a:solidFill>
              </a:defRPr>
            </a:lvl2pPr>
            <a:lvl3pPr>
              <a:defRPr sz="1800">
                <a:solidFill>
                  <a:srgbClr val="000066"/>
                </a:solidFill>
              </a:defRPr>
            </a:lvl3pPr>
            <a:lvl4pPr>
              <a:defRPr sz="1600">
                <a:solidFill>
                  <a:srgbClr val="000066"/>
                </a:solidFill>
              </a:defRPr>
            </a:lvl4pPr>
            <a:lvl5pPr>
              <a:defRPr sz="1600">
                <a:solidFill>
                  <a:srgbClr val="000066"/>
                </a:solidFill>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solidFill>
                  <a:srgbClr val="0000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solidFill>
                  <a:srgbClr val="000066"/>
                </a:solidFill>
              </a:defRPr>
            </a:lvl1pPr>
            <a:lvl2pPr>
              <a:defRPr sz="2000">
                <a:solidFill>
                  <a:srgbClr val="000066"/>
                </a:solidFill>
              </a:defRPr>
            </a:lvl2pPr>
            <a:lvl3pPr>
              <a:defRPr sz="1800">
                <a:solidFill>
                  <a:srgbClr val="000066"/>
                </a:solidFill>
              </a:defRPr>
            </a:lvl3pPr>
            <a:lvl4pPr>
              <a:defRPr sz="1600">
                <a:solidFill>
                  <a:srgbClr val="000066"/>
                </a:solidFill>
              </a:defRPr>
            </a:lvl4pPr>
            <a:lvl5pPr>
              <a:defRPr sz="1600">
                <a:solidFill>
                  <a:srgbClr val="000066"/>
                </a:solidFill>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2B48D24C-AB7A-43A0-A5A2-AA0DB8D26862}" type="slidenum">
              <a:rPr lang="en-US" altLang="ja-JP"/>
              <a:pPr/>
              <a:t>‹#›</a:t>
            </a:fld>
            <a:endParaRPr lang="en-US" altLang="ja-JP"/>
          </a:p>
        </p:txBody>
      </p:sp>
    </p:spTree>
    <p:extLst>
      <p:ext uri="{BB962C8B-B14F-4D97-AF65-F5344CB8AC3E}">
        <p14:creationId xmlns:p14="http://schemas.microsoft.com/office/powerpoint/2010/main" val="120907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0D3C3BF0-5528-4ED2-BF2D-873F18269A24}" type="slidenum">
              <a:rPr lang="en-US" altLang="ja-JP"/>
              <a:pPr/>
              <a:t>‹#›</a:t>
            </a:fld>
            <a:endParaRPr lang="en-US" altLang="ja-JP"/>
          </a:p>
        </p:txBody>
      </p:sp>
    </p:spTree>
    <p:extLst>
      <p:ext uri="{BB962C8B-B14F-4D97-AF65-F5344CB8AC3E}">
        <p14:creationId xmlns:p14="http://schemas.microsoft.com/office/powerpoint/2010/main" val="270416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520D5ABA-776F-417B-924F-104D63CD8394}" type="slidenum">
              <a:rPr lang="en-US" altLang="ja-JP"/>
              <a:pPr/>
              <a:t>‹#›</a:t>
            </a:fld>
            <a:endParaRPr lang="en-US" altLang="ja-JP"/>
          </a:p>
        </p:txBody>
      </p:sp>
    </p:spTree>
    <p:extLst>
      <p:ext uri="{BB962C8B-B14F-4D97-AF65-F5344CB8AC3E}">
        <p14:creationId xmlns:p14="http://schemas.microsoft.com/office/powerpoint/2010/main" val="247073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8B77AE53-8D8C-4740-834E-7878CCE6F6AE}" type="slidenum">
              <a:rPr lang="en-US" altLang="ja-JP"/>
              <a:pPr/>
              <a:t>‹#›</a:t>
            </a:fld>
            <a:endParaRPr lang="en-US" altLang="ja-JP"/>
          </a:p>
        </p:txBody>
      </p:sp>
    </p:spTree>
    <p:extLst>
      <p:ext uri="{BB962C8B-B14F-4D97-AF65-F5344CB8AC3E}">
        <p14:creationId xmlns:p14="http://schemas.microsoft.com/office/powerpoint/2010/main" val="108381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4017E6CD-2C14-40DE-BED0-B8709913DC63}" type="slidenum">
              <a:rPr lang="en-US" altLang="ja-JP"/>
              <a:pPr/>
              <a:t>‹#›</a:t>
            </a:fld>
            <a:endParaRPr lang="en-US" altLang="ja-JP"/>
          </a:p>
        </p:txBody>
      </p:sp>
    </p:spTree>
    <p:extLst>
      <p:ext uri="{BB962C8B-B14F-4D97-AF65-F5344CB8AC3E}">
        <p14:creationId xmlns:p14="http://schemas.microsoft.com/office/powerpoint/2010/main" val="130336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図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6524624"/>
            <a:ext cx="1538657" cy="333376"/>
          </a:xfrm>
          <a:prstGeom prst="rect">
            <a:avLst/>
          </a:prstGeom>
        </p:spPr>
      </p:pic>
      <p:sp>
        <p:nvSpPr>
          <p:cNvPr id="1032" name="Rectangle 8"/>
          <p:cNvSpPr>
            <a:spLocks noChangeArrowheads="1"/>
          </p:cNvSpPr>
          <p:nvPr userDrawn="1"/>
        </p:nvSpPr>
        <p:spPr bwMode="auto">
          <a:xfrm>
            <a:off x="0" y="0"/>
            <a:ext cx="9144000" cy="549275"/>
          </a:xfrm>
          <a:prstGeom prst="rect">
            <a:avLst/>
          </a:prstGeom>
          <a:solidFill>
            <a:schemeClr val="bg1">
              <a:lumMod val="95000"/>
            </a:schemeClr>
          </a:solidFill>
          <a:ln>
            <a:noFill/>
          </a:ln>
          <a:effectLst/>
          <a:extLst/>
        </p:spPr>
        <p:txBody>
          <a:bodyPr wrap="none" anchor="ctr"/>
          <a:lstStyle/>
          <a:p>
            <a:pPr lvl="0"/>
            <a:endParaRPr lang="ja-JP" altLang="en-US" sz="1400" dirty="0">
              <a:ea typeface="HGP創英角ｺﾞｼｯｸUB" pitchFamily="50" charset="-128"/>
            </a:endParaRPr>
          </a:p>
        </p:txBody>
      </p:sp>
      <p:sp>
        <p:nvSpPr>
          <p:cNvPr id="1034" name="Line 10"/>
          <p:cNvSpPr>
            <a:spLocks noChangeShapeType="1"/>
          </p:cNvSpPr>
          <p:nvPr/>
        </p:nvSpPr>
        <p:spPr bwMode="auto">
          <a:xfrm>
            <a:off x="0" y="549275"/>
            <a:ext cx="9144000"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 name="Text Box 8"/>
          <p:cNvSpPr txBox="1">
            <a:spLocks noChangeArrowheads="1"/>
          </p:cNvSpPr>
          <p:nvPr/>
        </p:nvSpPr>
        <p:spPr bwMode="auto">
          <a:xfrm>
            <a:off x="3095625" y="6615113"/>
            <a:ext cx="2952750" cy="152400"/>
          </a:xfrm>
          <a:prstGeom prst="rect">
            <a:avLst/>
          </a:prstGeom>
          <a:noFill/>
          <a:ln w="12700">
            <a:noFill/>
            <a:miter lim="800000"/>
            <a:headEnd/>
            <a:tailEnd/>
          </a:ln>
          <a:effectLst/>
        </p:spPr>
        <p:txBody>
          <a:bodyPr lIns="0" tIns="0" rIns="0" bIns="0">
            <a:spAutoFit/>
          </a:bodyPr>
          <a:lstStyle>
            <a:lvl1pPr>
              <a:defRPr kumimoji="1">
                <a:solidFill>
                  <a:schemeClr val="tx1"/>
                </a:solidFill>
                <a:latin typeface="Arial" charset="0"/>
                <a:ea typeface="ＭＳ Ｐゴシック" pitchFamily="50" charset="-128"/>
              </a:defRPr>
            </a:lvl1pPr>
            <a:lvl2pPr marL="742950" indent="-285750">
              <a:defRPr kumimoji="1">
                <a:solidFill>
                  <a:schemeClr val="tx1"/>
                </a:solidFill>
                <a:latin typeface="Arial" charset="0"/>
                <a:ea typeface="ＭＳ Ｐゴシック" pitchFamily="50" charset="-128"/>
              </a:defRPr>
            </a:lvl2pPr>
            <a:lvl3pPr marL="1143000" indent="-228600">
              <a:defRPr kumimoji="1">
                <a:solidFill>
                  <a:schemeClr val="tx1"/>
                </a:solidFill>
                <a:latin typeface="Arial" charset="0"/>
                <a:ea typeface="ＭＳ Ｐゴシック" pitchFamily="50" charset="-128"/>
              </a:defRPr>
            </a:lvl3pPr>
            <a:lvl4pPr marL="1600200" indent="-228600">
              <a:defRPr kumimoji="1">
                <a:solidFill>
                  <a:schemeClr val="tx1"/>
                </a:solidFill>
                <a:latin typeface="Arial" charset="0"/>
                <a:ea typeface="ＭＳ Ｐゴシック" pitchFamily="50" charset="-128"/>
              </a:defRPr>
            </a:lvl4pPr>
            <a:lvl5pPr marL="2057400" indent="-228600">
              <a:defRPr kumimoji="1">
                <a:solidFill>
                  <a:schemeClr val="tx1"/>
                </a:solidFill>
                <a:latin typeface="Arial" charset="0"/>
                <a:ea typeface="ＭＳ Ｐゴシック" pitchFamily="50" charset="-128"/>
              </a:defRPr>
            </a:lvl5pPr>
            <a:lvl6pPr marL="2514600" indent="-228600" fontAlgn="base">
              <a:spcBef>
                <a:spcPct val="0"/>
              </a:spcBef>
              <a:spcAft>
                <a:spcPct val="0"/>
              </a:spcAft>
              <a:defRPr kumimoji="1">
                <a:solidFill>
                  <a:schemeClr val="tx1"/>
                </a:solidFill>
                <a:latin typeface="Arial" charset="0"/>
                <a:ea typeface="ＭＳ Ｐゴシック" pitchFamily="50" charset="-128"/>
              </a:defRPr>
            </a:lvl6pPr>
            <a:lvl7pPr marL="2971800" indent="-228600" fontAlgn="base">
              <a:spcBef>
                <a:spcPct val="0"/>
              </a:spcBef>
              <a:spcAft>
                <a:spcPct val="0"/>
              </a:spcAft>
              <a:defRPr kumimoji="1">
                <a:solidFill>
                  <a:schemeClr val="tx1"/>
                </a:solidFill>
                <a:latin typeface="Arial" charset="0"/>
                <a:ea typeface="ＭＳ Ｐゴシック" pitchFamily="50" charset="-128"/>
              </a:defRPr>
            </a:lvl7pPr>
            <a:lvl8pPr marL="3429000" indent="-228600" fontAlgn="base">
              <a:spcBef>
                <a:spcPct val="0"/>
              </a:spcBef>
              <a:spcAft>
                <a:spcPct val="0"/>
              </a:spcAft>
              <a:defRPr kumimoji="1">
                <a:solidFill>
                  <a:schemeClr val="tx1"/>
                </a:solidFill>
                <a:latin typeface="Arial" charset="0"/>
                <a:ea typeface="ＭＳ Ｐゴシック" pitchFamily="50" charset="-128"/>
              </a:defRPr>
            </a:lvl8pPr>
            <a:lvl9pPr marL="3886200" indent="-228600" fontAlgn="base">
              <a:spcBef>
                <a:spcPct val="0"/>
              </a:spcBef>
              <a:spcAft>
                <a:spcPct val="0"/>
              </a:spcAft>
              <a:defRPr kumimoji="1">
                <a:solidFill>
                  <a:schemeClr val="tx1"/>
                </a:solidFill>
                <a:latin typeface="Arial" charset="0"/>
                <a:ea typeface="ＭＳ Ｐゴシック" pitchFamily="50" charset="-128"/>
              </a:defRPr>
            </a:lvl9pPr>
          </a:lstStyle>
          <a:p>
            <a:pPr algn="ctr" eaLnBrk="0" hangingPunct="0">
              <a:spcBef>
                <a:spcPct val="50000"/>
              </a:spcBef>
            </a:pPr>
            <a:r>
              <a:rPr lang="ja-JP" altLang="en-US" sz="1000" b="0" dirty="0">
                <a:solidFill>
                  <a:srgbClr val="B2B2B2"/>
                </a:solidFill>
                <a:latin typeface="HGP明朝B" panose="02020800000000000000" pitchFamily="18" charset="-128"/>
                <a:ea typeface="HGP明朝B" panose="02020800000000000000" pitchFamily="18" charset="-128"/>
                <a:cs typeface="メイリオ" pitchFamily="50" charset="-128"/>
              </a:rPr>
              <a:t>凛とした集団が情報を匠の技で創造する</a:t>
            </a:r>
          </a:p>
        </p:txBody>
      </p:sp>
      <p:sp>
        <p:nvSpPr>
          <p:cNvPr id="1026" name="Rectangle 2"/>
          <p:cNvSpPr>
            <a:spLocks noGrp="1" noChangeArrowheads="1"/>
          </p:cNvSpPr>
          <p:nvPr>
            <p:ph type="title"/>
          </p:nvPr>
        </p:nvSpPr>
        <p:spPr bwMode="auto">
          <a:xfrm>
            <a:off x="179388" y="115888"/>
            <a:ext cx="76327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79388" y="692150"/>
            <a:ext cx="878522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39" name="Rectangle 15"/>
          <p:cNvSpPr>
            <a:spLocks noGrp="1" noChangeArrowheads="1"/>
          </p:cNvSpPr>
          <p:nvPr>
            <p:ph type="sldNum" sz="quarter" idx="4"/>
          </p:nvPr>
        </p:nvSpPr>
        <p:spPr bwMode="auto">
          <a:xfrm>
            <a:off x="8027988" y="6600825"/>
            <a:ext cx="936625"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lvl1pPr algn="r" eaLnBrk="0" hangingPunct="0">
              <a:spcBef>
                <a:spcPct val="50000"/>
              </a:spcBef>
              <a:defRPr sz="1400" i="1">
                <a:solidFill>
                  <a:srgbClr val="B2B2B2"/>
                </a:solidFill>
                <a:latin typeface="HGP明朝B" panose="02020800000000000000" pitchFamily="18" charset="-128"/>
                <a:ea typeface="HGP明朝B" panose="02020800000000000000" pitchFamily="18" charset="-128"/>
              </a:defRPr>
            </a:lvl1pPr>
          </a:lstStyle>
          <a:p>
            <a:fld id="{0BB7CDC3-B60C-4415-BC46-30F10DFEBFD3}" type="slidenum">
              <a:rPr lang="en-US" altLang="ja-JP" smtClean="0"/>
              <a:pPr/>
              <a:t>‹#›</a:t>
            </a:fld>
            <a:endParaRPr lang="en-US" altLang="ja-JP" dirty="0"/>
          </a:p>
        </p:txBody>
      </p:sp>
      <p:sp>
        <p:nvSpPr>
          <p:cNvPr id="12" name="Line 11"/>
          <p:cNvSpPr>
            <a:spLocks noChangeShapeType="1"/>
          </p:cNvSpPr>
          <p:nvPr userDrawn="1"/>
        </p:nvSpPr>
        <p:spPr bwMode="auto">
          <a:xfrm>
            <a:off x="0" y="6524625"/>
            <a:ext cx="9144000"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pic>
        <p:nvPicPr>
          <p:cNvPr id="5" name="図 4"/>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04448" y="-1"/>
            <a:ext cx="539552" cy="431642"/>
          </a:xfrm>
          <a:prstGeom prst="rect">
            <a:avLst/>
          </a:prstGeom>
        </p:spPr>
      </p:pic>
      <p:sp>
        <p:nvSpPr>
          <p:cNvPr id="6" name="正方形/長方形 5"/>
          <p:cNvSpPr/>
          <p:nvPr userDrawn="1"/>
        </p:nvSpPr>
        <p:spPr>
          <a:xfrm>
            <a:off x="0" y="0"/>
            <a:ext cx="179388"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2400" b="1">
          <a:solidFill>
            <a:srgbClr val="002060"/>
          </a:solidFill>
          <a:latin typeface="メイリオ" pitchFamily="50" charset="-128"/>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9pPr>
    </p:titleStyle>
    <p:bodyStyle>
      <a:lvl1pPr marL="342900" indent="-342900" algn="l" rtl="0" eaLnBrk="1" fontAlgn="base" hangingPunct="1">
        <a:spcBef>
          <a:spcPct val="20000"/>
        </a:spcBef>
        <a:spcAft>
          <a:spcPct val="0"/>
        </a:spcAft>
        <a:buChar char="•"/>
        <a:defRPr kumimoji="1" sz="1800" b="1">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buChar char="–"/>
        <a:defRPr kumimoji="1" sz="16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buChar char="•"/>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fld id="{520D5ABA-776F-417B-924F-104D63CD8394}" type="slidenum">
              <a:rPr lang="en-US" altLang="ja-JP" smtClean="0"/>
              <a:pPr/>
              <a:t>1</a:t>
            </a:fld>
            <a:endParaRPr lang="en-US" altLang="ja-JP"/>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417" r="12583"/>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107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10</a:t>
            </a:fld>
            <a:endParaRPr lang="en-US" altLang="ja-JP"/>
          </a:p>
        </p:txBody>
      </p:sp>
      <p:sp>
        <p:nvSpPr>
          <p:cNvPr id="5" name="コンテンツ プレースホルダー 2"/>
          <p:cNvSpPr txBox="1">
            <a:spLocks/>
          </p:cNvSpPr>
          <p:nvPr/>
        </p:nvSpPr>
        <p:spPr>
          <a:xfrm>
            <a:off x="179388" y="1399232"/>
            <a:ext cx="8785225" cy="3037880"/>
          </a:xfrm>
          <a:prstGeom prst="rect">
            <a:avLst/>
          </a:prstGeom>
        </p:spPr>
        <p:txBody>
          <a:bodyPr anchor="ctr"/>
          <a:lstStyle>
            <a:lvl1pPr marL="342900" indent="-342900" algn="l" rtl="0" eaLnBrk="1" fontAlgn="base" hangingPunct="1">
              <a:spcBef>
                <a:spcPct val="20000"/>
              </a:spcBef>
              <a:spcAft>
                <a:spcPct val="0"/>
              </a:spcAft>
              <a:buChar char="•"/>
              <a:defRPr kumimoji="1" sz="1800" b="1">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buChar char="–"/>
              <a:defRPr kumimoji="1" sz="16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buChar char="•"/>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marL="0" indent="0" algn="ctr">
              <a:buFontTx/>
              <a:buNone/>
              <a:tabLst>
                <a:tab pos="2778125" algn="l"/>
                <a:tab pos="4667250" algn="l"/>
              </a:tabLst>
            </a:pPr>
            <a:r>
              <a:rPr lang="ja-JP" altLang="en-US" sz="6000" kern="0" dirty="0" smtClean="0"/>
              <a:t>以下、参考資料</a:t>
            </a:r>
            <a:endParaRPr lang="en-US" altLang="ja-JP" sz="6000" kern="0" dirty="0"/>
          </a:p>
        </p:txBody>
      </p:sp>
    </p:spTree>
    <p:extLst>
      <p:ext uri="{BB962C8B-B14F-4D97-AF65-F5344CB8AC3E}">
        <p14:creationId xmlns:p14="http://schemas.microsoft.com/office/powerpoint/2010/main" val="3517099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コマンドテキストの例</a:t>
            </a:r>
            <a:endParaRPr kumimoji="1" lang="ja-JP" altLang="en-US" dirty="0"/>
          </a:p>
        </p:txBody>
      </p:sp>
      <p:sp>
        <p:nvSpPr>
          <p:cNvPr id="3" name="コンテンツ プレースホルダー 2"/>
          <p:cNvSpPr>
            <a:spLocks noGrp="1"/>
          </p:cNvSpPr>
          <p:nvPr>
            <p:ph idx="1"/>
          </p:nvPr>
        </p:nvSpPr>
        <p:spPr>
          <a:xfrm>
            <a:off x="467543" y="1022471"/>
            <a:ext cx="8352927" cy="2592834"/>
          </a:xfrm>
          <a:prstGeom prst="flowChartDocument">
            <a:avLst/>
          </a:prstGeom>
          <a:solidFill>
            <a:srgbClr val="FFFF99"/>
          </a:solidFill>
          <a:ln>
            <a:solidFill>
              <a:schemeClr val="bg1">
                <a:lumMod val="50000"/>
              </a:schemeClr>
            </a:solidFill>
          </a:ln>
        </p:spPr>
        <p:txBody>
          <a:bodyPr/>
          <a:lstStyle/>
          <a:p>
            <a:pPr marL="0" indent="0">
              <a:buNone/>
            </a:pPr>
            <a:r>
              <a:rPr lang="en-US" altLang="ja-JP" b="0" dirty="0"/>
              <a:t>1</a:t>
            </a:r>
            <a:r>
              <a:rPr lang="en-US" altLang="ja-JP" b="0" dirty="0" smtClean="0"/>
              <a:t>, 001, </a:t>
            </a:r>
            <a:r>
              <a:rPr lang="ja-JP" altLang="en-US" b="0" dirty="0" smtClean="0"/>
              <a:t>みなさん</a:t>
            </a:r>
            <a:r>
              <a:rPr lang="ja-JP" altLang="en-US" b="0" dirty="0"/>
              <a:t>、こんにちは</a:t>
            </a:r>
            <a:r>
              <a:rPr lang="ja-JP" altLang="en-US" b="0" dirty="0" smtClean="0"/>
              <a:t>。</a:t>
            </a:r>
            <a:r>
              <a:rPr lang="en-US" altLang="ja-JP" b="0" dirty="0" smtClean="0"/>
              <a:t>, 15000</a:t>
            </a:r>
            <a:endParaRPr lang="en-US" altLang="ja-JP" b="0" dirty="0"/>
          </a:p>
          <a:p>
            <a:pPr marL="0" indent="0">
              <a:buNone/>
            </a:pPr>
            <a:r>
              <a:rPr lang="en-US" altLang="ja-JP" b="0" dirty="0"/>
              <a:t>2</a:t>
            </a:r>
            <a:r>
              <a:rPr lang="en-US" altLang="ja-JP" b="0" dirty="0" smtClean="0"/>
              <a:t>, 002, </a:t>
            </a:r>
            <a:r>
              <a:rPr lang="ja-JP" altLang="en-US" b="0" dirty="0" smtClean="0"/>
              <a:t>開発</a:t>
            </a:r>
            <a:r>
              <a:rPr lang="ja-JP" altLang="en-US" b="0" dirty="0"/>
              <a:t>テーマは、ずばり「ワタシ</a:t>
            </a:r>
            <a:r>
              <a:rPr lang="ja-JP" altLang="en-US" b="0" dirty="0" smtClean="0"/>
              <a:t>」です。</a:t>
            </a:r>
            <a:r>
              <a:rPr lang="en-US" altLang="ja-JP" b="0" dirty="0" smtClean="0"/>
              <a:t>, 15000</a:t>
            </a:r>
            <a:endParaRPr kumimoji="1" lang="ja-JP" altLang="en-US" b="0"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11</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1140411995"/>
              </p:ext>
            </p:extLst>
          </p:nvPr>
        </p:nvGraphicFramePr>
        <p:xfrm>
          <a:off x="467544" y="3933056"/>
          <a:ext cx="8352928" cy="1010920"/>
        </p:xfrm>
        <a:graphic>
          <a:graphicData uri="http://schemas.openxmlformats.org/drawingml/2006/table">
            <a:tbl>
              <a:tblPr firstRow="1" bandRow="1">
                <a:tableStyleId>{5C22544A-7EE6-4342-B048-85BDC9FD1C3A}</a:tableStyleId>
              </a:tblPr>
              <a:tblGrid>
                <a:gridCol w="2088232"/>
                <a:gridCol w="2088232"/>
                <a:gridCol w="2088232"/>
                <a:gridCol w="2088232"/>
              </a:tblGrid>
              <a:tr h="370840">
                <a:tc>
                  <a:txBody>
                    <a:bodyPr/>
                    <a:lstStyle/>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１項目目</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２項目目</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項目目</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項目目</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370840">
                <a:tc>
                  <a:txBody>
                    <a:bodyPr/>
                    <a:lstStyle/>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パワーポイントの</a:t>
                      </a:r>
                      <a:endParaRPr kumimoji="1" lang="en-US" altLang="ja-JP"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ページ番号</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kumimoji="1" lang="en-US" altLang="ja-JP" b="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Sota</a:t>
                      </a:r>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にさせる</a:t>
                      </a:r>
                      <a:endParaRPr kumimoji="1" lang="en-US" altLang="ja-JP"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ポーズ</a:t>
                      </a:r>
                      <a:r>
                        <a:rPr kumimoji="1" lang="en-US" altLang="ja-JP"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ID</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kumimoji="1" lang="en-US" altLang="ja-JP" b="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Sota</a:t>
                      </a:r>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に発生させる</a:t>
                      </a:r>
                      <a:endParaRPr kumimoji="1" lang="en-US" altLang="ja-JP"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文章</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ページ送り秒数</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bl>
          </a:graphicData>
        </a:graphic>
      </p:graphicFrame>
      <p:sp>
        <p:nvSpPr>
          <p:cNvPr id="6" name="下矢印 5"/>
          <p:cNvSpPr/>
          <p:nvPr/>
        </p:nvSpPr>
        <p:spPr>
          <a:xfrm>
            <a:off x="7236296" y="908720"/>
            <a:ext cx="360040" cy="108012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666366" y="1294891"/>
            <a:ext cx="1659868" cy="369332"/>
          </a:xfrm>
          <a:prstGeom prst="rect">
            <a:avLst/>
          </a:prstGeom>
        </p:spPr>
        <p:txBody>
          <a:bodyPr wrap="square">
            <a:spAutoFit/>
          </a:bodyPr>
          <a:lstStyle/>
          <a:p>
            <a:r>
              <a:rPr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順次実行</a:t>
            </a:r>
            <a:endParaRPr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直線矢印コネクタ 8"/>
          <p:cNvCxnSpPr/>
          <p:nvPr/>
        </p:nvCxnSpPr>
        <p:spPr>
          <a:xfrm flipH="1" flipV="1">
            <a:off x="611560" y="1664223"/>
            <a:ext cx="432048" cy="219682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flipV="1">
            <a:off x="1043608" y="1664224"/>
            <a:ext cx="2232248" cy="219682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flipV="1">
            <a:off x="3203848" y="1664224"/>
            <a:ext cx="2232248" cy="219682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5868144" y="1664223"/>
            <a:ext cx="1943944" cy="219682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5" name="グループ化 24"/>
          <p:cNvGrpSpPr/>
          <p:nvPr/>
        </p:nvGrpSpPr>
        <p:grpSpPr>
          <a:xfrm>
            <a:off x="527503" y="1664223"/>
            <a:ext cx="5916705" cy="0"/>
            <a:chOff x="527503" y="1664223"/>
            <a:chExt cx="5916705" cy="0"/>
          </a:xfrm>
        </p:grpSpPr>
        <p:cxnSp>
          <p:nvCxnSpPr>
            <p:cNvPr id="16" name="直線コネクタ 15"/>
            <p:cNvCxnSpPr/>
            <p:nvPr/>
          </p:nvCxnSpPr>
          <p:spPr>
            <a:xfrm>
              <a:off x="527503" y="1664223"/>
              <a:ext cx="2925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897335" y="1664223"/>
              <a:ext cx="4343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1475656" y="1664223"/>
              <a:ext cx="39604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652120" y="1664223"/>
              <a:ext cx="7920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486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300"/>
                                        <p:tgtEl>
                                          <p:spTgt spid="25"/>
                                        </p:tgtEl>
                                      </p:cBhvr>
                                    </p:animEffect>
                                  </p:childTnLst>
                                </p:cTn>
                              </p:par>
                            </p:childTnLst>
                          </p:cTn>
                        </p:par>
                        <p:par>
                          <p:cTn id="8" fill="hold">
                            <p:stCondLst>
                              <p:cond delay="300"/>
                            </p:stCondLst>
                            <p:childTnLst>
                              <p:par>
                                <p:cTn id="9" presetID="2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300"/>
                                        <p:tgtEl>
                                          <p:spTgt spid="9"/>
                                        </p:tgtEl>
                                      </p:cBhvr>
                                    </p:animEffect>
                                  </p:childTnLst>
                                </p:cTn>
                              </p:par>
                            </p:childTnLst>
                          </p:cTn>
                        </p:par>
                        <p:par>
                          <p:cTn id="12" fill="hold">
                            <p:stCondLst>
                              <p:cond delay="600"/>
                            </p:stCondLst>
                            <p:childTnLst>
                              <p:par>
                                <p:cTn id="13" presetID="22" presetClass="entr" presetSubtype="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300"/>
                                        <p:tgtEl>
                                          <p:spTgt spid="10"/>
                                        </p:tgtEl>
                                      </p:cBhvr>
                                    </p:animEffect>
                                  </p:childTnLst>
                                </p:cTn>
                              </p:par>
                            </p:childTnLst>
                          </p:cTn>
                        </p:par>
                        <p:par>
                          <p:cTn id="16" fill="hold">
                            <p:stCondLst>
                              <p:cond delay="900"/>
                            </p:stCondLst>
                            <p:childTnLst>
                              <p:par>
                                <p:cTn id="17" presetID="22" presetClass="entr" presetSubtype="2"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300"/>
                                        <p:tgtEl>
                                          <p:spTgt spid="12"/>
                                        </p:tgtEl>
                                      </p:cBhvr>
                                    </p:animEffect>
                                  </p:childTnLst>
                                </p:cTn>
                              </p:par>
                            </p:childTnLst>
                          </p:cTn>
                        </p:par>
                        <p:par>
                          <p:cTn id="20" fill="hold">
                            <p:stCondLst>
                              <p:cond delay="12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300"/>
                                        <p:tgtEl>
                                          <p:spTgt spid="13"/>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250"/>
                                        <p:tgtEl>
                                          <p:spTgt spid="6"/>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VistoneMagic</a:t>
            </a:r>
            <a:r>
              <a:rPr kumimoji="1" lang="ja-JP" altLang="en-US" dirty="0" err="1" smtClean="0"/>
              <a:t>での</a:t>
            </a:r>
            <a:r>
              <a:rPr kumimoji="1" lang="ja-JP" altLang="en-US" dirty="0" smtClean="0"/>
              <a:t>開発</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12</a:t>
            </a:fld>
            <a:endParaRPr lang="en-US" altLang="ja-JP"/>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132"/>
          <a:stretch/>
        </p:blipFill>
        <p:spPr bwMode="auto">
          <a:xfrm>
            <a:off x="107504" y="968731"/>
            <a:ext cx="8937436" cy="490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724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680" y="-387424"/>
            <a:ext cx="12841426" cy="7704856"/>
          </a:xfrm>
          <a:prstGeom prst="rect">
            <a:avLst/>
          </a:prstGeom>
        </p:spPr>
      </p:pic>
      <p:sp>
        <p:nvSpPr>
          <p:cNvPr id="3" name="正方形/長方形 2"/>
          <p:cNvSpPr/>
          <p:nvPr/>
        </p:nvSpPr>
        <p:spPr>
          <a:xfrm>
            <a:off x="-1836712" y="2994301"/>
            <a:ext cx="13681520" cy="1514819"/>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26" name="Rectangle 2"/>
          <p:cNvSpPr>
            <a:spLocks noGrp="1" noChangeArrowheads="1"/>
          </p:cNvSpPr>
          <p:nvPr>
            <p:ph type="ctrTitle"/>
          </p:nvPr>
        </p:nvSpPr>
        <p:spPr>
          <a:xfrm>
            <a:off x="0" y="3312167"/>
            <a:ext cx="9144000" cy="1061321"/>
          </a:xfrm>
        </p:spPr>
        <p:txBody>
          <a:bodyPr/>
          <a:lstStyle/>
          <a:p>
            <a:r>
              <a:rPr lang="ja-JP" altLang="en-US" sz="6600" b="1" dirty="0" smtClean="0">
                <a:latin typeface="メイリオ" pitchFamily="50" charset="-128"/>
                <a:ea typeface="メイリオ" pitchFamily="50" charset="-128"/>
                <a:cs typeface="メイリオ" pitchFamily="50" charset="-128"/>
              </a:rPr>
              <a:t>業務外の取り組み</a:t>
            </a:r>
            <a:endParaRPr lang="ja-JP" altLang="ja-JP" sz="66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2276872"/>
            <a:ext cx="9144000" cy="4207528"/>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業務外</a:t>
            </a:r>
            <a:r>
              <a:rPr lang="ja-JP" altLang="en-US" dirty="0" smtClean="0"/>
              <a:t>の</a:t>
            </a:r>
            <a:r>
              <a:rPr lang="ja-JP" altLang="en-US" dirty="0"/>
              <a:t>取り組み</a:t>
            </a:r>
            <a:endParaRPr kumimoji="1" lang="ja-JP" altLang="en-US" dirty="0"/>
          </a:p>
        </p:txBody>
      </p:sp>
      <p:sp>
        <p:nvSpPr>
          <p:cNvPr id="3" name="コンテンツ プレースホルダー 2"/>
          <p:cNvSpPr>
            <a:spLocks noGrp="1"/>
          </p:cNvSpPr>
          <p:nvPr>
            <p:ph idx="1"/>
          </p:nvPr>
        </p:nvSpPr>
        <p:spPr>
          <a:xfrm>
            <a:off x="179388" y="548680"/>
            <a:ext cx="8785225" cy="5935720"/>
          </a:xfrm>
        </p:spPr>
        <p:txBody>
          <a:bodyPr>
            <a:normAutofit/>
          </a:bodyPr>
          <a:lstStyle/>
          <a:p>
            <a:r>
              <a:rPr lang="en-US" altLang="ja-JP" dirty="0" smtClean="0"/>
              <a:t>ITA</a:t>
            </a:r>
            <a:r>
              <a:rPr lang="ja-JP" altLang="en-US" dirty="0" smtClean="0"/>
              <a:t>（</a:t>
            </a:r>
            <a:r>
              <a:rPr lang="en-US" altLang="ja-JP" dirty="0" smtClean="0"/>
              <a:t>Information </a:t>
            </a:r>
            <a:r>
              <a:rPr lang="en-US" altLang="ja-JP" dirty="0"/>
              <a:t>Technology </a:t>
            </a:r>
            <a:r>
              <a:rPr lang="en-US" altLang="ja-JP" dirty="0" smtClean="0"/>
              <a:t>Alliance</a:t>
            </a:r>
            <a:r>
              <a:rPr lang="ja-JP" altLang="en-US" dirty="0" smtClean="0"/>
              <a:t>）とは</a:t>
            </a:r>
            <a:endParaRPr lang="en-US" altLang="ja-JP" dirty="0" smtClean="0"/>
          </a:p>
          <a:p>
            <a:pPr lvl="1"/>
            <a:r>
              <a:rPr lang="en-US" altLang="ja-JP" sz="1400" b="1" dirty="0" smtClean="0"/>
              <a:t>IT</a:t>
            </a:r>
            <a:r>
              <a:rPr lang="ja-JP" altLang="en-US" sz="1400" b="1" dirty="0"/>
              <a:t>業界の独立系中堅企業</a:t>
            </a:r>
            <a:r>
              <a:rPr lang="ja-JP" altLang="en-US" sz="1400" dirty="0"/>
              <a:t>を対象に、「情報交換、共同研究活動等を行うと共に、各社が営業面、技術面で協力し合うことにより個々の能力を超えた事業展開を図る」ことを目的として結成</a:t>
            </a:r>
            <a:r>
              <a:rPr lang="ja-JP" altLang="en-US" sz="1400" dirty="0" smtClean="0"/>
              <a:t>され、現在月</a:t>
            </a:r>
            <a:r>
              <a:rPr lang="en-US" altLang="ja-JP" sz="1400" dirty="0" smtClean="0"/>
              <a:t>1</a:t>
            </a:r>
            <a:r>
              <a:rPr lang="ja-JP" altLang="en-US" sz="1400" dirty="0" smtClean="0"/>
              <a:t>回の支部会議を実施している。</a:t>
            </a:r>
            <a:endParaRPr lang="en-US" altLang="ja-JP" sz="1400" dirty="0" smtClean="0"/>
          </a:p>
          <a:p>
            <a:pPr lvl="3"/>
            <a:endParaRPr lang="en-US" altLang="ja-JP" sz="1000" dirty="0"/>
          </a:p>
          <a:p>
            <a:pPr lvl="1"/>
            <a:r>
              <a:rPr lang="en-US" altLang="ja-JP" sz="1400" dirty="0" smtClean="0"/>
              <a:t>ITA</a:t>
            </a:r>
            <a:r>
              <a:rPr lang="ja-JP" altLang="en-US" sz="1400" dirty="0" smtClean="0"/>
              <a:t>中部支部では、参加企業</a:t>
            </a:r>
            <a:r>
              <a:rPr lang="en-US" altLang="ja-JP" sz="1400" dirty="0"/>
              <a:t>3</a:t>
            </a:r>
            <a:r>
              <a:rPr lang="ja-JP" altLang="en-US" sz="1400" dirty="0" smtClean="0"/>
              <a:t>社（</a:t>
            </a:r>
            <a:r>
              <a:rPr lang="ja-JP" altLang="en-US" sz="1400" b="1" dirty="0" smtClean="0"/>
              <a:t>株式会社リンクレア</a:t>
            </a:r>
            <a:r>
              <a:rPr lang="ja-JP" altLang="en-US" sz="1400" dirty="0" smtClean="0"/>
              <a:t>、株式会社日本データコントロール、情報技術開発株式会社）にて</a:t>
            </a:r>
            <a:r>
              <a:rPr lang="en-US" altLang="ja-JP" sz="1400" dirty="0" smtClean="0"/>
              <a:t>『</a:t>
            </a:r>
            <a:r>
              <a:rPr lang="ja-JP" altLang="en-US" sz="1400" dirty="0" smtClean="0"/>
              <a:t>ものづくり交流会</a:t>
            </a:r>
            <a:r>
              <a:rPr lang="en-US" altLang="ja-JP" sz="1400" dirty="0" smtClean="0"/>
              <a:t>』</a:t>
            </a:r>
            <a:r>
              <a:rPr lang="ja-JP" altLang="en-US" sz="1400" dirty="0" smtClean="0"/>
              <a:t>を実施している。</a:t>
            </a:r>
            <a:endParaRPr lang="en-US" altLang="ja-JP" sz="1400" dirty="0" smtClean="0"/>
          </a:p>
          <a:p>
            <a:pPr lvl="3"/>
            <a:endParaRPr lang="en-US" altLang="ja-JP" sz="650" dirty="0"/>
          </a:p>
          <a:p>
            <a:r>
              <a:rPr lang="en-US" altLang="ja-JP" dirty="0" smtClean="0"/>
              <a:t>『</a:t>
            </a:r>
            <a:r>
              <a:rPr lang="ja-JP" altLang="en-US" dirty="0"/>
              <a:t>もの</a:t>
            </a:r>
            <a:r>
              <a:rPr lang="ja-JP" altLang="en-US" dirty="0" smtClean="0"/>
              <a:t>づくり交流会</a:t>
            </a:r>
            <a:r>
              <a:rPr lang="en-US" altLang="ja-JP" dirty="0" smtClean="0"/>
              <a:t>』</a:t>
            </a:r>
            <a:r>
              <a:rPr lang="ja-JP" altLang="en-US" dirty="0" smtClean="0"/>
              <a:t>とは</a:t>
            </a:r>
            <a:endParaRPr lang="en-US" altLang="ja-JP" dirty="0" smtClean="0"/>
          </a:p>
          <a:p>
            <a:pPr lvl="1"/>
            <a:endParaRPr kumimoji="1" lang="en-US" altLang="ja-JP" dirty="0" smtClean="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3</a:t>
            </a:fld>
            <a:endParaRPr lang="en-US" altLang="ja-JP"/>
          </a:p>
        </p:txBody>
      </p:sp>
      <p:sp>
        <p:nvSpPr>
          <p:cNvPr id="8" name="コンテンツ プレースホルダー 2"/>
          <p:cNvSpPr txBox="1">
            <a:spLocks/>
          </p:cNvSpPr>
          <p:nvPr/>
        </p:nvSpPr>
        <p:spPr bwMode="auto">
          <a:xfrm>
            <a:off x="787525" y="2685232"/>
            <a:ext cx="8311074" cy="376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1800" b="1">
                <a:solidFill>
                  <a:srgbClr val="000066"/>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buChar char="–"/>
              <a:defRPr kumimoji="1" sz="1600">
                <a:solidFill>
                  <a:srgbClr val="000066"/>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buChar char="•"/>
              <a:defRPr kumimoji="1" sz="1400">
                <a:solidFill>
                  <a:srgbClr val="000066"/>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buChar char="–"/>
              <a:defRPr kumimoji="1" sz="1200">
                <a:solidFill>
                  <a:srgbClr val="000066"/>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buChar char="»"/>
              <a:defRPr kumimoji="1" sz="1200">
                <a:solidFill>
                  <a:srgbClr val="000066"/>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marL="0" indent="0">
              <a:buFontTx/>
              <a:buNone/>
              <a:tabLst>
                <a:tab pos="2778125" algn="l"/>
                <a:tab pos="4667250" algn="l"/>
              </a:tabLst>
            </a:pPr>
            <a:r>
              <a:rPr lang="ja-JP" altLang="en-US" sz="1600" kern="0" dirty="0" smtClean="0"/>
              <a:t>背景：</a:t>
            </a:r>
            <a:r>
              <a:rPr lang="en-US" altLang="ja-JP" sz="1600" kern="0" dirty="0" smtClean="0"/>
              <a:t>ITA</a:t>
            </a:r>
            <a:r>
              <a:rPr lang="ja-JP" altLang="en-US" sz="1600" kern="0" dirty="0" smtClean="0"/>
              <a:t>中部支部会議の活動計画</a:t>
            </a:r>
            <a:r>
              <a:rPr lang="ja-JP" altLang="ja-JP" sz="1600" kern="0" dirty="0" smtClean="0"/>
              <a:t>（</a:t>
            </a:r>
            <a:r>
              <a:rPr lang="en-US" altLang="ja-JP" sz="1600" kern="0" dirty="0" smtClean="0"/>
              <a:t>ITA</a:t>
            </a:r>
            <a:r>
              <a:rPr lang="ja-JP" altLang="ja-JP" sz="1600" kern="0" dirty="0" smtClean="0"/>
              <a:t>総会より）</a:t>
            </a:r>
            <a:endParaRPr lang="en-US" altLang="ja-JP" sz="1600" kern="0" dirty="0" smtClean="0"/>
          </a:p>
          <a:p>
            <a:pPr marL="400050" lvl="1" indent="0">
              <a:buFontTx/>
              <a:buNone/>
              <a:tabLst>
                <a:tab pos="2778125" algn="l"/>
                <a:tab pos="4667250" algn="l"/>
              </a:tabLst>
            </a:pPr>
            <a:r>
              <a:rPr lang="en-US" altLang="ja-JP" sz="1400" kern="0" dirty="0" smtClean="0"/>
              <a:t>(1)ITA</a:t>
            </a:r>
            <a:r>
              <a:rPr lang="ja-JP" altLang="en-US" sz="1400" kern="0" dirty="0" smtClean="0"/>
              <a:t>中部の活性化</a:t>
            </a:r>
            <a:r>
              <a:rPr lang="en-US" altLang="ja-JP" sz="1400" kern="0" dirty="0" smtClean="0"/>
              <a:t>	</a:t>
            </a:r>
            <a:r>
              <a:rPr lang="ja-JP" altLang="en-US" sz="1400" kern="0" dirty="0" smtClean="0"/>
              <a:t>→　</a:t>
            </a:r>
            <a:r>
              <a:rPr lang="ja-JP" altLang="en-US" sz="1400" b="1" kern="0" dirty="0" smtClean="0">
                <a:solidFill>
                  <a:srgbClr val="FF0000"/>
                </a:solidFill>
              </a:rPr>
              <a:t>若手技術者交流会の計画</a:t>
            </a:r>
            <a:endParaRPr lang="en-US" altLang="ja-JP" sz="1400" b="1" kern="0" dirty="0" smtClean="0">
              <a:solidFill>
                <a:srgbClr val="FF0000"/>
              </a:solidFill>
            </a:endParaRPr>
          </a:p>
          <a:p>
            <a:pPr marL="400050" lvl="1" indent="0">
              <a:buFontTx/>
              <a:buNone/>
              <a:tabLst>
                <a:tab pos="2778125" algn="l"/>
                <a:tab pos="4667250" algn="l"/>
              </a:tabLst>
            </a:pPr>
            <a:r>
              <a:rPr lang="en-US" altLang="ja-JP" sz="1400" kern="0" dirty="0" smtClean="0"/>
              <a:t>(2)</a:t>
            </a:r>
            <a:r>
              <a:rPr lang="ja-JP" altLang="en-US" sz="1400" kern="0" dirty="0" smtClean="0"/>
              <a:t>協業活動の推進</a:t>
            </a:r>
            <a:r>
              <a:rPr lang="en-US" altLang="ja-JP" sz="1400" kern="0" dirty="0" smtClean="0"/>
              <a:t>	</a:t>
            </a:r>
            <a:r>
              <a:rPr lang="ja-JP" altLang="en-US" sz="1400" kern="0" dirty="0" smtClean="0"/>
              <a:t>→　</a:t>
            </a:r>
            <a:r>
              <a:rPr lang="ja-JP" altLang="en-US" sz="1400" b="1" kern="0" dirty="0" smtClean="0">
                <a:solidFill>
                  <a:srgbClr val="FF0000"/>
                </a:solidFill>
              </a:rPr>
              <a:t>技術者相互支援</a:t>
            </a:r>
            <a:r>
              <a:rPr lang="ja-JP" altLang="en-US" sz="1400" kern="0" dirty="0" smtClean="0"/>
              <a:t>、価格改定交渉における情報共有</a:t>
            </a:r>
            <a:endParaRPr lang="en-US" altLang="ja-JP" sz="1400" kern="0" dirty="0"/>
          </a:p>
          <a:p>
            <a:pPr marL="400050" lvl="1" indent="0">
              <a:buFontTx/>
              <a:buNone/>
              <a:tabLst>
                <a:tab pos="2778125" algn="l"/>
                <a:tab pos="4667250" algn="l"/>
              </a:tabLst>
            </a:pPr>
            <a:endParaRPr lang="en-US" altLang="ja-JP" sz="1000" kern="0" dirty="0" smtClean="0"/>
          </a:p>
          <a:p>
            <a:pPr marL="0" indent="0">
              <a:buFontTx/>
              <a:buNone/>
              <a:tabLst>
                <a:tab pos="2778125" algn="l"/>
                <a:tab pos="4667250" algn="l"/>
              </a:tabLst>
            </a:pPr>
            <a:r>
              <a:rPr lang="ja-JP" altLang="en-US" sz="1600" kern="0" dirty="0" smtClean="0"/>
              <a:t>狙い：</a:t>
            </a:r>
            <a:endParaRPr lang="en-US" altLang="ja-JP" sz="1600" kern="0" dirty="0" smtClean="0"/>
          </a:p>
          <a:p>
            <a:pPr marL="400050" lvl="1" indent="0">
              <a:buFontTx/>
              <a:buNone/>
              <a:tabLst>
                <a:tab pos="2778125" algn="l"/>
                <a:tab pos="4667250" algn="l"/>
              </a:tabLst>
            </a:pPr>
            <a:r>
              <a:rPr lang="ja-JP" altLang="en-US" sz="1400" kern="0" dirty="0" smtClean="0"/>
              <a:t>若手技術者の「ものづくり離れ」の解消</a:t>
            </a:r>
            <a:endParaRPr lang="en-US" altLang="ja-JP" sz="1400" kern="0" dirty="0" smtClean="0"/>
          </a:p>
          <a:p>
            <a:pPr marL="400050" lvl="1" indent="0">
              <a:buFontTx/>
              <a:buNone/>
              <a:tabLst>
                <a:tab pos="2778125" algn="l"/>
                <a:tab pos="4667250" algn="l"/>
              </a:tabLst>
            </a:pPr>
            <a:r>
              <a:rPr lang="ja-JP" altLang="en-US" sz="1400" kern="0" dirty="0" smtClean="0"/>
              <a:t>「おもしろい」感覚を増やす、腕を磨く、自信をつける</a:t>
            </a:r>
            <a:endParaRPr lang="en-US" altLang="ja-JP" sz="1400" kern="0" dirty="0" smtClean="0"/>
          </a:p>
          <a:p>
            <a:pPr marL="400050" lvl="1" indent="0">
              <a:buFontTx/>
              <a:buNone/>
              <a:tabLst>
                <a:tab pos="2778125" algn="l"/>
                <a:tab pos="4667250" algn="l"/>
              </a:tabLst>
            </a:pPr>
            <a:r>
              <a:rPr lang="ja-JP" altLang="en-US" sz="1400" kern="0" dirty="0" smtClean="0"/>
              <a:t>　</a:t>
            </a:r>
            <a:endParaRPr lang="en-US" altLang="ja-JP" sz="1400" kern="0" dirty="0" smtClean="0"/>
          </a:p>
          <a:p>
            <a:pPr marL="400050" lvl="1" indent="0">
              <a:buFontTx/>
              <a:buNone/>
              <a:tabLst>
                <a:tab pos="2778125" algn="l"/>
                <a:tab pos="4667250" algn="l"/>
              </a:tabLst>
            </a:pPr>
            <a:r>
              <a:rPr lang="ja-JP" altLang="ja-JP" sz="1400" b="1" u="sng" kern="0" dirty="0" smtClean="0">
                <a:solidFill>
                  <a:srgbClr val="FF0000"/>
                </a:solidFill>
              </a:rPr>
              <a:t>中部支部各社の技術力の底上げ</a:t>
            </a:r>
            <a:endParaRPr lang="en-US" altLang="ja-JP" sz="1400" b="1" u="sng" kern="0" dirty="0" smtClean="0">
              <a:solidFill>
                <a:srgbClr val="FF0000"/>
              </a:solidFill>
            </a:endParaRPr>
          </a:p>
          <a:p>
            <a:pPr marL="400050" lvl="1" indent="0">
              <a:buFontTx/>
              <a:buNone/>
              <a:tabLst>
                <a:tab pos="2778125" algn="l"/>
                <a:tab pos="4667250" algn="l"/>
              </a:tabLst>
            </a:pPr>
            <a:r>
              <a:rPr lang="ja-JP" altLang="en-US" sz="1400" b="1" kern="0" dirty="0" smtClean="0"/>
              <a:t>　</a:t>
            </a:r>
            <a:endParaRPr lang="en-US" altLang="ja-JP" sz="1400" b="1" kern="0" dirty="0" smtClean="0"/>
          </a:p>
          <a:p>
            <a:pPr marL="400050" lvl="1" indent="0">
              <a:buFontTx/>
              <a:buNone/>
              <a:tabLst>
                <a:tab pos="2778125" algn="l"/>
                <a:tab pos="4667250" algn="l"/>
              </a:tabLst>
            </a:pPr>
            <a:r>
              <a:rPr lang="ja-JP" altLang="en-US" sz="1400" b="1" kern="0" dirty="0" smtClean="0"/>
              <a:t>「できる技術者」は売れる　→　各社発展へ</a:t>
            </a:r>
            <a:endParaRPr lang="en-US" altLang="ja-JP" sz="1400" b="1" kern="0" dirty="0" smtClean="0"/>
          </a:p>
          <a:p>
            <a:pPr marL="400050" lvl="1" indent="0">
              <a:buFontTx/>
              <a:buNone/>
              <a:tabLst>
                <a:tab pos="2778125" algn="l"/>
                <a:tab pos="4667250" algn="l"/>
              </a:tabLst>
            </a:pPr>
            <a:endParaRPr lang="en-US" altLang="ja-JP" sz="1000" b="1" kern="0" dirty="0" smtClean="0"/>
          </a:p>
          <a:p>
            <a:pPr marL="0" indent="0">
              <a:buFontTx/>
              <a:buNone/>
              <a:tabLst>
                <a:tab pos="2778125" algn="l"/>
                <a:tab pos="4667250" algn="l"/>
              </a:tabLst>
            </a:pPr>
            <a:r>
              <a:rPr lang="ja-JP" altLang="en-US" sz="1600" kern="0" dirty="0" smtClean="0"/>
              <a:t>取組み：</a:t>
            </a:r>
            <a:endParaRPr lang="en-US" altLang="ja-JP" sz="1600" kern="0" dirty="0" smtClean="0"/>
          </a:p>
          <a:p>
            <a:pPr marL="0" indent="0">
              <a:buFontTx/>
              <a:buNone/>
              <a:tabLst>
                <a:tab pos="2778125" algn="l"/>
                <a:tab pos="4667250" algn="l"/>
              </a:tabLst>
            </a:pPr>
            <a:r>
              <a:rPr lang="ja-JP" altLang="en-US" sz="1400" kern="0" dirty="0" smtClean="0"/>
              <a:t>　　　</a:t>
            </a:r>
            <a:r>
              <a:rPr lang="ja-JP" altLang="en-US" sz="1400" u="sng" kern="0" dirty="0" smtClean="0">
                <a:solidFill>
                  <a:srgbClr val="FF0000"/>
                </a:solidFill>
              </a:rPr>
              <a:t>各社の若手技術者でシステム開発を行う</a:t>
            </a:r>
            <a:endParaRPr lang="en-US" altLang="ja-JP" sz="1400" u="sng" kern="0" dirty="0" smtClean="0">
              <a:solidFill>
                <a:srgbClr val="FF0000"/>
              </a:solidFill>
            </a:endParaRPr>
          </a:p>
        </p:txBody>
      </p:sp>
      <p:grpSp>
        <p:nvGrpSpPr>
          <p:cNvPr id="9" name="グループ化 8"/>
          <p:cNvGrpSpPr/>
          <p:nvPr/>
        </p:nvGrpSpPr>
        <p:grpSpPr>
          <a:xfrm>
            <a:off x="4788023" y="5424397"/>
            <a:ext cx="4310575" cy="1053431"/>
            <a:chOff x="1187228" y="4725144"/>
            <a:chExt cx="6375191" cy="1584176"/>
          </a:xfrm>
        </p:grpSpPr>
        <p:sp>
          <p:nvSpPr>
            <p:cNvPr id="11" name="円/楕円 10"/>
            <p:cNvSpPr/>
            <p:nvPr/>
          </p:nvSpPr>
          <p:spPr>
            <a:xfrm>
              <a:off x="1187228" y="4725144"/>
              <a:ext cx="1584176" cy="1584176"/>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kumimoji="1" lang="ja-JP" altLang="en-US" sz="1100" b="1" dirty="0" smtClean="0">
                  <a:solidFill>
                    <a:srgbClr val="000066"/>
                  </a:solidFill>
                  <a:latin typeface="メイリオ" panose="020B0604030504040204" pitchFamily="50" charset="-128"/>
                  <a:ea typeface="メイリオ" panose="020B0604030504040204" pitchFamily="50" charset="-128"/>
                  <a:cs typeface="メイリオ" panose="020B0604030504040204" pitchFamily="50" charset="-128"/>
                </a:rPr>
                <a:t>ものづくり</a:t>
              </a:r>
              <a:endParaRPr kumimoji="1" lang="en-US" altLang="ja-JP" sz="1100" b="1" dirty="0" smtClean="0">
                <a:solidFill>
                  <a:srgbClr val="000066"/>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円/楕円 11"/>
            <p:cNvSpPr/>
            <p:nvPr/>
          </p:nvSpPr>
          <p:spPr>
            <a:xfrm>
              <a:off x="3578064" y="4725144"/>
              <a:ext cx="1584176" cy="1584176"/>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kumimoji="1" lang="ja-JP" altLang="en-US" sz="1400" b="1" dirty="0" smtClean="0">
                  <a:solidFill>
                    <a:srgbClr val="000066"/>
                  </a:solidFill>
                  <a:latin typeface="メイリオ" panose="020B0604030504040204" pitchFamily="50" charset="-128"/>
                  <a:ea typeface="メイリオ" panose="020B0604030504040204" pitchFamily="50" charset="-128"/>
                  <a:cs typeface="メイリオ" panose="020B0604030504040204" pitchFamily="50" charset="-128"/>
                </a:rPr>
                <a:t>腕を磨く</a:t>
              </a:r>
              <a:endParaRPr kumimoji="1" lang="en-US" altLang="ja-JP" sz="1400" b="1" dirty="0" smtClean="0">
                <a:solidFill>
                  <a:srgbClr val="000066"/>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円/楕円 12"/>
            <p:cNvSpPr/>
            <p:nvPr/>
          </p:nvSpPr>
          <p:spPr>
            <a:xfrm>
              <a:off x="5978243" y="4725144"/>
              <a:ext cx="1584176" cy="1584176"/>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kumimoji="1" lang="ja-JP" altLang="en-US" sz="1400" b="1" dirty="0" smtClean="0">
                  <a:solidFill>
                    <a:srgbClr val="000066"/>
                  </a:solidFill>
                  <a:latin typeface="メイリオ" panose="020B0604030504040204" pitchFamily="50" charset="-128"/>
                  <a:ea typeface="メイリオ" panose="020B0604030504040204" pitchFamily="50" charset="-128"/>
                  <a:cs typeface="メイリオ" panose="020B0604030504040204" pitchFamily="50" charset="-128"/>
                </a:rPr>
                <a:t>売れる</a:t>
              </a:r>
              <a:endParaRPr kumimoji="1" lang="en-US" altLang="ja-JP" sz="1400" b="1" dirty="0" smtClean="0">
                <a:solidFill>
                  <a:srgbClr val="000066"/>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4991" y="5371909"/>
              <a:ext cx="628650" cy="564189"/>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8410" y="5336979"/>
              <a:ext cx="636663" cy="636662"/>
            </a:xfrm>
            <a:prstGeom prst="rect">
              <a:avLst/>
            </a:prstGeom>
          </p:spPr>
        </p:pic>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8283" y="5338753"/>
              <a:ext cx="872202" cy="637969"/>
            </a:xfrm>
            <a:prstGeom prst="rect">
              <a:avLst/>
            </a:prstGeom>
          </p:spPr>
        </p:pic>
        <p:sp>
          <p:nvSpPr>
            <p:cNvPr id="17" name="右矢印 16"/>
            <p:cNvSpPr/>
            <p:nvPr/>
          </p:nvSpPr>
          <p:spPr>
            <a:xfrm>
              <a:off x="2907645" y="5336979"/>
              <a:ext cx="576065" cy="396277"/>
            </a:xfrm>
            <a:prstGeom prst="rightArrow">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ja-JP" altLang="en-US" sz="1600" b="1">
                <a:solidFill>
                  <a:srgbClr val="000066"/>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5265629" y="5336979"/>
              <a:ext cx="576065" cy="396277"/>
            </a:xfrm>
            <a:prstGeom prst="rightArrow">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ja-JP" altLang="en-US" sz="1600" b="1">
                <a:solidFill>
                  <a:srgbClr val="000066"/>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 name="下矢印 4"/>
          <p:cNvSpPr/>
          <p:nvPr/>
        </p:nvSpPr>
        <p:spPr>
          <a:xfrm>
            <a:off x="1619672" y="4509120"/>
            <a:ext cx="360040" cy="21602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p:cNvSpPr/>
          <p:nvPr/>
        </p:nvSpPr>
        <p:spPr>
          <a:xfrm>
            <a:off x="1619672" y="5019753"/>
            <a:ext cx="360040" cy="21602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61997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Font typeface="+mj-lt"/>
              <a:buNone/>
            </a:pPr>
            <a:r>
              <a:rPr lang="ja-JP" altLang="en-US" dirty="0" smtClean="0"/>
              <a:t>開発</a:t>
            </a:r>
            <a:r>
              <a:rPr lang="ja-JP" altLang="en-US" dirty="0"/>
              <a:t>テーマ</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4</a:t>
            </a:fld>
            <a:endParaRPr lang="en-US" altLang="ja-JP"/>
          </a:p>
        </p:txBody>
      </p:sp>
      <p:sp>
        <p:nvSpPr>
          <p:cNvPr id="6" name="コンテンツ プレースホルダー 2"/>
          <p:cNvSpPr>
            <a:spLocks noGrp="1"/>
          </p:cNvSpPr>
          <p:nvPr>
            <p:ph idx="1"/>
          </p:nvPr>
        </p:nvSpPr>
        <p:spPr>
          <a:xfrm>
            <a:off x="179388" y="692150"/>
            <a:ext cx="8785225" cy="5689600"/>
          </a:xfrm>
        </p:spPr>
        <p:txBody>
          <a:bodyPr/>
          <a:lstStyle/>
          <a:p>
            <a:r>
              <a:rPr lang="ja-JP" altLang="en-US" dirty="0" smtClean="0"/>
              <a:t>開発で利用するロボット</a:t>
            </a:r>
            <a:r>
              <a:rPr lang="en-US" altLang="ja-JP" dirty="0" smtClean="0"/>
              <a:t/>
            </a:r>
            <a:br>
              <a:rPr lang="en-US" altLang="ja-JP" dirty="0" smtClean="0"/>
            </a:br>
            <a:r>
              <a:rPr lang="ja-JP" altLang="en-US" dirty="0" smtClean="0"/>
              <a:t>　</a:t>
            </a:r>
            <a:r>
              <a:rPr lang="ja-JP" altLang="en-US" u="sng" dirty="0" smtClean="0"/>
              <a:t>ヴイストン株式会社製　普及型ロボットプラットフォーム</a:t>
            </a:r>
            <a:r>
              <a:rPr lang="en-US" altLang="ja-JP" dirty="0" smtClean="0"/>
              <a:t/>
            </a:r>
            <a:br>
              <a:rPr lang="en-US" altLang="ja-JP" dirty="0" smtClean="0"/>
            </a:br>
            <a:r>
              <a:rPr lang="ja-JP" altLang="en-US" dirty="0" smtClean="0"/>
              <a:t>　　　　　　　　　　　　　　</a:t>
            </a:r>
            <a:r>
              <a:rPr lang="en-US" altLang="ja-JP" u="sng" dirty="0" smtClean="0"/>
              <a:t>『Social</a:t>
            </a:r>
            <a:r>
              <a:rPr lang="ja-JP" altLang="en-US" u="sng" dirty="0" smtClean="0"/>
              <a:t> </a:t>
            </a:r>
            <a:r>
              <a:rPr lang="en-US" altLang="ja-JP" u="sng" dirty="0" smtClean="0"/>
              <a:t>Talker</a:t>
            </a:r>
            <a:r>
              <a:rPr lang="ja-JP" altLang="en-US" u="sng" dirty="0" smtClean="0"/>
              <a:t>：</a:t>
            </a:r>
            <a:r>
              <a:rPr lang="en-US" altLang="ja-JP" u="sng" dirty="0" smtClean="0"/>
              <a:t>Sota</a:t>
            </a:r>
            <a:r>
              <a:rPr lang="ja-JP" altLang="en-US" u="sng" dirty="0" smtClean="0"/>
              <a:t>（ソータ）</a:t>
            </a:r>
            <a:r>
              <a:rPr lang="en-US" altLang="ja-JP" u="sng" dirty="0" smtClean="0"/>
              <a:t>』</a:t>
            </a:r>
          </a:p>
          <a:p>
            <a:pPr marL="0" indent="0">
              <a:buNone/>
            </a:pPr>
            <a:r>
              <a:rPr lang="ja-JP" altLang="en-US" b="0" dirty="0" smtClean="0"/>
              <a:t>　</a:t>
            </a:r>
            <a:r>
              <a:rPr lang="en-US" altLang="ja-JP" sz="1600" dirty="0" smtClean="0"/>
              <a:t>〈</a:t>
            </a:r>
            <a:r>
              <a:rPr lang="ja-JP" altLang="en-US" sz="1600" dirty="0" smtClean="0"/>
              <a:t>基本機能</a:t>
            </a:r>
            <a:r>
              <a:rPr lang="en-US" altLang="ja-JP" sz="1600" dirty="0" smtClean="0"/>
              <a:t>〉</a:t>
            </a:r>
          </a:p>
          <a:p>
            <a:pPr marL="0" indent="0">
              <a:buNone/>
            </a:pPr>
            <a:r>
              <a:rPr lang="ja-JP" altLang="en-US" sz="1600" b="0" dirty="0"/>
              <a:t>　</a:t>
            </a:r>
            <a:r>
              <a:rPr lang="ja-JP" altLang="en-US" sz="1600" b="0" dirty="0" smtClean="0"/>
              <a:t>　</a:t>
            </a:r>
            <a:endParaRPr lang="en-US" altLang="ja-JP" sz="1600" b="0" dirty="0" smtClean="0"/>
          </a:p>
          <a:p>
            <a:pPr marL="0" indent="0">
              <a:buNone/>
            </a:pPr>
            <a:endParaRPr lang="en-US" altLang="ja-JP" sz="1600" b="0" dirty="0"/>
          </a:p>
          <a:p>
            <a:pPr marL="0" indent="0">
              <a:buNone/>
            </a:pPr>
            <a:endParaRPr lang="en-US" altLang="ja-JP" sz="1600" b="0" dirty="0" smtClean="0"/>
          </a:p>
          <a:p>
            <a:pPr marL="0" indent="0">
              <a:buNone/>
            </a:pPr>
            <a:endParaRPr lang="en-US" altLang="ja-JP" sz="1600" b="0" dirty="0"/>
          </a:p>
          <a:p>
            <a:pPr marL="0" indent="0">
              <a:buNone/>
            </a:pPr>
            <a:endParaRPr lang="en-US" altLang="ja-JP" sz="1600" b="0" dirty="0" smtClean="0"/>
          </a:p>
          <a:p>
            <a:pPr marL="0" indent="0">
              <a:buNone/>
            </a:pPr>
            <a:endParaRPr lang="en-US" altLang="ja-JP" sz="1600" b="0" dirty="0"/>
          </a:p>
          <a:p>
            <a:pPr marL="0" indent="0">
              <a:buNone/>
            </a:pPr>
            <a:endParaRPr lang="en-US" altLang="ja-JP" sz="1600" b="0" dirty="0" smtClean="0"/>
          </a:p>
          <a:p>
            <a:pPr marL="0" indent="0">
              <a:buNone/>
            </a:pPr>
            <a:endParaRPr lang="en-US" altLang="ja-JP" sz="1600" b="0" dirty="0"/>
          </a:p>
          <a:p>
            <a:pPr marL="0" indent="0">
              <a:buNone/>
            </a:pPr>
            <a:endParaRPr lang="en-US" altLang="ja-JP" sz="1600" b="0" dirty="0" smtClean="0"/>
          </a:p>
          <a:p>
            <a:pPr marL="0" indent="0">
              <a:buNone/>
            </a:pPr>
            <a:r>
              <a:rPr lang="ja-JP" altLang="en-US" sz="1600" b="0" dirty="0" smtClean="0"/>
              <a:t>　</a:t>
            </a:r>
            <a:r>
              <a:rPr lang="en-US" altLang="ja-JP" sz="1600" dirty="0" smtClean="0"/>
              <a:t>〈</a:t>
            </a:r>
            <a:r>
              <a:rPr lang="ja-JP" altLang="en-US" sz="1600" dirty="0" smtClean="0"/>
              <a:t>特徴</a:t>
            </a:r>
            <a:r>
              <a:rPr lang="en-US" altLang="ja-JP" sz="1600" dirty="0" smtClean="0"/>
              <a:t>〉</a:t>
            </a:r>
          </a:p>
          <a:p>
            <a:pPr lvl="1">
              <a:buFont typeface="Wingdings" panose="05000000000000000000" pitchFamily="2" charset="2"/>
              <a:buChar char="ü"/>
            </a:pPr>
            <a:r>
              <a:rPr lang="en-US" altLang="ja-JP" sz="1400" dirty="0"/>
              <a:t>Sota</a:t>
            </a:r>
            <a:r>
              <a:rPr lang="ja-JP" altLang="en-US" sz="1400" dirty="0"/>
              <a:t>は</a:t>
            </a:r>
            <a:r>
              <a:rPr lang="ja-JP" altLang="en-US" sz="1400" dirty="0" smtClean="0"/>
              <a:t>、人</a:t>
            </a:r>
            <a:r>
              <a:rPr lang="ja-JP" altLang="en-US" sz="1400" dirty="0"/>
              <a:t>と関わるロボットを広く普及させることを目的に開発されたコミュニケーションロボット</a:t>
            </a:r>
            <a:r>
              <a:rPr lang="ja-JP" altLang="en-US" sz="1400" dirty="0" smtClean="0"/>
              <a:t>である。</a:t>
            </a:r>
            <a:endParaRPr lang="en-US" altLang="ja-JP" sz="1400" dirty="0" smtClean="0"/>
          </a:p>
          <a:p>
            <a:pPr lvl="1">
              <a:buFont typeface="Wingdings" panose="05000000000000000000" pitchFamily="2" charset="2"/>
              <a:buChar char="ü"/>
            </a:pPr>
            <a:r>
              <a:rPr lang="en-US" altLang="ja-JP" sz="1400" dirty="0"/>
              <a:t>LinuxOS </a:t>
            </a:r>
            <a:r>
              <a:rPr lang="ja-JP" altLang="en-US" sz="1400" dirty="0"/>
              <a:t>を搭載したインテル</a:t>
            </a:r>
            <a:r>
              <a:rPr lang="en-US" altLang="ja-JP" sz="1400" dirty="0"/>
              <a:t>(R) Edison </a:t>
            </a:r>
            <a:r>
              <a:rPr lang="ja-JP" altLang="en-US" sz="1400" dirty="0"/>
              <a:t>を内蔵しているため、画像認識、音声認識、音声合成等を</a:t>
            </a:r>
            <a:r>
              <a:rPr lang="ja-JP" altLang="en-US" sz="1400" dirty="0" smtClean="0"/>
              <a:t>用いたアプリ開発が可能。</a:t>
            </a:r>
            <a:endParaRPr lang="en-US" altLang="ja-JP" sz="1400" dirty="0" smtClean="0"/>
          </a:p>
          <a:p>
            <a:pPr lvl="1">
              <a:buFont typeface="Wingdings" panose="05000000000000000000" pitchFamily="2" charset="2"/>
              <a:buChar char="ü"/>
            </a:pPr>
            <a:r>
              <a:rPr lang="en-US" altLang="ja-JP" sz="1400" dirty="0" smtClean="0"/>
              <a:t>WiFi</a:t>
            </a:r>
            <a:r>
              <a:rPr lang="ja-JP" altLang="en-US" sz="1400" dirty="0" smtClean="0"/>
              <a:t>を利用してクラウドサーバとのデータ交換を行ったり、</a:t>
            </a:r>
            <a:r>
              <a:rPr lang="en-US" altLang="ja-JP" sz="1400" dirty="0" smtClean="0"/>
              <a:t>Bluetooth</a:t>
            </a:r>
            <a:r>
              <a:rPr lang="ja-JP" altLang="en-US" sz="1400" dirty="0" smtClean="0"/>
              <a:t>を利用して外部機器（</a:t>
            </a:r>
            <a:r>
              <a:rPr lang="en-US" altLang="ja-JP" sz="1400" dirty="0" smtClean="0"/>
              <a:t>PC,</a:t>
            </a:r>
            <a:r>
              <a:rPr lang="ja-JP" altLang="en-US" sz="1400" dirty="0" smtClean="0"/>
              <a:t>プリンタ、スマホ等）と通信を行うことも可能。</a:t>
            </a:r>
            <a:endParaRPr lang="en-US" altLang="ja-JP" sz="1400" dirty="0" smtClean="0"/>
          </a:p>
          <a:p>
            <a:pPr lvl="1">
              <a:buFont typeface="Wingdings" panose="05000000000000000000" pitchFamily="2" charset="2"/>
              <a:buChar char="ü"/>
            </a:pPr>
            <a:endParaRPr lang="en-US" altLang="ja-JP" b="0" dirty="0" smtClean="0"/>
          </a:p>
        </p:txBody>
      </p:sp>
      <p:graphicFrame>
        <p:nvGraphicFramePr>
          <p:cNvPr id="7" name="表 6"/>
          <p:cNvGraphicFramePr>
            <a:graphicFrameLocks noGrp="1"/>
          </p:cNvGraphicFramePr>
          <p:nvPr>
            <p:extLst>
              <p:ext uri="{D42A27DB-BD31-4B8C-83A1-F6EECF244321}">
                <p14:modId xmlns:p14="http://schemas.microsoft.com/office/powerpoint/2010/main" val="2601939668"/>
              </p:ext>
            </p:extLst>
          </p:nvPr>
        </p:nvGraphicFramePr>
        <p:xfrm>
          <a:off x="755576" y="1916832"/>
          <a:ext cx="6096000" cy="2346960"/>
        </p:xfrm>
        <a:graphic>
          <a:graphicData uri="http://schemas.openxmlformats.org/drawingml/2006/table">
            <a:tbl>
              <a:tblPr firstRow="1" bandRow="1">
                <a:tableStyleId>{FABFCF23-3B69-468F-B69F-88F6DE6A72F2}</a:tableStyleId>
              </a:tblPr>
              <a:tblGrid>
                <a:gridCol w="1584176"/>
                <a:gridCol w="4511824"/>
              </a:tblGrid>
              <a:tr h="288032">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外形</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smtClean="0">
                          <a:solidFill>
                            <a:schemeClr val="tx1"/>
                          </a:solidFill>
                          <a:latin typeface="Meiryo UI" panose="020B0604030504040204" pitchFamily="50" charset="-128"/>
                          <a:ea typeface="Meiryo UI" panose="020B0604030504040204" pitchFamily="50" charset="-128"/>
                        </a:rPr>
                        <a:t>280(H)×140(W)×160(D)mm</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自由度</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zh-TW" altLang="en-US" sz="1400" dirty="0" smtClean="0">
                          <a:solidFill>
                            <a:schemeClr val="tx1"/>
                          </a:solidFill>
                          <a:latin typeface="Meiryo UI" panose="020B0604030504040204" pitchFamily="50" charset="-128"/>
                          <a:ea typeface="Meiryo UI" panose="020B0604030504040204" pitchFamily="50" charset="-128"/>
                        </a:rPr>
                        <a:t>合計</a:t>
                      </a:r>
                      <a:r>
                        <a:rPr kumimoji="1" lang="en-US" altLang="zh-TW" sz="1400" dirty="0" smtClean="0">
                          <a:solidFill>
                            <a:schemeClr val="tx1"/>
                          </a:solidFill>
                          <a:latin typeface="Meiryo UI" panose="020B0604030504040204" pitchFamily="50" charset="-128"/>
                          <a:ea typeface="Meiryo UI" panose="020B0604030504040204" pitchFamily="50" charset="-128"/>
                        </a:rPr>
                        <a:t>8</a:t>
                      </a:r>
                      <a:r>
                        <a:rPr kumimoji="1" lang="zh-TW" altLang="en-US" sz="1400" dirty="0" smtClean="0">
                          <a:solidFill>
                            <a:schemeClr val="tx1"/>
                          </a:solidFill>
                          <a:latin typeface="Meiryo UI" panose="020B0604030504040204" pitchFamily="50" charset="-128"/>
                          <a:ea typeface="Meiryo UI" panose="020B0604030504040204" pitchFamily="50" charset="-128"/>
                        </a:rPr>
                        <a:t>自由度</a:t>
                      </a:r>
                      <a:r>
                        <a:rPr kumimoji="1" lang="en-US" altLang="zh-TW" sz="1400" dirty="0" smtClean="0">
                          <a:solidFill>
                            <a:schemeClr val="tx1"/>
                          </a:solidFill>
                          <a:latin typeface="Meiryo UI" panose="020B0604030504040204" pitchFamily="50" charset="-128"/>
                          <a:ea typeface="Meiryo UI" panose="020B0604030504040204" pitchFamily="50" charset="-128"/>
                        </a:rPr>
                        <a:t>(</a:t>
                      </a:r>
                      <a:r>
                        <a:rPr kumimoji="1" lang="zh-TW" altLang="en-US" sz="1400" dirty="0" smtClean="0">
                          <a:solidFill>
                            <a:schemeClr val="tx1"/>
                          </a:solidFill>
                          <a:latin typeface="Meiryo UI" panose="020B0604030504040204" pitchFamily="50" charset="-128"/>
                          <a:ea typeface="Meiryo UI" panose="020B0604030504040204" pitchFamily="50" charset="-128"/>
                        </a:rPr>
                        <a:t>胴体</a:t>
                      </a:r>
                      <a:r>
                        <a:rPr kumimoji="1" lang="en-US" altLang="zh-TW" sz="1400" dirty="0" smtClean="0">
                          <a:solidFill>
                            <a:schemeClr val="tx1"/>
                          </a:solidFill>
                          <a:latin typeface="Meiryo UI" panose="020B0604030504040204" pitchFamily="50" charset="-128"/>
                          <a:ea typeface="Meiryo UI" panose="020B0604030504040204" pitchFamily="50" charset="-128"/>
                        </a:rPr>
                        <a:t>1</a:t>
                      </a:r>
                      <a:r>
                        <a:rPr kumimoji="1" lang="zh-TW" altLang="en-US" sz="1400" dirty="0" smtClean="0">
                          <a:solidFill>
                            <a:schemeClr val="tx1"/>
                          </a:solidFill>
                          <a:latin typeface="Meiryo UI" panose="020B0604030504040204" pitchFamily="50" charset="-128"/>
                          <a:ea typeface="Meiryo UI" panose="020B0604030504040204" pitchFamily="50" charset="-128"/>
                        </a:rPr>
                        <a:t>軸、腕</a:t>
                      </a:r>
                      <a:r>
                        <a:rPr kumimoji="1" lang="en-US" altLang="zh-TW" sz="1400" dirty="0" smtClean="0">
                          <a:solidFill>
                            <a:schemeClr val="tx1"/>
                          </a:solidFill>
                          <a:latin typeface="Meiryo UI" panose="020B0604030504040204" pitchFamily="50" charset="-128"/>
                          <a:ea typeface="Meiryo UI" panose="020B0604030504040204" pitchFamily="50" charset="-128"/>
                        </a:rPr>
                        <a:t>2</a:t>
                      </a:r>
                      <a:r>
                        <a:rPr kumimoji="1" lang="zh-TW" altLang="en-US" sz="1400" dirty="0" smtClean="0">
                          <a:solidFill>
                            <a:schemeClr val="tx1"/>
                          </a:solidFill>
                          <a:latin typeface="Meiryo UI" panose="020B0604030504040204" pitchFamily="50" charset="-128"/>
                          <a:ea typeface="Meiryo UI" panose="020B0604030504040204" pitchFamily="50" charset="-128"/>
                        </a:rPr>
                        <a:t>軸</a:t>
                      </a:r>
                      <a:r>
                        <a:rPr kumimoji="1" lang="en-US" altLang="zh-TW" sz="1400" dirty="0" smtClean="0">
                          <a:solidFill>
                            <a:schemeClr val="tx1"/>
                          </a:solidFill>
                          <a:latin typeface="Meiryo UI" panose="020B0604030504040204" pitchFamily="50" charset="-128"/>
                          <a:ea typeface="Meiryo UI" panose="020B0604030504040204" pitchFamily="50" charset="-128"/>
                        </a:rPr>
                        <a:t>x2</a:t>
                      </a:r>
                      <a:r>
                        <a:rPr kumimoji="1" lang="zh-TW" altLang="en-US" sz="1400" dirty="0" smtClean="0">
                          <a:solidFill>
                            <a:schemeClr val="tx1"/>
                          </a:solidFill>
                          <a:latin typeface="Meiryo UI" panose="020B0604030504040204" pitchFamily="50" charset="-128"/>
                          <a:ea typeface="Meiryo UI" panose="020B0604030504040204" pitchFamily="50" charset="-128"/>
                        </a:rPr>
                        <a:t>、首</a:t>
                      </a:r>
                      <a:r>
                        <a:rPr kumimoji="1" lang="en-US" altLang="zh-TW" sz="1400" dirty="0" smtClean="0">
                          <a:solidFill>
                            <a:schemeClr val="tx1"/>
                          </a:solidFill>
                          <a:latin typeface="Meiryo UI" panose="020B0604030504040204" pitchFamily="50" charset="-128"/>
                          <a:ea typeface="Meiryo UI" panose="020B0604030504040204" pitchFamily="50" charset="-128"/>
                        </a:rPr>
                        <a:t>3</a:t>
                      </a:r>
                      <a:r>
                        <a:rPr kumimoji="1" lang="zh-TW" altLang="en-US" sz="1400" dirty="0" smtClean="0">
                          <a:solidFill>
                            <a:schemeClr val="tx1"/>
                          </a:solidFill>
                          <a:latin typeface="Meiryo UI" panose="020B0604030504040204" pitchFamily="50" charset="-128"/>
                          <a:ea typeface="Meiryo UI" panose="020B0604030504040204" pitchFamily="50" charset="-128"/>
                        </a:rPr>
                        <a:t>軸</a:t>
                      </a:r>
                      <a:r>
                        <a:rPr kumimoji="1" lang="en-US" altLang="zh-TW" sz="1400" dirty="0" smtClean="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重量</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763g</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en-US" altLang="ja-JP" sz="1400" dirty="0" smtClean="0">
                          <a:solidFill>
                            <a:schemeClr val="tx1"/>
                          </a:solidFill>
                          <a:latin typeface="Meiryo UI" panose="020B0604030504040204" pitchFamily="50" charset="-128"/>
                          <a:ea typeface="Meiryo UI" panose="020B0604030504040204" pitchFamily="50" charset="-128"/>
                        </a:rPr>
                        <a:t>CPU</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Intel(R) Edison</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入出力</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・カメラ　・モノラルマイク　・スピーカ　・</a:t>
                      </a:r>
                      <a:r>
                        <a:rPr kumimoji="1" lang="en-US" altLang="ja-JP" sz="1400" dirty="0" smtClean="0">
                          <a:solidFill>
                            <a:schemeClr val="tx1"/>
                          </a:solidFill>
                          <a:latin typeface="Meiryo UI" panose="020B0604030504040204" pitchFamily="50" charset="-128"/>
                          <a:ea typeface="Meiryo UI" panose="020B0604030504040204" pitchFamily="50" charset="-128"/>
                        </a:rPr>
                        <a:t>LED</a:t>
                      </a:r>
                      <a:r>
                        <a:rPr kumimoji="1" lang="ja-JP" altLang="en-US" sz="1400" dirty="0" smtClean="0">
                          <a:solidFill>
                            <a:schemeClr val="tx1"/>
                          </a:solidFill>
                          <a:latin typeface="Meiryo UI" panose="020B0604030504040204" pitchFamily="50" charset="-128"/>
                          <a:ea typeface="Meiryo UI" panose="020B0604030504040204" pitchFamily="50" charset="-128"/>
                        </a:rPr>
                        <a:t>（両目</a:t>
                      </a:r>
                      <a:r>
                        <a:rPr kumimoji="1" lang="en-US" altLang="ja-JP" sz="1400" dirty="0" smtClean="0">
                          <a:solidFill>
                            <a:schemeClr val="tx1"/>
                          </a:solidFill>
                          <a:latin typeface="Meiryo UI" panose="020B0604030504040204" pitchFamily="50" charset="-128"/>
                          <a:ea typeface="Meiryo UI" panose="020B0604030504040204" pitchFamily="50" charset="-128"/>
                        </a:rPr>
                        <a:t>×2</a:t>
                      </a:r>
                      <a:r>
                        <a:rPr kumimoji="1" lang="ja-JP" altLang="en-US" sz="1400" dirty="0" smtClean="0">
                          <a:solidFill>
                            <a:schemeClr val="tx1"/>
                          </a:solidFill>
                          <a:latin typeface="Meiryo UI" panose="020B0604030504040204" pitchFamily="50" charset="-128"/>
                          <a:ea typeface="Meiryo UI" panose="020B0604030504040204" pitchFamily="50" charset="-128"/>
                        </a:rPr>
                        <a:t>、口</a:t>
                      </a:r>
                      <a:r>
                        <a:rPr kumimoji="1" lang="en-US" altLang="ja-JP" sz="1400" dirty="0" smtClean="0">
                          <a:solidFill>
                            <a:schemeClr val="tx1"/>
                          </a:solidFill>
                          <a:latin typeface="Meiryo UI" panose="020B0604030504040204" pitchFamily="50" charset="-128"/>
                          <a:ea typeface="Meiryo UI" panose="020B0604030504040204" pitchFamily="50" charset="-128"/>
                        </a:rPr>
                        <a:t>×1</a:t>
                      </a:r>
                      <a:r>
                        <a:rPr kumimoji="1" lang="ja-JP" altLang="en-US" sz="1400" dirty="0" smtClean="0">
                          <a:solidFill>
                            <a:schemeClr val="tx1"/>
                          </a:solidFill>
                          <a:latin typeface="Meiryo UI" panose="020B0604030504040204" pitchFamily="50" charset="-128"/>
                          <a:ea typeface="Meiryo UI" panose="020B0604030504040204" pitchFamily="50" charset="-128"/>
                        </a:rPr>
                        <a:t>、電源ランプ</a:t>
                      </a:r>
                      <a:r>
                        <a:rPr kumimoji="1" lang="en-US" altLang="ja-JP" sz="1400" dirty="0" smtClean="0">
                          <a:solidFill>
                            <a:schemeClr val="tx1"/>
                          </a:solidFill>
                          <a:latin typeface="Meiryo UI" panose="020B0604030504040204" pitchFamily="50" charset="-128"/>
                          <a:ea typeface="Meiryo UI" panose="020B0604030504040204" pitchFamily="50" charset="-128"/>
                        </a:rPr>
                        <a:t>×1</a:t>
                      </a:r>
                      <a:r>
                        <a:rPr kumimoji="1" lang="ja-JP" altLang="en-US" sz="1400" dirty="0" smtClean="0">
                          <a:solidFill>
                            <a:schemeClr val="tx1"/>
                          </a:solidFill>
                          <a:latin typeface="Meiryo UI" panose="020B0604030504040204" pitchFamily="50" charset="-128"/>
                          <a:ea typeface="Meiryo UI" panose="020B0604030504040204" pitchFamily="50" charset="-128"/>
                        </a:rPr>
                        <a:t>） ・スイッチ（電源ボタン、音量ボタン</a:t>
                      </a:r>
                      <a:r>
                        <a:rPr kumimoji="1" lang="en-US" altLang="ja-JP" sz="1400" dirty="0" smtClean="0">
                          <a:solidFill>
                            <a:schemeClr val="tx1"/>
                          </a:solidFill>
                          <a:latin typeface="Meiryo UI" panose="020B0604030504040204" pitchFamily="50" charset="-128"/>
                          <a:ea typeface="Meiryo UI" panose="020B0604030504040204" pitchFamily="50" charset="-128"/>
                        </a:rPr>
                        <a:t>×2</a:t>
                      </a:r>
                      <a:r>
                        <a:rPr kumimoji="1" lang="ja-JP" altLang="en-US" sz="1400" dirty="0" smtClean="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インターフェース</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a:t>
                      </a:r>
                      <a:r>
                        <a:rPr kumimoji="1" lang="en-US" altLang="ja-JP" sz="1400" dirty="0" smtClean="0">
                          <a:solidFill>
                            <a:schemeClr val="tx1"/>
                          </a:solidFill>
                          <a:latin typeface="Meiryo UI" panose="020B0604030504040204" pitchFamily="50" charset="-128"/>
                          <a:ea typeface="Meiryo UI" panose="020B0604030504040204" pitchFamily="50" charset="-128"/>
                        </a:rPr>
                        <a:t>WiFi</a:t>
                      </a:r>
                      <a:r>
                        <a:rPr kumimoji="1" lang="ja-JP" altLang="en-US" sz="1400" dirty="0" smtClean="0">
                          <a:solidFill>
                            <a:schemeClr val="tx1"/>
                          </a:solidFill>
                          <a:latin typeface="Meiryo UI" panose="020B0604030504040204" pitchFamily="50" charset="-128"/>
                          <a:ea typeface="Meiryo UI" panose="020B0604030504040204" pitchFamily="50" charset="-128"/>
                        </a:rPr>
                        <a:t>　・</a:t>
                      </a:r>
                      <a:r>
                        <a:rPr kumimoji="1" lang="en-US" altLang="ja-JP" sz="1400" dirty="0" smtClean="0">
                          <a:solidFill>
                            <a:schemeClr val="tx1"/>
                          </a:solidFill>
                          <a:latin typeface="Meiryo UI" panose="020B0604030504040204" pitchFamily="50" charset="-128"/>
                          <a:ea typeface="Meiryo UI" panose="020B0604030504040204" pitchFamily="50" charset="-128"/>
                        </a:rPr>
                        <a:t>Bluetooth</a:t>
                      </a:r>
                      <a:r>
                        <a:rPr kumimoji="1" lang="ja-JP" altLang="en-US" sz="1400" dirty="0" smtClean="0">
                          <a:solidFill>
                            <a:schemeClr val="tx1"/>
                          </a:solidFill>
                          <a:latin typeface="Meiryo UI" panose="020B0604030504040204" pitchFamily="50" charset="-128"/>
                          <a:ea typeface="Meiryo UI" panose="020B0604030504040204" pitchFamily="50" charset="-128"/>
                        </a:rPr>
                        <a:t>　・</a:t>
                      </a:r>
                      <a:r>
                        <a:rPr kumimoji="1" lang="en-US" altLang="ja-JP" sz="1400" dirty="0" smtClean="0">
                          <a:solidFill>
                            <a:schemeClr val="tx1"/>
                          </a:solidFill>
                          <a:latin typeface="Meiryo UI" panose="020B0604030504040204" pitchFamily="50" charset="-128"/>
                          <a:ea typeface="Meiryo UI" panose="020B0604030504040204" pitchFamily="50" charset="-128"/>
                        </a:rPr>
                        <a:t>USB×2</a:t>
                      </a:r>
                      <a:r>
                        <a:rPr kumimoji="1" lang="ja-JP" altLang="en-US" sz="1400" dirty="0" smtClean="0">
                          <a:solidFill>
                            <a:schemeClr val="tx1"/>
                          </a:solidFill>
                          <a:latin typeface="Meiryo UI" panose="020B0604030504040204" pitchFamily="50" charset="-128"/>
                          <a:ea typeface="Meiryo UI" panose="020B0604030504040204" pitchFamily="50" charset="-128"/>
                        </a:rPr>
                        <a:t>　・電源コネクタ　</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電源</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AC</a:t>
                      </a:r>
                      <a:r>
                        <a:rPr kumimoji="1" lang="ja-JP" altLang="en-US" sz="1400" dirty="0" smtClean="0">
                          <a:solidFill>
                            <a:schemeClr val="tx1"/>
                          </a:solidFill>
                          <a:latin typeface="Meiryo UI" panose="020B0604030504040204" pitchFamily="50" charset="-128"/>
                          <a:ea typeface="Meiryo UI" panose="020B0604030504040204" pitchFamily="50" charset="-128"/>
                        </a:rPr>
                        <a:t>アダプタ（</a:t>
                      </a:r>
                      <a:r>
                        <a:rPr kumimoji="1" lang="en-US" altLang="ja-JP" sz="1400" dirty="0" smtClean="0">
                          <a:solidFill>
                            <a:schemeClr val="tx1"/>
                          </a:solidFill>
                          <a:latin typeface="Meiryo UI" panose="020B0604030504040204" pitchFamily="50" charset="-128"/>
                          <a:ea typeface="Meiryo UI" panose="020B0604030504040204" pitchFamily="50" charset="-128"/>
                        </a:rPr>
                        <a:t>12V 4A</a:t>
                      </a:r>
                      <a:r>
                        <a:rPr kumimoji="1" lang="ja-JP" altLang="en-US" sz="1400" dirty="0" smtClean="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pic>
        <p:nvPicPr>
          <p:cNvPr id="8" name="図 7"/>
          <p:cNvPicPr>
            <a:picLocks noChangeAspect="1"/>
          </p:cNvPicPr>
          <p:nvPr/>
        </p:nvPicPr>
        <p:blipFill>
          <a:blip r:embed="rId3"/>
          <a:stretch>
            <a:fillRect/>
          </a:stretch>
        </p:blipFill>
        <p:spPr>
          <a:xfrm>
            <a:off x="7092280" y="1916831"/>
            <a:ext cx="1296144" cy="2178393"/>
          </a:xfrm>
          <a:prstGeom prst="rect">
            <a:avLst/>
          </a:prstGeom>
        </p:spPr>
      </p:pic>
    </p:spTree>
    <p:extLst>
      <p:ext uri="{BB962C8B-B14F-4D97-AF65-F5344CB8AC3E}">
        <p14:creationId xmlns:p14="http://schemas.microsoft.com/office/powerpoint/2010/main" val="4280792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Font typeface="+mj-lt"/>
              <a:buNone/>
            </a:pPr>
            <a:r>
              <a:rPr kumimoji="1" lang="ja-JP" altLang="en-US" dirty="0" smtClean="0"/>
              <a:t>開発テーマ１（要件）</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5</a:t>
            </a:fld>
            <a:endParaRPr lang="en-US" altLang="ja-JP"/>
          </a:p>
        </p:txBody>
      </p:sp>
      <p:sp>
        <p:nvSpPr>
          <p:cNvPr id="5" name="コンテンツ プレースホルダー 2"/>
          <p:cNvSpPr>
            <a:spLocks noGrp="1"/>
          </p:cNvSpPr>
          <p:nvPr>
            <p:ph idx="1"/>
          </p:nvPr>
        </p:nvSpPr>
        <p:spPr>
          <a:xfrm>
            <a:off x="179388" y="692150"/>
            <a:ext cx="8785225" cy="5689600"/>
          </a:xfrm>
        </p:spPr>
        <p:txBody>
          <a:bodyPr/>
          <a:lstStyle/>
          <a:p>
            <a:r>
              <a:rPr kumimoji="1" lang="ja-JP" altLang="en-US" dirty="0" smtClean="0"/>
              <a:t>今回の</a:t>
            </a:r>
            <a:r>
              <a:rPr kumimoji="1" lang="ja-JP" altLang="en-US" dirty="0" smtClean="0">
                <a:solidFill>
                  <a:srgbClr val="FF0000"/>
                </a:solidFill>
              </a:rPr>
              <a:t>チャレンジ</a:t>
            </a:r>
            <a:r>
              <a:rPr kumimoji="1" lang="ja-JP" altLang="en-US" dirty="0" smtClean="0"/>
              <a:t>テーマの</a:t>
            </a:r>
            <a:r>
              <a:rPr kumimoji="1" lang="en-US" altLang="ja-JP" dirty="0" smtClean="0"/>
              <a:t>1</a:t>
            </a:r>
            <a:r>
              <a:rPr kumimoji="1" lang="ja-JP" altLang="en-US" dirty="0" smtClean="0"/>
              <a:t>つ目は、</a:t>
            </a:r>
            <a:r>
              <a:rPr lang="en-US" altLang="ja-JP" dirty="0"/>
              <a:t/>
            </a:r>
            <a:br>
              <a:rPr lang="en-US" altLang="ja-JP" dirty="0"/>
            </a:br>
            <a:r>
              <a:rPr lang="ja-JP" altLang="en-US" dirty="0" smtClean="0"/>
              <a:t>　　　　　</a:t>
            </a:r>
            <a:r>
              <a:rPr kumimoji="1" lang="en-US" altLang="ja-JP" dirty="0" smtClean="0">
                <a:solidFill>
                  <a:srgbClr val="FF0000"/>
                </a:solidFill>
              </a:rPr>
              <a:t>『</a:t>
            </a:r>
            <a:r>
              <a:rPr kumimoji="1" lang="ja-JP" altLang="en-US" dirty="0" smtClean="0">
                <a:solidFill>
                  <a:srgbClr val="FF0000"/>
                </a:solidFill>
              </a:rPr>
              <a:t>会社説明ロボット</a:t>
            </a:r>
            <a:r>
              <a:rPr lang="en-US" altLang="ja-JP" dirty="0">
                <a:solidFill>
                  <a:srgbClr val="FF0000"/>
                </a:solidFill>
              </a:rPr>
              <a:t>(</a:t>
            </a:r>
            <a:r>
              <a:rPr lang="ja-JP" altLang="en-US" dirty="0">
                <a:solidFill>
                  <a:srgbClr val="FF0000"/>
                </a:solidFill>
              </a:rPr>
              <a:t>プレゼン</a:t>
            </a:r>
            <a:r>
              <a:rPr lang="en-US" altLang="ja-JP" dirty="0">
                <a:solidFill>
                  <a:srgbClr val="FF0000"/>
                </a:solidFill>
              </a:rPr>
              <a:t>SOTA)</a:t>
            </a:r>
            <a:r>
              <a:rPr kumimoji="1" lang="ja-JP" altLang="en-US" dirty="0" smtClean="0">
                <a:solidFill>
                  <a:srgbClr val="FF0000"/>
                </a:solidFill>
              </a:rPr>
              <a:t>の構築</a:t>
            </a:r>
            <a:r>
              <a:rPr kumimoji="1" lang="en-US" altLang="ja-JP" dirty="0" smtClean="0">
                <a:solidFill>
                  <a:srgbClr val="FF0000"/>
                </a:solidFill>
              </a:rPr>
              <a:t>』</a:t>
            </a:r>
            <a:r>
              <a:rPr kumimoji="1" lang="ja-JP" altLang="en-US" dirty="0" smtClean="0"/>
              <a:t>です。</a:t>
            </a:r>
            <a:r>
              <a:rPr lang="ja-JP" altLang="en-US" b="0" dirty="0" smtClean="0"/>
              <a:t>　</a:t>
            </a:r>
            <a:endParaRPr kumimoji="1" lang="en-US" altLang="ja-JP" dirty="0" smtClean="0"/>
          </a:p>
          <a:p>
            <a:r>
              <a:rPr lang="ja-JP" altLang="en-US" dirty="0" smtClean="0"/>
              <a:t>利用シチュエーションは</a:t>
            </a:r>
            <a:r>
              <a:rPr lang="ja-JP" altLang="en-US" dirty="0"/>
              <a:t>「</a:t>
            </a:r>
            <a:r>
              <a:rPr lang="ja-JP" altLang="en-US" dirty="0" smtClean="0"/>
              <a:t>会社説明会です」</a:t>
            </a:r>
            <a:r>
              <a:rPr lang="en-US" altLang="ja-JP" dirty="0"/>
              <a:t/>
            </a:r>
            <a:br>
              <a:rPr lang="en-US" altLang="ja-JP" dirty="0"/>
            </a:br>
            <a:r>
              <a:rPr lang="ja-JP" altLang="en-US" b="0" dirty="0" smtClean="0"/>
              <a:t>　⇒ 会社説明のスライドに合わせてロボットが会社説明を行う</a:t>
            </a:r>
            <a:r>
              <a:rPr lang="en-US" altLang="ja-JP" b="0" dirty="0" smtClean="0"/>
              <a:t>(</a:t>
            </a:r>
            <a:r>
              <a:rPr lang="ja-JP" altLang="en-US" b="0" dirty="0" smtClean="0"/>
              <a:t>喋る</a:t>
            </a:r>
            <a:r>
              <a:rPr lang="en-US" altLang="ja-JP" b="0" dirty="0" smtClean="0"/>
              <a:t>)</a:t>
            </a:r>
            <a:r>
              <a:rPr lang="ja-JP" altLang="en-US" b="0" dirty="0" err="1" smtClean="0"/>
              <a:t>。</a:t>
            </a:r>
            <a:r>
              <a:rPr lang="en-US" altLang="ja-JP" b="0" dirty="0" smtClean="0"/>
              <a:t/>
            </a:r>
            <a:br>
              <a:rPr lang="en-US" altLang="ja-JP" b="0" dirty="0" smtClean="0"/>
            </a:br>
            <a:r>
              <a:rPr lang="ja-JP" altLang="en-US" b="0" dirty="0" smtClean="0"/>
              <a:t>　　 説明会担当者の負担軽減とロボットによる会社説明という話題性</a:t>
            </a:r>
            <a:r>
              <a:rPr lang="en-US" altLang="ja-JP" b="0" dirty="0" smtClean="0"/>
              <a:t>UP</a:t>
            </a:r>
            <a:r>
              <a:rPr lang="ja-JP" altLang="en-US" b="0" dirty="0" smtClean="0"/>
              <a:t>を狙う。</a:t>
            </a:r>
            <a:endParaRPr lang="en-US" altLang="ja-JP" b="0" dirty="0" smtClean="0"/>
          </a:p>
          <a:p>
            <a:pPr lvl="1"/>
            <a:endParaRPr kumimoji="1" lang="en-US" altLang="ja-JP" dirty="0"/>
          </a:p>
        </p:txBody>
      </p:sp>
      <p:pic>
        <p:nvPicPr>
          <p:cNvPr id="8" name="図 7"/>
          <p:cNvPicPr>
            <a:picLocks noChangeAspect="1"/>
          </p:cNvPicPr>
          <p:nvPr/>
        </p:nvPicPr>
        <p:blipFill>
          <a:blip r:embed="rId3"/>
          <a:stretch>
            <a:fillRect/>
          </a:stretch>
        </p:blipFill>
        <p:spPr>
          <a:xfrm>
            <a:off x="4055699" y="2852936"/>
            <a:ext cx="1296144" cy="2178393"/>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395" y="3029707"/>
            <a:ext cx="924255" cy="1805186"/>
          </a:xfrm>
          <a:prstGeom prst="rect">
            <a:avLst/>
          </a:prstGeom>
        </p:spPr>
      </p:pic>
      <p:sp>
        <p:nvSpPr>
          <p:cNvPr id="10" name="右矢印 9"/>
          <p:cNvSpPr/>
          <p:nvPr/>
        </p:nvSpPr>
        <p:spPr>
          <a:xfrm>
            <a:off x="2365037" y="3717033"/>
            <a:ext cx="151216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形吹き出し 10"/>
          <p:cNvSpPr/>
          <p:nvPr/>
        </p:nvSpPr>
        <p:spPr>
          <a:xfrm>
            <a:off x="3121121" y="2348880"/>
            <a:ext cx="1296144" cy="792088"/>
          </a:xfrm>
          <a:prstGeom prst="wedgeEllipseCallout">
            <a:avLst>
              <a:gd name="adj1" fmla="val 25415"/>
              <a:gd name="adj2" fmla="val 67631"/>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00066"/>
                </a:solidFill>
              </a:rPr>
              <a:t>・・・</a:t>
            </a:r>
            <a:endParaRPr kumimoji="1" lang="ja-JP" altLang="en-US" dirty="0">
              <a:solidFill>
                <a:srgbClr val="000066"/>
              </a:solidFill>
            </a:endParaRPr>
          </a:p>
        </p:txBody>
      </p:sp>
      <p:sp>
        <p:nvSpPr>
          <p:cNvPr id="12" name="円形吹き出し 11"/>
          <p:cNvSpPr/>
          <p:nvPr/>
        </p:nvSpPr>
        <p:spPr>
          <a:xfrm>
            <a:off x="239283" y="2237619"/>
            <a:ext cx="1296144" cy="792088"/>
          </a:xfrm>
          <a:prstGeom prst="wedgeEllipseCallout">
            <a:avLst>
              <a:gd name="adj1" fmla="val 25415"/>
              <a:gd name="adj2" fmla="val 67631"/>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p>
            <a:pPr algn="ctr"/>
            <a:r>
              <a:rPr kumimoji="1" lang="ja-JP" altLang="en-US" sz="1600" dirty="0" smtClean="0">
                <a:solidFill>
                  <a:srgbClr val="000066"/>
                </a:solidFill>
              </a:rPr>
              <a:t>はじめるよ</a:t>
            </a:r>
            <a:endParaRPr kumimoji="1" lang="ja-JP" altLang="en-US" sz="1600" dirty="0">
              <a:solidFill>
                <a:srgbClr val="000066"/>
              </a:solidFill>
            </a:endParaRPr>
          </a:p>
        </p:txBody>
      </p:sp>
      <p:cxnSp>
        <p:nvCxnSpPr>
          <p:cNvPr id="18" name="直線矢印コネクタ 17"/>
          <p:cNvCxnSpPr/>
          <p:nvPr/>
        </p:nvCxnSpPr>
        <p:spPr>
          <a:xfrm>
            <a:off x="5076056" y="5031329"/>
            <a:ext cx="506711" cy="891169"/>
          </a:xfrm>
          <a:prstGeom prst="straightConnector1">
            <a:avLst/>
          </a:prstGeom>
          <a:ln w="38100">
            <a:solidFill>
              <a:srgbClr val="000066"/>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9" name="Picture 2" descr="http://blog-imgs-31-origin.fc2.com/e/x/t/extraordinarylife/moblog_d5ba2a69.jpg"/>
          <p:cNvPicPr>
            <a:picLocks noChangeAspect="1" noChangeArrowheads="1"/>
          </p:cNvPicPr>
          <p:nvPr/>
        </p:nvPicPr>
        <p:blipFill rotWithShape="1">
          <a:blip r:embed="rId5">
            <a:extLst>
              <a:ext uri="{28A0092B-C50C-407E-A947-70E740481C1C}">
                <a14:useLocalDpi xmlns:a14="http://schemas.microsoft.com/office/drawing/2010/main" val="0"/>
              </a:ext>
            </a:extLst>
          </a:blip>
          <a:srcRect l="710" t="7175" r="2339" b="46941"/>
          <a:stretch/>
        </p:blipFill>
        <p:spPr bwMode="auto">
          <a:xfrm flipH="1">
            <a:off x="6537934" y="4946575"/>
            <a:ext cx="2396858" cy="79756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762" descr="MCj0428957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1843" y="5168054"/>
            <a:ext cx="1186091"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正方形/長方形 16"/>
          <p:cNvSpPr/>
          <p:nvPr/>
        </p:nvSpPr>
        <p:spPr>
          <a:xfrm>
            <a:off x="2048036" y="5934185"/>
            <a:ext cx="3744416" cy="523220"/>
          </a:xfrm>
          <a:prstGeom prst="rect">
            <a:avLst/>
          </a:prstGeom>
        </p:spPr>
        <p:txBody>
          <a:bodyPr wrap="square">
            <a:spAutoFit/>
          </a:bodyPr>
          <a:lstStyle/>
          <a:p>
            <a:r>
              <a:rPr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PC</a:t>
            </a:r>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との連動</a:t>
            </a:r>
            <a:endParaRPr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（パワーポイントのスライドを操作する）</a:t>
            </a:r>
            <a:endParaRPr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フローチャート: 磁気ディスク 21"/>
          <p:cNvSpPr/>
          <p:nvPr/>
        </p:nvSpPr>
        <p:spPr>
          <a:xfrm>
            <a:off x="7523932" y="3518143"/>
            <a:ext cx="1008112" cy="1008112"/>
          </a:xfrm>
          <a:prstGeom prst="flowChartMagneticDisk">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U ターン矢印 22"/>
          <p:cNvSpPr/>
          <p:nvPr/>
        </p:nvSpPr>
        <p:spPr>
          <a:xfrm rot="5400000">
            <a:off x="6031949" y="3230111"/>
            <a:ext cx="685812" cy="158417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p:cNvSpPr txBox="1"/>
          <p:nvPr/>
        </p:nvSpPr>
        <p:spPr>
          <a:xfrm>
            <a:off x="7544654" y="3903440"/>
            <a:ext cx="987390" cy="461665"/>
          </a:xfrm>
          <a:prstGeom prst="rect">
            <a:avLst/>
          </a:prstGeom>
          <a:noFill/>
        </p:spPr>
        <p:txBody>
          <a:bodyPr wrap="square" rtlCol="0">
            <a:spAutoFit/>
          </a:bodyPr>
          <a:lstStyle/>
          <a:p>
            <a:pPr algn="ct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説明会用</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cs typeface="Meiryo UI" panose="020B0604030504040204" pitchFamily="50" charset="-128"/>
              </a:rPr>
              <a:t>テキスト</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5676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
                                        <p:tgtEl>
                                          <p:spTgt spid="12"/>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300"/>
                                        <p:tgtEl>
                                          <p:spTgt spid="10"/>
                                        </p:tgtEl>
                                      </p:cBhvr>
                                    </p:animEffect>
                                  </p:childTnLst>
                                </p:cTn>
                              </p:par>
                            </p:childTnLst>
                          </p:cTn>
                        </p:par>
                        <p:par>
                          <p:cTn id="12" fill="hold">
                            <p:stCondLst>
                              <p:cond delay="11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300"/>
                                        <p:tgtEl>
                                          <p:spTgt spid="23"/>
                                        </p:tgtEl>
                                      </p:cBhvr>
                                    </p:animEffect>
                                  </p:childTnLst>
                                </p:cTn>
                              </p:par>
                            </p:childTnLst>
                          </p:cTn>
                        </p:par>
                        <p:par>
                          <p:cTn id="16" fill="hold">
                            <p:stCondLst>
                              <p:cond delay="14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300"/>
                                        <p:tgtEl>
                                          <p:spTgt spid="11"/>
                                        </p:tgtEl>
                                      </p:cBhvr>
                                    </p:animEffect>
                                  </p:childTnLst>
                                </p:cTn>
                              </p:par>
                            </p:childTnLst>
                          </p:cTn>
                        </p:par>
                        <p:par>
                          <p:cTn id="20" fill="hold">
                            <p:stCondLst>
                              <p:cond delay="1700"/>
                            </p:stCondLst>
                            <p:childTnLst>
                              <p:par>
                                <p:cTn id="21" presetID="2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300"/>
                                        <p:tgtEl>
                                          <p:spTgt spid="18"/>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300"/>
                                        <p:tgtEl>
                                          <p:spTgt spid="19"/>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3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p:cNvSpPr/>
          <p:nvPr/>
        </p:nvSpPr>
        <p:spPr>
          <a:xfrm>
            <a:off x="6508926" y="1124744"/>
            <a:ext cx="2083819" cy="404340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203429" y="3031799"/>
            <a:ext cx="3792309" cy="21200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911919" y="1113789"/>
            <a:ext cx="2083819" cy="404340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プレゼン</a:t>
            </a:r>
            <a:r>
              <a:rPr kumimoji="1" lang="en-US" altLang="ja-JP" dirty="0" smtClean="0"/>
              <a:t>SOTA</a:t>
            </a:r>
            <a:r>
              <a:rPr kumimoji="1" lang="ja-JP" altLang="en-US" dirty="0" smtClean="0"/>
              <a:t>　実装イメージ</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6</a:t>
            </a:fld>
            <a:endParaRPr lang="en-US" altLang="ja-JP"/>
          </a:p>
        </p:txBody>
      </p:sp>
      <p:pic>
        <p:nvPicPr>
          <p:cNvPr id="62" name="Picture 1762" descr="MCj0428957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8766" y="1124744"/>
            <a:ext cx="1837170" cy="189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図 62"/>
          <p:cNvPicPr>
            <a:picLocks noChangeAspect="1"/>
          </p:cNvPicPr>
          <p:nvPr/>
        </p:nvPicPr>
        <p:blipFill>
          <a:blip r:embed="rId3"/>
          <a:stretch>
            <a:fillRect/>
          </a:stretch>
        </p:blipFill>
        <p:spPr>
          <a:xfrm>
            <a:off x="7232918" y="1378360"/>
            <a:ext cx="867473" cy="1457938"/>
          </a:xfrm>
          <a:prstGeom prst="rect">
            <a:avLst/>
          </a:prstGeom>
        </p:spPr>
      </p:pic>
      <p:sp>
        <p:nvSpPr>
          <p:cNvPr id="64" name="正方形/長方形 63"/>
          <p:cNvSpPr/>
          <p:nvPr/>
        </p:nvSpPr>
        <p:spPr>
          <a:xfrm>
            <a:off x="6516216" y="759785"/>
            <a:ext cx="2304256" cy="400110"/>
          </a:xfrm>
          <a:prstGeom prst="rect">
            <a:avLst/>
          </a:prstGeom>
        </p:spPr>
        <p:txBody>
          <a:bodyPr wrap="square">
            <a:spAutoFit/>
          </a:bodyPr>
          <a:lstStyle/>
          <a:p>
            <a:r>
              <a:rPr lang="en-US" altLang="ja-JP" sz="20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クライアント</a:t>
            </a:r>
            <a:r>
              <a:rPr lang="en-US" altLang="ja-JP" sz="20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65" name="正方形/長方形 64"/>
          <p:cNvSpPr/>
          <p:nvPr/>
        </p:nvSpPr>
        <p:spPr>
          <a:xfrm>
            <a:off x="1835696" y="779056"/>
            <a:ext cx="2160240" cy="400110"/>
          </a:xfrm>
          <a:prstGeom prst="rect">
            <a:avLst/>
          </a:prstGeom>
        </p:spPr>
        <p:txBody>
          <a:bodyPr wrap="square">
            <a:spAutoFit/>
          </a:bodyPr>
          <a:lstStyle/>
          <a:p>
            <a:pPr algn="ctr"/>
            <a:r>
              <a:rPr lang="en-US" altLang="ja-JP" sz="20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サーバ</a:t>
            </a:r>
            <a:r>
              <a:rPr lang="en-US" altLang="ja-JP" sz="20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71" name="フローチャート: 書類 70"/>
          <p:cNvSpPr/>
          <p:nvPr/>
        </p:nvSpPr>
        <p:spPr>
          <a:xfrm>
            <a:off x="361475" y="1540617"/>
            <a:ext cx="914400" cy="61264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solidFill>
                  <a:schemeClr val="tx1"/>
                </a:solidFill>
              </a:rPr>
              <a:t>原稿</a:t>
            </a:r>
            <a:endParaRPr kumimoji="1" lang="ja-JP" altLang="en-US" dirty="0">
              <a:solidFill>
                <a:schemeClr val="tx1"/>
              </a:solidFill>
            </a:endParaRPr>
          </a:p>
        </p:txBody>
      </p:sp>
      <p:cxnSp>
        <p:nvCxnSpPr>
          <p:cNvPr id="74" name="直線矢印コネクタ 73"/>
          <p:cNvCxnSpPr/>
          <p:nvPr/>
        </p:nvCxnSpPr>
        <p:spPr>
          <a:xfrm>
            <a:off x="3962355" y="1831198"/>
            <a:ext cx="2520280" cy="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4283968" y="1340768"/>
            <a:ext cx="1825397" cy="523220"/>
          </a:xfrm>
          <a:prstGeom prst="rect">
            <a:avLst/>
          </a:prstGeom>
        </p:spPr>
        <p:txBody>
          <a:bodyPr wrap="square">
            <a:spAutoFit/>
          </a:bodyPr>
          <a:lstStyle/>
          <a:p>
            <a:pPr algn="ct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①</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発話内容取得</a:t>
            </a:r>
            <a:endPar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リクエスト</a:t>
            </a:r>
            <a:endPar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7" name="直線矢印コネクタ 76"/>
          <p:cNvCxnSpPr/>
          <p:nvPr/>
        </p:nvCxnSpPr>
        <p:spPr>
          <a:xfrm>
            <a:off x="3962355" y="3396293"/>
            <a:ext cx="25202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4106371" y="3087769"/>
            <a:ext cx="2347388" cy="307777"/>
          </a:xfrm>
          <a:prstGeom prst="rect">
            <a:avLst/>
          </a:prstGeom>
        </p:spPr>
        <p:txBody>
          <a:bodyPr wrap="square">
            <a:spAutoFit/>
          </a:bodyPr>
          <a:lstStyle/>
          <a:p>
            <a:pPr algn="ct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③</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テキストデータ送信</a:t>
            </a:r>
            <a:endPar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テキスト ボックス 80"/>
          <p:cNvSpPr txBox="1"/>
          <p:nvPr/>
        </p:nvSpPr>
        <p:spPr>
          <a:xfrm>
            <a:off x="6696101" y="3204467"/>
            <a:ext cx="1692323"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600" dirty="0"/>
              <a:t>④</a:t>
            </a:r>
            <a:r>
              <a:rPr kumimoji="1" lang="ja-JP" altLang="en-US" sz="1600" dirty="0" smtClean="0"/>
              <a:t>テキスト読上げ</a:t>
            </a:r>
            <a:endParaRPr kumimoji="1" lang="en-US" altLang="ja-JP" sz="1600" dirty="0" smtClean="0"/>
          </a:p>
          <a:p>
            <a:pPr algn="r"/>
            <a:r>
              <a:rPr lang="ja-JP" altLang="en-US" sz="1600" dirty="0"/>
              <a:t>　</a:t>
            </a:r>
            <a:r>
              <a:rPr lang="en-US" altLang="ja-JP" sz="1600" dirty="0"/>
              <a:t>/</a:t>
            </a:r>
            <a:r>
              <a:rPr kumimoji="1" lang="ja-JP" altLang="en-US" sz="1600" dirty="0" smtClean="0"/>
              <a:t>動作</a:t>
            </a:r>
            <a:endParaRPr kumimoji="1" lang="en-US" altLang="ja-JP" sz="1600" dirty="0" smtClean="0"/>
          </a:p>
        </p:txBody>
      </p:sp>
      <p:cxnSp>
        <p:nvCxnSpPr>
          <p:cNvPr id="84" name="直線矢印コネクタ 83"/>
          <p:cNvCxnSpPr>
            <a:stCxn id="85" idx="3"/>
            <a:endCxn id="62" idx="2"/>
          </p:cNvCxnSpPr>
          <p:nvPr/>
        </p:nvCxnSpPr>
        <p:spPr>
          <a:xfrm flipV="1">
            <a:off x="1745487" y="3020843"/>
            <a:ext cx="1331864" cy="478278"/>
          </a:xfrm>
          <a:prstGeom prst="bentConnector2">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300988" y="3206733"/>
            <a:ext cx="1444499"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600" dirty="0"/>
              <a:t>②</a:t>
            </a:r>
            <a:r>
              <a:rPr lang="en-US" altLang="ja-JP" sz="1600" dirty="0" smtClean="0"/>
              <a:t>PowerPoint</a:t>
            </a:r>
          </a:p>
          <a:p>
            <a:r>
              <a:rPr lang="ja-JP" altLang="en-US" sz="1600" dirty="0"/>
              <a:t>　 </a:t>
            </a:r>
            <a:r>
              <a:rPr lang="ja-JP" altLang="en-US" sz="1600" dirty="0" smtClean="0"/>
              <a:t>表示</a:t>
            </a:r>
            <a:endParaRPr kumimoji="1" lang="en-US" altLang="ja-JP" sz="1600" dirty="0" smtClean="0"/>
          </a:p>
        </p:txBody>
      </p:sp>
      <p:cxnSp>
        <p:nvCxnSpPr>
          <p:cNvPr id="78" name="直線矢印コネクタ 77"/>
          <p:cNvCxnSpPr/>
          <p:nvPr/>
        </p:nvCxnSpPr>
        <p:spPr>
          <a:xfrm>
            <a:off x="3962355" y="4298213"/>
            <a:ext cx="2520280" cy="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4309796" y="3767104"/>
            <a:ext cx="1825397" cy="523220"/>
          </a:xfrm>
          <a:prstGeom prst="rect">
            <a:avLst/>
          </a:prstGeom>
        </p:spPr>
        <p:txBody>
          <a:bodyPr wrap="square">
            <a:spAutoFit/>
          </a:bodyPr>
          <a:lstStyle/>
          <a:p>
            <a:pPr algn="ct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⑤発話内容取得</a:t>
            </a:r>
            <a:endPar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リクエスト</a:t>
            </a:r>
            <a:endPar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1" name="曲折矢印 90"/>
          <p:cNvSpPr/>
          <p:nvPr/>
        </p:nvSpPr>
        <p:spPr>
          <a:xfrm rot="10800000">
            <a:off x="6707350" y="3820402"/>
            <a:ext cx="783888" cy="6415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角丸四角形吹き出し 108"/>
          <p:cNvSpPr/>
          <p:nvPr/>
        </p:nvSpPr>
        <p:spPr>
          <a:xfrm>
            <a:off x="361475" y="4247825"/>
            <a:ext cx="3314802" cy="404415"/>
          </a:xfrm>
          <a:prstGeom prst="wedgeRoundRectCallout">
            <a:avLst>
              <a:gd name="adj1" fmla="val 60043"/>
              <a:gd name="adj2" fmla="val -42990"/>
              <a:gd name="adj3" fmla="val 16667"/>
            </a:avLst>
          </a:prstGeom>
          <a:solidFill>
            <a:schemeClr val="bg1"/>
          </a:solid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rgbClr val="FF0000"/>
                </a:solidFill>
                <a:latin typeface="Meiryo UI" panose="020B0604030504040204" pitchFamily="50" charset="-128"/>
                <a:ea typeface="Meiryo UI" panose="020B0604030504040204" pitchFamily="50" charset="-128"/>
              </a:rPr>
              <a:t>テキストの行数分処理を繰り返し実行</a:t>
            </a:r>
            <a:endParaRPr kumimoji="1" lang="ja-JP" altLang="en-US" sz="1600" dirty="0">
              <a:solidFill>
                <a:srgbClr val="FF0000"/>
              </a:solidFill>
              <a:latin typeface="Meiryo UI" panose="020B0604030504040204" pitchFamily="50" charset="-128"/>
              <a:ea typeface="Meiryo UI" panose="020B0604030504040204" pitchFamily="50" charset="-128"/>
            </a:endParaRPr>
          </a:p>
        </p:txBody>
      </p:sp>
      <p:sp>
        <p:nvSpPr>
          <p:cNvPr id="3" name="角丸四角形 2"/>
          <p:cNvSpPr/>
          <p:nvPr/>
        </p:nvSpPr>
        <p:spPr>
          <a:xfrm>
            <a:off x="4457700" y="2132856"/>
            <a:ext cx="1707209" cy="43204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Socket</a:t>
            </a:r>
            <a:r>
              <a:rPr kumimoji="1" lang="ja-JP" altLang="en-US" dirty="0" smtClean="0">
                <a:solidFill>
                  <a:sysClr val="windowText" lastClr="000000"/>
                </a:solidFill>
              </a:rPr>
              <a:t>通信</a:t>
            </a:r>
            <a:endParaRPr kumimoji="1" lang="ja-JP" altLang="en-US" dirty="0">
              <a:solidFill>
                <a:sysClr val="windowText" lastClr="000000"/>
              </a:solidFill>
            </a:endParaRPr>
          </a:p>
        </p:txBody>
      </p:sp>
      <p:cxnSp>
        <p:nvCxnSpPr>
          <p:cNvPr id="66" name="直線矢印コネクタ 65"/>
          <p:cNvCxnSpPr/>
          <p:nvPr/>
        </p:nvCxnSpPr>
        <p:spPr>
          <a:xfrm flipH="1">
            <a:off x="1450238" y="1738372"/>
            <a:ext cx="923362" cy="15511"/>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コンテンツ プレースホルダー 2"/>
          <p:cNvSpPr>
            <a:spLocks noGrp="1"/>
          </p:cNvSpPr>
          <p:nvPr>
            <p:ph idx="1"/>
          </p:nvPr>
        </p:nvSpPr>
        <p:spPr>
          <a:xfrm>
            <a:off x="231635" y="5229200"/>
            <a:ext cx="8785225" cy="765484"/>
          </a:xfrm>
        </p:spPr>
        <p:txBody>
          <a:bodyPr/>
          <a:lstStyle/>
          <a:p>
            <a:r>
              <a:rPr lang="en-US" altLang="ja-JP" sz="2400" dirty="0"/>
              <a:t>PC</a:t>
            </a:r>
            <a:r>
              <a:rPr lang="ja-JP" altLang="en-US" sz="2400" dirty="0"/>
              <a:t>をサーバ、</a:t>
            </a:r>
            <a:r>
              <a:rPr lang="en-US" altLang="ja-JP" sz="2400" dirty="0" err="1"/>
              <a:t>Sota</a:t>
            </a:r>
            <a:r>
              <a:rPr lang="ja-JP" altLang="en-US" sz="2400" dirty="0"/>
              <a:t>をクライアントにして</a:t>
            </a:r>
            <a:r>
              <a:rPr lang="en-US" altLang="ja-JP" sz="2400" dirty="0"/>
              <a:t>TCP</a:t>
            </a:r>
            <a:r>
              <a:rPr lang="ja-JP" altLang="en-US" sz="2400" dirty="0"/>
              <a:t>通信　</a:t>
            </a:r>
            <a:endParaRPr lang="en-US" altLang="ja-JP" sz="2400" dirty="0"/>
          </a:p>
          <a:p>
            <a:r>
              <a:rPr lang="ja-JP" altLang="en-US" sz="2400" dirty="0" smtClean="0"/>
              <a:t>開発言語は</a:t>
            </a:r>
            <a:r>
              <a:rPr lang="en-US" altLang="ja-JP" sz="2400" dirty="0" err="1" smtClean="0"/>
              <a:t>Java,VBS</a:t>
            </a:r>
            <a:endParaRPr lang="en-US" altLang="ja-JP" sz="2400" dirty="0" smtClean="0"/>
          </a:p>
          <a:p>
            <a:pPr lvl="1"/>
            <a:endParaRPr kumimoji="1" lang="en-US" altLang="ja-JP" sz="2000" dirty="0"/>
          </a:p>
        </p:txBody>
      </p:sp>
      <p:sp>
        <p:nvSpPr>
          <p:cNvPr id="39" name="角丸四角形 38"/>
          <p:cNvSpPr/>
          <p:nvPr/>
        </p:nvSpPr>
        <p:spPr>
          <a:xfrm>
            <a:off x="2827368" y="1749956"/>
            <a:ext cx="952544" cy="26490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ysClr val="windowText" lastClr="000000"/>
                </a:solidFill>
              </a:rPr>
              <a:t>Java</a:t>
            </a:r>
            <a:endParaRPr kumimoji="1" lang="ja-JP" altLang="en-US" dirty="0">
              <a:solidFill>
                <a:sysClr val="windowText" lastClr="000000"/>
              </a:solidFill>
            </a:endParaRPr>
          </a:p>
        </p:txBody>
      </p:sp>
      <p:sp>
        <p:nvSpPr>
          <p:cNvPr id="40" name="角丸四角形 39"/>
          <p:cNvSpPr/>
          <p:nvPr/>
        </p:nvSpPr>
        <p:spPr>
          <a:xfrm>
            <a:off x="2699792" y="3164092"/>
            <a:ext cx="952544" cy="26490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ysClr val="windowText" lastClr="000000"/>
                </a:solidFill>
              </a:rPr>
              <a:t>VBS</a:t>
            </a:r>
          </a:p>
        </p:txBody>
      </p:sp>
    </p:spTree>
    <p:extLst>
      <p:ext uri="{BB962C8B-B14F-4D97-AF65-F5344CB8AC3E}">
        <p14:creationId xmlns:p14="http://schemas.microsoft.com/office/powerpoint/2010/main" val="305899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1000"/>
                                        <p:tgtEl>
                                          <p:spTgt spid="76"/>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1000"/>
                                        <p:tgtEl>
                                          <p:spTgt spid="66"/>
                                        </p:tgtEl>
                                      </p:cBhvr>
                                    </p:animEffec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1000"/>
                                        <p:tgtEl>
                                          <p:spTgt spid="8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fade">
                                      <p:cBhvr>
                                        <p:cTn id="24" dur="1000"/>
                                        <p:tgtEl>
                                          <p:spTgt spid="85"/>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1000"/>
                                        <p:tgtEl>
                                          <p:spTgt spid="7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1000"/>
                                        <p:tgtEl>
                                          <p:spTgt spid="79"/>
                                        </p:tgtEl>
                                      </p:cBhvr>
                                    </p:animEffect>
                                  </p:childTnLst>
                                </p:cTn>
                              </p:par>
                            </p:childTnLst>
                          </p:cTn>
                        </p:par>
                        <p:par>
                          <p:cTn id="32" fill="hold">
                            <p:stCondLst>
                              <p:cond delay="5000"/>
                            </p:stCondLst>
                            <p:childTnLst>
                              <p:par>
                                <p:cTn id="33" presetID="10" presetClass="entr" presetSubtype="0"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1000"/>
                                        <p:tgtEl>
                                          <p:spTgt spid="81"/>
                                        </p:tgtEl>
                                      </p:cBhvr>
                                    </p:animEffect>
                                  </p:childTnLst>
                                </p:cTn>
                              </p:par>
                            </p:childTnLst>
                          </p:cTn>
                        </p:par>
                        <p:par>
                          <p:cTn id="36" fill="hold">
                            <p:stCondLst>
                              <p:cond delay="6000"/>
                            </p:stCondLst>
                            <p:childTnLst>
                              <p:par>
                                <p:cTn id="37" presetID="10" presetClass="entr" presetSubtype="0" fill="hold" grpId="0" nodeType="after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fade">
                                      <p:cBhvr>
                                        <p:cTn id="39" dur="1000"/>
                                        <p:tgtEl>
                                          <p:spTgt spid="91"/>
                                        </p:tgtEl>
                                      </p:cBhvr>
                                    </p:animEffect>
                                  </p:childTnLst>
                                </p:cTn>
                              </p:par>
                              <p:par>
                                <p:cTn id="40" presetID="10" presetClass="entr" presetSubtype="0" fill="hold"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1000"/>
                                        <p:tgtEl>
                                          <p:spTgt spid="7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animEffect transition="in" filter="fade">
                                      <p:cBhvr>
                                        <p:cTn id="45" dur="1000"/>
                                        <p:tgtEl>
                                          <p:spTgt spid="90"/>
                                        </p:tgtEl>
                                      </p:cBhvr>
                                    </p:animEffect>
                                  </p:childTnLst>
                                </p:cTn>
                              </p:par>
                            </p:childTnLst>
                          </p:cTn>
                        </p:par>
                        <p:par>
                          <p:cTn id="46" fill="hold">
                            <p:stCondLst>
                              <p:cond delay="7000"/>
                            </p:stCondLst>
                            <p:childTnLst>
                              <p:par>
                                <p:cTn id="47" presetID="10" presetClass="entr" presetSubtype="0" fill="hold" grpId="0" nodeType="afterEffect">
                                  <p:stCondLst>
                                    <p:cond delay="0"/>
                                  </p:stCondLst>
                                  <p:childTnLst>
                                    <p:set>
                                      <p:cBhvr>
                                        <p:cTn id="48" dur="1" fill="hold">
                                          <p:stCondLst>
                                            <p:cond delay="0"/>
                                          </p:stCondLst>
                                        </p:cTn>
                                        <p:tgtEl>
                                          <p:spTgt spid="109"/>
                                        </p:tgtEl>
                                        <p:attrNameLst>
                                          <p:attrName>style.visibility</p:attrName>
                                        </p:attrNameLst>
                                      </p:cBhvr>
                                      <p:to>
                                        <p:strVal val="visible"/>
                                      </p:to>
                                    </p:set>
                                    <p:animEffect transition="in" filter="fade">
                                      <p:cBhvr>
                                        <p:cTn id="49" dur="1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9" grpId="0"/>
      <p:bldP spid="81" grpId="0" animBg="1"/>
      <p:bldP spid="85" grpId="0" animBg="1"/>
      <p:bldP spid="90" grpId="0"/>
      <p:bldP spid="91" grpId="0" animBg="1"/>
      <p:bldP spid="109"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a:defRPr/>
            </a:pPr>
            <a:r>
              <a:rPr lang="ja-JP" altLang="en-US" dirty="0"/>
              <a:t>開発</a:t>
            </a:r>
            <a:r>
              <a:rPr lang="ja-JP" altLang="en-US" dirty="0" smtClean="0"/>
              <a:t>テーマ２（</a:t>
            </a:r>
            <a:r>
              <a:rPr lang="ja-JP" altLang="en-US" dirty="0"/>
              <a:t>要件）</a:t>
            </a:r>
            <a:endParaRPr kumimoji="1" lang="ja-JP" altLang="en-US" dirty="0"/>
          </a:p>
        </p:txBody>
      </p:sp>
      <p:sp>
        <p:nvSpPr>
          <p:cNvPr id="3" name="コンテンツ プレースホルダー 2"/>
          <p:cNvSpPr>
            <a:spLocks noGrp="1"/>
          </p:cNvSpPr>
          <p:nvPr>
            <p:ph idx="1"/>
          </p:nvPr>
        </p:nvSpPr>
        <p:spPr>
          <a:xfrm>
            <a:off x="179388" y="692150"/>
            <a:ext cx="8785225" cy="417314"/>
          </a:xfrm>
        </p:spPr>
        <p:txBody>
          <a:bodyPr/>
          <a:lstStyle/>
          <a:p>
            <a:r>
              <a:rPr lang="ja-JP" altLang="en-US" dirty="0" smtClean="0">
                <a:latin typeface="Meiryo UI" panose="020B0604030504040204" pitchFamily="50" charset="-128"/>
                <a:ea typeface="Meiryo UI" panose="020B0604030504040204" pitchFamily="50" charset="-128"/>
              </a:rPr>
              <a:t>今回のテーマの</a:t>
            </a:r>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つ目は、</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　　</a:t>
            </a:r>
            <a:r>
              <a:rPr lang="en-US" altLang="ja-JP" dirty="0" smtClean="0">
                <a:solidFill>
                  <a:srgbClr val="FF0000"/>
                </a:solidFill>
                <a:latin typeface="Meiryo UI" panose="020B0604030504040204" pitchFamily="50" charset="-128"/>
                <a:ea typeface="Meiryo UI" panose="020B0604030504040204" pitchFamily="50" charset="-128"/>
              </a:rPr>
              <a:t>『</a:t>
            </a:r>
            <a:r>
              <a:rPr lang="ja-JP" altLang="en-US" dirty="0" smtClean="0">
                <a:solidFill>
                  <a:srgbClr val="FF0000"/>
                </a:solidFill>
                <a:latin typeface="Meiryo UI" panose="020B0604030504040204" pitchFamily="50" charset="-128"/>
                <a:ea typeface="Meiryo UI" panose="020B0604030504040204" pitchFamily="50" charset="-128"/>
              </a:rPr>
              <a:t>来客応対ロボット</a:t>
            </a:r>
            <a:r>
              <a:rPr lang="en-US" altLang="ja-JP" dirty="0" smtClean="0">
                <a:solidFill>
                  <a:srgbClr val="FF0000"/>
                </a:solidFill>
                <a:latin typeface="Meiryo UI" panose="020B0604030504040204" pitchFamily="50" charset="-128"/>
                <a:ea typeface="Meiryo UI" panose="020B0604030504040204" pitchFamily="50" charset="-128"/>
              </a:rPr>
              <a:t>(</a:t>
            </a:r>
            <a:r>
              <a:rPr lang="ja-JP" altLang="en-US" dirty="0" smtClean="0">
                <a:solidFill>
                  <a:srgbClr val="FF0000"/>
                </a:solidFill>
                <a:latin typeface="Meiryo UI" panose="020B0604030504040204" pitchFamily="50" charset="-128"/>
                <a:ea typeface="Meiryo UI" panose="020B0604030504040204" pitchFamily="50" charset="-128"/>
              </a:rPr>
              <a:t>受付</a:t>
            </a:r>
            <a:r>
              <a:rPr lang="en-US" altLang="ja-JP" dirty="0" smtClean="0">
                <a:solidFill>
                  <a:srgbClr val="FF0000"/>
                </a:solidFill>
                <a:latin typeface="Meiryo UI" panose="020B0604030504040204" pitchFamily="50" charset="-128"/>
                <a:ea typeface="Meiryo UI" panose="020B0604030504040204" pitchFamily="50" charset="-128"/>
              </a:rPr>
              <a:t>SOTA)</a:t>
            </a:r>
            <a:r>
              <a:rPr lang="ja-JP" altLang="en-US" dirty="0" smtClean="0">
                <a:solidFill>
                  <a:srgbClr val="FF0000"/>
                </a:solidFill>
                <a:latin typeface="Meiryo UI" panose="020B0604030504040204" pitchFamily="50" charset="-128"/>
                <a:ea typeface="Meiryo UI" panose="020B0604030504040204" pitchFamily="50" charset="-128"/>
              </a:rPr>
              <a:t>の構築</a:t>
            </a:r>
            <a:r>
              <a:rPr lang="en-US" altLang="ja-JP" dirty="0" smtClean="0">
                <a:solidFill>
                  <a:srgbClr val="FF0000"/>
                </a:solidFill>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です。</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玄関先</a:t>
            </a:r>
            <a:r>
              <a:rPr lang="ja-JP" altLang="en-US" dirty="0">
                <a:latin typeface="Meiryo UI" panose="020B0604030504040204" pitchFamily="50" charset="-128"/>
                <a:ea typeface="Meiryo UI" panose="020B0604030504040204" pitchFamily="50" charset="-128"/>
              </a:rPr>
              <a:t>で音声で受付し、付属のタブレットで応答結果を</a:t>
            </a:r>
            <a:r>
              <a:rPr lang="ja-JP" altLang="en-US" dirty="0" smtClean="0">
                <a:latin typeface="Meiryo UI" panose="020B0604030504040204" pitchFamily="50" charset="-128"/>
                <a:ea typeface="Meiryo UI" panose="020B0604030504040204" pitchFamily="50" charset="-128"/>
              </a:rPr>
              <a:t>出力します。</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7</a:t>
            </a:fld>
            <a:endParaRPr lang="en-US" altLang="ja-JP"/>
          </a:p>
        </p:txBody>
      </p:sp>
      <p:pic>
        <p:nvPicPr>
          <p:cNvPr id="5" name="図 4"/>
          <p:cNvPicPr>
            <a:picLocks noChangeAspect="1"/>
          </p:cNvPicPr>
          <p:nvPr/>
        </p:nvPicPr>
        <p:blipFill>
          <a:blip r:embed="rId2"/>
          <a:stretch>
            <a:fillRect/>
          </a:stretch>
        </p:blipFill>
        <p:spPr>
          <a:xfrm>
            <a:off x="4181899" y="1891471"/>
            <a:ext cx="1016796" cy="170890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9163" y="2068241"/>
            <a:ext cx="725057" cy="1416128"/>
          </a:xfrm>
          <a:prstGeom prst="rect">
            <a:avLst/>
          </a:prstGeom>
        </p:spPr>
      </p:pic>
      <p:sp>
        <p:nvSpPr>
          <p:cNvPr id="7" name="右矢印 6"/>
          <p:cNvSpPr/>
          <p:nvPr/>
        </p:nvSpPr>
        <p:spPr>
          <a:xfrm>
            <a:off x="2491237" y="2755567"/>
            <a:ext cx="151216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形吹き出し 7"/>
          <p:cNvSpPr/>
          <p:nvPr/>
        </p:nvSpPr>
        <p:spPr>
          <a:xfrm>
            <a:off x="2922595" y="1700808"/>
            <a:ext cx="1296144" cy="792088"/>
          </a:xfrm>
          <a:prstGeom prst="wedgeEllipseCallout">
            <a:avLst>
              <a:gd name="adj1" fmla="val 25415"/>
              <a:gd name="adj2" fmla="val 67631"/>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0" rIns="36000" bIns="0" numCol="1" spcCol="0" rtlCol="0" fromWordArt="0" anchor="ctr" anchorCtr="0" forceAA="0" compatLnSpc="1">
            <a:prstTxWarp prst="textNoShape">
              <a:avLst/>
            </a:prstTxWarp>
            <a:noAutofit/>
          </a:bodyPr>
          <a:lstStyle/>
          <a:p>
            <a:pPr algn="ctr"/>
            <a:r>
              <a:rPr lang="ja-JP" altLang="en-US" sz="1600" dirty="0" smtClean="0">
                <a:solidFill>
                  <a:srgbClr val="000066"/>
                </a:solidFill>
              </a:rPr>
              <a:t>だいすけ</a:t>
            </a:r>
            <a:endParaRPr lang="en-US" altLang="ja-JP" sz="1600" dirty="0" smtClean="0">
              <a:solidFill>
                <a:srgbClr val="000066"/>
              </a:solidFill>
            </a:endParaRPr>
          </a:p>
          <a:p>
            <a:pPr algn="ctr"/>
            <a:r>
              <a:rPr lang="ja-JP" altLang="en-US" sz="1600" dirty="0" smtClean="0">
                <a:solidFill>
                  <a:srgbClr val="000066"/>
                </a:solidFill>
              </a:rPr>
              <a:t>ですね？</a:t>
            </a:r>
            <a:endParaRPr lang="en-US" altLang="ja-JP" sz="1600" dirty="0">
              <a:solidFill>
                <a:srgbClr val="000066"/>
              </a:solidFill>
            </a:endParaRPr>
          </a:p>
        </p:txBody>
      </p:sp>
      <p:sp>
        <p:nvSpPr>
          <p:cNvPr id="9" name="円形吹き出し 8"/>
          <p:cNvSpPr/>
          <p:nvPr/>
        </p:nvSpPr>
        <p:spPr>
          <a:xfrm>
            <a:off x="148576" y="1700808"/>
            <a:ext cx="1523570" cy="792088"/>
          </a:xfrm>
          <a:prstGeom prst="wedgeEllipseCallout">
            <a:avLst>
              <a:gd name="adj1" fmla="val 25415"/>
              <a:gd name="adj2" fmla="val 67631"/>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p>
            <a:pPr algn="ctr"/>
            <a:r>
              <a:rPr lang="ja-JP" altLang="en-US" sz="1600" dirty="0" smtClean="0">
                <a:solidFill>
                  <a:srgbClr val="000066"/>
                </a:solidFill>
              </a:rPr>
              <a:t>藤本さんを</a:t>
            </a:r>
            <a:endParaRPr lang="en-US" altLang="ja-JP" sz="1600" dirty="0" smtClean="0">
              <a:solidFill>
                <a:srgbClr val="000066"/>
              </a:solidFill>
            </a:endParaRPr>
          </a:p>
          <a:p>
            <a:pPr algn="ctr"/>
            <a:r>
              <a:rPr kumimoji="1" lang="ja-JP" altLang="en-US" sz="1600" dirty="0">
                <a:solidFill>
                  <a:srgbClr val="000066"/>
                </a:solidFill>
              </a:rPr>
              <a:t>お願い</a:t>
            </a:r>
            <a:r>
              <a:rPr kumimoji="1" lang="ja-JP" altLang="en-US" sz="1600" dirty="0" smtClean="0">
                <a:solidFill>
                  <a:srgbClr val="000066"/>
                </a:solidFill>
              </a:rPr>
              <a:t>します</a:t>
            </a:r>
            <a:endParaRPr kumimoji="1" lang="ja-JP" altLang="en-US" sz="1600" dirty="0">
              <a:solidFill>
                <a:srgbClr val="000066"/>
              </a:solidFill>
            </a:endParaRPr>
          </a:p>
        </p:txBody>
      </p:sp>
      <p:grpSp>
        <p:nvGrpSpPr>
          <p:cNvPr id="10" name="グループ化 9"/>
          <p:cNvGrpSpPr/>
          <p:nvPr/>
        </p:nvGrpSpPr>
        <p:grpSpPr>
          <a:xfrm>
            <a:off x="5858614" y="4430634"/>
            <a:ext cx="2766618" cy="1008112"/>
            <a:chOff x="5582767" y="3133157"/>
            <a:chExt cx="2766618" cy="1008112"/>
          </a:xfrm>
        </p:grpSpPr>
        <p:sp>
          <p:nvSpPr>
            <p:cNvPr id="11" name="フローチャート: 磁気ディスク 10"/>
            <p:cNvSpPr/>
            <p:nvPr/>
          </p:nvSpPr>
          <p:spPr>
            <a:xfrm>
              <a:off x="7341273" y="3133157"/>
              <a:ext cx="1008112" cy="1008112"/>
            </a:xfrm>
            <a:prstGeom prst="flowChartMagneticDisk">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U ターン矢印 11"/>
            <p:cNvSpPr/>
            <p:nvPr/>
          </p:nvSpPr>
          <p:spPr>
            <a:xfrm rot="5400000">
              <a:off x="6031949" y="2896853"/>
              <a:ext cx="685812" cy="158417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p:cNvSpPr txBox="1"/>
            <p:nvPr/>
          </p:nvSpPr>
          <p:spPr>
            <a:xfrm>
              <a:off x="7361995" y="3518454"/>
              <a:ext cx="987390" cy="461665"/>
            </a:xfrm>
            <a:prstGeom prst="rect">
              <a:avLst/>
            </a:prstGeom>
            <a:noFill/>
          </p:spPr>
          <p:txBody>
            <a:bodyPr wrap="square" rtlCol="0">
              <a:spAutoFit/>
            </a:bodyPr>
            <a:lstStyle/>
            <a:p>
              <a:pPr algn="ct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社員一覧</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（メルアド）</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5" name="上下矢印 14"/>
          <p:cNvSpPr/>
          <p:nvPr/>
        </p:nvSpPr>
        <p:spPr>
          <a:xfrm>
            <a:off x="4506208" y="3683048"/>
            <a:ext cx="576064" cy="552965"/>
          </a:xfrm>
          <a:prstGeom prst="upDownArrow">
            <a:avLst>
              <a:gd name="adj1" fmla="val 50000"/>
              <a:gd name="adj2" fmla="val 33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吹き出し 15"/>
          <p:cNvSpPr/>
          <p:nvPr/>
        </p:nvSpPr>
        <p:spPr>
          <a:xfrm>
            <a:off x="531202" y="4708434"/>
            <a:ext cx="2880319" cy="738522"/>
          </a:xfrm>
          <a:prstGeom prst="wedgeRoundRectCallout">
            <a:avLst>
              <a:gd name="adj1" fmla="val 67388"/>
              <a:gd name="adj2" fmla="val 34542"/>
              <a:gd name="adj3" fmla="val 16667"/>
            </a:avLst>
          </a:prstGeom>
          <a:solidFill>
            <a:schemeClr val="bg1"/>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Meiryo UI" panose="020B0604030504040204" pitchFamily="50" charset="-128"/>
                <a:ea typeface="Meiryo UI" panose="020B0604030504040204" pitchFamily="50" charset="-128"/>
              </a:rPr>
              <a:t>検索結果を表示</a:t>
            </a:r>
            <a:endParaRPr kumimoji="1" lang="en-US" altLang="ja-JP" dirty="0" smtClean="0">
              <a:solidFill>
                <a:srgbClr val="FF0000"/>
              </a:solidFill>
              <a:latin typeface="Meiryo UI" panose="020B0604030504040204" pitchFamily="50" charset="-128"/>
              <a:ea typeface="Meiryo UI" panose="020B0604030504040204" pitchFamily="50" charset="-128"/>
            </a:endParaRPr>
          </a:p>
          <a:p>
            <a:pPr algn="ctr"/>
            <a:r>
              <a:rPr lang="ja-JP" altLang="en-US" dirty="0" smtClean="0">
                <a:solidFill>
                  <a:srgbClr val="FF0000"/>
                </a:solidFill>
                <a:latin typeface="Meiryo UI" panose="020B0604030504040204" pitchFamily="50" charset="-128"/>
                <a:ea typeface="Meiryo UI" panose="020B0604030504040204" pitchFamily="50" charset="-128"/>
              </a:rPr>
              <a:t>（どの部署の誰さん）</a:t>
            </a:r>
            <a:endParaRPr kumimoji="1" lang="ja-JP" altLang="en-US" dirty="0">
              <a:solidFill>
                <a:srgbClr val="FF0000"/>
              </a:solidFill>
              <a:latin typeface="Meiryo UI" panose="020B0604030504040204" pitchFamily="50" charset="-128"/>
              <a:ea typeface="Meiryo UI" panose="020B0604030504040204" pitchFamily="50" charset="-128"/>
            </a:endParaRPr>
          </a:p>
        </p:txBody>
      </p:sp>
      <p:sp>
        <p:nvSpPr>
          <p:cNvPr id="18" name="角丸四角形吹き出し 17"/>
          <p:cNvSpPr/>
          <p:nvPr/>
        </p:nvSpPr>
        <p:spPr>
          <a:xfrm>
            <a:off x="5858614" y="2100592"/>
            <a:ext cx="3126783" cy="1584163"/>
          </a:xfrm>
          <a:prstGeom prst="wedgeRoundRectCallout">
            <a:avLst>
              <a:gd name="adj1" fmla="val -40983"/>
              <a:gd name="adj2" fmla="val 100440"/>
              <a:gd name="adj3" fmla="val 16667"/>
            </a:avLst>
          </a:prstGeom>
          <a:solidFill>
            <a:schemeClr val="bg1"/>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rgbClr val="FF0000"/>
                </a:solidFill>
                <a:latin typeface="Meiryo UI" panose="020B0604030504040204" pitchFamily="50" charset="-128"/>
                <a:ea typeface="Meiryo UI" panose="020B0604030504040204" pitchFamily="50" charset="-128"/>
              </a:rPr>
              <a:t>検索は</a:t>
            </a:r>
            <a:r>
              <a:rPr kumimoji="1" lang="en-US" altLang="ja-JP" dirty="0" smtClean="0">
                <a:solidFill>
                  <a:srgbClr val="FF0000"/>
                </a:solidFill>
                <a:latin typeface="Meiryo UI" panose="020B0604030504040204" pitchFamily="50" charset="-128"/>
                <a:ea typeface="Meiryo UI" panose="020B0604030504040204" pitchFamily="50" charset="-128"/>
              </a:rPr>
              <a:t>SOTA</a:t>
            </a:r>
            <a:r>
              <a:rPr kumimoji="1" lang="ja-JP" altLang="en-US" dirty="0" smtClean="0">
                <a:solidFill>
                  <a:srgbClr val="FF0000"/>
                </a:solidFill>
                <a:latin typeface="Meiryo UI" panose="020B0604030504040204" pitchFamily="50" charset="-128"/>
                <a:ea typeface="Meiryo UI" panose="020B0604030504040204" pitchFamily="50" charset="-128"/>
              </a:rPr>
              <a:t>君でやらず、タブレット上で行う。</a:t>
            </a:r>
            <a:endParaRPr kumimoji="1" lang="en-US" altLang="ja-JP" dirty="0" smtClean="0">
              <a:solidFill>
                <a:srgbClr val="FF0000"/>
              </a:solidFill>
              <a:latin typeface="Meiryo UI" panose="020B0604030504040204" pitchFamily="50" charset="-128"/>
              <a:ea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rPr>
              <a:t>（</a:t>
            </a:r>
            <a:r>
              <a:rPr lang="ja-JP" altLang="en-US" dirty="0" smtClean="0">
                <a:solidFill>
                  <a:srgbClr val="FF0000"/>
                </a:solidFill>
                <a:latin typeface="Meiryo UI" panose="020B0604030504040204" pitchFamily="50" charset="-128"/>
                <a:ea typeface="Meiryo UI" panose="020B0604030504040204" pitchFamily="50" charset="-128"/>
              </a:rPr>
              <a:t>タブレット上でも検索できるようにする）</a:t>
            </a:r>
            <a:endParaRPr kumimoji="1" lang="ja-JP" altLang="en-US" dirty="0">
              <a:solidFill>
                <a:srgbClr val="FF0000"/>
              </a:solidFill>
              <a:latin typeface="Meiryo UI" panose="020B0604030504040204" pitchFamily="50" charset="-128"/>
              <a:ea typeface="Meiryo UI" panose="020B0604030504040204" pitchFamily="50" charset="-128"/>
            </a:endParaRPr>
          </a:p>
        </p:txBody>
      </p:sp>
      <p:sp>
        <p:nvSpPr>
          <p:cNvPr id="28" name="角丸四角形 27"/>
          <p:cNvSpPr/>
          <p:nvPr/>
        </p:nvSpPr>
        <p:spPr>
          <a:xfrm>
            <a:off x="6244117" y="5589374"/>
            <a:ext cx="2787449" cy="902931"/>
          </a:xfrm>
          <a:prstGeom prst="roundRect">
            <a:avLst/>
          </a:prstGeom>
          <a:solidFill>
            <a:schemeClr val="bg1">
              <a:lumMod val="95000"/>
            </a:schemeClr>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dirty="0" smtClean="0">
                <a:solidFill>
                  <a:schemeClr val="tx1"/>
                </a:solidFill>
              </a:rPr>
              <a:t>携帯メール、内線電話</a:t>
            </a:r>
            <a:endParaRPr kumimoji="1" lang="ja-JP" altLang="en-US" dirty="0">
              <a:solidFill>
                <a:schemeClr val="tx1"/>
              </a:solidFill>
            </a:endParaRPr>
          </a:p>
        </p:txBody>
      </p:sp>
      <p:cxnSp>
        <p:nvCxnSpPr>
          <p:cNvPr id="34" name="曲線コネクタ 33"/>
          <p:cNvCxnSpPr>
            <a:stCxn id="22" idx="2"/>
            <a:endCxn id="28" idx="1"/>
          </p:cNvCxnSpPr>
          <p:nvPr/>
        </p:nvCxnSpPr>
        <p:spPr>
          <a:xfrm rot="16200000" flipH="1">
            <a:off x="5412487" y="5209210"/>
            <a:ext cx="213384" cy="1449876"/>
          </a:xfrm>
          <a:prstGeom prst="curvedConnector2">
            <a:avLst/>
          </a:prstGeom>
          <a:solidFill>
            <a:schemeClr val="bg1">
              <a:lumMod val="95000"/>
            </a:schemeClr>
          </a:solidFill>
          <a:ln w="19050">
            <a:solidFill>
              <a:srgbClr val="FF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22" name="図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824" y="4313590"/>
            <a:ext cx="1934834" cy="15138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5" name="正方形/長方形 34"/>
          <p:cNvSpPr/>
          <p:nvPr/>
        </p:nvSpPr>
        <p:spPr>
          <a:xfrm>
            <a:off x="4025782" y="4658972"/>
            <a:ext cx="1455060" cy="930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smtClean="0">
                <a:solidFill>
                  <a:schemeClr val="tx1"/>
                </a:solidFill>
                <a:latin typeface="Meiryo UI" panose="020B0604030504040204" pitchFamily="50" charset="-128"/>
                <a:ea typeface="Meiryo UI" panose="020B0604030504040204" pitchFamily="50" charset="-128"/>
              </a:rPr>
              <a:t>【</a:t>
            </a:r>
            <a:r>
              <a:rPr kumimoji="1" lang="ja-JP" altLang="en-US" sz="1200" dirty="0" smtClean="0">
                <a:solidFill>
                  <a:schemeClr val="tx1"/>
                </a:solidFill>
                <a:latin typeface="Meiryo UI" panose="020B0604030504040204" pitchFamily="50" charset="-128"/>
                <a:ea typeface="Meiryo UI" panose="020B0604030504040204" pitchFamily="50" charset="-128"/>
              </a:rPr>
              <a:t>検索結果</a:t>
            </a:r>
            <a:r>
              <a:rPr kumimoji="1" lang="en-US" altLang="ja-JP" sz="1200" dirty="0" smtClean="0">
                <a:solidFill>
                  <a:schemeClr val="tx1"/>
                </a:solidFill>
                <a:latin typeface="Meiryo UI" panose="020B0604030504040204" pitchFamily="50" charset="-128"/>
                <a:ea typeface="Meiryo UI" panose="020B0604030504040204" pitchFamily="50" charset="-128"/>
              </a:rPr>
              <a:t>】</a:t>
            </a:r>
          </a:p>
          <a:p>
            <a:r>
              <a:rPr kumimoji="1" lang="ja-JP" altLang="en-US" sz="1200" u="sng" dirty="0" smtClean="0">
                <a:solidFill>
                  <a:schemeClr val="tx1"/>
                </a:solidFill>
                <a:latin typeface="Meiryo UI" panose="020B0604030504040204" pitchFamily="50" charset="-128"/>
                <a:ea typeface="Meiryo UI" panose="020B0604030504040204" pitchFamily="50" charset="-128"/>
              </a:rPr>
              <a:t>●●部  </a:t>
            </a:r>
            <a:r>
              <a:rPr lang="ja-JP" altLang="en-US" sz="1200" u="sng" dirty="0" smtClean="0">
                <a:solidFill>
                  <a:schemeClr val="tx1"/>
                </a:solidFill>
                <a:latin typeface="Meiryo UI" panose="020B0604030504040204" pitchFamily="50" charset="-128"/>
                <a:ea typeface="Meiryo UI" panose="020B0604030504040204" pitchFamily="50" charset="-128"/>
              </a:rPr>
              <a:t>松下晃弘</a:t>
            </a:r>
            <a:endParaRPr lang="en-US" altLang="ja-JP" sz="1200" u="sng" dirty="0" smtClean="0">
              <a:solidFill>
                <a:schemeClr val="tx1"/>
              </a:solidFill>
              <a:latin typeface="Meiryo UI" panose="020B0604030504040204" pitchFamily="50" charset="-128"/>
              <a:ea typeface="Meiryo UI" panose="020B0604030504040204" pitchFamily="50" charset="-128"/>
            </a:endParaRPr>
          </a:p>
          <a:p>
            <a:r>
              <a:rPr kumimoji="1" lang="ja-JP" altLang="en-US" sz="1200" u="sng" dirty="0" smtClean="0">
                <a:solidFill>
                  <a:schemeClr val="tx1"/>
                </a:solidFill>
                <a:latin typeface="Meiryo UI" panose="020B0604030504040204" pitchFamily="50" charset="-128"/>
                <a:ea typeface="Meiryo UI" panose="020B0604030504040204" pitchFamily="50" charset="-128"/>
              </a:rPr>
              <a:t>●●部　永田雄一</a:t>
            </a:r>
            <a:endParaRPr kumimoji="1" lang="en-US" altLang="ja-JP" sz="1200" u="sng" dirty="0" smtClean="0">
              <a:solidFill>
                <a:schemeClr val="tx1"/>
              </a:solidFill>
              <a:latin typeface="Meiryo UI" panose="020B0604030504040204" pitchFamily="50" charset="-128"/>
              <a:ea typeface="Meiryo UI" panose="020B0604030504040204" pitchFamily="50" charset="-128"/>
            </a:endParaRPr>
          </a:p>
          <a:p>
            <a:r>
              <a:rPr lang="ja-JP" altLang="en-US" sz="1200" u="sng" dirty="0" smtClean="0">
                <a:solidFill>
                  <a:schemeClr val="tx1"/>
                </a:solidFill>
                <a:latin typeface="Meiryo UI" panose="020B0604030504040204" pitchFamily="50" charset="-128"/>
                <a:ea typeface="Meiryo UI" panose="020B0604030504040204" pitchFamily="50" charset="-128"/>
              </a:rPr>
              <a:t>○○部　瀬戸貴志</a:t>
            </a:r>
            <a:endParaRPr kumimoji="1" lang="en-US" altLang="ja-JP" sz="1200" u="sng" dirty="0" smtClean="0">
              <a:solidFill>
                <a:schemeClr val="tx1"/>
              </a:solidFill>
              <a:latin typeface="Meiryo UI" panose="020B0604030504040204" pitchFamily="50" charset="-128"/>
              <a:ea typeface="Meiryo UI" panose="020B0604030504040204" pitchFamily="50" charset="-128"/>
            </a:endParaRPr>
          </a:p>
          <a:p>
            <a:endParaRPr kumimoji="1" lang="ja-JP" altLang="en-US" sz="1200" dirty="0">
              <a:solidFill>
                <a:schemeClr val="tx1"/>
              </a:solidFill>
              <a:latin typeface="Meiryo UI" panose="020B0604030504040204" pitchFamily="50" charset="-128"/>
              <a:ea typeface="Meiryo UI" panose="020B0604030504040204" pitchFamily="50" charset="-128"/>
            </a:endParaRPr>
          </a:p>
        </p:txBody>
      </p:sp>
      <p:pic>
        <p:nvPicPr>
          <p:cNvPr id="36" name="Picture 72" descr="43620E382B9E3839EE383BCE38388E38395E382A9E383B3EFBC8FSmart20pho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7522" y="5916241"/>
            <a:ext cx="460851"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5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2360" y="6002959"/>
            <a:ext cx="420228" cy="402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角丸四角形吹き出し 23"/>
          <p:cNvSpPr/>
          <p:nvPr/>
        </p:nvSpPr>
        <p:spPr>
          <a:xfrm>
            <a:off x="487681" y="3590269"/>
            <a:ext cx="2880319" cy="738522"/>
          </a:xfrm>
          <a:prstGeom prst="wedgeRoundRectCallout">
            <a:avLst>
              <a:gd name="adj1" fmla="val 46423"/>
              <a:gd name="adj2" fmla="val -112634"/>
              <a:gd name="adj3" fmla="val 16667"/>
            </a:avLst>
          </a:prstGeom>
          <a:solidFill>
            <a:schemeClr val="bg1"/>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Meiryo UI" panose="020B0604030504040204" pitchFamily="50" charset="-128"/>
                <a:ea typeface="Meiryo UI" panose="020B0604030504040204" pitchFamily="50" charset="-128"/>
              </a:rPr>
              <a:t>音声認識で呼び出す</a:t>
            </a:r>
            <a:endParaRPr kumimoji="1" lang="en-US" altLang="ja-JP" dirty="0" smtClean="0">
              <a:solidFill>
                <a:srgbClr val="FF0000"/>
              </a:solidFill>
              <a:latin typeface="Meiryo UI" panose="020B0604030504040204" pitchFamily="50" charset="-128"/>
              <a:ea typeface="Meiryo UI" panose="020B0604030504040204" pitchFamily="50" charset="-128"/>
            </a:endParaRPr>
          </a:p>
          <a:p>
            <a:pPr algn="ctr"/>
            <a:r>
              <a:rPr kumimoji="1" lang="ja-JP" altLang="en-US" dirty="0" smtClean="0">
                <a:solidFill>
                  <a:srgbClr val="FF0000"/>
                </a:solidFill>
                <a:latin typeface="Meiryo UI" panose="020B0604030504040204" pitchFamily="50" charset="-128"/>
                <a:ea typeface="Meiryo UI" panose="020B0604030504040204" pitchFamily="50" charset="-128"/>
              </a:rPr>
              <a:t>担当者名を認識する</a:t>
            </a:r>
            <a:endParaRPr kumimoji="1" lang="ja-JP" altLang="en-US"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8775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25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par>
                                <p:cTn id="19" presetID="22" presetClass="entr" presetSubtype="8" fill="hold" grpId="0" nodeType="withEffect">
                                  <p:stCondLst>
                                    <p:cond delay="50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par>
                                <p:cTn id="22" presetID="22" presetClass="entr" presetSubtype="8" fill="hold" nodeType="withEffect">
                                  <p:stCondLst>
                                    <p:cond delay="75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par>
                          <p:cTn id="25" fill="hold">
                            <p:stCondLst>
                              <p:cond delay="2500"/>
                            </p:stCondLst>
                            <p:childTnLst>
                              <p:par>
                                <p:cTn id="26" presetID="22" presetClass="entr" presetSubtype="4" fill="hold" nodeType="afterEffect">
                                  <p:stCondLst>
                                    <p:cond delay="50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p:stCondLst>
                              <p:cond delay="3500"/>
                            </p:stCondLst>
                            <p:childTnLst>
                              <p:par>
                                <p:cTn id="33" presetID="22" presetClass="entr" presetSubtype="8" fill="hold" nodeType="afterEffect">
                                  <p:stCondLst>
                                    <p:cond delay="50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par>
                                <p:cTn id="36" presetID="22" presetClass="entr" presetSubtype="8" fill="hold" nodeType="withEffect">
                                  <p:stCondLst>
                                    <p:cond delay="500"/>
                                  </p:stCondLst>
                                  <p:childTnLst>
                                    <p:set>
                                      <p:cBhvr>
                                        <p:cTn id="37" dur="1" fill="hold">
                                          <p:stCondLst>
                                            <p:cond delay="0"/>
                                          </p:stCondLst>
                                        </p:cTn>
                                        <p:tgtEl>
                                          <p:spTgt spid="36"/>
                                        </p:tgtEl>
                                        <p:attrNameLst>
                                          <p:attrName>style.visibility</p:attrName>
                                        </p:attrNameLst>
                                      </p:cBhvr>
                                      <p:to>
                                        <p:strVal val="visible"/>
                                      </p:to>
                                    </p:set>
                                    <p:animEffect transition="in" filter="wipe(left)">
                                      <p:cBhvr>
                                        <p:cTn id="38" dur="500"/>
                                        <p:tgtEl>
                                          <p:spTgt spid="36"/>
                                        </p:tgtEl>
                                      </p:cBhvr>
                                    </p:animEffect>
                                  </p:childTnLst>
                                </p:cTn>
                              </p:par>
                              <p:par>
                                <p:cTn id="39" presetID="22" presetClass="entr" presetSubtype="8" fill="hold" grpId="0" nodeType="withEffect">
                                  <p:stCondLst>
                                    <p:cond delay="50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par>
                                <p:cTn id="42" presetID="22" presetClass="entr" presetSubtype="8" fill="hold"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wipe(left)">
                                      <p:cBhvr>
                                        <p:cTn id="4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P spid="18" grpId="0" animBg="1"/>
      <p:bldP spid="28" grpId="0" animBg="1"/>
      <p:bldP spid="35"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開発メンバー</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8</a:t>
            </a:fld>
            <a:endParaRPr lang="en-US" altLang="ja-JP"/>
          </a:p>
        </p:txBody>
      </p:sp>
      <p:sp>
        <p:nvSpPr>
          <p:cNvPr id="18" name="Rectangle 115"/>
          <p:cNvSpPr>
            <a:spLocks noChangeArrowheads="1"/>
          </p:cNvSpPr>
          <p:nvPr/>
        </p:nvSpPr>
        <p:spPr bwMode="auto">
          <a:xfrm>
            <a:off x="1557887" y="1947405"/>
            <a:ext cx="2448272" cy="1212185"/>
          </a:xfrm>
          <a:prstGeom prst="rect">
            <a:avLst/>
          </a:prstGeom>
          <a:solidFill>
            <a:schemeClr val="bg1"/>
          </a:solidFill>
          <a:ln w="19050">
            <a:solidFill>
              <a:srgbClr val="CC0000"/>
            </a:solidFill>
            <a:miter lim="800000"/>
            <a:headEnd/>
            <a:tailEnd/>
          </a:ln>
          <a:effectLst>
            <a:outerShdw dist="35921" dir="2700000" algn="ctr" rotWithShape="0">
              <a:srgbClr val="C0C0C0"/>
            </a:outerShdw>
          </a:effectLst>
        </p:spPr>
        <p:txBody>
          <a:bodyPr wrap="none" tIns="10800" anchor="ctr"/>
          <a:lstStyle/>
          <a:p>
            <a:pPr>
              <a:defRPr/>
            </a:pPr>
            <a:r>
              <a:rPr lang="ja-JP" altLang="en-US" sz="1200" u="sng" dirty="0" smtClean="0">
                <a:solidFill>
                  <a:srgbClr val="800000"/>
                </a:solidFill>
                <a:latin typeface="メイリオ" pitchFamily="50" charset="-128"/>
                <a:ea typeface="メイリオ" pitchFamily="50" charset="-128"/>
                <a:cs typeface="メイリオ" pitchFamily="50" charset="-128"/>
              </a:rPr>
              <a:t>開発リーダー</a:t>
            </a:r>
            <a:endParaRPr lang="en-US" altLang="ja-JP" sz="1200" u="sng" dirty="0" smtClean="0">
              <a:solidFill>
                <a:srgbClr val="800000"/>
              </a:solidFill>
              <a:latin typeface="メイリオ" pitchFamily="50" charset="-128"/>
              <a:ea typeface="メイリオ" pitchFamily="50" charset="-128"/>
              <a:cs typeface="メイリオ" pitchFamily="50" charset="-128"/>
            </a:endParaRPr>
          </a:p>
          <a:p>
            <a:pPr>
              <a:defRPr/>
            </a:pPr>
            <a:endParaRPr lang="en-US" altLang="ja-JP" sz="1200" u="sng" dirty="0" smtClean="0">
              <a:solidFill>
                <a:srgbClr val="800000"/>
              </a:solidFill>
              <a:latin typeface="メイリオ" pitchFamily="50" charset="-128"/>
              <a:ea typeface="メイリオ" pitchFamily="50" charset="-128"/>
              <a:cs typeface="メイリオ" pitchFamily="50" charset="-128"/>
            </a:endParaRPr>
          </a:p>
          <a:p>
            <a:pPr algn="ctr">
              <a:defRPr/>
            </a:pPr>
            <a:r>
              <a:rPr lang="ja-JP" altLang="en-US" b="1" dirty="0" smtClean="0">
                <a:latin typeface="メイリオ" pitchFamily="50" charset="-128"/>
                <a:ea typeface="メイリオ" pitchFamily="50" charset="-128"/>
                <a:cs typeface="メイリオ" pitchFamily="50" charset="-128"/>
              </a:rPr>
              <a:t>永田　雄一</a:t>
            </a:r>
            <a:r>
              <a:rPr lang="ja-JP" altLang="en-US" dirty="0" smtClean="0">
                <a:latin typeface="メイリオ" pitchFamily="50" charset="-128"/>
                <a:ea typeface="メイリオ" pitchFamily="50" charset="-128"/>
                <a:cs typeface="メイリオ" pitchFamily="50" charset="-128"/>
              </a:rPr>
              <a:t>（</a:t>
            </a:r>
            <a:r>
              <a:rPr lang="en-US" altLang="ja-JP" dirty="0" smtClean="0">
                <a:latin typeface="メイリオ" pitchFamily="50" charset="-128"/>
                <a:ea typeface="メイリオ" pitchFamily="50" charset="-128"/>
                <a:cs typeface="メイリオ" pitchFamily="50" charset="-128"/>
              </a:rPr>
              <a:t>10</a:t>
            </a:r>
            <a:r>
              <a:rPr lang="ja-JP" altLang="en-US" dirty="0" smtClean="0">
                <a:latin typeface="メイリオ" pitchFamily="50" charset="-128"/>
                <a:ea typeface="メイリオ" pitchFamily="50" charset="-128"/>
                <a:cs typeface="メイリオ" pitchFamily="50" charset="-128"/>
              </a:rPr>
              <a:t>年目）</a:t>
            </a:r>
            <a:endParaRPr lang="ja-JP" altLang="en-US" dirty="0">
              <a:latin typeface="メイリオ" pitchFamily="50" charset="-128"/>
              <a:ea typeface="メイリオ" pitchFamily="50" charset="-128"/>
              <a:cs typeface="メイリオ" pitchFamily="50" charset="-128"/>
            </a:endParaRPr>
          </a:p>
        </p:txBody>
      </p:sp>
      <p:sp>
        <p:nvSpPr>
          <p:cNvPr id="27" name="Rectangle 115"/>
          <p:cNvSpPr>
            <a:spLocks noChangeArrowheads="1"/>
          </p:cNvSpPr>
          <p:nvPr/>
        </p:nvSpPr>
        <p:spPr bwMode="auto">
          <a:xfrm>
            <a:off x="173709" y="3641469"/>
            <a:ext cx="2529036" cy="1213058"/>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nchor="ctr"/>
          <a:lstStyle/>
          <a:p>
            <a:pPr>
              <a:defRPr/>
            </a:pPr>
            <a:r>
              <a:rPr lang="ja-JP" altLang="en-US" sz="12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1200" u="sng" dirty="0" smtClean="0">
              <a:solidFill>
                <a:srgbClr val="800000"/>
              </a:solidFill>
              <a:latin typeface="メイリオ" pitchFamily="50" charset="-128"/>
              <a:ea typeface="メイリオ" pitchFamily="50" charset="-128"/>
              <a:cs typeface="メイリオ" pitchFamily="50" charset="-128"/>
            </a:endParaRPr>
          </a:p>
          <a:p>
            <a:pPr>
              <a:defRPr/>
            </a:pPr>
            <a:endParaRPr lang="en-US" altLang="ja-JP" sz="1200" u="sng" dirty="0" smtClean="0">
              <a:solidFill>
                <a:srgbClr val="800000"/>
              </a:solidFill>
              <a:latin typeface="メイリオ" pitchFamily="50" charset="-128"/>
              <a:ea typeface="メイリオ" pitchFamily="50" charset="-128"/>
              <a:cs typeface="メイリオ" pitchFamily="50" charset="-128"/>
            </a:endParaRPr>
          </a:p>
          <a:p>
            <a:pPr algn="ctr">
              <a:defRPr/>
            </a:pPr>
            <a:r>
              <a:rPr lang="ja-JP" altLang="en-US"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祖父江 高明</a:t>
            </a:r>
            <a:r>
              <a:rPr lang="ja-JP" altLang="en-US" sz="1050" dirty="0" smtClean="0">
                <a:latin typeface="メイリオ" pitchFamily="50" charset="-128"/>
                <a:ea typeface="メイリオ" pitchFamily="50" charset="-128"/>
                <a:cs typeface="メイリオ" pitchFamily="50" charset="-128"/>
              </a:rPr>
              <a:t>（</a:t>
            </a:r>
            <a:r>
              <a:rPr lang="en-US" altLang="ja-JP" sz="1050" dirty="0">
                <a:latin typeface="メイリオ" pitchFamily="50" charset="-128"/>
                <a:ea typeface="メイリオ" pitchFamily="50" charset="-128"/>
                <a:cs typeface="メイリオ" pitchFamily="50" charset="-128"/>
              </a:rPr>
              <a:t>3</a:t>
            </a:r>
            <a:r>
              <a:rPr lang="ja-JP" altLang="en-US" sz="1050" dirty="0" smtClean="0">
                <a:latin typeface="メイリオ" pitchFamily="50" charset="-128"/>
                <a:ea typeface="メイリオ" pitchFamily="50" charset="-128"/>
                <a:cs typeface="メイリオ" pitchFamily="50" charset="-128"/>
              </a:rPr>
              <a:t>年目）</a:t>
            </a:r>
            <a:endParaRPr lang="ja-JP" altLang="en-US" sz="1200" dirty="0">
              <a:latin typeface="メイリオ" pitchFamily="50" charset="-128"/>
              <a:ea typeface="メイリオ" pitchFamily="50" charset="-128"/>
              <a:cs typeface="メイリオ" pitchFamily="50" charset="-128"/>
            </a:endParaRPr>
          </a:p>
        </p:txBody>
      </p:sp>
      <p:sp>
        <p:nvSpPr>
          <p:cNvPr id="14" name="Rectangle 115"/>
          <p:cNvSpPr>
            <a:spLocks noChangeArrowheads="1"/>
          </p:cNvSpPr>
          <p:nvPr/>
        </p:nvSpPr>
        <p:spPr bwMode="auto">
          <a:xfrm>
            <a:off x="173709" y="5001306"/>
            <a:ext cx="2529036" cy="1213058"/>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nchor="ctr"/>
          <a:lstStyle/>
          <a:p>
            <a:pPr>
              <a:defRPr/>
            </a:pPr>
            <a:r>
              <a:rPr lang="ja-JP" altLang="en-US" sz="12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1200" u="sng" dirty="0" smtClean="0">
              <a:solidFill>
                <a:srgbClr val="800000"/>
              </a:solidFill>
              <a:latin typeface="メイリオ" pitchFamily="50" charset="-128"/>
              <a:ea typeface="メイリオ" pitchFamily="50" charset="-128"/>
              <a:cs typeface="メイリオ" pitchFamily="50" charset="-128"/>
            </a:endParaRPr>
          </a:p>
          <a:p>
            <a:pPr>
              <a:defRPr/>
            </a:pPr>
            <a:endParaRPr lang="en-US" altLang="ja-JP" sz="12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dirty="0" smtClean="0">
                <a:latin typeface="メイリオ" pitchFamily="50" charset="-128"/>
                <a:ea typeface="メイリオ" pitchFamily="50" charset="-128"/>
                <a:cs typeface="メイリオ" pitchFamily="50" charset="-128"/>
              </a:rPr>
              <a:t>　</a:t>
            </a:r>
            <a:r>
              <a:rPr lang="ja-JP" altLang="en-US" b="1" dirty="0" smtClean="0">
                <a:latin typeface="メイリオ" pitchFamily="50" charset="-128"/>
                <a:ea typeface="メイリオ" pitchFamily="50" charset="-128"/>
                <a:cs typeface="メイリオ" pitchFamily="50" charset="-128"/>
              </a:rPr>
              <a:t>黄 </a:t>
            </a:r>
            <a:r>
              <a:rPr lang="ja-JP" altLang="en-US" b="1" dirty="0">
                <a:latin typeface="メイリオ" pitchFamily="50" charset="-128"/>
                <a:ea typeface="メイリオ" pitchFamily="50" charset="-128"/>
                <a:cs typeface="メイリオ" pitchFamily="50" charset="-128"/>
              </a:rPr>
              <a:t>筱婷</a:t>
            </a:r>
            <a:r>
              <a:rPr lang="ja-JP" altLang="en-US" dirty="0">
                <a:latin typeface="メイリオ" pitchFamily="50" charset="-128"/>
                <a:ea typeface="メイリオ" pitchFamily="50" charset="-128"/>
                <a:cs typeface="メイリオ" pitchFamily="50" charset="-128"/>
              </a:rPr>
              <a:t> （</a:t>
            </a:r>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年目）</a:t>
            </a:r>
            <a:endParaRPr lang="ja-JP" altLang="en-US" dirty="0">
              <a:latin typeface="メイリオ" pitchFamily="50" charset="-128"/>
              <a:ea typeface="メイリオ" pitchFamily="50" charset="-128"/>
              <a:cs typeface="メイリオ" pitchFamily="50" charset="-128"/>
            </a:endParaRPr>
          </a:p>
        </p:txBody>
      </p:sp>
      <p:sp>
        <p:nvSpPr>
          <p:cNvPr id="15" name="Rectangle 115"/>
          <p:cNvSpPr>
            <a:spLocks noChangeArrowheads="1"/>
          </p:cNvSpPr>
          <p:nvPr/>
        </p:nvSpPr>
        <p:spPr bwMode="auto">
          <a:xfrm>
            <a:off x="2835052" y="3641469"/>
            <a:ext cx="2529036" cy="1213058"/>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nchor="ctr"/>
          <a:lstStyle/>
          <a:p>
            <a:pPr>
              <a:defRPr/>
            </a:pPr>
            <a:r>
              <a:rPr lang="ja-JP" altLang="en-US" sz="12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1200" u="sng" dirty="0" smtClean="0">
              <a:solidFill>
                <a:srgbClr val="800000"/>
              </a:solidFill>
              <a:latin typeface="メイリオ" pitchFamily="50" charset="-128"/>
              <a:ea typeface="メイリオ" pitchFamily="50" charset="-128"/>
              <a:cs typeface="メイリオ" pitchFamily="50" charset="-128"/>
            </a:endParaRPr>
          </a:p>
          <a:p>
            <a:pPr>
              <a:defRPr/>
            </a:pPr>
            <a:endParaRPr lang="en-US" altLang="ja-JP" sz="1200" u="sng" dirty="0" smtClean="0">
              <a:solidFill>
                <a:srgbClr val="800000"/>
              </a:solidFill>
              <a:latin typeface="メイリオ" pitchFamily="50" charset="-128"/>
              <a:ea typeface="メイリオ" pitchFamily="50" charset="-128"/>
              <a:cs typeface="メイリオ" pitchFamily="50" charset="-128"/>
            </a:endParaRPr>
          </a:p>
          <a:p>
            <a:pPr algn="ctr">
              <a:defRPr/>
            </a:pPr>
            <a:r>
              <a:rPr lang="ja-JP" altLang="en-US" dirty="0">
                <a:latin typeface="メイリオ" pitchFamily="50" charset="-128"/>
                <a:ea typeface="メイリオ" pitchFamily="50" charset="-128"/>
                <a:cs typeface="メイリオ" pitchFamily="50" charset="-128"/>
              </a:rPr>
              <a:t>　</a:t>
            </a:r>
            <a:r>
              <a:rPr lang="ja-JP" altLang="en-US" b="1" dirty="0" smtClean="0">
                <a:latin typeface="メイリオ" pitchFamily="50" charset="-128"/>
                <a:ea typeface="メイリオ" pitchFamily="50" charset="-128"/>
                <a:cs typeface="メイリオ" pitchFamily="50" charset="-128"/>
              </a:rPr>
              <a:t>海老沼　琢也</a:t>
            </a:r>
            <a:r>
              <a:rPr lang="ja-JP" altLang="en-US" dirty="0" smtClean="0">
                <a:latin typeface="メイリオ" pitchFamily="50" charset="-128"/>
                <a:ea typeface="メイリオ" pitchFamily="50" charset="-128"/>
                <a:cs typeface="メイリオ" pitchFamily="50" charset="-128"/>
              </a:rPr>
              <a:t>（</a:t>
            </a:r>
            <a:r>
              <a:rPr lang="en-US" altLang="ja-JP" dirty="0" smtClean="0">
                <a:latin typeface="メイリオ" pitchFamily="50" charset="-128"/>
                <a:ea typeface="メイリオ" pitchFamily="50" charset="-128"/>
                <a:cs typeface="メイリオ" pitchFamily="50" charset="-128"/>
              </a:rPr>
              <a:t>2</a:t>
            </a:r>
            <a:r>
              <a:rPr lang="ja-JP" altLang="en-US" dirty="0" smtClean="0">
                <a:latin typeface="メイリオ" pitchFamily="50" charset="-128"/>
                <a:ea typeface="メイリオ" pitchFamily="50" charset="-128"/>
                <a:cs typeface="メイリオ" pitchFamily="50" charset="-128"/>
              </a:rPr>
              <a:t>年目）</a:t>
            </a:r>
            <a:endParaRPr lang="ja-JP" altLang="en-US" dirty="0">
              <a:latin typeface="メイリオ" pitchFamily="50" charset="-128"/>
              <a:ea typeface="メイリオ" pitchFamily="50" charset="-128"/>
              <a:cs typeface="メイリオ" pitchFamily="50" charset="-128"/>
            </a:endParaRPr>
          </a:p>
        </p:txBody>
      </p:sp>
      <p:sp>
        <p:nvSpPr>
          <p:cNvPr id="21" name="Rectangle 115"/>
          <p:cNvSpPr>
            <a:spLocks noChangeArrowheads="1"/>
          </p:cNvSpPr>
          <p:nvPr/>
        </p:nvSpPr>
        <p:spPr bwMode="auto">
          <a:xfrm>
            <a:off x="2835052" y="5001306"/>
            <a:ext cx="2529036" cy="1213058"/>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nchor="ctr"/>
          <a:lstStyle/>
          <a:p>
            <a:pPr>
              <a:defRPr/>
            </a:pPr>
            <a:r>
              <a:rPr lang="ja-JP" altLang="en-US" sz="12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1200" u="sng" dirty="0" smtClean="0">
              <a:solidFill>
                <a:srgbClr val="800000"/>
              </a:solidFill>
              <a:latin typeface="メイリオ" pitchFamily="50" charset="-128"/>
              <a:ea typeface="メイリオ" pitchFamily="50" charset="-128"/>
              <a:cs typeface="メイリオ" pitchFamily="50" charset="-128"/>
            </a:endParaRPr>
          </a:p>
          <a:p>
            <a:pPr>
              <a:defRPr/>
            </a:pPr>
            <a:endParaRPr lang="en-US" altLang="ja-JP" sz="1200" u="sng" dirty="0" smtClean="0">
              <a:solidFill>
                <a:srgbClr val="800000"/>
              </a:solidFill>
              <a:latin typeface="メイリオ" pitchFamily="50" charset="-128"/>
              <a:ea typeface="メイリオ" pitchFamily="50" charset="-128"/>
              <a:cs typeface="メイリオ" pitchFamily="50" charset="-128"/>
            </a:endParaRPr>
          </a:p>
          <a:p>
            <a:pPr algn="ctr">
              <a:defRPr/>
            </a:pPr>
            <a:r>
              <a:rPr lang="ja-JP" altLang="en-US" b="1" dirty="0" smtClean="0">
                <a:latin typeface="メイリオ" pitchFamily="50" charset="-128"/>
                <a:ea typeface="メイリオ" pitchFamily="50" charset="-128"/>
                <a:cs typeface="メイリオ" pitchFamily="50" charset="-128"/>
              </a:rPr>
              <a:t>柏原 </a:t>
            </a:r>
            <a:r>
              <a:rPr lang="ja-JP" altLang="en-US" b="1" dirty="0">
                <a:latin typeface="メイリオ" pitchFamily="50" charset="-128"/>
                <a:ea typeface="メイリオ" pitchFamily="50" charset="-128"/>
                <a:cs typeface="メイリオ" pitchFamily="50" charset="-128"/>
              </a:rPr>
              <a:t>和弥</a:t>
            </a:r>
            <a:r>
              <a:rPr lang="ja-JP" altLang="en-US" dirty="0">
                <a:latin typeface="メイリオ" pitchFamily="50" charset="-128"/>
                <a:ea typeface="メイリオ" pitchFamily="50" charset="-128"/>
                <a:cs typeface="メイリオ" pitchFamily="50" charset="-128"/>
              </a:rPr>
              <a:t>（</a:t>
            </a:r>
            <a:r>
              <a:rPr lang="en-US" altLang="ja-JP" dirty="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年目）</a:t>
            </a:r>
            <a:endParaRPr lang="ja-JP" altLang="en-US" dirty="0">
              <a:latin typeface="メイリオ" pitchFamily="50" charset="-128"/>
              <a:ea typeface="メイリオ" pitchFamily="50" charset="-128"/>
              <a:cs typeface="メイリオ" pitchFamily="50" charset="-128"/>
            </a:endParaRPr>
          </a:p>
        </p:txBody>
      </p:sp>
      <p:sp>
        <p:nvSpPr>
          <p:cNvPr id="22" name="Rectangle 68"/>
          <p:cNvSpPr>
            <a:spLocks noChangeArrowheads="1"/>
          </p:cNvSpPr>
          <p:nvPr/>
        </p:nvSpPr>
        <p:spPr bwMode="auto">
          <a:xfrm>
            <a:off x="1413871" y="979040"/>
            <a:ext cx="2736304" cy="486905"/>
          </a:xfrm>
          <a:prstGeom prst="rect">
            <a:avLst/>
          </a:prstGeom>
          <a:solidFill>
            <a:schemeClr val="accent6">
              <a:lumMod val="20000"/>
              <a:lumOff val="80000"/>
            </a:schemeClr>
          </a:solidFill>
          <a:ln>
            <a:solidFill>
              <a:srgbClr val="333399"/>
            </a:solidFill>
          </a:ln>
          <a:extLst/>
        </p:spPr>
        <p:style>
          <a:lnRef idx="1">
            <a:schemeClr val="accent2"/>
          </a:lnRef>
          <a:fillRef idx="2">
            <a:schemeClr val="accent2"/>
          </a:fillRef>
          <a:effectRef idx="1">
            <a:schemeClr val="accent2"/>
          </a:effectRef>
          <a:fontRef idx="minor">
            <a:schemeClr val="dk1"/>
          </a:fontRef>
        </p:style>
        <p:txBody>
          <a:bodyPr wrap="none" anchor="b"/>
          <a:lstStyle/>
          <a:p>
            <a:pPr algn="ctr">
              <a:spcBef>
                <a:spcPct val="20000"/>
              </a:spcBef>
              <a:buClr>
                <a:srgbClr val="800000"/>
              </a:buClr>
              <a:buFont typeface="Wingdings" pitchFamily="2" charset="2"/>
              <a:buNone/>
              <a:defRPr/>
            </a:pPr>
            <a:r>
              <a:rPr lang="ja-JP" altLang="en-US" sz="2400" dirty="0" smtClean="0">
                <a:latin typeface="メイリオ" pitchFamily="50" charset="-128"/>
                <a:ea typeface="メイリオ" pitchFamily="50" charset="-128"/>
                <a:cs typeface="メイリオ" pitchFamily="50" charset="-128"/>
              </a:rPr>
              <a:t>名古屋</a:t>
            </a:r>
            <a:r>
              <a:rPr lang="en-US" altLang="ja-JP" sz="2400" dirty="0" smtClean="0">
                <a:latin typeface="メイリオ" pitchFamily="50" charset="-128"/>
                <a:ea typeface="メイリオ" pitchFamily="50" charset="-128"/>
                <a:cs typeface="メイリオ" pitchFamily="50" charset="-128"/>
              </a:rPr>
              <a:t>YIF</a:t>
            </a:r>
            <a:endParaRPr lang="ja-JP" altLang="en-US" sz="2400" dirty="0">
              <a:latin typeface="メイリオ" pitchFamily="50" charset="-128"/>
              <a:ea typeface="メイリオ" pitchFamily="50" charset="-128"/>
              <a:cs typeface="メイリオ" pitchFamily="50"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418" y="5021882"/>
            <a:ext cx="241895" cy="36768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991" y="5021882"/>
            <a:ext cx="241895" cy="367680"/>
          </a:xfrm>
          <a:prstGeom prst="rect">
            <a:avLst/>
          </a:prstGeom>
        </p:spPr>
      </p:pic>
      <p:sp>
        <p:nvSpPr>
          <p:cNvPr id="8" name="Rectangle 115"/>
          <p:cNvSpPr>
            <a:spLocks noChangeArrowheads="1"/>
          </p:cNvSpPr>
          <p:nvPr/>
        </p:nvSpPr>
        <p:spPr bwMode="auto">
          <a:xfrm>
            <a:off x="5982602" y="1947406"/>
            <a:ext cx="2299125" cy="1212185"/>
          </a:xfrm>
          <a:prstGeom prst="rect">
            <a:avLst/>
          </a:prstGeom>
          <a:solidFill>
            <a:schemeClr val="bg1"/>
          </a:solidFill>
          <a:ln w="19050">
            <a:solidFill>
              <a:srgbClr val="CC0000"/>
            </a:solidFill>
            <a:miter lim="800000"/>
            <a:headEnd/>
            <a:tailEnd/>
          </a:ln>
          <a:effectLst>
            <a:outerShdw dist="35921" dir="2700000" algn="ctr" rotWithShape="0">
              <a:srgbClr val="C0C0C0"/>
            </a:outerShdw>
          </a:effectLst>
        </p:spPr>
        <p:txBody>
          <a:bodyPr wrap="none" tIns="10800" anchor="ctr"/>
          <a:lstStyle/>
          <a:p>
            <a:pPr>
              <a:defRPr/>
            </a:pPr>
            <a:r>
              <a:rPr lang="ja-JP" altLang="en-US" sz="1200" u="sng" dirty="0" smtClean="0">
                <a:solidFill>
                  <a:srgbClr val="800000"/>
                </a:solidFill>
                <a:latin typeface="メイリオ" pitchFamily="50" charset="-128"/>
                <a:ea typeface="メイリオ" pitchFamily="50" charset="-128"/>
                <a:cs typeface="メイリオ" pitchFamily="50" charset="-128"/>
              </a:rPr>
              <a:t>開発</a:t>
            </a:r>
            <a:r>
              <a:rPr lang="ja-JP" altLang="en-US" sz="1200" u="sng" dirty="0">
                <a:solidFill>
                  <a:srgbClr val="800000"/>
                </a:solidFill>
                <a:latin typeface="メイリオ" pitchFamily="50" charset="-128"/>
                <a:ea typeface="メイリオ" pitchFamily="50" charset="-128"/>
                <a:cs typeface="メイリオ" pitchFamily="50" charset="-128"/>
              </a:rPr>
              <a:t>リーダ</a:t>
            </a:r>
            <a:r>
              <a:rPr lang="ja-JP" altLang="en-US" sz="1200" u="sng" dirty="0" smtClean="0">
                <a:solidFill>
                  <a:srgbClr val="800000"/>
                </a:solidFill>
                <a:latin typeface="メイリオ" pitchFamily="50" charset="-128"/>
                <a:ea typeface="メイリオ" pitchFamily="50" charset="-128"/>
                <a:cs typeface="メイリオ" pitchFamily="50" charset="-128"/>
              </a:rPr>
              <a:t>ー</a:t>
            </a:r>
            <a:endParaRPr lang="en-US" altLang="ja-JP" sz="1200" u="sng" dirty="0">
              <a:solidFill>
                <a:srgbClr val="800000"/>
              </a:solidFill>
              <a:latin typeface="メイリオ" pitchFamily="50" charset="-128"/>
              <a:ea typeface="メイリオ" pitchFamily="50" charset="-128"/>
              <a:cs typeface="メイリオ" pitchFamily="50" charset="-128"/>
            </a:endParaRPr>
          </a:p>
          <a:p>
            <a:pPr>
              <a:defRPr/>
            </a:pPr>
            <a:endParaRPr lang="ja-JP" altLang="en-US" sz="1200" dirty="0">
              <a:latin typeface="メイリオ" pitchFamily="50" charset="-128"/>
              <a:ea typeface="メイリオ" pitchFamily="50" charset="-128"/>
              <a:cs typeface="メイリオ" pitchFamily="50" charset="-128"/>
            </a:endParaRPr>
          </a:p>
          <a:p>
            <a:pPr algn="ctr">
              <a:defRPr/>
            </a:pPr>
            <a:r>
              <a:rPr lang="ja-JP" altLang="en-US" dirty="0" smtClean="0">
                <a:latin typeface="メイリオ" pitchFamily="50" charset="-128"/>
                <a:ea typeface="メイリオ" pitchFamily="50" charset="-128"/>
                <a:cs typeface="メイリオ" pitchFamily="50" charset="-128"/>
              </a:rPr>
              <a:t>藤本　大助</a:t>
            </a:r>
            <a:endParaRPr lang="ja-JP" altLang="en-US" dirty="0">
              <a:latin typeface="メイリオ" pitchFamily="50" charset="-128"/>
              <a:ea typeface="メイリオ" pitchFamily="50" charset="-128"/>
              <a:cs typeface="メイリオ" pitchFamily="50" charset="-128"/>
            </a:endParaRPr>
          </a:p>
        </p:txBody>
      </p:sp>
      <p:sp>
        <p:nvSpPr>
          <p:cNvPr id="17" name="Rectangle 115"/>
          <p:cNvSpPr>
            <a:spLocks noChangeArrowheads="1"/>
          </p:cNvSpPr>
          <p:nvPr/>
        </p:nvSpPr>
        <p:spPr bwMode="auto">
          <a:xfrm>
            <a:off x="5982602" y="5001306"/>
            <a:ext cx="2299125" cy="1192206"/>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nchor="ctr"/>
          <a:lstStyle/>
          <a:p>
            <a:pPr>
              <a:defRPr/>
            </a:pPr>
            <a:r>
              <a:rPr lang="ja-JP" altLang="en-US" sz="12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1200" u="sng" dirty="0" smtClean="0">
              <a:solidFill>
                <a:srgbClr val="800000"/>
              </a:solidFill>
              <a:latin typeface="メイリオ" pitchFamily="50" charset="-128"/>
              <a:ea typeface="メイリオ" pitchFamily="50" charset="-128"/>
              <a:cs typeface="メイリオ" pitchFamily="50" charset="-128"/>
            </a:endParaRPr>
          </a:p>
          <a:p>
            <a:pPr>
              <a:defRPr/>
            </a:pPr>
            <a:endParaRPr lang="ja-JP" altLang="en-US" sz="1200" dirty="0" smtClean="0">
              <a:latin typeface="メイリオ" pitchFamily="50" charset="-128"/>
              <a:ea typeface="メイリオ" pitchFamily="50" charset="-128"/>
              <a:cs typeface="メイリオ" pitchFamily="50" charset="-128"/>
            </a:endParaRPr>
          </a:p>
          <a:p>
            <a:pPr algn="ctr">
              <a:defRPr/>
            </a:pPr>
            <a:r>
              <a:rPr lang="ja-JP" altLang="en-US" dirty="0" smtClean="0">
                <a:latin typeface="メイリオ" pitchFamily="50" charset="-128"/>
                <a:ea typeface="メイリオ" pitchFamily="50" charset="-128"/>
                <a:cs typeface="メイリオ" pitchFamily="50" charset="-128"/>
              </a:rPr>
              <a:t>岡田　尚司 </a:t>
            </a:r>
            <a:r>
              <a:rPr lang="en-US" altLang="ja-JP" dirty="0" smtClean="0">
                <a:latin typeface="メイリオ" pitchFamily="50" charset="-128"/>
                <a:ea typeface="メイリオ" pitchFamily="50" charset="-128"/>
                <a:cs typeface="メイリオ" pitchFamily="50" charset="-128"/>
              </a:rPr>
              <a:t>AM</a:t>
            </a:r>
            <a:endParaRPr lang="ja-JP" altLang="en-US" dirty="0">
              <a:latin typeface="メイリオ" pitchFamily="50" charset="-128"/>
              <a:ea typeface="メイリオ" pitchFamily="50" charset="-128"/>
              <a:cs typeface="メイリオ" pitchFamily="50" charset="-128"/>
            </a:endParaRPr>
          </a:p>
        </p:txBody>
      </p:sp>
      <p:sp>
        <p:nvSpPr>
          <p:cNvPr id="19" name="Rectangle 115"/>
          <p:cNvSpPr>
            <a:spLocks noChangeArrowheads="1"/>
          </p:cNvSpPr>
          <p:nvPr/>
        </p:nvSpPr>
        <p:spPr bwMode="auto">
          <a:xfrm>
            <a:off x="5982602" y="3641469"/>
            <a:ext cx="2299125" cy="1187546"/>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nchor="ctr"/>
          <a:lstStyle/>
          <a:p>
            <a:pPr>
              <a:defRPr/>
            </a:pPr>
            <a:r>
              <a:rPr lang="ja-JP" altLang="en-US" sz="12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1200" u="sng" dirty="0" smtClean="0">
              <a:solidFill>
                <a:srgbClr val="800000"/>
              </a:solidFill>
              <a:latin typeface="メイリオ" pitchFamily="50" charset="-128"/>
              <a:ea typeface="メイリオ" pitchFamily="50" charset="-128"/>
              <a:cs typeface="メイリオ" pitchFamily="50" charset="-128"/>
            </a:endParaRPr>
          </a:p>
          <a:p>
            <a:pPr>
              <a:defRPr/>
            </a:pPr>
            <a:endParaRPr lang="ja-JP" altLang="en-US" sz="1200" dirty="0" smtClean="0">
              <a:latin typeface="メイリオ" pitchFamily="50" charset="-128"/>
              <a:ea typeface="メイリオ" pitchFamily="50" charset="-128"/>
              <a:cs typeface="メイリオ" pitchFamily="50" charset="-128"/>
            </a:endParaRPr>
          </a:p>
          <a:p>
            <a:pPr algn="ctr">
              <a:defRPr/>
            </a:pPr>
            <a:r>
              <a:rPr lang="ja-JP" altLang="en-US" dirty="0" smtClean="0">
                <a:latin typeface="メイリオ" pitchFamily="50" charset="-128"/>
                <a:ea typeface="メイリオ" pitchFamily="50" charset="-128"/>
                <a:cs typeface="メイリオ" pitchFamily="50" charset="-128"/>
              </a:rPr>
              <a:t>石村　治樹 </a:t>
            </a:r>
            <a:r>
              <a:rPr lang="en-US" altLang="ja-JP" dirty="0" smtClean="0">
                <a:latin typeface="メイリオ" pitchFamily="50" charset="-128"/>
                <a:ea typeface="メイリオ" pitchFamily="50" charset="-128"/>
                <a:cs typeface="メイリオ" pitchFamily="50" charset="-128"/>
              </a:rPr>
              <a:t>BM</a:t>
            </a:r>
            <a:endParaRPr lang="ja-JP" altLang="en-US" dirty="0">
              <a:latin typeface="メイリオ" pitchFamily="50" charset="-128"/>
              <a:ea typeface="メイリオ" pitchFamily="50" charset="-128"/>
              <a:cs typeface="メイリオ" pitchFamily="50" charset="-128"/>
            </a:endParaRPr>
          </a:p>
        </p:txBody>
      </p:sp>
      <p:sp>
        <p:nvSpPr>
          <p:cNvPr id="23" name="Rectangle 68"/>
          <p:cNvSpPr>
            <a:spLocks noChangeArrowheads="1"/>
          </p:cNvSpPr>
          <p:nvPr/>
        </p:nvSpPr>
        <p:spPr bwMode="auto">
          <a:xfrm>
            <a:off x="5770897" y="979040"/>
            <a:ext cx="2689535" cy="486905"/>
          </a:xfrm>
          <a:prstGeom prst="rect">
            <a:avLst/>
          </a:prstGeom>
          <a:solidFill>
            <a:srgbClr val="FFD2CF"/>
          </a:solidFill>
          <a:ln>
            <a:solidFill>
              <a:srgbClr val="FF0066"/>
            </a:solidFill>
          </a:ln>
          <a:effectLst/>
          <a:extLst/>
        </p:spPr>
        <p:txBody>
          <a:bodyPr wrap="none" anchor="ctr"/>
          <a:lstStyle/>
          <a:p>
            <a:pPr algn="ctr">
              <a:spcBef>
                <a:spcPct val="20000"/>
              </a:spcBef>
              <a:buClr>
                <a:srgbClr val="800000"/>
              </a:buClr>
              <a:buFont typeface="Wingdings" pitchFamily="2" charset="2"/>
              <a:buNone/>
              <a:defRPr/>
            </a:pPr>
            <a:r>
              <a:rPr lang="ja-JP" altLang="en-US" sz="2400" dirty="0" smtClean="0">
                <a:latin typeface="メイリオ" pitchFamily="50" charset="-128"/>
                <a:ea typeface="メイリオ" pitchFamily="50" charset="-128"/>
                <a:cs typeface="メイリオ" pitchFamily="50" charset="-128"/>
              </a:rPr>
              <a:t>ベテランチーム</a:t>
            </a:r>
            <a:endParaRPr lang="ja-JP" altLang="en-US" sz="2400" dirty="0">
              <a:latin typeface="メイリオ" pitchFamily="50" charset="-128"/>
              <a:ea typeface="メイリオ" pitchFamily="50" charset="-128"/>
              <a:cs typeface="メイリオ"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2405" y="1699121"/>
            <a:ext cx="439322" cy="716233"/>
          </a:xfrm>
          <a:prstGeom prst="rect">
            <a:avLst/>
          </a:prstGeom>
        </p:spPr>
      </p:pic>
      <p:sp>
        <p:nvSpPr>
          <p:cNvPr id="10" name="円形吹き出し 9"/>
          <p:cNvSpPr/>
          <p:nvPr/>
        </p:nvSpPr>
        <p:spPr>
          <a:xfrm>
            <a:off x="6345032" y="226910"/>
            <a:ext cx="2178592" cy="643539"/>
          </a:xfrm>
          <a:prstGeom prst="wedgeEllipseCallou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rPr>
              <a:t>心はヤング！</a:t>
            </a:r>
            <a:endParaRPr kumimoji="1" lang="ja-JP" altLang="en-US" dirty="0">
              <a:solidFill>
                <a:srgbClr val="FF0000"/>
              </a:solidFill>
            </a:endParaRPr>
          </a:p>
        </p:txBody>
      </p:sp>
      <p:pic>
        <p:nvPicPr>
          <p:cNvPr id="29" name="図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2405" y="3427313"/>
            <a:ext cx="439322" cy="716233"/>
          </a:xfrm>
          <a:prstGeom prst="rect">
            <a:avLst/>
          </a:prstGeom>
        </p:spPr>
      </p:pic>
      <p:pic>
        <p:nvPicPr>
          <p:cNvPr id="30" name="図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2405" y="4795465"/>
            <a:ext cx="439322" cy="716233"/>
          </a:xfrm>
          <a:prstGeom prst="rect">
            <a:avLst/>
          </a:prstGeom>
        </p:spPr>
      </p:pic>
      <p:cxnSp>
        <p:nvCxnSpPr>
          <p:cNvPr id="13" name="直線コネクタ 12"/>
          <p:cNvCxnSpPr/>
          <p:nvPr/>
        </p:nvCxnSpPr>
        <p:spPr>
          <a:xfrm>
            <a:off x="5580112" y="548680"/>
            <a:ext cx="0" cy="59766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3776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fld id="{520D5ABA-776F-417B-924F-104D63CD8394}" type="slidenum">
              <a:rPr lang="en-US" altLang="ja-JP" smtClean="0"/>
              <a:pPr/>
              <a:t>9</a:t>
            </a:fld>
            <a:endParaRPr lang="en-US" altLang="ja-JP"/>
          </a:p>
        </p:txBody>
      </p:sp>
      <p:sp>
        <p:nvSpPr>
          <p:cNvPr id="3" name="テキスト ボックス 2"/>
          <p:cNvSpPr txBox="1"/>
          <p:nvPr/>
        </p:nvSpPr>
        <p:spPr>
          <a:xfrm>
            <a:off x="220954" y="2979445"/>
            <a:ext cx="8608940" cy="827208"/>
          </a:xfrm>
          <a:prstGeom prst="rect">
            <a:avLst/>
          </a:prstGeom>
          <a:noFill/>
        </p:spPr>
        <p:txBody>
          <a:bodyPr wrap="square" lIns="163888" tIns="81944" rIns="163888" bIns="81944" rtlCol="0">
            <a:spAutoFit/>
          </a:bodyPr>
          <a:lstStyle/>
          <a:p>
            <a:r>
              <a:rPr lang="ja-JP" altLang="en-US" sz="4300" dirty="0" smtClean="0">
                <a:solidFill>
                  <a:srgbClr val="FF6600"/>
                </a:solidFill>
                <a:latin typeface="HGS創英角ﾎﾟｯﾌﾟ体" pitchFamily="50" charset="-128"/>
                <a:ea typeface="HGS創英角ﾎﾟｯﾌﾟ体" pitchFamily="50" charset="-128"/>
              </a:rPr>
              <a:t>ご清聴ありがとうございました。</a:t>
            </a:r>
            <a:endParaRPr lang="ja-JP" altLang="en-US" sz="4300" dirty="0">
              <a:solidFill>
                <a:srgbClr val="FF6600"/>
              </a:solidFill>
              <a:latin typeface="HGS創英角ﾎﾟｯﾌﾟ体" pitchFamily="50" charset="-128"/>
              <a:ea typeface="HGS創英角ﾎﾟｯﾌﾟ体" pitchFamily="50" charset="-128"/>
            </a:endParaRPr>
          </a:p>
        </p:txBody>
      </p:sp>
    </p:spTree>
    <p:extLst>
      <p:ext uri="{BB962C8B-B14F-4D97-AF65-F5344CB8AC3E}">
        <p14:creationId xmlns:p14="http://schemas.microsoft.com/office/powerpoint/2010/main" val="41817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雛形2013SLV_顧客名【提案】システム名">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雛形2016②_顧客名【提案】システム名.potx" id="{751899FB-E529-47EF-84E2-8290D39AA324}" vid="{3E1D2714-B47A-43F7-AC86-2DDA22213958}"/>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雛形2016②_顧客名【提案】システム名</Template>
  <TotalTime>838</TotalTime>
  <Words>919</Words>
  <Application>Microsoft Office PowerPoint</Application>
  <PresentationFormat>画面に合わせる (4:3)</PresentationFormat>
  <Paragraphs>170</Paragraphs>
  <Slides>12</Slides>
  <Notes>5</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12</vt:i4>
      </vt:variant>
    </vt:vector>
  </HeadingPairs>
  <TitlesOfParts>
    <vt:vector size="22" baseType="lpstr">
      <vt:lpstr>HGP創英角ｺﾞｼｯｸUB</vt:lpstr>
      <vt:lpstr>HGP明朝B</vt:lpstr>
      <vt:lpstr>HGS創英角ﾎﾟｯﾌﾟ体</vt:lpstr>
      <vt:lpstr>Meiryo UI</vt:lpstr>
      <vt:lpstr>ＭＳ Ｐゴシック</vt:lpstr>
      <vt:lpstr>ＭＳ Ｐ明朝</vt:lpstr>
      <vt:lpstr>メイリオ</vt:lpstr>
      <vt:lpstr>Arial</vt:lpstr>
      <vt:lpstr>Wingdings</vt:lpstr>
      <vt:lpstr>雛形2013SLV_顧客名【提案】システム名</vt:lpstr>
      <vt:lpstr>PowerPoint プレゼンテーション</vt:lpstr>
      <vt:lpstr>業務外の取り組み</vt:lpstr>
      <vt:lpstr>業務外の取り組み</vt:lpstr>
      <vt:lpstr>開発テーマ</vt:lpstr>
      <vt:lpstr>開発テーマ１（要件）</vt:lpstr>
      <vt:lpstr>プレゼンSOTA　実装イメージ</vt:lpstr>
      <vt:lpstr>開発テーマ２（要件）</vt:lpstr>
      <vt:lpstr>開発メンバー</vt:lpstr>
      <vt:lpstr>PowerPoint プレゼンテーション</vt:lpstr>
      <vt:lpstr>PowerPoint プレゼンテーション</vt:lpstr>
      <vt:lpstr>コマンドテキストの例</vt:lpstr>
      <vt:lpstr>VistoneMagicでの開発</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藤本大助</dc:creator>
  <cp:lastModifiedBy>藤本大助</cp:lastModifiedBy>
  <cp:revision>255</cp:revision>
  <cp:lastPrinted>2016-02-18T04:19:59Z</cp:lastPrinted>
  <dcterms:created xsi:type="dcterms:W3CDTF">2016-02-18T03:45:01Z</dcterms:created>
  <dcterms:modified xsi:type="dcterms:W3CDTF">2017-10-27T04:38:14Z</dcterms:modified>
</cp:coreProperties>
</file>