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6259" autoAdjust="0"/>
  </p:normalViewPr>
  <p:slideViewPr>
    <p:cSldViewPr snapToGrid="0">
      <p:cViewPr>
        <p:scale>
          <a:sx n="75" d="100"/>
          <a:sy n="75" d="100"/>
        </p:scale>
        <p:origin x="1056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D858ED-D828-449A-88DC-4D3C2B2AAAFF}" type="datetimeFigureOut">
              <a:rPr lang="de-CH" smtClean="0"/>
              <a:t>01.06.2025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DEADAC-3A4F-4E09-9D20-B2BC7FCBFF1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909122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/>
              <a:t>Javascript</a:t>
            </a:r>
            <a:r>
              <a:rPr lang="de-CH" dirty="0"/>
              <a:t> Klasse</a:t>
            </a:r>
          </a:p>
          <a:p>
            <a:pPr marL="171450" indent="-171450">
              <a:buFontTx/>
              <a:buChar char="-"/>
            </a:pPr>
            <a:r>
              <a:rPr lang="de-CH" dirty="0"/>
              <a:t>Für Material, Lagerorte</a:t>
            </a:r>
          </a:p>
          <a:p>
            <a:pPr marL="171450" indent="-171450">
              <a:buFontTx/>
              <a:buChar char="-"/>
            </a:pP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DEADAC-3A4F-4E09-9D20-B2BC7FCBFF1D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411329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DEADAC-3A4F-4E09-9D20-B2BC7FCBFF1D}" type="slidenum">
              <a:rPr lang="de-CH" smtClean="0"/>
              <a:t>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003746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 descr="Ein Bild, das Screenshot, Display, Computer, Software enthält.&#10;&#10;KI-generierte Inhalte können fehlerhaft sein.">
            <a:extLst>
              <a:ext uri="{FF2B5EF4-FFF2-40B4-BE49-F238E27FC236}">
                <a16:creationId xmlns:a16="http://schemas.microsoft.com/office/drawing/2014/main" id="{2C5546FE-96B8-C6A0-D0A8-3E2FE0EDF1F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BC9018B5-2595-79DB-C2FE-CAEFD200F5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9FA1AFF-8D4E-1B54-A650-21090B79D8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25A6C29-E9C5-2C49-2B5B-9E5E8ACE21D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108522"/>
            <a:ext cx="2743200" cy="365125"/>
          </a:xfrm>
        </p:spPr>
        <p:txBody>
          <a:bodyPr/>
          <a:lstStyle/>
          <a:p>
            <a:fld id="{B8C6D104-8D8B-42C5-AE8B-B72ED3781160}" type="datetimeFigureOut">
              <a:rPr lang="de-CH" smtClean="0"/>
              <a:t>01.06.2025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738F483-CB4B-1B88-DC64-C394FDFF2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599" y="6108522"/>
            <a:ext cx="4114800" cy="365125"/>
          </a:xfrm>
        </p:spPr>
        <p:txBody>
          <a:bodyPr/>
          <a:lstStyle/>
          <a:p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F93C33A-5A8F-DBD4-F479-5F15BF686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598" y="6108522"/>
            <a:ext cx="2743200" cy="365125"/>
          </a:xfrm>
        </p:spPr>
        <p:txBody>
          <a:bodyPr/>
          <a:lstStyle/>
          <a:p>
            <a:fld id="{5C371C1E-5A13-4615-87E4-FA08437A2585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182700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B16F27-DB13-0B3B-4A8A-C503CDDA9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0E97023-3260-A3A5-3698-9F9449FCF4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0637F29-194D-2EF0-8A0B-2B48B7AB8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6D104-8D8B-42C5-AE8B-B72ED3781160}" type="datetimeFigureOut">
              <a:rPr lang="de-CH" smtClean="0"/>
              <a:t>01.06.2025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A97004E-3A14-6E0D-E24C-0B67E4282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9F111C8-4096-B9F9-3A0F-CFD585347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71C1E-5A13-4615-87E4-FA08437A258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11441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2A7CD61-D81F-F313-8123-B9A3EAAC43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D053F70-FF9F-397C-7D26-E4C19A79E9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1E9A3A2-2412-1C36-4EF1-ED57C7018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6D104-8D8B-42C5-AE8B-B72ED3781160}" type="datetimeFigureOut">
              <a:rPr lang="de-CH" smtClean="0"/>
              <a:t>01.06.2025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714AA24-6BEF-02EE-CAB0-2A0CFD2A2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1D143A4-2BA9-F7AF-8CB2-3675189A9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71C1E-5A13-4615-87E4-FA08437A258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21054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C09626-5952-4437-A639-3ED5C0F00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5A1A550-D0A3-26C1-9FE3-7C828201C4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982C79E-DBDA-04CF-B4A3-3525EE27E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6D104-8D8B-42C5-AE8B-B72ED3781160}" type="datetimeFigureOut">
              <a:rPr lang="de-CH" smtClean="0"/>
              <a:t>01.06.2025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9D88E28-B2DC-B09C-8780-D5CE22573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DA03A80-B723-5C72-4AC3-ECB14DA8C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71C1E-5A13-4615-87E4-FA08437A258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04632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7D10A2-4B91-3CC5-8A1F-534B70300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4DAF63A-AC59-84AF-BB9E-B6DFC95E6E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4C0C45F-F0C2-F355-80BF-0E1B28C7D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6D104-8D8B-42C5-AE8B-B72ED3781160}" type="datetimeFigureOut">
              <a:rPr lang="de-CH" smtClean="0"/>
              <a:t>01.06.2025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2F7A2C1-A0A4-9581-5C6B-C270E9061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5AC2F9F-AAE1-0F07-9637-E6467EE25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71C1E-5A13-4615-87E4-FA08437A258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44328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BE3AFD-42FF-EF0D-5FE1-F0BE618A7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0690A34-2DBE-238E-F9EF-8682B507BF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431B34E-1564-9354-78DA-6B8E699840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C10C007-1E50-811C-E95C-B93E73AC6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6D104-8D8B-42C5-AE8B-B72ED3781160}" type="datetimeFigureOut">
              <a:rPr lang="de-CH" smtClean="0"/>
              <a:t>01.06.2025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4FBE758-0DEA-99CF-3C98-1C7CE88B1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498EDFD-8D9A-0A98-68E7-5DB23A79B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71C1E-5A13-4615-87E4-FA08437A258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96859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038F3A-F25A-A928-EAEB-97FAFCBBC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4B10A4C-DC63-2F76-3ED2-40A31B2457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676E836-3871-B4BF-D40B-1B09131CD3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2E219EC-7182-09CC-95BD-2F82AD8AF1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F97C673-4E70-72B6-0515-B4E025B2DE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2D357C1-49DC-2568-6C5A-8FAF5137D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6D104-8D8B-42C5-AE8B-B72ED3781160}" type="datetimeFigureOut">
              <a:rPr lang="de-CH" smtClean="0"/>
              <a:t>01.06.2025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D628282-70F5-1E81-2E91-B69012566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AD1448B-DA31-C131-721E-F6E75E691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71C1E-5A13-4615-87E4-FA08437A258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20370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B42E89-DC25-E3BC-5CC6-BF4E0C7BB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8313DA1-BEC3-9148-5CF2-58F3B989E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6D104-8D8B-42C5-AE8B-B72ED3781160}" type="datetimeFigureOut">
              <a:rPr lang="de-CH" smtClean="0"/>
              <a:t>01.06.2025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37C9787-8C80-EE00-86CD-712F898D7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5B0DE53-DBF5-4CA8-1A40-CC4453445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71C1E-5A13-4615-87E4-FA08437A258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40593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3848706-EFF6-8DEC-1CE0-7B8906E38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6D104-8D8B-42C5-AE8B-B72ED3781160}" type="datetimeFigureOut">
              <a:rPr lang="de-CH" smtClean="0"/>
              <a:t>01.06.2025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5F53247-1D0F-BF9F-F1A2-74EB60D8D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0543A6E-B51C-3DFD-991F-AC3927D70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71C1E-5A13-4615-87E4-FA08437A258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3480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290DAD-C2C1-8C7F-A38A-20767F3E1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7A79F33-6CE3-C172-BEBB-77485CDEF3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8B44E1D-8489-5DDD-A427-5947227946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DFD9BCC-BF73-3DAF-C06E-AA4BD687F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6D104-8D8B-42C5-AE8B-B72ED3781160}" type="datetimeFigureOut">
              <a:rPr lang="de-CH" smtClean="0"/>
              <a:t>01.06.2025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BDC7805-189D-8F8F-E250-63BFBEFBE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D1F87DB-78D0-209F-4F28-E31A20AAA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71C1E-5A13-4615-87E4-FA08437A258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87351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549B01-9EC4-AEE5-FF5C-4F488B44A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CB3152C-7390-EDF5-5D2C-F8DBE5D372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2C4DD22-D809-9880-336B-B7D31749BB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F646ABC-FFB3-4C30-6FAB-EE6D2A3BA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6D104-8D8B-42C5-AE8B-B72ED3781160}" type="datetimeFigureOut">
              <a:rPr lang="de-CH" smtClean="0"/>
              <a:t>01.06.2025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A8F965B-FC59-379F-780B-E726F5667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1D6CF31-5032-6C7A-716B-884DD2418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71C1E-5A13-4615-87E4-FA08437A258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66922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Ein Bild, das Screenshot, Display, Computer, Software enthält.&#10;&#10;KI-generierte Inhalte können fehlerhaft sein.">
            <a:extLst>
              <a:ext uri="{FF2B5EF4-FFF2-40B4-BE49-F238E27FC236}">
                <a16:creationId xmlns:a16="http://schemas.microsoft.com/office/drawing/2014/main" id="{C160A937-C06B-CE4E-E60F-0BA98F42BA60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CE4C125-5DCA-69DF-7FF9-572C8659D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9C5D09D-2EC7-C9C7-3065-0F880DE1D8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D5396A6-F4C4-CEF4-F1B9-5D86DFE6F5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1837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8C6D104-8D8B-42C5-AE8B-B72ED3781160}" type="datetimeFigureOut">
              <a:rPr lang="de-CH" smtClean="0"/>
              <a:t>01.06.2025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771E3AA-0953-A91E-5573-BF96C6E9CD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2162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B420EEF-BDBD-8E64-9849-6AD94CB723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22452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C371C1E-5A13-4615-87E4-FA08437A258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80784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09AA6D-B2CA-29D3-5042-0C82D7C4A2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Kleinteile Regal</a:t>
            </a:r>
            <a:br>
              <a:rPr lang="de-CH" dirty="0"/>
            </a:br>
            <a:r>
              <a:rPr lang="de-CH" dirty="0"/>
              <a:t>Buchungssystem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026BAF6-1BAC-E7B1-B337-4F9620D15B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de-CH" dirty="0"/>
              <a:t>WLW FS24/25</a:t>
            </a:r>
          </a:p>
          <a:p>
            <a:r>
              <a:rPr lang="de-CH" dirty="0"/>
              <a:t>Thomas Abplanalp</a:t>
            </a:r>
          </a:p>
          <a:p>
            <a:r>
              <a:rPr lang="de-CH" dirty="0"/>
              <a:t>Simon Kohler</a:t>
            </a:r>
          </a:p>
          <a:p>
            <a:r>
              <a:rPr lang="de-CH" dirty="0"/>
              <a:t>2.6.2025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988342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DBA7B9-2A44-5ED0-DF35-9AB963FE4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Projektidee / Ziele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5944FA0-96FF-5832-7393-FEA9294E37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Kleinteilelager Buchungssystem für </a:t>
            </a:r>
            <a:r>
              <a:rPr lang="de-CH" dirty="0" err="1"/>
              <a:t>T.Abplanalp’s</a:t>
            </a:r>
            <a:r>
              <a:rPr lang="de-CH" dirty="0"/>
              <a:t> Lager</a:t>
            </a:r>
          </a:p>
          <a:p>
            <a:endParaRPr lang="de-CH" dirty="0"/>
          </a:p>
          <a:p>
            <a:endParaRPr lang="de-CH" dirty="0"/>
          </a:p>
          <a:p>
            <a:r>
              <a:rPr lang="de-CH" dirty="0"/>
              <a:t>Grundstein für automatisiertes Lager legen</a:t>
            </a:r>
          </a:p>
        </p:txBody>
      </p:sp>
    </p:spTree>
    <p:extLst>
      <p:ext uri="{BB962C8B-B14F-4D97-AF65-F5344CB8AC3E}">
        <p14:creationId xmlns:p14="http://schemas.microsoft.com/office/powerpoint/2010/main" val="260903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D2FDC3-B13A-35CB-7F61-B2DD766DE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Server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43334BC7-88C4-BBE4-BF66-FCF779E03723}"/>
              </a:ext>
            </a:extLst>
          </p:cNvPr>
          <p:cNvSpPr/>
          <p:nvPr/>
        </p:nvSpPr>
        <p:spPr>
          <a:xfrm>
            <a:off x="1566248" y="2017766"/>
            <a:ext cx="3684762" cy="41476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CH" dirty="0"/>
              <a:t>Datenbank</a:t>
            </a:r>
          </a:p>
          <a:p>
            <a:pPr algn="ctr"/>
            <a:endParaRPr lang="de-CH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D4A9F51D-99E2-60CC-2912-A6E221528D06}"/>
              </a:ext>
            </a:extLst>
          </p:cNvPr>
          <p:cNvSpPr/>
          <p:nvPr/>
        </p:nvSpPr>
        <p:spPr>
          <a:xfrm>
            <a:off x="6426200" y="1267485"/>
            <a:ext cx="3279114" cy="48979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CH" dirty="0"/>
              <a:t>Server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FA1A363C-52C4-B3CC-9E01-ECDDCF2984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74348" y="1287395"/>
            <a:ext cx="952500" cy="476250"/>
          </a:xfr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5A5629D2-12A0-77E5-DB3A-6BF793EFD83A}"/>
              </a:ext>
            </a:extLst>
          </p:cNvPr>
          <p:cNvSpPr/>
          <p:nvPr/>
        </p:nvSpPr>
        <p:spPr>
          <a:xfrm>
            <a:off x="6546497" y="1901370"/>
            <a:ext cx="3048353" cy="42200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CH" dirty="0">
                <a:solidFill>
                  <a:schemeClr val="tx1"/>
                </a:solidFill>
              </a:rPr>
              <a:t>Skyline</a:t>
            </a:r>
          </a:p>
        </p:txBody>
      </p:sp>
      <p:pic>
        <p:nvPicPr>
          <p:cNvPr id="10" name="Grafik 9" descr="Ein Bild, das Logo, Text, Schrift, Electric Blue (Farbe) enthält.&#10;&#10;KI-generierte Inhalte können fehlerhaft sein.">
            <a:extLst>
              <a:ext uri="{FF2B5EF4-FFF2-40B4-BE49-F238E27FC236}">
                <a16:creationId xmlns:a16="http://schemas.microsoft.com/office/drawing/2014/main" id="{2232FA69-BF42-FD9D-AA7A-91900D87E1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9268" y="2344689"/>
            <a:ext cx="646660" cy="484313"/>
          </a:xfrm>
          <a:prstGeom prst="rect">
            <a:avLst/>
          </a:prstGeom>
        </p:spPr>
      </p:pic>
      <p:sp>
        <p:nvSpPr>
          <p:cNvPr id="11" name="Rechteck 10">
            <a:extLst>
              <a:ext uri="{FF2B5EF4-FFF2-40B4-BE49-F238E27FC236}">
                <a16:creationId xmlns:a16="http://schemas.microsoft.com/office/drawing/2014/main" id="{5438B477-7D28-D3B8-4E26-59DE5619D9F7}"/>
              </a:ext>
            </a:extLst>
          </p:cNvPr>
          <p:cNvSpPr/>
          <p:nvPr/>
        </p:nvSpPr>
        <p:spPr>
          <a:xfrm>
            <a:off x="6752730" y="3537927"/>
            <a:ext cx="2652664" cy="25306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CH" b="1" dirty="0"/>
              <a:t>API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E9263FFE-744E-54F7-64DA-0E291B7FE66E}"/>
              </a:ext>
            </a:extLst>
          </p:cNvPr>
          <p:cNvSpPr txBox="1"/>
          <p:nvPr/>
        </p:nvSpPr>
        <p:spPr>
          <a:xfrm>
            <a:off x="6950598" y="4029640"/>
            <a:ext cx="9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>
                <a:solidFill>
                  <a:schemeClr val="bg1"/>
                </a:solidFill>
              </a:rPr>
              <a:t>Material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A5136789-28CE-7FBE-ADF5-3C0C5E4634F2}"/>
              </a:ext>
            </a:extLst>
          </p:cNvPr>
          <p:cNvSpPr txBox="1"/>
          <p:nvPr/>
        </p:nvSpPr>
        <p:spPr>
          <a:xfrm>
            <a:off x="6964059" y="5467742"/>
            <a:ext cx="1011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>
                <a:solidFill>
                  <a:schemeClr val="bg1"/>
                </a:solidFill>
              </a:rPr>
              <a:t>Bestand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CC589C80-6004-3E82-BA8B-F19CBF77ADF4}"/>
              </a:ext>
            </a:extLst>
          </p:cNvPr>
          <p:cNvSpPr txBox="1"/>
          <p:nvPr/>
        </p:nvSpPr>
        <p:spPr>
          <a:xfrm>
            <a:off x="6964059" y="4748691"/>
            <a:ext cx="1132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>
                <a:solidFill>
                  <a:schemeClr val="bg1"/>
                </a:solidFill>
              </a:rPr>
              <a:t>Lagerorte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B3A72FC5-4DEA-0525-FCE1-DB8187960B1A}"/>
              </a:ext>
            </a:extLst>
          </p:cNvPr>
          <p:cNvSpPr txBox="1"/>
          <p:nvPr/>
        </p:nvSpPr>
        <p:spPr>
          <a:xfrm>
            <a:off x="8312030" y="4029640"/>
            <a:ext cx="88203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>
                <a:solidFill>
                  <a:schemeClr val="bg1"/>
                </a:solidFill>
              </a:rPr>
              <a:t>List</a:t>
            </a:r>
          </a:p>
          <a:p>
            <a:r>
              <a:rPr lang="de-CH" dirty="0">
                <a:solidFill>
                  <a:schemeClr val="bg1"/>
                </a:solidFill>
              </a:rPr>
              <a:t>Fetch</a:t>
            </a:r>
          </a:p>
          <a:p>
            <a:r>
              <a:rPr lang="de-CH" dirty="0">
                <a:solidFill>
                  <a:schemeClr val="bg1"/>
                </a:solidFill>
              </a:rPr>
              <a:t>Add</a:t>
            </a:r>
          </a:p>
          <a:p>
            <a:r>
              <a:rPr lang="de-CH" dirty="0">
                <a:solidFill>
                  <a:schemeClr val="bg1"/>
                </a:solidFill>
              </a:rPr>
              <a:t>Delete</a:t>
            </a:r>
          </a:p>
          <a:p>
            <a:r>
              <a:rPr lang="de-CH" dirty="0">
                <a:solidFill>
                  <a:schemeClr val="bg1"/>
                </a:solidFill>
              </a:rPr>
              <a:t>Search</a:t>
            </a:r>
          </a:p>
          <a:p>
            <a:r>
              <a:rPr lang="de-CH" dirty="0">
                <a:solidFill>
                  <a:schemeClr val="bg1"/>
                </a:solidFill>
              </a:rPr>
              <a:t>order</a:t>
            </a:r>
          </a:p>
          <a:p>
            <a:endParaRPr lang="de-CH" dirty="0">
              <a:solidFill>
                <a:schemeClr val="bg1"/>
              </a:solidFill>
            </a:endParaRPr>
          </a:p>
        </p:txBody>
      </p:sp>
      <p:pic>
        <p:nvPicPr>
          <p:cNvPr id="19" name="Grafik 18" descr="Ein Bild, das Text, Diagramm, Plan, technische Zeichnung enthält.&#10;&#10;KI-generierte Inhalte können fehlerhaft sein.">
            <a:extLst>
              <a:ext uri="{FF2B5EF4-FFF2-40B4-BE49-F238E27FC236}">
                <a16:creationId xmlns:a16="http://schemas.microsoft.com/office/drawing/2014/main" id="{C11EDEE8-1907-CAFB-C07E-E635F10FD8D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172" y="3028178"/>
            <a:ext cx="3444852" cy="2938055"/>
          </a:xfrm>
          <a:prstGeom prst="rect">
            <a:avLst/>
          </a:prstGeom>
        </p:spPr>
      </p:pic>
      <p:sp>
        <p:nvSpPr>
          <p:cNvPr id="20" name="Rechteck 19">
            <a:extLst>
              <a:ext uri="{FF2B5EF4-FFF2-40B4-BE49-F238E27FC236}">
                <a16:creationId xmlns:a16="http://schemas.microsoft.com/office/drawing/2014/main" id="{48B4B5B0-BCB5-6F45-1327-A36C85C93A09}"/>
              </a:ext>
            </a:extLst>
          </p:cNvPr>
          <p:cNvSpPr/>
          <p:nvPr/>
        </p:nvSpPr>
        <p:spPr>
          <a:xfrm>
            <a:off x="6752730" y="2365195"/>
            <a:ext cx="2652664" cy="1172732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CH" b="1" dirty="0"/>
              <a:t>Static</a:t>
            </a:r>
          </a:p>
          <a:p>
            <a:pPr algn="ctr"/>
            <a:r>
              <a:rPr lang="de-CH" dirty="0"/>
              <a:t>Home</a:t>
            </a:r>
          </a:p>
          <a:p>
            <a:pPr algn="ctr"/>
            <a:r>
              <a:rPr lang="de-CH" dirty="0"/>
              <a:t>Lagerorte</a:t>
            </a:r>
          </a:p>
          <a:p>
            <a:pPr algn="ctr"/>
            <a:r>
              <a:rPr lang="de-CH" dirty="0"/>
              <a:t>Buchungen</a:t>
            </a: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187DB003-2782-BED6-132B-11BB90138873}"/>
              </a:ext>
            </a:extLst>
          </p:cNvPr>
          <p:cNvSpPr/>
          <p:nvPr/>
        </p:nvSpPr>
        <p:spPr>
          <a:xfrm>
            <a:off x="6964059" y="4029640"/>
            <a:ext cx="2230007" cy="180743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3" name="Pfeil: nach links und rechts 22">
            <a:extLst>
              <a:ext uri="{FF2B5EF4-FFF2-40B4-BE49-F238E27FC236}">
                <a16:creationId xmlns:a16="http://schemas.microsoft.com/office/drawing/2014/main" id="{621F84D0-72FB-34E8-EE83-400902B492CC}"/>
              </a:ext>
            </a:extLst>
          </p:cNvPr>
          <p:cNvSpPr/>
          <p:nvPr/>
        </p:nvSpPr>
        <p:spPr>
          <a:xfrm>
            <a:off x="5247732" y="3620329"/>
            <a:ext cx="1178468" cy="927798"/>
          </a:xfrm>
          <a:prstGeom prst="leftRightArrow">
            <a:avLst>
              <a:gd name="adj1" fmla="val 75371"/>
              <a:gd name="adj2" fmla="val 24629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SQL</a:t>
            </a:r>
          </a:p>
        </p:txBody>
      </p:sp>
      <p:sp>
        <p:nvSpPr>
          <p:cNvPr id="24" name="Pfeil: nach links und rechts 23">
            <a:extLst>
              <a:ext uri="{FF2B5EF4-FFF2-40B4-BE49-F238E27FC236}">
                <a16:creationId xmlns:a16="http://schemas.microsoft.com/office/drawing/2014/main" id="{6262BD95-3EE4-50F3-F61C-1D8550D05D59}"/>
              </a:ext>
            </a:extLst>
          </p:cNvPr>
          <p:cNvSpPr/>
          <p:nvPr/>
        </p:nvSpPr>
        <p:spPr>
          <a:xfrm>
            <a:off x="9705314" y="3097395"/>
            <a:ext cx="1952918" cy="1919689"/>
          </a:xfrm>
          <a:prstGeom prst="leftRightArrow">
            <a:avLst>
              <a:gd name="adj1" fmla="val 75371"/>
              <a:gd name="adj2" fmla="val 24629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POST</a:t>
            </a:r>
          </a:p>
          <a:p>
            <a:pPr algn="ctr"/>
            <a:r>
              <a:rPr lang="de-CH" dirty="0"/>
              <a:t>GET</a:t>
            </a:r>
          </a:p>
          <a:p>
            <a:pPr algn="ctr"/>
            <a:endParaRPr lang="de-CH" dirty="0"/>
          </a:p>
          <a:p>
            <a:pPr algn="ctr"/>
            <a:r>
              <a:rPr lang="de-CH" dirty="0"/>
              <a:t>JSON</a:t>
            </a:r>
          </a:p>
        </p:txBody>
      </p:sp>
    </p:spTree>
    <p:extLst>
      <p:ext uri="{BB962C8B-B14F-4D97-AF65-F5344CB8AC3E}">
        <p14:creationId xmlns:p14="http://schemas.microsoft.com/office/powerpoint/2010/main" val="1733310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EFB643-D988-2C7F-9CA5-4DE19E2AF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Client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23BD9B3-D6B0-CCA3-A67D-F0E55D3726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/>
              <a:t>Javascript</a:t>
            </a:r>
            <a:r>
              <a:rPr lang="de-CH" dirty="0"/>
              <a:t> Klasse</a:t>
            </a:r>
          </a:p>
          <a:p>
            <a:r>
              <a:rPr lang="de-CH" dirty="0"/>
              <a:t>Reaktiv (On Action -&gt; Update Tabelle)</a:t>
            </a:r>
          </a:p>
          <a:p>
            <a:r>
              <a:rPr lang="de-CH" dirty="0"/>
              <a:t>Eingabemasken als Overlays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E22AFD21-B021-D38B-334D-375A340805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8874" y="1917700"/>
            <a:ext cx="3978178" cy="3599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962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FEBA17-C645-DF88-BF3B-206A785D0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4031977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95824C-A194-7F5D-9E2C-848481417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2398" y="2682812"/>
            <a:ext cx="10515600" cy="1325563"/>
          </a:xfrm>
        </p:spPr>
        <p:txBody>
          <a:bodyPr/>
          <a:lstStyle/>
          <a:p>
            <a:r>
              <a:rPr lang="de-CH" dirty="0"/>
              <a:t>Fragen</a:t>
            </a:r>
          </a:p>
        </p:txBody>
      </p:sp>
    </p:spTree>
    <p:extLst>
      <p:ext uri="{BB962C8B-B14F-4D97-AF65-F5344CB8AC3E}">
        <p14:creationId xmlns:p14="http://schemas.microsoft.com/office/powerpoint/2010/main" val="8535982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E2F28096-D58D-FE4D-37C3-BC15ACCF3D6D}"/>
              </a:ext>
            </a:extLst>
          </p:cNvPr>
          <p:cNvSpPr/>
          <p:nvPr/>
        </p:nvSpPr>
        <p:spPr>
          <a:xfrm>
            <a:off x="486748" y="2110350"/>
            <a:ext cx="3230172" cy="36232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CH" dirty="0"/>
              <a:t>Datenbank</a:t>
            </a:r>
          </a:p>
          <a:p>
            <a:pPr algn="ctr"/>
            <a:endParaRPr lang="de-CH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517A1B65-8080-C939-9331-9C7B79C20A09}"/>
              </a:ext>
            </a:extLst>
          </p:cNvPr>
          <p:cNvSpPr/>
          <p:nvPr/>
        </p:nvSpPr>
        <p:spPr>
          <a:xfrm>
            <a:off x="4790024" y="1715317"/>
            <a:ext cx="2874569" cy="427868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CH" dirty="0"/>
              <a:t>Server</a:t>
            </a:r>
          </a:p>
        </p:txBody>
      </p:sp>
      <p:pic>
        <p:nvPicPr>
          <p:cNvPr id="6" name="Inhaltsplatzhalter 6">
            <a:extLst>
              <a:ext uri="{FF2B5EF4-FFF2-40B4-BE49-F238E27FC236}">
                <a16:creationId xmlns:a16="http://schemas.microsoft.com/office/drawing/2014/main" id="{72101884-3D0F-2FFF-8237-EB1F575CDE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38172" y="1174741"/>
            <a:ext cx="834990" cy="417495"/>
          </a:xfrm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412DD4BD-14FB-6E3A-8367-7CBA77B62C13}"/>
              </a:ext>
            </a:extLst>
          </p:cNvPr>
          <p:cNvSpPr/>
          <p:nvPr/>
        </p:nvSpPr>
        <p:spPr>
          <a:xfrm>
            <a:off x="4910321" y="2110350"/>
            <a:ext cx="2672277" cy="38396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CH" dirty="0">
                <a:solidFill>
                  <a:schemeClr val="tx1"/>
                </a:solidFill>
              </a:rPr>
              <a:t>Skyline</a:t>
            </a:r>
          </a:p>
        </p:txBody>
      </p:sp>
      <p:pic>
        <p:nvPicPr>
          <p:cNvPr id="8" name="Grafik 7" descr="Ein Bild, das Logo, Text, Schrift, Electric Blue (Farbe) enthält.&#10;&#10;KI-generierte Inhalte können fehlerhaft sein.">
            <a:extLst>
              <a:ext uri="{FF2B5EF4-FFF2-40B4-BE49-F238E27FC236}">
                <a16:creationId xmlns:a16="http://schemas.microsoft.com/office/drawing/2014/main" id="{DD40E287-2267-3916-BCF7-C8B5388C6F0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672" y="2322317"/>
            <a:ext cx="566881" cy="424563"/>
          </a:xfrm>
          <a:prstGeom prst="rect">
            <a:avLst/>
          </a:prstGeom>
        </p:spPr>
      </p:pic>
      <p:sp>
        <p:nvSpPr>
          <p:cNvPr id="9" name="Rechteck 8">
            <a:extLst>
              <a:ext uri="{FF2B5EF4-FFF2-40B4-BE49-F238E27FC236}">
                <a16:creationId xmlns:a16="http://schemas.microsoft.com/office/drawing/2014/main" id="{2832C36B-F02C-95A0-0C3D-556EC433661E}"/>
              </a:ext>
            </a:extLst>
          </p:cNvPr>
          <p:cNvSpPr/>
          <p:nvPr/>
        </p:nvSpPr>
        <p:spPr>
          <a:xfrm>
            <a:off x="5116554" y="3686467"/>
            <a:ext cx="2325404" cy="2210701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CH" b="1" dirty="0"/>
              <a:t>API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EFF3DBFD-50C2-8CA7-4BFD-5748C49E37BE}"/>
              </a:ext>
            </a:extLst>
          </p:cNvPr>
          <p:cNvSpPr txBox="1"/>
          <p:nvPr/>
        </p:nvSpPr>
        <p:spPr>
          <a:xfrm>
            <a:off x="5338563" y="4238585"/>
            <a:ext cx="8757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>
                <a:solidFill>
                  <a:schemeClr val="bg1"/>
                </a:solidFill>
              </a:rPr>
              <a:t>Material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29C84709-7129-DD07-153E-F1FFC504C3C4}"/>
              </a:ext>
            </a:extLst>
          </p:cNvPr>
          <p:cNvSpPr txBox="1"/>
          <p:nvPr/>
        </p:nvSpPr>
        <p:spPr>
          <a:xfrm>
            <a:off x="5327883" y="5097813"/>
            <a:ext cx="8864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>
                <a:solidFill>
                  <a:schemeClr val="bg1"/>
                </a:solidFill>
              </a:rPr>
              <a:t>Bestand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443F4560-C211-1B64-F14E-00B5B1F2427F}"/>
              </a:ext>
            </a:extLst>
          </p:cNvPr>
          <p:cNvSpPr txBox="1"/>
          <p:nvPr/>
        </p:nvSpPr>
        <p:spPr>
          <a:xfrm>
            <a:off x="5314422" y="4698203"/>
            <a:ext cx="9924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>
                <a:solidFill>
                  <a:schemeClr val="bg1"/>
                </a:solidFill>
              </a:rPr>
              <a:t>Lagerorte</a:t>
            </a:r>
            <a:endParaRPr lang="de-CH" dirty="0">
              <a:solidFill>
                <a:schemeClr val="bg1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B03D7422-8964-218F-DC21-725026B03A99}"/>
              </a:ext>
            </a:extLst>
          </p:cNvPr>
          <p:cNvSpPr txBox="1"/>
          <p:nvPr/>
        </p:nvSpPr>
        <p:spPr>
          <a:xfrm>
            <a:off x="6454482" y="4152040"/>
            <a:ext cx="77321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>
                <a:solidFill>
                  <a:schemeClr val="bg1"/>
                </a:solidFill>
              </a:rPr>
              <a:t>List</a:t>
            </a:r>
          </a:p>
          <a:p>
            <a:r>
              <a:rPr lang="de-CH" sz="1400" dirty="0">
                <a:solidFill>
                  <a:schemeClr val="bg1"/>
                </a:solidFill>
              </a:rPr>
              <a:t>Fetch</a:t>
            </a:r>
          </a:p>
          <a:p>
            <a:r>
              <a:rPr lang="de-CH" sz="1400" dirty="0">
                <a:solidFill>
                  <a:schemeClr val="bg1"/>
                </a:solidFill>
              </a:rPr>
              <a:t>Add</a:t>
            </a:r>
          </a:p>
          <a:p>
            <a:r>
              <a:rPr lang="de-CH" sz="1400" dirty="0">
                <a:solidFill>
                  <a:schemeClr val="bg1"/>
                </a:solidFill>
              </a:rPr>
              <a:t>Delete</a:t>
            </a:r>
          </a:p>
          <a:p>
            <a:r>
              <a:rPr lang="de-CH" sz="1400" dirty="0">
                <a:solidFill>
                  <a:schemeClr val="bg1"/>
                </a:solidFill>
              </a:rPr>
              <a:t>Search</a:t>
            </a:r>
          </a:p>
          <a:p>
            <a:r>
              <a:rPr lang="de-CH" sz="1400" dirty="0">
                <a:solidFill>
                  <a:schemeClr val="bg1"/>
                </a:solidFill>
              </a:rPr>
              <a:t>order</a:t>
            </a:r>
          </a:p>
          <a:p>
            <a:endParaRPr lang="de-CH" sz="1400" dirty="0">
              <a:solidFill>
                <a:schemeClr val="bg1"/>
              </a:solidFill>
            </a:endParaRPr>
          </a:p>
        </p:txBody>
      </p:sp>
      <p:pic>
        <p:nvPicPr>
          <p:cNvPr id="14" name="Grafik 13" descr="Ein Bild, das Text, Diagramm, Plan, technische Zeichnung enthält.&#10;&#10;KI-generierte Inhalte können fehlerhaft sein.">
            <a:extLst>
              <a:ext uri="{FF2B5EF4-FFF2-40B4-BE49-F238E27FC236}">
                <a16:creationId xmlns:a16="http://schemas.microsoft.com/office/drawing/2014/main" id="{4E4DBAAF-873F-7D47-1F73-51D13008ED5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672" y="2958846"/>
            <a:ext cx="3019860" cy="2575587"/>
          </a:xfrm>
          <a:prstGeom prst="rect">
            <a:avLst/>
          </a:prstGeom>
        </p:spPr>
      </p:pic>
      <p:sp>
        <p:nvSpPr>
          <p:cNvPr id="15" name="Rechteck 14">
            <a:extLst>
              <a:ext uri="{FF2B5EF4-FFF2-40B4-BE49-F238E27FC236}">
                <a16:creationId xmlns:a16="http://schemas.microsoft.com/office/drawing/2014/main" id="{9E13CD51-74E2-45CD-C6F6-5087EE2EAE26}"/>
              </a:ext>
            </a:extLst>
          </p:cNvPr>
          <p:cNvSpPr/>
          <p:nvPr/>
        </p:nvSpPr>
        <p:spPr>
          <a:xfrm>
            <a:off x="5116554" y="2656121"/>
            <a:ext cx="2325404" cy="1024464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CH" sz="1600" b="1" dirty="0"/>
              <a:t>Static</a:t>
            </a:r>
          </a:p>
          <a:p>
            <a:pPr algn="ctr"/>
            <a:r>
              <a:rPr lang="de-CH" sz="1600" dirty="0"/>
              <a:t>Home</a:t>
            </a:r>
          </a:p>
          <a:p>
            <a:pPr algn="ctr"/>
            <a:r>
              <a:rPr lang="de-CH" sz="1600" dirty="0"/>
              <a:t>Lagerorte</a:t>
            </a:r>
          </a:p>
          <a:p>
            <a:pPr algn="ctr"/>
            <a:r>
              <a:rPr lang="de-CH" sz="1600" dirty="0"/>
              <a:t>Buchungen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1A446B6F-A181-2348-F4B6-8F2C9A708327}"/>
              </a:ext>
            </a:extLst>
          </p:cNvPr>
          <p:cNvSpPr/>
          <p:nvPr/>
        </p:nvSpPr>
        <p:spPr>
          <a:xfrm>
            <a:off x="5327884" y="4086744"/>
            <a:ext cx="1954890" cy="157892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7" name="Pfeil: nach links und rechts 16">
            <a:extLst>
              <a:ext uri="{FF2B5EF4-FFF2-40B4-BE49-F238E27FC236}">
                <a16:creationId xmlns:a16="http://schemas.microsoft.com/office/drawing/2014/main" id="{5B6DB46A-6AFC-A2E8-ACAB-EAA08778361B}"/>
              </a:ext>
            </a:extLst>
          </p:cNvPr>
          <p:cNvSpPr/>
          <p:nvPr/>
        </p:nvSpPr>
        <p:spPr>
          <a:xfrm>
            <a:off x="3736932" y="3341543"/>
            <a:ext cx="1033080" cy="810497"/>
          </a:xfrm>
          <a:prstGeom prst="leftRightArrow">
            <a:avLst>
              <a:gd name="adj1" fmla="val 75371"/>
              <a:gd name="adj2" fmla="val 24629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SQL</a:t>
            </a:r>
          </a:p>
        </p:txBody>
      </p:sp>
      <p:sp>
        <p:nvSpPr>
          <p:cNvPr id="18" name="Pfeil: nach links und rechts 17">
            <a:extLst>
              <a:ext uri="{FF2B5EF4-FFF2-40B4-BE49-F238E27FC236}">
                <a16:creationId xmlns:a16="http://schemas.microsoft.com/office/drawing/2014/main" id="{8766AFAE-894C-6F01-F163-7C711A9EC4B4}"/>
              </a:ext>
            </a:extLst>
          </p:cNvPr>
          <p:cNvSpPr/>
          <p:nvPr/>
        </p:nvSpPr>
        <p:spPr>
          <a:xfrm>
            <a:off x="7678055" y="2835446"/>
            <a:ext cx="1242471" cy="1676984"/>
          </a:xfrm>
          <a:prstGeom prst="leftRightArrow">
            <a:avLst>
              <a:gd name="adj1" fmla="val 75371"/>
              <a:gd name="adj2" fmla="val 24629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POST</a:t>
            </a:r>
          </a:p>
          <a:p>
            <a:pPr algn="ctr"/>
            <a:r>
              <a:rPr lang="de-CH" dirty="0"/>
              <a:t>GET</a:t>
            </a:r>
          </a:p>
          <a:p>
            <a:pPr algn="ctr"/>
            <a:endParaRPr lang="de-CH" dirty="0"/>
          </a:p>
          <a:p>
            <a:pPr algn="ctr"/>
            <a:r>
              <a:rPr lang="de-CH" dirty="0"/>
              <a:t>JSON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E99D3DF6-6B75-10EC-1455-6F3FFA794191}"/>
              </a:ext>
            </a:extLst>
          </p:cNvPr>
          <p:cNvSpPr/>
          <p:nvPr/>
        </p:nvSpPr>
        <p:spPr>
          <a:xfrm>
            <a:off x="8920526" y="2746880"/>
            <a:ext cx="2771264" cy="26587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CH" dirty="0"/>
              <a:t>Client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1B65EC65-C3D8-384B-CEB3-7B8793865878}"/>
              </a:ext>
            </a:extLst>
          </p:cNvPr>
          <p:cNvSpPr/>
          <p:nvPr/>
        </p:nvSpPr>
        <p:spPr>
          <a:xfrm>
            <a:off x="10477500" y="3707723"/>
            <a:ext cx="1113828" cy="10715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CH" dirty="0">
                <a:solidFill>
                  <a:schemeClr val="tx1"/>
                </a:solidFill>
              </a:rPr>
              <a:t>Klasse</a:t>
            </a:r>
          </a:p>
          <a:p>
            <a:pPr algn="ctr"/>
            <a:r>
              <a:rPr lang="de-CH" dirty="0">
                <a:solidFill>
                  <a:schemeClr val="tx1"/>
                </a:solidFill>
              </a:rPr>
              <a:t>Tabelle.js 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09441E66-D554-A5F4-27A3-6679B111CCF5}"/>
              </a:ext>
            </a:extLst>
          </p:cNvPr>
          <p:cNvSpPr/>
          <p:nvPr/>
        </p:nvSpPr>
        <p:spPr>
          <a:xfrm>
            <a:off x="8933988" y="3707723"/>
            <a:ext cx="1416512" cy="492955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CH" sz="1600" b="1" dirty="0"/>
              <a:t>Home</a:t>
            </a:r>
            <a:endParaRPr lang="de-CH" sz="1600" dirty="0"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EAB1B885-9A66-0AC0-8548-872A2E40824A}"/>
              </a:ext>
            </a:extLst>
          </p:cNvPr>
          <p:cNvSpPr txBox="1"/>
          <p:nvPr/>
        </p:nvSpPr>
        <p:spPr>
          <a:xfrm>
            <a:off x="9287252" y="3314262"/>
            <a:ext cx="8757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>
                <a:solidFill>
                  <a:schemeClr val="bg1"/>
                </a:solidFill>
              </a:rPr>
              <a:t>HTML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BA924668-B551-1098-A11E-FB36B393348A}"/>
              </a:ext>
            </a:extLst>
          </p:cNvPr>
          <p:cNvSpPr txBox="1"/>
          <p:nvPr/>
        </p:nvSpPr>
        <p:spPr>
          <a:xfrm>
            <a:off x="10829507" y="3314261"/>
            <a:ext cx="8757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>
                <a:solidFill>
                  <a:schemeClr val="bg1"/>
                </a:solidFill>
              </a:rPr>
              <a:t>JS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3D793AF3-0865-8D15-736A-C2F77A48FD9A}"/>
              </a:ext>
            </a:extLst>
          </p:cNvPr>
          <p:cNvSpPr/>
          <p:nvPr/>
        </p:nvSpPr>
        <p:spPr>
          <a:xfrm>
            <a:off x="8933988" y="4286362"/>
            <a:ext cx="1416512" cy="492955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CH" sz="1600" b="1" dirty="0"/>
              <a:t>Lagerorte</a:t>
            </a:r>
            <a:endParaRPr lang="de-CH" sz="1600" dirty="0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49C60A9B-7A02-289E-CA08-331C12F83068}"/>
              </a:ext>
            </a:extLst>
          </p:cNvPr>
          <p:cNvSpPr/>
          <p:nvPr/>
        </p:nvSpPr>
        <p:spPr>
          <a:xfrm>
            <a:off x="8933988" y="4861337"/>
            <a:ext cx="1416512" cy="492955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CH" sz="1600" b="1" dirty="0"/>
              <a:t>Buchungen</a:t>
            </a:r>
            <a:endParaRPr lang="de-CH" sz="1600" dirty="0"/>
          </a:p>
        </p:txBody>
      </p:sp>
    </p:spTree>
    <p:extLst>
      <p:ext uri="{BB962C8B-B14F-4D97-AF65-F5344CB8AC3E}">
        <p14:creationId xmlns:p14="http://schemas.microsoft.com/office/powerpoint/2010/main" val="22555502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103</Words>
  <Application>Microsoft Office PowerPoint</Application>
  <PresentationFormat>Breitbild</PresentationFormat>
  <Paragraphs>73</Paragraphs>
  <Slides>7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</vt:lpstr>
      <vt:lpstr>Kleinteile Regal Buchungssystem</vt:lpstr>
      <vt:lpstr>Projektidee / Ziele</vt:lpstr>
      <vt:lpstr>Server</vt:lpstr>
      <vt:lpstr>Client</vt:lpstr>
      <vt:lpstr>Demo</vt:lpstr>
      <vt:lpstr>Fragen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Dl7UvUxQPQ@abbtsch.onmicrosoft.com</dc:creator>
  <cp:lastModifiedBy>Simon Kohler (s)</cp:lastModifiedBy>
  <cp:revision>4</cp:revision>
  <dcterms:created xsi:type="dcterms:W3CDTF">2025-06-01T11:44:14Z</dcterms:created>
  <dcterms:modified xsi:type="dcterms:W3CDTF">2025-06-01T16:59:49Z</dcterms:modified>
</cp:coreProperties>
</file>