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lbert Sans" pitchFamily="2" charset="77"/>
      <p:regular r:id="rId21"/>
      <p:bold r:id="rId22"/>
      <p:italic r:id="rId23"/>
      <p:boldItalic r:id="rId24"/>
    </p:embeddedFont>
    <p:embeddedFont>
      <p:font typeface="Anaheim" pitchFamily="2" charset="77"/>
      <p:regular r:id="rId25"/>
      <p:bold r:id="rId26"/>
    </p:embeddedFont>
    <p:embeddedFont>
      <p:font typeface="Bebas Neue" panose="020F0502020204030204" pitchFamily="34" charset="0"/>
      <p:regular r:id="rId27"/>
    </p:embeddedFont>
    <p:embeddedFont>
      <p:font typeface="Jura" pitchFamily="2" charset="0"/>
      <p:regular r:id="rId28"/>
      <p:bold r:id="rId29"/>
    </p:embeddedFont>
    <p:embeddedFont>
      <p:font typeface="Nunito Light" panose="020F0302020204030204" pitchFamily="34"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B44053-F122-4967-8BB0-765AEAD8CC33}">
  <a:tblStyle styleId="{28B44053-F122-4967-8BB0-765AEAD8CC3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94"/>
  </p:normalViewPr>
  <p:slideViewPr>
    <p:cSldViewPr snapToGrid="0">
      <p:cViewPr varScale="1">
        <p:scale>
          <a:sx n="172" d="100"/>
          <a:sy n="172" d="100"/>
        </p:scale>
        <p:origin x="14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57360eb1d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57360eb1d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4a3f21632f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4a3f21632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the frontend, simplicity and speed are key. HTML and CSS form the core of our UI, enhanced by HTMX for dynamic interactions without the bloat of heavier frameworks like React or Vue. Jinja2 is used for seamless server-side templating with FastAPI, and we employ the Inter Font to ensure clarity when presenting numerical data.”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84d99d1a7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chose TCP as our transport protocol because financial transactions demand reliability. TCP ensures that every message – from order confirmations to account updates – is delivered in order. Although UDP is lighter, it lacks the delivery guarantees that are critical in our domain. Both our WebSocket communications and REST services run on TCP to maintain this reliability.”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4b12698682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4b12698682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Redis is integral to our system for its unrivaled speed. Its in-memory architecture ensures microsecond-level latency, and its native data structures, such as sorted sets, are perfect for managing order books by price-time priority. With built-in pub/sub capabilities, Redis allows us to broadcast updates in real time, while Lua scripting enables atomic operations ensuring consistency in the matching engine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84d99d1a7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Diving deeper, the Order Book organizes orders using Redis sorted sets and supports both standard and dark pool trading. The Matching Engine, implemented with Redis Lua scripts, guarantees atomic execution to avoid issues like self-trades or partial fills. Meanwhile, the Risk Management module ensures every order complies with pre-set exposure and limit rules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4b12698682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4b12698682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Redis Client manages our connections, ensuring fault tolerance and effective key management. Our Account Manager tracks balances, permissions, and positions, while the WebSocket Manager handles all real-time client communications, ensuring that every update reaches traders immediately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34b12698682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34b12698682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b="1">
                <a:solidFill>
                  <a:schemeClr val="dk1"/>
                </a:solidFill>
              </a:rPr>
              <a:t>“Every design decision carries tradeoffs. We chose Redis over traditional relational databases to prioritize latency over absolute durability. Lua scripts provide atomic matching without complex locking, and while HTMX offers a leaner UI compared to frameworks like React, it does trade off some rich interactivity. FastAPI’s asynchronous model, though more complex, allows us to handle thousands of connections concurrently—a crucial factor in our domain.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4c873bc6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34c873bc6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Redis Client manages our connections, ensuring fault tolerance and effective key management. Our Account Manager tracks balances, permissions, and positions, while the WebSocket Manager handles all real-time client communications, ensuring that every update reaches traders immediately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34c873bc6f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34c873bc6f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“On a technical level, our project is modular. Each file plays a specific role: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main.py:</a:t>
            </a:r>
            <a:r>
              <a:rPr lang="en">
                <a:solidFill>
                  <a:schemeClr val="dk1"/>
                </a:solidFill>
              </a:rPr>
              <a:t> Bootstraps the application and handles startup logic</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order_book.py:</a:t>
            </a:r>
            <a:r>
              <a:rPr lang="en">
                <a:solidFill>
                  <a:schemeClr val="dk1"/>
                </a:solidFill>
              </a:rPr>
              <a:t> Manages the order queue and matching operations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redis_client.py:</a:t>
            </a:r>
            <a:r>
              <a:rPr lang="en">
                <a:solidFill>
                  <a:schemeClr val="dk1"/>
                </a:solidFill>
              </a:rPr>
              <a:t> Interfaces with Redis to execute key operations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matching_engine.py:</a:t>
            </a:r>
            <a:r>
              <a:rPr lang="en">
                <a:solidFill>
                  <a:schemeClr val="dk1"/>
                </a:solidFill>
              </a:rPr>
              <a:t> Drives the atomic matching process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risk_management.py:</a:t>
            </a:r>
            <a:r>
              <a:rPr lang="en">
                <a:solidFill>
                  <a:schemeClr val="dk1"/>
                </a:solidFill>
              </a:rPr>
              <a:t> Enforces trade validation and risk limits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accounts.py:</a:t>
            </a:r>
            <a:r>
              <a:rPr lang="en">
                <a:solidFill>
                  <a:schemeClr val="dk1"/>
                </a:solidFill>
              </a:rPr>
              <a:t> Manages account operations and balances</a:t>
            </a:r>
            <a:endParaRPr>
              <a:solidFill>
                <a:schemeClr val="dk1"/>
              </a:solidFill>
            </a:endParaRPr>
          </a:p>
          <a:p>
            <a:pPr marL="0" lvl="0" indent="0" algn="l" rtl="0">
              <a:spcBef>
                <a:spcPts val="0"/>
              </a:spcBef>
              <a:spcAft>
                <a:spcPts val="0"/>
              </a:spcAft>
              <a:buNone/>
            </a:pPr>
            <a:r>
              <a:rPr lang="en">
                <a:solidFill>
                  <a:schemeClr val="dk1"/>
                </a:solidFill>
              </a:rPr>
              <a:t>• </a:t>
            </a:r>
            <a:r>
              <a:rPr lang="en" b="1">
                <a:solidFill>
                  <a:schemeClr val="dk1"/>
                </a:solidFill>
              </a:rPr>
              <a:t>websocket.py:</a:t>
            </a:r>
            <a:r>
              <a:rPr lang="en">
                <a:solidFill>
                  <a:schemeClr val="dk1"/>
                </a:solidFill>
              </a:rPr>
              <a:t> Handles real-time messaging – keeping our communications seamless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4c873bc6f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4c873bc6f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“On a technical level, our project is modular. Each file plays a specific role: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main.py:</a:t>
            </a:r>
            <a:r>
              <a:rPr lang="en">
                <a:solidFill>
                  <a:schemeClr val="dk1"/>
                </a:solidFill>
              </a:rPr>
              <a:t> Bootstraps the application and handles startup logic</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order_book.py:</a:t>
            </a:r>
            <a:r>
              <a:rPr lang="en">
                <a:solidFill>
                  <a:schemeClr val="dk1"/>
                </a:solidFill>
              </a:rPr>
              <a:t> Manages the order queue and matching operations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redis_client.py:</a:t>
            </a:r>
            <a:r>
              <a:rPr lang="en">
                <a:solidFill>
                  <a:schemeClr val="dk1"/>
                </a:solidFill>
              </a:rPr>
              <a:t> Interfaces with Redis to execute key operations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matching_engine.py:</a:t>
            </a:r>
            <a:r>
              <a:rPr lang="en">
                <a:solidFill>
                  <a:schemeClr val="dk1"/>
                </a:solidFill>
              </a:rPr>
              <a:t> Drives the atomic matching process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risk_management.py:</a:t>
            </a:r>
            <a:r>
              <a:rPr lang="en">
                <a:solidFill>
                  <a:schemeClr val="dk1"/>
                </a:solidFill>
              </a:rPr>
              <a:t> Enforces trade validation and risk limits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a:t>
            </a:r>
            <a:r>
              <a:rPr lang="en" b="1">
                <a:solidFill>
                  <a:schemeClr val="dk1"/>
                </a:solidFill>
              </a:rPr>
              <a:t>accounts.py:</a:t>
            </a:r>
            <a:r>
              <a:rPr lang="en">
                <a:solidFill>
                  <a:schemeClr val="dk1"/>
                </a:solidFill>
              </a:rPr>
              <a:t> Manages account operations and balances</a:t>
            </a:r>
            <a:endParaRPr>
              <a:solidFill>
                <a:schemeClr val="dk1"/>
              </a:solidFill>
            </a:endParaRPr>
          </a:p>
          <a:p>
            <a:pPr marL="0" lvl="0" indent="0" algn="l" rtl="0">
              <a:spcBef>
                <a:spcPts val="0"/>
              </a:spcBef>
              <a:spcAft>
                <a:spcPts val="0"/>
              </a:spcAft>
              <a:buNone/>
            </a:pPr>
            <a:r>
              <a:rPr lang="en">
                <a:solidFill>
                  <a:schemeClr val="dk1"/>
                </a:solidFill>
              </a:rPr>
              <a:t>• </a:t>
            </a:r>
            <a:r>
              <a:rPr lang="en" b="1">
                <a:solidFill>
                  <a:schemeClr val="dk1"/>
                </a:solidFill>
              </a:rPr>
              <a:t>websocket.py:</a:t>
            </a:r>
            <a:r>
              <a:rPr lang="en">
                <a:solidFill>
                  <a:schemeClr val="dk1"/>
                </a:solidFill>
              </a:rPr>
              <a:t> Handles real-time messaging – keeping our communications seamless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57360eb1da_1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57360eb1da_1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 b="1">
                <a:solidFill>
                  <a:schemeClr val="dk1"/>
                </a:solidFill>
              </a:rPr>
              <a:t>1.- Former SWE intern at Millenium (Kevin Lou)</a:t>
            </a:r>
            <a:endParaRPr b="1">
              <a:solidFill>
                <a:schemeClr val="dk1"/>
              </a:solidFill>
            </a:endParaRPr>
          </a:p>
          <a:p>
            <a:pPr marL="457200" lvl="0" indent="0" algn="l" rtl="0">
              <a:lnSpc>
                <a:spcPct val="115000"/>
              </a:lnSpc>
              <a:spcBef>
                <a:spcPts val="1200"/>
              </a:spcBef>
              <a:spcAft>
                <a:spcPts val="0"/>
              </a:spcAft>
              <a:buNone/>
            </a:pPr>
            <a:r>
              <a:rPr lang="en" b="1">
                <a:solidFill>
                  <a:schemeClr val="dk1"/>
                </a:solidFill>
              </a:rPr>
              <a:t>2.- Morgan stanley Analyst - Credit Trader (Juan)</a:t>
            </a:r>
            <a:endParaRPr b="1">
              <a:solidFill>
                <a:schemeClr val="dk1"/>
              </a:solidFill>
            </a:endParaRPr>
          </a:p>
          <a:p>
            <a:pPr marL="457200" lvl="0" indent="0" algn="l" rtl="0">
              <a:lnSpc>
                <a:spcPct val="115000"/>
              </a:lnSpc>
              <a:spcBef>
                <a:spcPts val="1200"/>
              </a:spcBef>
              <a:spcAft>
                <a:spcPts val="0"/>
              </a:spcAft>
              <a:buNone/>
            </a:pPr>
            <a:r>
              <a:rPr lang="en" b="1">
                <a:solidFill>
                  <a:schemeClr val="dk1"/>
                </a:solidFill>
              </a:rPr>
              <a:t>3. UBS Quant - Prithivi</a:t>
            </a:r>
            <a:endParaRPr b="1">
              <a:solidFill>
                <a:schemeClr val="dk1"/>
              </a:solidFill>
            </a:endParaRPr>
          </a:p>
          <a:p>
            <a:pPr marL="0" lvl="0" indent="0" algn="l" rtl="0">
              <a:lnSpc>
                <a:spcPct val="115000"/>
              </a:lnSpc>
              <a:spcBef>
                <a:spcPts val="1200"/>
              </a:spcBef>
              <a:spcAft>
                <a:spcPts val="0"/>
              </a:spcAft>
              <a:buNone/>
            </a:pP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Speed &amp; Latency – Sub-millisecond Order Processing</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high-frequency environments, execution speed directly impacts profitability. Traders emphasized the need for a system that </a:t>
            </a:r>
            <a:r>
              <a:rPr lang="en" b="1">
                <a:solidFill>
                  <a:schemeClr val="dk1"/>
                </a:solidFill>
              </a:rPr>
              <a:t>executes and confirms orders in microseconds</a:t>
            </a:r>
            <a:r>
              <a:rPr lang="en">
                <a:solidFill>
                  <a:schemeClr val="dk1"/>
                </a:solidFill>
              </a:rPr>
              <a:t>, minimizing slippage and giving them a competitive edge. OES achieves this by leveraging </a:t>
            </a:r>
            <a:r>
              <a:rPr lang="en" b="1">
                <a:solidFill>
                  <a:schemeClr val="dk1"/>
                </a:solidFill>
              </a:rPr>
              <a:t>Redis for in-memory operations</a:t>
            </a:r>
            <a:r>
              <a:rPr lang="en">
                <a:solidFill>
                  <a:schemeClr val="dk1"/>
                </a:solidFill>
              </a:rPr>
              <a:t>, </a:t>
            </a:r>
            <a:r>
              <a:rPr lang="en" b="1">
                <a:solidFill>
                  <a:schemeClr val="dk1"/>
                </a:solidFill>
              </a:rPr>
              <a:t>FastAPI for async request handling</a:t>
            </a:r>
            <a:r>
              <a:rPr lang="en">
                <a:solidFill>
                  <a:schemeClr val="dk1"/>
                </a:solidFill>
              </a:rPr>
              <a:t>, and </a:t>
            </a:r>
            <a:r>
              <a:rPr lang="en" b="1">
                <a:solidFill>
                  <a:schemeClr val="dk1"/>
                </a:solidFill>
              </a:rPr>
              <a:t>Lua scripting for atomic order matching</a:t>
            </a:r>
            <a:r>
              <a:rPr lang="en">
                <a:solidFill>
                  <a:schemeClr val="dk1"/>
                </a:solidFill>
              </a:rPr>
              <a:t>, ensuring minimal latency at every step.</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 Real-Time Updates – Instant Order Book Visibility</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Traders rely on timely, accurate data to make split-second decisions. OES uses </a:t>
            </a:r>
            <a:r>
              <a:rPr lang="en" b="1">
                <a:solidFill>
                  <a:schemeClr val="dk1"/>
                </a:solidFill>
              </a:rPr>
              <a:t>WebSockets</a:t>
            </a:r>
            <a:r>
              <a:rPr lang="en">
                <a:solidFill>
                  <a:schemeClr val="dk1"/>
                </a:solidFill>
              </a:rPr>
              <a:t> to provide </a:t>
            </a:r>
            <a:r>
              <a:rPr lang="en" b="1">
                <a:solidFill>
                  <a:schemeClr val="dk1"/>
                </a:solidFill>
              </a:rPr>
              <a:t>continuous, low-latency streaming updates</a:t>
            </a:r>
            <a:r>
              <a:rPr lang="en">
                <a:solidFill>
                  <a:schemeClr val="dk1"/>
                </a:solidFill>
              </a:rPr>
              <a:t>, eliminating the need for polling. The moment an order is placed, canceled, or matched, the system broadcasts these changes across subscribed clients, offering a </a:t>
            </a:r>
            <a:r>
              <a:rPr lang="en" b="1">
                <a:solidFill>
                  <a:schemeClr val="dk1"/>
                </a:solidFill>
              </a:rPr>
              <a:t>fully synchronized order book</a:t>
            </a:r>
            <a:r>
              <a:rPr lang="en">
                <a:solidFill>
                  <a:schemeClr val="dk1"/>
                </a:solidFill>
              </a:rPr>
              <a:t> that reflects the market state in real-time.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 Risk Controls – Pre-trade Checks Without Slowing Down Workflow</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Traders need protection from unintended actions—</a:t>
            </a:r>
            <a:r>
              <a:rPr lang="en" b="1">
                <a:solidFill>
                  <a:schemeClr val="dk1"/>
                </a:solidFill>
              </a:rPr>
              <a:t>but not at the cost of speed</a:t>
            </a:r>
            <a:r>
              <a:rPr lang="en">
                <a:solidFill>
                  <a:schemeClr val="dk1"/>
                </a:solidFill>
              </a:rPr>
              <a:t>. OES integrates a pre-trade </a:t>
            </a:r>
            <a:r>
              <a:rPr lang="en" b="1">
                <a:solidFill>
                  <a:schemeClr val="dk1"/>
                </a:solidFill>
              </a:rPr>
              <a:t>risk management engine</a:t>
            </a:r>
            <a:r>
              <a:rPr lang="en">
                <a:solidFill>
                  <a:schemeClr val="dk1"/>
                </a:solidFill>
              </a:rPr>
              <a:t> that enforces </a:t>
            </a:r>
            <a:r>
              <a:rPr lang="en" b="1">
                <a:solidFill>
                  <a:schemeClr val="dk1"/>
                </a:solidFill>
              </a:rPr>
              <a:t>position limits, account constraints, and exposure thresholds</a:t>
            </a:r>
            <a:r>
              <a:rPr lang="en">
                <a:solidFill>
                  <a:schemeClr val="dk1"/>
                </a:solidFill>
              </a:rPr>
              <a:t> within milliseconds. Built into the order pipeline, these validations are handled </a:t>
            </a:r>
            <a:r>
              <a:rPr lang="en" b="1">
                <a:solidFill>
                  <a:schemeClr val="dk1"/>
                </a:solidFill>
              </a:rPr>
              <a:t>asynchronously</a:t>
            </a:r>
            <a:r>
              <a:rPr lang="en">
                <a:solidFill>
                  <a:schemeClr val="dk1"/>
                </a:solidFill>
              </a:rPr>
              <a:t> and </a:t>
            </a:r>
            <a:r>
              <a:rPr lang="en" b="1">
                <a:solidFill>
                  <a:schemeClr val="dk1"/>
                </a:solidFill>
              </a:rPr>
              <a:t>atomically</a:t>
            </a:r>
            <a:r>
              <a:rPr lang="en">
                <a:solidFill>
                  <a:schemeClr val="dk1"/>
                </a:solidFill>
              </a:rPr>
              <a:t>, ensuring faulty or oversized orders are stopped instantly—</a:t>
            </a:r>
            <a:r>
              <a:rPr lang="en" b="1">
                <a:solidFill>
                  <a:schemeClr val="dk1"/>
                </a:solidFill>
              </a:rPr>
              <a:t>without introducing bottlenecks.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 Simplicity – A Lightweight UI Without Distractions</a:t>
            </a:r>
            <a:endParaRPr b="1">
              <a:solidFill>
                <a:schemeClr val="dk1"/>
              </a:solidFill>
            </a:endParaRPr>
          </a:p>
          <a:p>
            <a:pPr marL="0" lvl="0" indent="0" algn="l" rtl="0">
              <a:lnSpc>
                <a:spcPct val="115000"/>
              </a:lnSpc>
              <a:spcBef>
                <a:spcPts val="1200"/>
              </a:spcBef>
              <a:spcAft>
                <a:spcPts val="1200"/>
              </a:spcAft>
              <a:buNone/>
            </a:pPr>
            <a:r>
              <a:rPr lang="en">
                <a:solidFill>
                  <a:schemeClr val="dk1"/>
                </a:solidFill>
              </a:rPr>
              <a:t>In high-stress trading scenarios, clarity is crucial. OES offers a </a:t>
            </a:r>
            <a:r>
              <a:rPr lang="en" b="1">
                <a:solidFill>
                  <a:schemeClr val="dk1"/>
                </a:solidFill>
              </a:rPr>
              <a:t>minimalist, fast-loading front end</a:t>
            </a:r>
            <a:r>
              <a:rPr lang="en">
                <a:solidFill>
                  <a:schemeClr val="dk1"/>
                </a:solidFill>
              </a:rPr>
              <a:t> built with HTMX and Jinja2, avoiding the bloat of heavy JavaScript frameworks. Traders see </a:t>
            </a:r>
            <a:r>
              <a:rPr lang="en" b="1">
                <a:solidFill>
                  <a:schemeClr val="dk1"/>
                </a:solidFill>
              </a:rPr>
              <a:t>only what matters</a:t>
            </a:r>
            <a:r>
              <a:rPr lang="en">
                <a:solidFill>
                  <a:schemeClr val="dk1"/>
                </a:solidFill>
              </a:rPr>
              <a:t>—order forms, live market depth, and execution feedback—rendered cleanly and consistently across devices, powered by the </a:t>
            </a:r>
            <a:r>
              <a:rPr lang="en" b="1">
                <a:solidFill>
                  <a:schemeClr val="dk1"/>
                </a:solidFill>
              </a:rPr>
              <a:t>Inter font for readability</a:t>
            </a:r>
            <a:r>
              <a:rPr lang="en">
                <a:solidFill>
                  <a:schemeClr val="dk1"/>
                </a:solidFill>
              </a:rPr>
              <a:t> and </a:t>
            </a:r>
            <a:r>
              <a:rPr lang="en" b="1">
                <a:solidFill>
                  <a:schemeClr val="dk1"/>
                </a:solidFill>
              </a:rPr>
              <a:t>zero-page refresh</a:t>
            </a:r>
            <a:r>
              <a:rPr lang="en">
                <a:solidFill>
                  <a:schemeClr val="dk1"/>
                </a:solidFill>
              </a:rPr>
              <a:t> interactions.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4a3f21632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4a3f21632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84d99d1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4a3f21632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4a3f21632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4a3f21632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4a3f21632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backend is powered by Python for its balance between performance and developer productivity. We use FastAPI for asynchronous, type-safe web operations and Uvicorn as our high-performance server. Redis is the backbone for our data processing, handling order management with lightning-fast operations via in-memory storage and atomic Lua scripts. Moreover, WebSockets enable us to maintain real-time, bidirectional communication.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10" name="Google Shape;10;p2"/>
          <p:cNvSpPr txBox="1">
            <a:spLocks noGrp="1"/>
          </p:cNvSpPr>
          <p:nvPr>
            <p:ph type="ctrTitle"/>
          </p:nvPr>
        </p:nvSpPr>
        <p:spPr>
          <a:xfrm>
            <a:off x="1027200" y="1007375"/>
            <a:ext cx="70896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307650" y="28105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pic>
        <p:nvPicPr>
          <p:cNvPr id="74" name="Google Shape;74;p1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75" name="Google Shape;75;p11"/>
          <p:cNvSpPr txBox="1">
            <a:spLocks noGrp="1"/>
          </p:cNvSpPr>
          <p:nvPr>
            <p:ph type="title" hasCustomPrompt="1"/>
          </p:nvPr>
        </p:nvSpPr>
        <p:spPr>
          <a:xfrm>
            <a:off x="1854775" y="2908698"/>
            <a:ext cx="6576000" cy="11385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854775" y="4106900"/>
            <a:ext cx="6576000" cy="497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8"/>
        <p:cNvGrpSpPr/>
        <p:nvPr/>
      </p:nvGrpSpPr>
      <p:grpSpPr>
        <a:xfrm>
          <a:off x="0" y="0"/>
          <a:ext cx="0" cy="0"/>
          <a:chOff x="0" y="0"/>
          <a:chExt cx="0" cy="0"/>
        </a:xfrm>
      </p:grpSpPr>
      <p:pic>
        <p:nvPicPr>
          <p:cNvPr id="79" name="Google Shape;79;p13"/>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80" name="Google Shape;8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13"/>
          <p:cNvSpPr txBox="1">
            <a:spLocks noGrp="1"/>
          </p:cNvSpPr>
          <p:nvPr>
            <p:ph type="title" idx="2" hasCustomPrompt="1"/>
          </p:nvPr>
        </p:nvSpPr>
        <p:spPr>
          <a:xfrm>
            <a:off x="720000" y="1342625"/>
            <a:ext cx="1199700" cy="3927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1"/>
          </p:nvPr>
        </p:nvSpPr>
        <p:spPr>
          <a:xfrm>
            <a:off x="2056100" y="1342625"/>
            <a:ext cx="3211800" cy="39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title" idx="3" hasCustomPrompt="1"/>
          </p:nvPr>
        </p:nvSpPr>
        <p:spPr>
          <a:xfrm>
            <a:off x="720000" y="4211300"/>
            <a:ext cx="1199700" cy="39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4"/>
          </p:nvPr>
        </p:nvSpPr>
        <p:spPr>
          <a:xfrm>
            <a:off x="2056100" y="4211300"/>
            <a:ext cx="3211800" cy="39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title" idx="5" hasCustomPrompt="1"/>
          </p:nvPr>
        </p:nvSpPr>
        <p:spPr>
          <a:xfrm>
            <a:off x="720000" y="3637565"/>
            <a:ext cx="1199700" cy="3927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6"/>
          </p:nvPr>
        </p:nvSpPr>
        <p:spPr>
          <a:xfrm>
            <a:off x="2056100" y="3637565"/>
            <a:ext cx="3211800" cy="39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txBox="1">
            <a:spLocks noGrp="1"/>
          </p:cNvSpPr>
          <p:nvPr>
            <p:ph type="title" idx="7" hasCustomPrompt="1"/>
          </p:nvPr>
        </p:nvSpPr>
        <p:spPr>
          <a:xfrm>
            <a:off x="720000" y="3063830"/>
            <a:ext cx="1199700" cy="39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8"/>
          </p:nvPr>
        </p:nvSpPr>
        <p:spPr>
          <a:xfrm>
            <a:off x="2056100" y="3063830"/>
            <a:ext cx="3211800" cy="39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9" name="Google Shape;89;p13"/>
          <p:cNvSpPr txBox="1">
            <a:spLocks noGrp="1"/>
          </p:cNvSpPr>
          <p:nvPr>
            <p:ph type="title" idx="9" hasCustomPrompt="1"/>
          </p:nvPr>
        </p:nvSpPr>
        <p:spPr>
          <a:xfrm>
            <a:off x="720000" y="2490095"/>
            <a:ext cx="1199700" cy="3927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3"/>
          </p:nvPr>
        </p:nvSpPr>
        <p:spPr>
          <a:xfrm>
            <a:off x="2056100" y="2490095"/>
            <a:ext cx="3211800" cy="39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 name="Google Shape;91;p13"/>
          <p:cNvSpPr txBox="1">
            <a:spLocks noGrp="1"/>
          </p:cNvSpPr>
          <p:nvPr>
            <p:ph type="title" idx="14" hasCustomPrompt="1"/>
          </p:nvPr>
        </p:nvSpPr>
        <p:spPr>
          <a:xfrm>
            <a:off x="720000" y="1916360"/>
            <a:ext cx="1199700" cy="39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subTitle" idx="15"/>
          </p:nvPr>
        </p:nvSpPr>
        <p:spPr>
          <a:xfrm>
            <a:off x="2056100" y="1916360"/>
            <a:ext cx="3211800" cy="39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BLANK_1_1_1_1_1_1_1">
    <p:spTree>
      <p:nvGrpSpPr>
        <p:cNvPr id="1" name="Shape 93"/>
        <p:cNvGrpSpPr/>
        <p:nvPr/>
      </p:nvGrpSpPr>
      <p:grpSpPr>
        <a:xfrm>
          <a:off x="0" y="0"/>
          <a:ext cx="0" cy="0"/>
          <a:chOff x="0" y="0"/>
          <a:chExt cx="0" cy="0"/>
        </a:xfrm>
      </p:grpSpPr>
      <p:pic>
        <p:nvPicPr>
          <p:cNvPr id="94" name="Google Shape;94;p14"/>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95" name="Google Shape;9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4"/>
          <p:cNvSpPr/>
          <p:nvPr/>
        </p:nvSpPr>
        <p:spPr>
          <a:xfrm rot="-1118166" flipH="1">
            <a:off x="-1886897" y="-867432"/>
            <a:ext cx="9144179" cy="2377606"/>
          </a:xfrm>
          <a:custGeom>
            <a:avLst/>
            <a:gdLst/>
            <a:ahLst/>
            <a:cxnLst/>
            <a:rect l="l" t="t" r="r" b="b"/>
            <a:pathLst>
              <a:path w="281986" h="73270" extrusionOk="0">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BLANK_1_1_1_1_1_1_1_1">
    <p:spTree>
      <p:nvGrpSpPr>
        <p:cNvPr id="1" name="Shape 97"/>
        <p:cNvGrpSpPr/>
        <p:nvPr/>
      </p:nvGrpSpPr>
      <p:grpSpPr>
        <a:xfrm>
          <a:off x="0" y="0"/>
          <a:ext cx="0" cy="0"/>
          <a:chOff x="0" y="0"/>
          <a:chExt cx="0" cy="0"/>
        </a:xfrm>
      </p:grpSpPr>
      <p:pic>
        <p:nvPicPr>
          <p:cNvPr id="98" name="Google Shape;98;p1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99" name="Google Shape;9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0" name="Google Shape;100;p15"/>
          <p:cNvGrpSpPr/>
          <p:nvPr/>
        </p:nvGrpSpPr>
        <p:grpSpPr>
          <a:xfrm>
            <a:off x="113255" y="76209"/>
            <a:ext cx="8918414" cy="1553064"/>
            <a:chOff x="113255" y="76209"/>
            <a:chExt cx="8918414" cy="1553064"/>
          </a:xfrm>
        </p:grpSpPr>
        <p:grpSp>
          <p:nvGrpSpPr>
            <p:cNvPr id="101" name="Google Shape;101;p15"/>
            <p:cNvGrpSpPr/>
            <p:nvPr/>
          </p:nvGrpSpPr>
          <p:grpSpPr>
            <a:xfrm>
              <a:off x="8551043" y="94498"/>
              <a:ext cx="480627" cy="1273754"/>
              <a:chOff x="-398807" y="2895311"/>
              <a:chExt cx="480627" cy="1273754"/>
            </a:xfrm>
          </p:grpSpPr>
          <p:sp>
            <p:nvSpPr>
              <p:cNvPr id="102" name="Google Shape;102;p15"/>
              <p:cNvSpPr/>
              <p:nvPr/>
            </p:nvSpPr>
            <p:spPr>
              <a:xfrm>
                <a:off x="-392487" y="3110866"/>
                <a:ext cx="170707" cy="250628"/>
              </a:xfrm>
              <a:custGeom>
                <a:avLst/>
                <a:gdLst/>
                <a:ahLst/>
                <a:cxnLst/>
                <a:rect l="l" t="t" r="r" b="b"/>
                <a:pathLst>
                  <a:path w="2755" h="4045" extrusionOk="0">
                    <a:moveTo>
                      <a:pt x="0" y="1"/>
                    </a:moveTo>
                    <a:lnTo>
                      <a:pt x="0" y="4045"/>
                    </a:lnTo>
                    <a:lnTo>
                      <a:pt x="2755" y="4045"/>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8807" y="3105475"/>
                <a:ext cx="183285" cy="261409"/>
              </a:xfrm>
              <a:custGeom>
                <a:avLst/>
                <a:gdLst/>
                <a:ahLst/>
                <a:cxnLst/>
                <a:rect l="l" t="t" r="r" b="b"/>
                <a:pathLst>
                  <a:path w="2958" h="4219" extrusionOk="0">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13427" y="2895311"/>
                <a:ext cx="11711" cy="221879"/>
              </a:xfrm>
              <a:custGeom>
                <a:avLst/>
                <a:gdLst/>
                <a:ahLst/>
                <a:cxnLst/>
                <a:rect l="l" t="t" r="r" b="b"/>
                <a:pathLst>
                  <a:path w="189" h="3581" extrusionOk="0">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13427" y="3355169"/>
                <a:ext cx="11711" cy="221879"/>
              </a:xfrm>
              <a:custGeom>
                <a:avLst/>
                <a:gdLst/>
                <a:ahLst/>
                <a:cxnLst/>
                <a:rect l="l" t="t" r="r" b="b"/>
                <a:pathLst>
                  <a:path w="189" h="3581" extrusionOk="0">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95208" y="3378528"/>
                <a:ext cx="170707" cy="574927"/>
              </a:xfrm>
              <a:custGeom>
                <a:avLst/>
                <a:gdLst/>
                <a:ahLst/>
                <a:cxnLst/>
                <a:rect l="l" t="t" r="r" b="b"/>
                <a:pathLst>
                  <a:path w="2755" h="9279" extrusionOk="0">
                    <a:moveTo>
                      <a:pt x="0" y="1"/>
                    </a:moveTo>
                    <a:lnTo>
                      <a:pt x="0" y="9279"/>
                    </a:lnTo>
                    <a:lnTo>
                      <a:pt x="2755" y="927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00598" y="3372208"/>
                <a:ext cx="182418" cy="586637"/>
              </a:xfrm>
              <a:custGeom>
                <a:avLst/>
                <a:gdLst/>
                <a:ahLst/>
                <a:cxnLst/>
                <a:rect l="l" t="t" r="r" b="b"/>
                <a:pathLst>
                  <a:path w="2944" h="9468" extrusionOk="0">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15218" y="3162973"/>
                <a:ext cx="11711" cy="221011"/>
              </a:xfrm>
              <a:custGeom>
                <a:avLst/>
                <a:gdLst/>
                <a:ahLst/>
                <a:cxnLst/>
                <a:rect l="l" t="t" r="r" b="b"/>
                <a:pathLst>
                  <a:path w="189" h="3567" extrusionOk="0">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218" y="3947062"/>
                <a:ext cx="11711" cy="222003"/>
              </a:xfrm>
              <a:custGeom>
                <a:avLst/>
                <a:gdLst/>
                <a:ahLst/>
                <a:cxnLst/>
                <a:rect l="l" t="t" r="r" b="b"/>
                <a:pathLst>
                  <a:path w="189" h="3583" extrusionOk="0">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15"/>
            <p:cNvGrpSpPr/>
            <p:nvPr/>
          </p:nvGrpSpPr>
          <p:grpSpPr>
            <a:xfrm>
              <a:off x="113255" y="76209"/>
              <a:ext cx="479697" cy="1553064"/>
              <a:chOff x="2577955" y="-214341"/>
              <a:chExt cx="479697" cy="1553064"/>
            </a:xfrm>
          </p:grpSpPr>
          <p:sp>
            <p:nvSpPr>
              <p:cNvPr id="111" name="Google Shape;111;p15"/>
              <p:cNvSpPr/>
              <p:nvPr/>
            </p:nvSpPr>
            <p:spPr>
              <a:xfrm>
                <a:off x="2583284" y="787100"/>
                <a:ext cx="170769" cy="336009"/>
              </a:xfrm>
              <a:custGeom>
                <a:avLst/>
                <a:gdLst/>
                <a:ahLst/>
                <a:cxnLst/>
                <a:rect l="l" t="t" r="r" b="b"/>
                <a:pathLst>
                  <a:path w="2756" h="5423" extrusionOk="0">
                    <a:moveTo>
                      <a:pt x="1" y="1"/>
                    </a:moveTo>
                    <a:lnTo>
                      <a:pt x="1" y="5423"/>
                    </a:lnTo>
                    <a:lnTo>
                      <a:pt x="2755" y="5423"/>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577955" y="780842"/>
                <a:ext cx="182418" cy="347658"/>
              </a:xfrm>
              <a:custGeom>
                <a:avLst/>
                <a:gdLst/>
                <a:ahLst/>
                <a:cxnLst/>
                <a:rect l="l" t="t" r="r" b="b"/>
                <a:pathLst>
                  <a:path w="2944" h="5611" extrusionOk="0">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663273" y="570678"/>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663273" y="1116783"/>
                <a:ext cx="11711" cy="221941"/>
              </a:xfrm>
              <a:custGeom>
                <a:avLst/>
                <a:gdLst/>
                <a:ahLst/>
                <a:cxnLst/>
                <a:rect l="l" t="t" r="r" b="b"/>
                <a:pathLst>
                  <a:path w="189" h="3582" extrusionOk="0">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880687" y="1214"/>
                <a:ext cx="171574" cy="770720"/>
              </a:xfrm>
              <a:custGeom>
                <a:avLst/>
                <a:gdLst/>
                <a:ahLst/>
                <a:cxnLst/>
                <a:rect l="l" t="t" r="r" b="b"/>
                <a:pathLst>
                  <a:path w="2769" h="12439" extrusionOk="0">
                    <a:moveTo>
                      <a:pt x="0" y="0"/>
                    </a:moveTo>
                    <a:lnTo>
                      <a:pt x="0" y="12439"/>
                    </a:lnTo>
                    <a:lnTo>
                      <a:pt x="2769" y="12439"/>
                    </a:lnTo>
                    <a:lnTo>
                      <a:pt x="2769"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875297" y="-4177"/>
                <a:ext cx="182356" cy="781501"/>
              </a:xfrm>
              <a:custGeom>
                <a:avLst/>
                <a:gdLst/>
                <a:ahLst/>
                <a:cxnLst/>
                <a:rect l="l" t="t" r="r" b="b"/>
                <a:pathLst>
                  <a:path w="2943" h="12613" extrusionOk="0">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960553" y="-214341"/>
                <a:ext cx="11773" cy="221879"/>
              </a:xfrm>
              <a:custGeom>
                <a:avLst/>
                <a:gdLst/>
                <a:ahLst/>
                <a:cxnLst/>
                <a:rect l="l" t="t" r="r" b="b"/>
                <a:pathLst>
                  <a:path w="190" h="3581" extrusionOk="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960553" y="765538"/>
                <a:ext cx="11773" cy="222003"/>
              </a:xfrm>
              <a:custGeom>
                <a:avLst/>
                <a:gdLst/>
                <a:ahLst/>
                <a:cxnLst/>
                <a:rect l="l" t="t" r="r" b="b"/>
                <a:pathLst>
                  <a:path w="190" h="3583" extrusionOk="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BLANK_1_1_1_1_1_1_1_1_1">
    <p:spTree>
      <p:nvGrpSpPr>
        <p:cNvPr id="1" name="Shape 119"/>
        <p:cNvGrpSpPr/>
        <p:nvPr/>
      </p:nvGrpSpPr>
      <p:grpSpPr>
        <a:xfrm>
          <a:off x="0" y="0"/>
          <a:ext cx="0" cy="0"/>
          <a:chOff x="0" y="0"/>
          <a:chExt cx="0" cy="0"/>
        </a:xfrm>
      </p:grpSpPr>
      <p:pic>
        <p:nvPicPr>
          <p:cNvPr id="120" name="Google Shape;120;p16"/>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21" name="Google Shape;12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2" name="Google Shape;122;p16"/>
          <p:cNvGrpSpPr/>
          <p:nvPr/>
        </p:nvGrpSpPr>
        <p:grpSpPr>
          <a:xfrm>
            <a:off x="8062599" y="-9872"/>
            <a:ext cx="1115609" cy="1769276"/>
            <a:chOff x="10483324" y="445478"/>
            <a:chExt cx="1115609" cy="1769276"/>
          </a:xfrm>
        </p:grpSpPr>
        <p:sp>
          <p:nvSpPr>
            <p:cNvPr id="123" name="Google Shape;123;p16"/>
            <p:cNvSpPr/>
            <p:nvPr/>
          </p:nvSpPr>
          <p:spPr>
            <a:xfrm>
              <a:off x="10489812" y="669897"/>
              <a:ext cx="177018" cy="143490"/>
            </a:xfrm>
            <a:custGeom>
              <a:avLst/>
              <a:gdLst/>
              <a:ahLst/>
              <a:cxnLst/>
              <a:rect l="l" t="t" r="r" b="b"/>
              <a:pathLst>
                <a:path w="2756" h="2234" extrusionOk="0">
                  <a:moveTo>
                    <a:pt x="1" y="1"/>
                  </a:moveTo>
                  <a:lnTo>
                    <a:pt x="1" y="2233"/>
                  </a:lnTo>
                  <a:lnTo>
                    <a:pt x="2755" y="2233"/>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10572732" y="806771"/>
              <a:ext cx="11240" cy="230072"/>
            </a:xfrm>
            <a:custGeom>
              <a:avLst/>
              <a:gdLst/>
              <a:ahLst/>
              <a:cxnLst/>
              <a:rect l="l" t="t" r="r" b="b"/>
              <a:pathLst>
                <a:path w="175" h="3582" extrusionOk="0">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10572732" y="445478"/>
              <a:ext cx="11240" cy="230072"/>
            </a:xfrm>
            <a:custGeom>
              <a:avLst/>
              <a:gdLst/>
              <a:ahLst/>
              <a:cxnLst/>
              <a:rect l="l" t="t" r="r" b="b"/>
              <a:pathLst>
                <a:path w="175" h="3582" extrusionOk="0">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0798051" y="816084"/>
              <a:ext cx="177018" cy="348319"/>
            </a:xfrm>
            <a:custGeom>
              <a:avLst/>
              <a:gdLst/>
              <a:ahLst/>
              <a:cxnLst/>
              <a:rect l="l" t="t" r="r" b="b"/>
              <a:pathLst>
                <a:path w="2756" h="5423" extrusionOk="0">
                  <a:moveTo>
                    <a:pt x="1" y="0"/>
                  </a:moveTo>
                  <a:lnTo>
                    <a:pt x="1" y="5422"/>
                  </a:lnTo>
                  <a:lnTo>
                    <a:pt x="2755" y="5422"/>
                  </a:lnTo>
                  <a:lnTo>
                    <a:pt x="2755"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10792463" y="809597"/>
              <a:ext cx="189093" cy="360395"/>
            </a:xfrm>
            <a:custGeom>
              <a:avLst/>
              <a:gdLst/>
              <a:ahLst/>
              <a:cxnLst/>
              <a:rect l="l" t="t" r="r" b="b"/>
              <a:pathLst>
                <a:path w="2944" h="5611" extrusionOk="0">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0880907" y="1157851"/>
              <a:ext cx="12204" cy="230008"/>
            </a:xfrm>
            <a:custGeom>
              <a:avLst/>
              <a:gdLst/>
              <a:ahLst/>
              <a:cxnLst/>
              <a:rect l="l" t="t" r="r" b="b"/>
              <a:pathLst>
                <a:path w="190" h="3581" extrusionOk="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10880907" y="592628"/>
              <a:ext cx="12204" cy="229108"/>
            </a:xfrm>
            <a:custGeom>
              <a:avLst/>
              <a:gdLst/>
              <a:ahLst/>
              <a:cxnLst/>
              <a:rect l="l" t="t" r="r" b="b"/>
              <a:pathLst>
                <a:path w="190" h="3567" extrusionOk="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11107253" y="1180203"/>
              <a:ext cx="176954" cy="797994"/>
            </a:xfrm>
            <a:custGeom>
              <a:avLst/>
              <a:gdLst/>
              <a:ahLst/>
              <a:cxnLst/>
              <a:rect l="l" t="t" r="r" b="b"/>
              <a:pathLst>
                <a:path w="2755" h="12424" extrusionOk="0">
                  <a:moveTo>
                    <a:pt x="0" y="0"/>
                  </a:moveTo>
                  <a:lnTo>
                    <a:pt x="0" y="12424"/>
                  </a:lnTo>
                  <a:lnTo>
                    <a:pt x="2754" y="12424"/>
                  </a:lnTo>
                  <a:lnTo>
                    <a:pt x="2754"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11100638" y="1173652"/>
              <a:ext cx="189157" cy="811096"/>
            </a:xfrm>
            <a:custGeom>
              <a:avLst/>
              <a:gdLst/>
              <a:ahLst/>
              <a:cxnLst/>
              <a:rect l="l" t="t" r="r" b="b"/>
              <a:pathLst>
                <a:path w="2945" h="12628" extrusionOk="0">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11189146" y="1972543"/>
              <a:ext cx="12139" cy="229173"/>
            </a:xfrm>
            <a:custGeom>
              <a:avLst/>
              <a:gdLst/>
              <a:ahLst/>
              <a:cxnLst/>
              <a:rect l="l" t="t" r="r" b="b"/>
              <a:pathLst>
                <a:path w="189" h="3568" extrusionOk="0">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1189146" y="955720"/>
              <a:ext cx="12139" cy="230136"/>
            </a:xfrm>
            <a:custGeom>
              <a:avLst/>
              <a:gdLst/>
              <a:ahLst/>
              <a:cxnLst/>
              <a:rect l="l" t="t" r="r" b="b"/>
              <a:pathLst>
                <a:path w="189" h="3583" extrusionOk="0">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11415428" y="1783578"/>
              <a:ext cx="176954" cy="207656"/>
            </a:xfrm>
            <a:custGeom>
              <a:avLst/>
              <a:gdLst/>
              <a:ahLst/>
              <a:cxnLst/>
              <a:rect l="l" t="t" r="r" b="b"/>
              <a:pathLst>
                <a:path w="2755" h="3233" extrusionOk="0">
                  <a:moveTo>
                    <a:pt x="0" y="0"/>
                  </a:moveTo>
                  <a:lnTo>
                    <a:pt x="0" y="3233"/>
                  </a:lnTo>
                  <a:lnTo>
                    <a:pt x="2754" y="3233"/>
                  </a:lnTo>
                  <a:lnTo>
                    <a:pt x="2754"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11497321" y="1984682"/>
              <a:ext cx="12204" cy="230072"/>
            </a:xfrm>
            <a:custGeom>
              <a:avLst/>
              <a:gdLst/>
              <a:ahLst/>
              <a:cxnLst/>
              <a:rect l="l" t="t" r="r" b="b"/>
              <a:pathLst>
                <a:path w="190" h="3582" extrusionOk="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11497321" y="1559159"/>
              <a:ext cx="12204" cy="230072"/>
            </a:xfrm>
            <a:custGeom>
              <a:avLst/>
              <a:gdLst/>
              <a:ahLst/>
              <a:cxnLst/>
              <a:rect l="l" t="t" r="r" b="b"/>
              <a:pathLst>
                <a:path w="190" h="3582" extrusionOk="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10483324" y="663346"/>
              <a:ext cx="190057" cy="155629"/>
            </a:xfrm>
            <a:custGeom>
              <a:avLst/>
              <a:gdLst/>
              <a:ahLst/>
              <a:cxnLst/>
              <a:rect l="l" t="t" r="r" b="b"/>
              <a:pathLst>
                <a:path w="2959" h="2423" extrusionOk="0">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1408941" y="1777027"/>
              <a:ext cx="189992" cy="219795"/>
            </a:xfrm>
            <a:custGeom>
              <a:avLst/>
              <a:gdLst/>
              <a:ahLst/>
              <a:cxnLst/>
              <a:rect l="l" t="t" r="r" b="b"/>
              <a:pathLst>
                <a:path w="2958" h="3422" extrusionOk="0">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9"/>
        <p:cNvGrpSpPr/>
        <p:nvPr/>
      </p:nvGrpSpPr>
      <p:grpSpPr>
        <a:xfrm>
          <a:off x="0" y="0"/>
          <a:ext cx="0" cy="0"/>
          <a:chOff x="0" y="0"/>
          <a:chExt cx="0" cy="0"/>
        </a:xfrm>
      </p:grpSpPr>
      <p:pic>
        <p:nvPicPr>
          <p:cNvPr id="140" name="Google Shape;140;p1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41" name="Google Shape;141;p17"/>
          <p:cNvSpPr txBox="1">
            <a:spLocks noGrp="1"/>
          </p:cNvSpPr>
          <p:nvPr>
            <p:ph type="title"/>
          </p:nvPr>
        </p:nvSpPr>
        <p:spPr>
          <a:xfrm>
            <a:off x="713225" y="539500"/>
            <a:ext cx="2402100" cy="1146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17"/>
          <p:cNvSpPr txBox="1">
            <a:spLocks noGrp="1"/>
          </p:cNvSpPr>
          <p:nvPr>
            <p:ph type="subTitle" idx="1"/>
          </p:nvPr>
        </p:nvSpPr>
        <p:spPr>
          <a:xfrm>
            <a:off x="713225" y="1723150"/>
            <a:ext cx="2402100" cy="10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3" name="Google Shape;143;p17"/>
          <p:cNvSpPr>
            <a:spLocks noGrp="1"/>
          </p:cNvSpPr>
          <p:nvPr>
            <p:ph type="pic" idx="2"/>
          </p:nvPr>
        </p:nvSpPr>
        <p:spPr>
          <a:xfrm>
            <a:off x="713225" y="2953775"/>
            <a:ext cx="2801100" cy="1650300"/>
          </a:xfrm>
          <a:prstGeom prst="rect">
            <a:avLst/>
          </a:prstGeom>
          <a:noFill/>
          <a:ln w="9525" cap="flat" cmpd="sng">
            <a:solidFill>
              <a:schemeClr val="accent1"/>
            </a:solidFill>
            <a:prstDash val="solid"/>
            <a:round/>
            <a:headEnd type="none" w="sm" len="sm"/>
            <a:tailEnd type="none" w="sm" len="sm"/>
          </a:ln>
        </p:spPr>
      </p:sp>
      <p:sp>
        <p:nvSpPr>
          <p:cNvPr id="144" name="Google Shape;144;p17"/>
          <p:cNvSpPr>
            <a:spLocks noGrp="1"/>
          </p:cNvSpPr>
          <p:nvPr>
            <p:ph type="pic" idx="3"/>
          </p:nvPr>
        </p:nvSpPr>
        <p:spPr>
          <a:xfrm>
            <a:off x="3671775" y="539500"/>
            <a:ext cx="4740300" cy="2285700"/>
          </a:xfrm>
          <a:prstGeom prst="rect">
            <a:avLst/>
          </a:prstGeom>
          <a:noFill/>
          <a:ln w="9525" cap="flat" cmpd="sng">
            <a:solidFill>
              <a:schemeClr val="accent1"/>
            </a:solidFill>
            <a:prstDash val="solid"/>
            <a:round/>
            <a:headEnd type="none" w="sm" len="sm"/>
            <a:tailEnd type="none" w="sm" len="sm"/>
          </a:ln>
        </p:spPr>
      </p:sp>
      <p:sp>
        <p:nvSpPr>
          <p:cNvPr id="145" name="Google Shape;145;p17"/>
          <p:cNvSpPr>
            <a:spLocks noGrp="1"/>
          </p:cNvSpPr>
          <p:nvPr>
            <p:ph type="pic" idx="4"/>
          </p:nvPr>
        </p:nvSpPr>
        <p:spPr>
          <a:xfrm>
            <a:off x="3671775" y="2953775"/>
            <a:ext cx="4740300" cy="1650300"/>
          </a:xfrm>
          <a:prstGeom prst="rect">
            <a:avLst/>
          </a:prstGeom>
          <a:noFill/>
          <a:ln w="9525" cap="flat" cmpd="sng">
            <a:solidFill>
              <a:schemeClr val="accent1"/>
            </a:solidFill>
            <a:prstDash val="solid"/>
            <a:round/>
            <a:headEnd type="none" w="sm" len="sm"/>
            <a:tailEnd type="none" w="sm" len="sm"/>
          </a:ln>
        </p:spPr>
      </p:sp>
      <p:grpSp>
        <p:nvGrpSpPr>
          <p:cNvPr id="146" name="Google Shape;146;p17"/>
          <p:cNvGrpSpPr/>
          <p:nvPr/>
        </p:nvGrpSpPr>
        <p:grpSpPr>
          <a:xfrm>
            <a:off x="-6" y="2"/>
            <a:ext cx="777039" cy="1366258"/>
            <a:chOff x="-3076431" y="1851552"/>
            <a:chExt cx="777039" cy="1366258"/>
          </a:xfrm>
        </p:grpSpPr>
        <p:sp>
          <p:nvSpPr>
            <p:cNvPr id="147" name="Google Shape;147;p17"/>
            <p:cNvSpPr/>
            <p:nvPr/>
          </p:nvSpPr>
          <p:spPr>
            <a:xfrm>
              <a:off x="-3071040" y="2757824"/>
              <a:ext cx="170769" cy="244370"/>
            </a:xfrm>
            <a:custGeom>
              <a:avLst/>
              <a:gdLst/>
              <a:ahLst/>
              <a:cxnLst/>
              <a:rect l="l" t="t" r="r" b="b"/>
              <a:pathLst>
                <a:path w="2756" h="3944" extrusionOk="0">
                  <a:moveTo>
                    <a:pt x="1" y="1"/>
                  </a:moveTo>
                  <a:lnTo>
                    <a:pt x="1" y="3944"/>
                  </a:lnTo>
                  <a:lnTo>
                    <a:pt x="2755" y="3944"/>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3076431" y="2752434"/>
              <a:ext cx="182418" cy="255151"/>
            </a:xfrm>
            <a:custGeom>
              <a:avLst/>
              <a:gdLst/>
              <a:ahLst/>
              <a:cxnLst/>
              <a:rect l="l" t="t" r="r" b="b"/>
              <a:pathLst>
                <a:path w="2944" h="4118" extrusionOk="0">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991113" y="2542270"/>
              <a:ext cx="11773" cy="221941"/>
            </a:xfrm>
            <a:custGeom>
              <a:avLst/>
              <a:gdLst/>
              <a:ahLst/>
              <a:cxnLst/>
              <a:rect l="l" t="t" r="r" b="b"/>
              <a:pathLst>
                <a:path w="190" h="3582" extrusionOk="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2991113" y="2995870"/>
              <a:ext cx="11773" cy="221941"/>
            </a:xfrm>
            <a:custGeom>
              <a:avLst/>
              <a:gdLst/>
              <a:ahLst/>
              <a:cxnLst/>
              <a:rect l="l" t="t" r="r" b="b"/>
              <a:pathLst>
                <a:path w="190" h="3582" extrusionOk="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2773761" y="2067975"/>
              <a:ext cx="171698" cy="677347"/>
            </a:xfrm>
            <a:custGeom>
              <a:avLst/>
              <a:gdLst/>
              <a:ahLst/>
              <a:cxnLst/>
              <a:rect l="l" t="t" r="r" b="b"/>
              <a:pathLst>
                <a:path w="2771" h="10932" extrusionOk="0">
                  <a:moveTo>
                    <a:pt x="1" y="1"/>
                  </a:moveTo>
                  <a:lnTo>
                    <a:pt x="1" y="10932"/>
                  </a:lnTo>
                  <a:lnTo>
                    <a:pt x="2770" y="10932"/>
                  </a:lnTo>
                  <a:lnTo>
                    <a:pt x="2770"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2779151" y="2061717"/>
              <a:ext cx="182480" cy="688995"/>
            </a:xfrm>
            <a:custGeom>
              <a:avLst/>
              <a:gdLst/>
              <a:ahLst/>
              <a:cxnLst/>
              <a:rect l="l" t="t" r="r" b="b"/>
              <a:pathLst>
                <a:path w="2945" h="11120" extrusionOk="0">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2693772" y="1851552"/>
              <a:ext cx="11711" cy="221879"/>
            </a:xfrm>
            <a:custGeom>
              <a:avLst/>
              <a:gdLst/>
              <a:ahLst/>
              <a:cxnLst/>
              <a:rect l="l" t="t" r="r" b="b"/>
              <a:pathLst>
                <a:path w="189" h="3581" extrusionOk="0">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2693772" y="2738989"/>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2475552" y="2070701"/>
              <a:ext cx="170769" cy="164442"/>
            </a:xfrm>
            <a:custGeom>
              <a:avLst/>
              <a:gdLst/>
              <a:ahLst/>
              <a:cxnLst/>
              <a:rect l="l" t="t" r="r" b="b"/>
              <a:pathLst>
                <a:path w="2756" h="2654" extrusionOk="0">
                  <a:moveTo>
                    <a:pt x="1" y="1"/>
                  </a:moveTo>
                  <a:lnTo>
                    <a:pt x="1" y="2653"/>
                  </a:lnTo>
                  <a:lnTo>
                    <a:pt x="2755" y="2653"/>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2481810" y="2065310"/>
              <a:ext cx="182418" cy="175223"/>
            </a:xfrm>
            <a:custGeom>
              <a:avLst/>
              <a:gdLst/>
              <a:ahLst/>
              <a:cxnLst/>
              <a:rect l="l" t="t" r="r" b="b"/>
              <a:pathLst>
                <a:path w="2944" h="2828" extrusionOk="0">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2396492" y="1855146"/>
              <a:ext cx="11773" cy="221879"/>
            </a:xfrm>
            <a:custGeom>
              <a:avLst/>
              <a:gdLst/>
              <a:ahLst/>
              <a:cxnLst/>
              <a:rect l="l" t="t" r="r" b="b"/>
              <a:pathLst>
                <a:path w="190" h="3581" extrusionOk="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2396492" y="2228820"/>
              <a:ext cx="11773" cy="221879"/>
            </a:xfrm>
            <a:custGeom>
              <a:avLst/>
              <a:gdLst/>
              <a:ahLst/>
              <a:cxnLst/>
              <a:rect l="l" t="t" r="r" b="b"/>
              <a:pathLst>
                <a:path w="190" h="3581" extrusionOk="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9"/>
        <p:cNvGrpSpPr/>
        <p:nvPr/>
      </p:nvGrpSpPr>
      <p:grpSpPr>
        <a:xfrm>
          <a:off x="0" y="0"/>
          <a:ext cx="0" cy="0"/>
          <a:chOff x="0" y="0"/>
          <a:chExt cx="0" cy="0"/>
        </a:xfrm>
      </p:grpSpPr>
      <p:pic>
        <p:nvPicPr>
          <p:cNvPr id="160" name="Google Shape;160;p18"/>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61" name="Google Shape;16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 name="Google Shape;162;p18"/>
          <p:cNvSpPr txBox="1">
            <a:spLocks noGrp="1"/>
          </p:cNvSpPr>
          <p:nvPr>
            <p:ph type="body" idx="1"/>
          </p:nvPr>
        </p:nvSpPr>
        <p:spPr>
          <a:xfrm>
            <a:off x="720000" y="1215750"/>
            <a:ext cx="7704000" cy="1263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Albert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63"/>
        <p:cNvGrpSpPr/>
        <p:nvPr/>
      </p:nvGrpSpPr>
      <p:grpSpPr>
        <a:xfrm>
          <a:off x="0" y="0"/>
          <a:ext cx="0" cy="0"/>
          <a:chOff x="0" y="0"/>
          <a:chExt cx="0" cy="0"/>
        </a:xfrm>
      </p:grpSpPr>
      <p:pic>
        <p:nvPicPr>
          <p:cNvPr id="164" name="Google Shape;164;p19"/>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3221400" y="2626749"/>
            <a:ext cx="46593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221400" y="3653025"/>
            <a:ext cx="46593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3221400" y="1600474"/>
            <a:ext cx="4659300" cy="63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3221400" y="2251451"/>
            <a:ext cx="4659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0" name="Google Shape;170;p19"/>
          <p:cNvSpPr txBox="1">
            <a:spLocks noGrp="1"/>
          </p:cNvSpPr>
          <p:nvPr>
            <p:ph type="subTitle" idx="5"/>
          </p:nvPr>
        </p:nvSpPr>
        <p:spPr>
          <a:xfrm>
            <a:off x="3221400" y="3277727"/>
            <a:ext cx="4659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1" name="Google Shape;171;p19"/>
          <p:cNvSpPr txBox="1">
            <a:spLocks noGrp="1"/>
          </p:cNvSpPr>
          <p:nvPr>
            <p:ph type="subTitle" idx="6"/>
          </p:nvPr>
        </p:nvSpPr>
        <p:spPr>
          <a:xfrm>
            <a:off x="3221400" y="1225175"/>
            <a:ext cx="4659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2" name="Google Shape;172;p19"/>
          <p:cNvSpPr/>
          <p:nvPr/>
        </p:nvSpPr>
        <p:spPr>
          <a:xfrm rot="-1164432" flipH="1">
            <a:off x="485709" y="4635591"/>
            <a:ext cx="9144101" cy="1533951"/>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3"/>
        <p:cNvGrpSpPr/>
        <p:nvPr/>
      </p:nvGrpSpPr>
      <p:grpSpPr>
        <a:xfrm>
          <a:off x="0" y="0"/>
          <a:ext cx="0" cy="0"/>
          <a:chOff x="0" y="0"/>
          <a:chExt cx="0" cy="0"/>
        </a:xfrm>
      </p:grpSpPr>
      <p:pic>
        <p:nvPicPr>
          <p:cNvPr id="174" name="Google Shape;174;p20"/>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75" name="Google Shape;17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20"/>
          <p:cNvSpPr txBox="1">
            <a:spLocks noGrp="1"/>
          </p:cNvSpPr>
          <p:nvPr>
            <p:ph type="subTitle" idx="1"/>
          </p:nvPr>
        </p:nvSpPr>
        <p:spPr>
          <a:xfrm>
            <a:off x="1640663" y="1825100"/>
            <a:ext cx="2764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0"/>
          <p:cNvSpPr txBox="1">
            <a:spLocks noGrp="1"/>
          </p:cNvSpPr>
          <p:nvPr>
            <p:ph type="subTitle" idx="2"/>
          </p:nvPr>
        </p:nvSpPr>
        <p:spPr>
          <a:xfrm>
            <a:off x="5391332" y="1825100"/>
            <a:ext cx="2764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0"/>
          <p:cNvSpPr txBox="1">
            <a:spLocks noGrp="1"/>
          </p:cNvSpPr>
          <p:nvPr>
            <p:ph type="subTitle" idx="3"/>
          </p:nvPr>
        </p:nvSpPr>
        <p:spPr>
          <a:xfrm>
            <a:off x="1640663" y="3485675"/>
            <a:ext cx="2764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0"/>
          <p:cNvSpPr txBox="1">
            <a:spLocks noGrp="1"/>
          </p:cNvSpPr>
          <p:nvPr>
            <p:ph type="subTitle" idx="4"/>
          </p:nvPr>
        </p:nvSpPr>
        <p:spPr>
          <a:xfrm>
            <a:off x="5391332" y="3485675"/>
            <a:ext cx="2764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20"/>
          <p:cNvSpPr txBox="1">
            <a:spLocks noGrp="1"/>
          </p:cNvSpPr>
          <p:nvPr>
            <p:ph type="subTitle" idx="5"/>
          </p:nvPr>
        </p:nvSpPr>
        <p:spPr>
          <a:xfrm>
            <a:off x="1640662" y="1455550"/>
            <a:ext cx="276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1" name="Google Shape;181;p20"/>
          <p:cNvSpPr txBox="1">
            <a:spLocks noGrp="1"/>
          </p:cNvSpPr>
          <p:nvPr>
            <p:ph type="subTitle" idx="6"/>
          </p:nvPr>
        </p:nvSpPr>
        <p:spPr>
          <a:xfrm>
            <a:off x="1640662" y="3116200"/>
            <a:ext cx="276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2" name="Google Shape;182;p20"/>
          <p:cNvSpPr txBox="1">
            <a:spLocks noGrp="1"/>
          </p:cNvSpPr>
          <p:nvPr>
            <p:ph type="subTitle" idx="7"/>
          </p:nvPr>
        </p:nvSpPr>
        <p:spPr>
          <a:xfrm>
            <a:off x="5391306" y="1455550"/>
            <a:ext cx="276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3" name="Google Shape;183;p20"/>
          <p:cNvSpPr txBox="1">
            <a:spLocks noGrp="1"/>
          </p:cNvSpPr>
          <p:nvPr>
            <p:ph type="subTitle" idx="8"/>
          </p:nvPr>
        </p:nvSpPr>
        <p:spPr>
          <a:xfrm>
            <a:off x="5391306" y="3116200"/>
            <a:ext cx="276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4" name="Google Shape;184;p20"/>
          <p:cNvSpPr/>
          <p:nvPr/>
        </p:nvSpPr>
        <p:spPr>
          <a:xfrm flipH="1">
            <a:off x="1711250" y="-867100"/>
            <a:ext cx="9144101" cy="2377428"/>
          </a:xfrm>
          <a:custGeom>
            <a:avLst/>
            <a:gdLst/>
            <a:ahLst/>
            <a:cxnLst/>
            <a:rect l="l" t="t" r="r" b="b"/>
            <a:pathLst>
              <a:path w="281986" h="73270" extrusionOk="0">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4" name="Google Shape;14;p3"/>
          <p:cNvSpPr txBox="1">
            <a:spLocks noGrp="1"/>
          </p:cNvSpPr>
          <p:nvPr>
            <p:ph type="title"/>
          </p:nvPr>
        </p:nvSpPr>
        <p:spPr>
          <a:xfrm>
            <a:off x="713225" y="3682350"/>
            <a:ext cx="7717800" cy="9216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2762850"/>
            <a:ext cx="1753800" cy="6909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a:spLocks noGrp="1"/>
          </p:cNvSpPr>
          <p:nvPr>
            <p:ph type="pic" idx="3"/>
          </p:nvPr>
        </p:nvSpPr>
        <p:spPr>
          <a:xfrm>
            <a:off x="4480775" y="539500"/>
            <a:ext cx="3950400" cy="2914200"/>
          </a:xfrm>
          <a:prstGeom prst="rect">
            <a:avLst/>
          </a:prstGeom>
          <a:noFill/>
          <a:ln w="9525" cap="flat" cmpd="sng">
            <a:solidFill>
              <a:schemeClr val="accent1"/>
            </a:solidFill>
            <a:prstDash val="solid"/>
            <a:round/>
            <a:headEnd type="none" w="sm" len="sm"/>
            <a:tailEnd type="none" w="sm" len="sm"/>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5"/>
        <p:cNvGrpSpPr/>
        <p:nvPr/>
      </p:nvGrpSpPr>
      <p:grpSpPr>
        <a:xfrm>
          <a:off x="0" y="0"/>
          <a:ext cx="0" cy="0"/>
          <a:chOff x="0" y="0"/>
          <a:chExt cx="0" cy="0"/>
        </a:xfrm>
      </p:grpSpPr>
      <p:pic>
        <p:nvPicPr>
          <p:cNvPr id="186" name="Google Shape;186;p2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87" name="Google Shape;18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21"/>
          <p:cNvSpPr txBox="1">
            <a:spLocks noGrp="1"/>
          </p:cNvSpPr>
          <p:nvPr>
            <p:ph type="subTitle" idx="1"/>
          </p:nvPr>
        </p:nvSpPr>
        <p:spPr>
          <a:xfrm>
            <a:off x="877804" y="1710161"/>
            <a:ext cx="19752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9" name="Google Shape;189;p21"/>
          <p:cNvSpPr txBox="1">
            <a:spLocks noGrp="1"/>
          </p:cNvSpPr>
          <p:nvPr>
            <p:ph type="subTitle" idx="2"/>
          </p:nvPr>
        </p:nvSpPr>
        <p:spPr>
          <a:xfrm>
            <a:off x="3583649" y="1710161"/>
            <a:ext cx="19752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0" name="Google Shape;190;p21"/>
          <p:cNvSpPr txBox="1">
            <a:spLocks noGrp="1"/>
          </p:cNvSpPr>
          <p:nvPr>
            <p:ph type="subTitle" idx="3"/>
          </p:nvPr>
        </p:nvSpPr>
        <p:spPr>
          <a:xfrm>
            <a:off x="877804" y="3440450"/>
            <a:ext cx="19752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1" name="Google Shape;191;p21"/>
          <p:cNvSpPr txBox="1">
            <a:spLocks noGrp="1"/>
          </p:cNvSpPr>
          <p:nvPr>
            <p:ph type="subTitle" idx="4"/>
          </p:nvPr>
        </p:nvSpPr>
        <p:spPr>
          <a:xfrm>
            <a:off x="3584400" y="3440450"/>
            <a:ext cx="19752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21"/>
          <p:cNvSpPr txBox="1">
            <a:spLocks noGrp="1"/>
          </p:cNvSpPr>
          <p:nvPr>
            <p:ph type="subTitle" idx="5"/>
          </p:nvPr>
        </p:nvSpPr>
        <p:spPr>
          <a:xfrm>
            <a:off x="6290996" y="1710161"/>
            <a:ext cx="19752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21"/>
          <p:cNvSpPr txBox="1">
            <a:spLocks noGrp="1"/>
          </p:cNvSpPr>
          <p:nvPr>
            <p:ph type="subTitle" idx="6"/>
          </p:nvPr>
        </p:nvSpPr>
        <p:spPr>
          <a:xfrm>
            <a:off x="6290996" y="3440450"/>
            <a:ext cx="19752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21"/>
          <p:cNvSpPr txBox="1">
            <a:spLocks noGrp="1"/>
          </p:cNvSpPr>
          <p:nvPr>
            <p:ph type="subTitle" idx="7"/>
          </p:nvPr>
        </p:nvSpPr>
        <p:spPr>
          <a:xfrm>
            <a:off x="876304" y="13362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1"/>
          <p:cNvSpPr txBox="1">
            <a:spLocks noGrp="1"/>
          </p:cNvSpPr>
          <p:nvPr>
            <p:ph type="subTitle" idx="8"/>
          </p:nvPr>
        </p:nvSpPr>
        <p:spPr>
          <a:xfrm>
            <a:off x="3582149" y="13362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6" name="Google Shape;196;p21"/>
          <p:cNvSpPr txBox="1">
            <a:spLocks noGrp="1"/>
          </p:cNvSpPr>
          <p:nvPr>
            <p:ph type="subTitle" idx="9"/>
          </p:nvPr>
        </p:nvSpPr>
        <p:spPr>
          <a:xfrm>
            <a:off x="6289496" y="1336263"/>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21"/>
          <p:cNvSpPr txBox="1">
            <a:spLocks noGrp="1"/>
          </p:cNvSpPr>
          <p:nvPr>
            <p:ph type="subTitle" idx="13"/>
          </p:nvPr>
        </p:nvSpPr>
        <p:spPr>
          <a:xfrm>
            <a:off x="876304" y="30633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8" name="Google Shape;198;p21"/>
          <p:cNvSpPr txBox="1">
            <a:spLocks noGrp="1"/>
          </p:cNvSpPr>
          <p:nvPr>
            <p:ph type="subTitle" idx="14"/>
          </p:nvPr>
        </p:nvSpPr>
        <p:spPr>
          <a:xfrm>
            <a:off x="3582149" y="30633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9" name="Google Shape;199;p21"/>
          <p:cNvSpPr txBox="1">
            <a:spLocks noGrp="1"/>
          </p:cNvSpPr>
          <p:nvPr>
            <p:ph type="subTitle" idx="15"/>
          </p:nvPr>
        </p:nvSpPr>
        <p:spPr>
          <a:xfrm>
            <a:off x="6289496" y="30633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00" name="Google Shape;200;p21"/>
          <p:cNvGrpSpPr/>
          <p:nvPr/>
        </p:nvGrpSpPr>
        <p:grpSpPr>
          <a:xfrm>
            <a:off x="8347804" y="139974"/>
            <a:ext cx="777968" cy="1568368"/>
            <a:chOff x="8347804" y="139974"/>
            <a:chExt cx="777968" cy="1568368"/>
          </a:xfrm>
        </p:grpSpPr>
        <p:sp>
          <p:nvSpPr>
            <p:cNvPr id="201" name="Google Shape;201;p21"/>
            <p:cNvSpPr/>
            <p:nvPr/>
          </p:nvSpPr>
          <p:spPr>
            <a:xfrm>
              <a:off x="8433183" y="139974"/>
              <a:ext cx="11711" cy="221879"/>
            </a:xfrm>
            <a:custGeom>
              <a:avLst/>
              <a:gdLst/>
              <a:ahLst/>
              <a:cxnLst/>
              <a:rect l="l" t="t" r="r" b="b"/>
              <a:pathLst>
                <a:path w="189" h="3581" extrusionOk="0">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p:nvPr/>
          </p:nvSpPr>
          <p:spPr>
            <a:xfrm>
              <a:off x="8433183" y="1027410"/>
              <a:ext cx="11711" cy="221941"/>
            </a:xfrm>
            <a:custGeom>
              <a:avLst/>
              <a:gdLst/>
              <a:ahLst/>
              <a:cxnLst/>
              <a:rect l="l" t="t" r="r" b="b"/>
              <a:pathLst>
                <a:path w="189" h="3582" extrusionOk="0">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21"/>
            <p:cNvGrpSpPr/>
            <p:nvPr/>
          </p:nvGrpSpPr>
          <p:grpSpPr>
            <a:xfrm>
              <a:off x="8347804" y="143567"/>
              <a:ext cx="777968" cy="1354624"/>
              <a:chOff x="8347804" y="143567"/>
              <a:chExt cx="777968" cy="1354624"/>
            </a:xfrm>
          </p:grpSpPr>
          <p:sp>
            <p:nvSpPr>
              <p:cNvPr id="204" name="Google Shape;204;p21"/>
              <p:cNvSpPr/>
              <p:nvPr/>
            </p:nvSpPr>
            <p:spPr>
              <a:xfrm>
                <a:off x="8354124" y="356396"/>
                <a:ext cx="170769" cy="677347"/>
              </a:xfrm>
              <a:custGeom>
                <a:avLst/>
                <a:gdLst/>
                <a:ahLst/>
                <a:cxnLst/>
                <a:rect l="l" t="t" r="r" b="b"/>
                <a:pathLst>
                  <a:path w="2756" h="10932" extrusionOk="0">
                    <a:moveTo>
                      <a:pt x="1" y="1"/>
                    </a:moveTo>
                    <a:lnTo>
                      <a:pt x="1" y="10932"/>
                    </a:lnTo>
                    <a:lnTo>
                      <a:pt x="2755" y="10932"/>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8347804" y="350200"/>
                <a:ext cx="182480" cy="688933"/>
              </a:xfrm>
              <a:custGeom>
                <a:avLst/>
                <a:gdLst/>
                <a:ahLst/>
                <a:cxnLst/>
                <a:rect l="l" t="t" r="r" b="b"/>
                <a:pathLst>
                  <a:path w="2945" h="11119" extrusionOk="0">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8651403" y="359989"/>
                <a:ext cx="170769" cy="163574"/>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8646013" y="353793"/>
                <a:ext cx="182480" cy="175161"/>
              </a:xfrm>
              <a:custGeom>
                <a:avLst/>
                <a:gdLst/>
                <a:ahLst/>
                <a:cxnLst/>
                <a:rect l="l" t="t" r="r" b="b"/>
                <a:pathLst>
                  <a:path w="2945" h="2827" extrusionOk="0">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731393" y="143567"/>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731393" y="517241"/>
                <a:ext cx="11711" cy="221879"/>
              </a:xfrm>
              <a:custGeom>
                <a:avLst/>
                <a:gdLst/>
                <a:ahLst/>
                <a:cxnLst/>
                <a:rect l="l" t="t" r="r" b="b"/>
                <a:pathLst>
                  <a:path w="189" h="3581" extrusionOk="0">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8948745" y="538803"/>
                <a:ext cx="171636" cy="953998"/>
              </a:xfrm>
              <a:custGeom>
                <a:avLst/>
                <a:gdLst/>
                <a:ahLst/>
                <a:cxnLst/>
                <a:rect l="l" t="t" r="r" b="b"/>
                <a:pathLst>
                  <a:path w="2770" h="15397" extrusionOk="0">
                    <a:moveTo>
                      <a:pt x="1" y="0"/>
                    </a:moveTo>
                    <a:lnTo>
                      <a:pt x="1" y="15396"/>
                    </a:lnTo>
                    <a:lnTo>
                      <a:pt x="2769" y="15396"/>
                    </a:lnTo>
                    <a:lnTo>
                      <a:pt x="2769"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8943355" y="532483"/>
                <a:ext cx="182418" cy="965709"/>
              </a:xfrm>
              <a:custGeom>
                <a:avLst/>
                <a:gdLst/>
                <a:ahLst/>
                <a:cxnLst/>
                <a:rect l="l" t="t" r="r" b="b"/>
                <a:pathLst>
                  <a:path w="2944" h="15586" extrusionOk="0">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9028672" y="322318"/>
                <a:ext cx="11773" cy="221941"/>
              </a:xfrm>
              <a:custGeom>
                <a:avLst/>
                <a:gdLst/>
                <a:ahLst/>
                <a:cxnLst/>
                <a:rect l="l" t="t" r="r" b="b"/>
                <a:pathLst>
                  <a:path w="190" h="3582" extrusionOk="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1"/>
            <p:cNvSpPr/>
            <p:nvPr/>
          </p:nvSpPr>
          <p:spPr>
            <a:xfrm>
              <a:off x="9028672" y="1486401"/>
              <a:ext cx="11773" cy="221941"/>
            </a:xfrm>
            <a:custGeom>
              <a:avLst/>
              <a:gdLst/>
              <a:ahLst/>
              <a:cxnLst/>
              <a:rect l="l" t="t" r="r" b="b"/>
              <a:pathLst>
                <a:path w="190" h="3582" extrusionOk="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4"/>
        <p:cNvGrpSpPr/>
        <p:nvPr/>
      </p:nvGrpSpPr>
      <p:grpSpPr>
        <a:xfrm>
          <a:off x="0" y="0"/>
          <a:ext cx="0" cy="0"/>
          <a:chOff x="0" y="0"/>
          <a:chExt cx="0" cy="0"/>
        </a:xfrm>
      </p:grpSpPr>
      <p:pic>
        <p:nvPicPr>
          <p:cNvPr id="215" name="Google Shape;215;p22"/>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216" name="Google Shape;216;p22"/>
          <p:cNvSpPr txBox="1">
            <a:spLocks noGrp="1"/>
          </p:cNvSpPr>
          <p:nvPr>
            <p:ph type="title"/>
          </p:nvPr>
        </p:nvSpPr>
        <p:spPr>
          <a:xfrm>
            <a:off x="713225" y="540000"/>
            <a:ext cx="41517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2"/>
          <p:cNvSpPr txBox="1">
            <a:spLocks noGrp="1"/>
          </p:cNvSpPr>
          <p:nvPr>
            <p:ph type="subTitle" idx="1"/>
          </p:nvPr>
        </p:nvSpPr>
        <p:spPr>
          <a:xfrm>
            <a:off x="713225" y="1689050"/>
            <a:ext cx="4151700" cy="105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8" name="Google Shape;218;p22"/>
          <p:cNvSpPr txBox="1"/>
          <p:nvPr/>
        </p:nvSpPr>
        <p:spPr>
          <a:xfrm>
            <a:off x="713225" y="382970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lang="en" sz="11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Slidesgo</a:t>
            </a:r>
            <a:r>
              <a:rPr lang="en" sz="1100">
                <a:solidFill>
                  <a:schemeClr val="dk1"/>
                </a:solidFill>
                <a:latin typeface="Albert Sans"/>
                <a:ea typeface="Albert Sans"/>
                <a:cs typeface="Albert Sans"/>
                <a:sym typeface="Albert Sans"/>
              </a:rPr>
              <a:t>, and includes icons by </a:t>
            </a:r>
            <a:r>
              <a:rPr lang="en" sz="11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Flaticon</a:t>
            </a:r>
            <a:r>
              <a:rPr lang="en" sz="1100">
                <a:solidFill>
                  <a:schemeClr val="dk1"/>
                </a:solidFill>
                <a:latin typeface="Albert Sans"/>
                <a:ea typeface="Albert Sans"/>
                <a:cs typeface="Albert Sans"/>
                <a:sym typeface="Albert Sans"/>
              </a:rPr>
              <a:t>, and infographics &amp; images by </a:t>
            </a:r>
            <a:r>
              <a:rPr lang="en" sz="1100" b="1" u="sng">
                <a:solidFill>
                  <a:schemeClr val="dk1"/>
                </a:solidFill>
                <a:latin typeface="Albert Sans"/>
                <a:ea typeface="Albert Sans"/>
                <a:cs typeface="Albert Sans"/>
                <a:sym typeface="Albert Sans"/>
                <a:hlinkClick r:id="rId5">
                  <a:extLst>
                    <a:ext uri="{A12FA001-AC4F-418D-AE19-62706E023703}">
                      <ahyp:hlinkClr xmlns:ahyp="http://schemas.microsoft.com/office/drawing/2018/hyperlinkcolor" val="tx"/>
                    </a:ext>
                  </a:extLst>
                </a:hlinkClick>
              </a:rPr>
              <a:t>Freepik</a:t>
            </a:r>
            <a:r>
              <a:rPr lang="en" sz="1100" u="sng">
                <a:solidFill>
                  <a:schemeClr val="dk1"/>
                </a:solidFill>
                <a:latin typeface="Albert Sans"/>
                <a:ea typeface="Albert Sans"/>
                <a:cs typeface="Albert Sans"/>
                <a:sym typeface="Albert Sans"/>
              </a:rPr>
              <a:t> </a:t>
            </a:r>
            <a:endParaRPr sz="11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pic>
        <p:nvPicPr>
          <p:cNvPr id="220" name="Google Shape;220;p23"/>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221" name="Google Shape;221;p23"/>
          <p:cNvGrpSpPr/>
          <p:nvPr/>
        </p:nvGrpSpPr>
        <p:grpSpPr>
          <a:xfrm>
            <a:off x="-50130" y="2852650"/>
            <a:ext cx="9244147" cy="2638311"/>
            <a:chOff x="-50130" y="2852650"/>
            <a:chExt cx="9244147" cy="2638311"/>
          </a:xfrm>
        </p:grpSpPr>
        <p:sp>
          <p:nvSpPr>
            <p:cNvPr id="222" name="Google Shape;222;p23"/>
            <p:cNvSpPr/>
            <p:nvPr/>
          </p:nvSpPr>
          <p:spPr>
            <a:xfrm rot="-305187" flipH="1">
              <a:off x="-135" y="3554666"/>
              <a:ext cx="9144157" cy="1533960"/>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100" y="2852650"/>
              <a:ext cx="9144101" cy="2377428"/>
            </a:xfrm>
            <a:custGeom>
              <a:avLst/>
              <a:gdLst/>
              <a:ahLst/>
              <a:cxnLst/>
              <a:rect l="l" t="t" r="r" b="b"/>
              <a:pathLst>
                <a:path w="281986" h="73270" extrusionOk="0">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4"/>
        <p:cNvGrpSpPr/>
        <p:nvPr/>
      </p:nvGrpSpPr>
      <p:grpSpPr>
        <a:xfrm>
          <a:off x="0" y="0"/>
          <a:ext cx="0" cy="0"/>
          <a:chOff x="0" y="0"/>
          <a:chExt cx="0" cy="0"/>
        </a:xfrm>
      </p:grpSpPr>
      <p:pic>
        <p:nvPicPr>
          <p:cNvPr id="225" name="Google Shape;225;p24"/>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226" name="Google Shape;226;p24"/>
          <p:cNvGrpSpPr/>
          <p:nvPr/>
        </p:nvGrpSpPr>
        <p:grpSpPr>
          <a:xfrm>
            <a:off x="4302436" y="-600403"/>
            <a:ext cx="4823336" cy="2308744"/>
            <a:chOff x="4302436" y="-600403"/>
            <a:chExt cx="4823336" cy="2308744"/>
          </a:xfrm>
        </p:grpSpPr>
        <p:grpSp>
          <p:nvGrpSpPr>
            <p:cNvPr id="227" name="Google Shape;227;p24"/>
            <p:cNvGrpSpPr/>
            <p:nvPr/>
          </p:nvGrpSpPr>
          <p:grpSpPr>
            <a:xfrm>
              <a:off x="8347804" y="139974"/>
              <a:ext cx="777968" cy="1568368"/>
              <a:chOff x="8347804" y="139974"/>
              <a:chExt cx="777968" cy="1568368"/>
            </a:xfrm>
          </p:grpSpPr>
          <p:sp>
            <p:nvSpPr>
              <p:cNvPr id="228" name="Google Shape;228;p24"/>
              <p:cNvSpPr/>
              <p:nvPr/>
            </p:nvSpPr>
            <p:spPr>
              <a:xfrm>
                <a:off x="8433183" y="139974"/>
                <a:ext cx="11711" cy="221879"/>
              </a:xfrm>
              <a:custGeom>
                <a:avLst/>
                <a:gdLst/>
                <a:ahLst/>
                <a:cxnLst/>
                <a:rect l="l" t="t" r="r" b="b"/>
                <a:pathLst>
                  <a:path w="189" h="3581" extrusionOk="0">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8433183" y="1027410"/>
                <a:ext cx="11711" cy="221941"/>
              </a:xfrm>
              <a:custGeom>
                <a:avLst/>
                <a:gdLst/>
                <a:ahLst/>
                <a:cxnLst/>
                <a:rect l="l" t="t" r="r" b="b"/>
                <a:pathLst>
                  <a:path w="189" h="3582" extrusionOk="0">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4"/>
              <p:cNvGrpSpPr/>
              <p:nvPr/>
            </p:nvGrpSpPr>
            <p:grpSpPr>
              <a:xfrm>
                <a:off x="8347804" y="143567"/>
                <a:ext cx="777968" cy="1354624"/>
                <a:chOff x="8347804" y="143567"/>
                <a:chExt cx="777968" cy="1354624"/>
              </a:xfrm>
            </p:grpSpPr>
            <p:sp>
              <p:nvSpPr>
                <p:cNvPr id="231" name="Google Shape;231;p24"/>
                <p:cNvSpPr/>
                <p:nvPr/>
              </p:nvSpPr>
              <p:spPr>
                <a:xfrm>
                  <a:off x="8354124" y="356396"/>
                  <a:ext cx="170769" cy="677347"/>
                </a:xfrm>
                <a:custGeom>
                  <a:avLst/>
                  <a:gdLst/>
                  <a:ahLst/>
                  <a:cxnLst/>
                  <a:rect l="l" t="t" r="r" b="b"/>
                  <a:pathLst>
                    <a:path w="2756" h="10932" extrusionOk="0">
                      <a:moveTo>
                        <a:pt x="1" y="1"/>
                      </a:moveTo>
                      <a:lnTo>
                        <a:pt x="1" y="10932"/>
                      </a:lnTo>
                      <a:lnTo>
                        <a:pt x="2755" y="10932"/>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4"/>
                <p:cNvSpPr/>
                <p:nvPr/>
              </p:nvSpPr>
              <p:spPr>
                <a:xfrm>
                  <a:off x="8347804" y="350200"/>
                  <a:ext cx="182480" cy="688933"/>
                </a:xfrm>
                <a:custGeom>
                  <a:avLst/>
                  <a:gdLst/>
                  <a:ahLst/>
                  <a:cxnLst/>
                  <a:rect l="l" t="t" r="r" b="b"/>
                  <a:pathLst>
                    <a:path w="2945" h="11119" extrusionOk="0">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a:off x="8651403" y="359989"/>
                  <a:ext cx="170769" cy="163574"/>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8646013" y="353793"/>
                  <a:ext cx="182480" cy="175161"/>
                </a:xfrm>
                <a:custGeom>
                  <a:avLst/>
                  <a:gdLst/>
                  <a:ahLst/>
                  <a:cxnLst/>
                  <a:rect l="l" t="t" r="r" b="b"/>
                  <a:pathLst>
                    <a:path w="2945" h="2827" extrusionOk="0">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731393" y="143567"/>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731393" y="517241"/>
                  <a:ext cx="11711" cy="221879"/>
                </a:xfrm>
                <a:custGeom>
                  <a:avLst/>
                  <a:gdLst/>
                  <a:ahLst/>
                  <a:cxnLst/>
                  <a:rect l="l" t="t" r="r" b="b"/>
                  <a:pathLst>
                    <a:path w="189" h="3581" extrusionOk="0">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8948745" y="538803"/>
                  <a:ext cx="171636" cy="953998"/>
                </a:xfrm>
                <a:custGeom>
                  <a:avLst/>
                  <a:gdLst/>
                  <a:ahLst/>
                  <a:cxnLst/>
                  <a:rect l="l" t="t" r="r" b="b"/>
                  <a:pathLst>
                    <a:path w="2770" h="15397" extrusionOk="0">
                      <a:moveTo>
                        <a:pt x="1" y="0"/>
                      </a:moveTo>
                      <a:lnTo>
                        <a:pt x="1" y="15396"/>
                      </a:lnTo>
                      <a:lnTo>
                        <a:pt x="2769" y="15396"/>
                      </a:lnTo>
                      <a:lnTo>
                        <a:pt x="2769"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p:nvPr/>
              </p:nvSpPr>
              <p:spPr>
                <a:xfrm>
                  <a:off x="8943355" y="532483"/>
                  <a:ext cx="182418" cy="965709"/>
                </a:xfrm>
                <a:custGeom>
                  <a:avLst/>
                  <a:gdLst/>
                  <a:ahLst/>
                  <a:cxnLst/>
                  <a:rect l="l" t="t" r="r" b="b"/>
                  <a:pathLst>
                    <a:path w="2944" h="15586" extrusionOk="0">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9028672" y="322318"/>
                  <a:ext cx="11773" cy="221941"/>
                </a:xfrm>
                <a:custGeom>
                  <a:avLst/>
                  <a:gdLst/>
                  <a:ahLst/>
                  <a:cxnLst/>
                  <a:rect l="l" t="t" r="r" b="b"/>
                  <a:pathLst>
                    <a:path w="190" h="3582" extrusionOk="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4"/>
              <p:cNvSpPr/>
              <p:nvPr/>
            </p:nvSpPr>
            <p:spPr>
              <a:xfrm>
                <a:off x="9028672" y="1486401"/>
                <a:ext cx="11773" cy="221941"/>
              </a:xfrm>
              <a:custGeom>
                <a:avLst/>
                <a:gdLst/>
                <a:ahLst/>
                <a:cxnLst/>
                <a:rect l="l" t="t" r="r" b="b"/>
                <a:pathLst>
                  <a:path w="190" h="3582" extrusionOk="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24"/>
            <p:cNvGrpSpPr/>
            <p:nvPr/>
          </p:nvGrpSpPr>
          <p:grpSpPr>
            <a:xfrm flipH="1">
              <a:off x="7480141" y="-242895"/>
              <a:ext cx="777101" cy="1564775"/>
              <a:chOff x="25728" y="3503092"/>
              <a:chExt cx="777101" cy="1564775"/>
            </a:xfrm>
          </p:grpSpPr>
          <p:sp>
            <p:nvSpPr>
              <p:cNvPr id="242" name="Google Shape;242;p24"/>
              <p:cNvSpPr/>
              <p:nvPr/>
            </p:nvSpPr>
            <p:spPr>
              <a:xfrm>
                <a:off x="31119" y="3719514"/>
                <a:ext cx="170769" cy="163574"/>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p:nvPr/>
            </p:nvSpPr>
            <p:spPr>
              <a:xfrm>
                <a:off x="25728" y="3713318"/>
                <a:ext cx="182480" cy="175161"/>
              </a:xfrm>
              <a:custGeom>
                <a:avLst/>
                <a:gdLst/>
                <a:ahLst/>
                <a:cxnLst/>
                <a:rect l="l" t="t" r="r" b="b"/>
                <a:pathLst>
                  <a:path w="2945" h="2827" extrusionOk="0">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111108" y="3503092"/>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111108" y="3876766"/>
                <a:ext cx="11711" cy="221879"/>
              </a:xfrm>
              <a:custGeom>
                <a:avLst/>
                <a:gdLst/>
                <a:ahLst/>
                <a:cxnLst/>
                <a:rect l="l" t="t" r="r" b="b"/>
                <a:pathLst>
                  <a:path w="189" h="3581" extrusionOk="0">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328460" y="3898328"/>
                <a:ext cx="171636" cy="953998"/>
              </a:xfrm>
              <a:custGeom>
                <a:avLst/>
                <a:gdLst/>
                <a:ahLst/>
                <a:cxnLst/>
                <a:rect l="l" t="t" r="r" b="b"/>
                <a:pathLst>
                  <a:path w="2770" h="15397" extrusionOk="0">
                    <a:moveTo>
                      <a:pt x="1" y="0"/>
                    </a:moveTo>
                    <a:lnTo>
                      <a:pt x="1" y="15396"/>
                    </a:lnTo>
                    <a:lnTo>
                      <a:pt x="2769" y="15396"/>
                    </a:lnTo>
                    <a:lnTo>
                      <a:pt x="2769"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323070" y="3892008"/>
                <a:ext cx="182418" cy="965709"/>
              </a:xfrm>
              <a:custGeom>
                <a:avLst/>
                <a:gdLst/>
                <a:ahLst/>
                <a:cxnLst/>
                <a:rect l="l" t="t" r="r" b="b"/>
                <a:pathLst>
                  <a:path w="2944" h="15586" extrusionOk="0">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p:nvPr/>
            </p:nvSpPr>
            <p:spPr>
              <a:xfrm>
                <a:off x="408388" y="3681843"/>
                <a:ext cx="11773" cy="221941"/>
              </a:xfrm>
              <a:custGeom>
                <a:avLst/>
                <a:gdLst/>
                <a:ahLst/>
                <a:cxnLst/>
                <a:rect l="l" t="t" r="r" b="b"/>
                <a:pathLst>
                  <a:path w="190" h="3582" extrusionOk="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a:off x="408388" y="4845926"/>
                <a:ext cx="11773" cy="221941"/>
              </a:xfrm>
              <a:custGeom>
                <a:avLst/>
                <a:gdLst/>
                <a:ahLst/>
                <a:cxnLst/>
                <a:rect l="l" t="t" r="r" b="b"/>
                <a:pathLst>
                  <a:path w="190" h="3582" extrusionOk="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626670" y="4713892"/>
                <a:ext cx="170769" cy="138419"/>
              </a:xfrm>
              <a:custGeom>
                <a:avLst/>
                <a:gdLst/>
                <a:ahLst/>
                <a:cxnLst/>
                <a:rect l="l" t="t" r="r" b="b"/>
                <a:pathLst>
                  <a:path w="2756" h="2234" extrusionOk="0">
                    <a:moveTo>
                      <a:pt x="1" y="1"/>
                    </a:moveTo>
                    <a:lnTo>
                      <a:pt x="1" y="2233"/>
                    </a:lnTo>
                    <a:lnTo>
                      <a:pt x="2755" y="2233"/>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620350" y="4707572"/>
                <a:ext cx="182480" cy="150129"/>
              </a:xfrm>
              <a:custGeom>
                <a:avLst/>
                <a:gdLst/>
                <a:ahLst/>
                <a:cxnLst/>
                <a:rect l="l" t="t" r="r" b="b"/>
                <a:pathLst>
                  <a:path w="2945" h="2423" extrusionOk="0">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705729" y="4497408"/>
                <a:ext cx="11711" cy="221941"/>
              </a:xfrm>
              <a:custGeom>
                <a:avLst/>
                <a:gdLst/>
                <a:ahLst/>
                <a:cxnLst/>
                <a:rect l="l" t="t" r="r" b="b"/>
                <a:pathLst>
                  <a:path w="189" h="3582" extrusionOk="0">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705729" y="4845926"/>
                <a:ext cx="11711" cy="221941"/>
              </a:xfrm>
              <a:custGeom>
                <a:avLst/>
                <a:gdLst/>
                <a:ahLst/>
                <a:cxnLst/>
                <a:rect l="l" t="t" r="r" b="b"/>
                <a:pathLst>
                  <a:path w="189" h="3582" extrusionOk="0">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24"/>
            <p:cNvGrpSpPr/>
            <p:nvPr/>
          </p:nvGrpSpPr>
          <p:grpSpPr>
            <a:xfrm>
              <a:off x="4302436" y="-600403"/>
              <a:ext cx="480689" cy="1365391"/>
              <a:chOff x="4226236" y="-600403"/>
              <a:chExt cx="480689" cy="1365391"/>
            </a:xfrm>
          </p:grpSpPr>
          <p:sp>
            <p:nvSpPr>
              <p:cNvPr id="255" name="Google Shape;255;p24"/>
              <p:cNvSpPr/>
              <p:nvPr/>
            </p:nvSpPr>
            <p:spPr>
              <a:xfrm rot="10800000" flipH="1">
                <a:off x="4232556" y="305869"/>
                <a:ext cx="170769" cy="243503"/>
              </a:xfrm>
              <a:custGeom>
                <a:avLst/>
                <a:gdLst/>
                <a:ahLst/>
                <a:cxnLst/>
                <a:rect l="l" t="t" r="r" b="b"/>
                <a:pathLst>
                  <a:path w="2756" h="3930" extrusionOk="0">
                    <a:moveTo>
                      <a:pt x="1" y="0"/>
                    </a:moveTo>
                    <a:lnTo>
                      <a:pt x="1" y="3929"/>
                    </a:lnTo>
                    <a:lnTo>
                      <a:pt x="2755" y="3929"/>
                    </a:lnTo>
                    <a:lnTo>
                      <a:pt x="2755"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rot="10800000" flipH="1">
                <a:off x="4226236" y="299611"/>
                <a:ext cx="182480" cy="256019"/>
              </a:xfrm>
              <a:custGeom>
                <a:avLst/>
                <a:gdLst/>
                <a:ahLst/>
                <a:cxnLst/>
                <a:rect l="l" t="t" r="r" b="b"/>
                <a:pathLst>
                  <a:path w="2945" h="4132" extrusionOk="0">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rot="10800000" flipH="1">
                <a:off x="4311615" y="90314"/>
                <a:ext cx="11711" cy="221011"/>
              </a:xfrm>
              <a:custGeom>
                <a:avLst/>
                <a:gdLst/>
                <a:ahLst/>
                <a:cxnLst/>
                <a:rect l="l" t="t" r="r" b="b"/>
                <a:pathLst>
                  <a:path w="189" h="3567" extrusionOk="0">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rot="10800000" flipH="1">
                <a:off x="4311615" y="543915"/>
                <a:ext cx="11711" cy="221073"/>
              </a:xfrm>
              <a:custGeom>
                <a:avLst/>
                <a:gdLst/>
                <a:ahLst/>
                <a:cxnLst/>
                <a:rect l="l" t="t" r="r" b="b"/>
                <a:pathLst>
                  <a:path w="189" h="3568" extrusionOk="0">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rot="10800000" flipH="1">
                <a:off x="4529835" y="-384856"/>
                <a:ext cx="170769" cy="677347"/>
              </a:xfrm>
              <a:custGeom>
                <a:avLst/>
                <a:gdLst/>
                <a:ahLst/>
                <a:cxnLst/>
                <a:rect l="l" t="t" r="r" b="b"/>
                <a:pathLst>
                  <a:path w="2756" h="10932" extrusionOk="0">
                    <a:moveTo>
                      <a:pt x="1" y="0"/>
                    </a:moveTo>
                    <a:lnTo>
                      <a:pt x="1" y="10931"/>
                    </a:lnTo>
                    <a:lnTo>
                      <a:pt x="2755" y="10931"/>
                    </a:lnTo>
                    <a:lnTo>
                      <a:pt x="2755"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rot="10800000" flipH="1">
                <a:off x="4523577" y="-390247"/>
                <a:ext cx="183347" cy="688995"/>
              </a:xfrm>
              <a:custGeom>
                <a:avLst/>
                <a:gdLst/>
                <a:ahLst/>
                <a:cxnLst/>
                <a:rect l="l" t="t" r="r" b="b"/>
                <a:pathLst>
                  <a:path w="2959" h="11120" extrusionOk="0">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rot="10800000" flipH="1">
                <a:off x="4609824" y="-600403"/>
                <a:ext cx="10843" cy="221879"/>
              </a:xfrm>
              <a:custGeom>
                <a:avLst/>
                <a:gdLst/>
                <a:ahLst/>
                <a:cxnLst/>
                <a:rect l="l" t="t" r="r" b="b"/>
                <a:pathLst>
                  <a:path w="175" h="3581" extrusionOk="0">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rot="10800000" flipH="1">
                <a:off x="4609824" y="287034"/>
                <a:ext cx="10843" cy="221879"/>
              </a:xfrm>
              <a:custGeom>
                <a:avLst/>
                <a:gdLst/>
                <a:ahLst/>
                <a:cxnLst/>
                <a:rect l="l" t="t" r="r" b="b"/>
                <a:pathLst>
                  <a:path w="175" h="3581" extrusionOk="0">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24"/>
            <p:cNvGrpSpPr/>
            <p:nvPr/>
          </p:nvGrpSpPr>
          <p:grpSpPr>
            <a:xfrm>
              <a:off x="6688769" y="2"/>
              <a:ext cx="777039" cy="1366258"/>
              <a:chOff x="-3076431" y="1851552"/>
              <a:chExt cx="777039" cy="1366258"/>
            </a:xfrm>
          </p:grpSpPr>
          <p:sp>
            <p:nvSpPr>
              <p:cNvPr id="264" name="Google Shape;264;p24"/>
              <p:cNvSpPr/>
              <p:nvPr/>
            </p:nvSpPr>
            <p:spPr>
              <a:xfrm>
                <a:off x="-3071040" y="2757824"/>
                <a:ext cx="170769" cy="244370"/>
              </a:xfrm>
              <a:custGeom>
                <a:avLst/>
                <a:gdLst/>
                <a:ahLst/>
                <a:cxnLst/>
                <a:rect l="l" t="t" r="r" b="b"/>
                <a:pathLst>
                  <a:path w="2756" h="3944" extrusionOk="0">
                    <a:moveTo>
                      <a:pt x="1" y="1"/>
                    </a:moveTo>
                    <a:lnTo>
                      <a:pt x="1" y="3944"/>
                    </a:lnTo>
                    <a:lnTo>
                      <a:pt x="2755" y="3944"/>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3076431" y="2752434"/>
                <a:ext cx="182418" cy="255151"/>
              </a:xfrm>
              <a:custGeom>
                <a:avLst/>
                <a:gdLst/>
                <a:ahLst/>
                <a:cxnLst/>
                <a:rect l="l" t="t" r="r" b="b"/>
                <a:pathLst>
                  <a:path w="2944" h="4118" extrusionOk="0">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4"/>
              <p:cNvSpPr/>
              <p:nvPr/>
            </p:nvSpPr>
            <p:spPr>
              <a:xfrm>
                <a:off x="-2991113" y="2542270"/>
                <a:ext cx="11773" cy="221941"/>
              </a:xfrm>
              <a:custGeom>
                <a:avLst/>
                <a:gdLst/>
                <a:ahLst/>
                <a:cxnLst/>
                <a:rect l="l" t="t" r="r" b="b"/>
                <a:pathLst>
                  <a:path w="190" h="3582" extrusionOk="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2991113" y="2995870"/>
                <a:ext cx="11773" cy="221941"/>
              </a:xfrm>
              <a:custGeom>
                <a:avLst/>
                <a:gdLst/>
                <a:ahLst/>
                <a:cxnLst/>
                <a:rect l="l" t="t" r="r" b="b"/>
                <a:pathLst>
                  <a:path w="190" h="3582" extrusionOk="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773761" y="2067975"/>
                <a:ext cx="171698" cy="677347"/>
              </a:xfrm>
              <a:custGeom>
                <a:avLst/>
                <a:gdLst/>
                <a:ahLst/>
                <a:cxnLst/>
                <a:rect l="l" t="t" r="r" b="b"/>
                <a:pathLst>
                  <a:path w="2771" h="10932" extrusionOk="0">
                    <a:moveTo>
                      <a:pt x="1" y="1"/>
                    </a:moveTo>
                    <a:lnTo>
                      <a:pt x="1" y="10932"/>
                    </a:lnTo>
                    <a:lnTo>
                      <a:pt x="2770" y="10932"/>
                    </a:lnTo>
                    <a:lnTo>
                      <a:pt x="2770"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2779151" y="2061717"/>
                <a:ext cx="182480" cy="688995"/>
              </a:xfrm>
              <a:custGeom>
                <a:avLst/>
                <a:gdLst/>
                <a:ahLst/>
                <a:cxnLst/>
                <a:rect l="l" t="t" r="r" b="b"/>
                <a:pathLst>
                  <a:path w="2945" h="11120" extrusionOk="0">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4"/>
              <p:cNvSpPr/>
              <p:nvPr/>
            </p:nvSpPr>
            <p:spPr>
              <a:xfrm>
                <a:off x="-2693772" y="1851552"/>
                <a:ext cx="11711" cy="221879"/>
              </a:xfrm>
              <a:custGeom>
                <a:avLst/>
                <a:gdLst/>
                <a:ahLst/>
                <a:cxnLst/>
                <a:rect l="l" t="t" r="r" b="b"/>
                <a:pathLst>
                  <a:path w="189" h="3581" extrusionOk="0">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2693772" y="2738989"/>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2475552" y="2070701"/>
                <a:ext cx="170769" cy="164442"/>
              </a:xfrm>
              <a:custGeom>
                <a:avLst/>
                <a:gdLst/>
                <a:ahLst/>
                <a:cxnLst/>
                <a:rect l="l" t="t" r="r" b="b"/>
                <a:pathLst>
                  <a:path w="2756" h="2654" extrusionOk="0">
                    <a:moveTo>
                      <a:pt x="1" y="1"/>
                    </a:moveTo>
                    <a:lnTo>
                      <a:pt x="1" y="2653"/>
                    </a:lnTo>
                    <a:lnTo>
                      <a:pt x="2755" y="2653"/>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a:off x="-2481810" y="2065310"/>
                <a:ext cx="182418" cy="175223"/>
              </a:xfrm>
              <a:custGeom>
                <a:avLst/>
                <a:gdLst/>
                <a:ahLst/>
                <a:cxnLst/>
                <a:rect l="l" t="t" r="r" b="b"/>
                <a:pathLst>
                  <a:path w="2944" h="2828" extrusionOk="0">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a:off x="-2396492" y="1855146"/>
                <a:ext cx="11773" cy="221879"/>
              </a:xfrm>
              <a:custGeom>
                <a:avLst/>
                <a:gdLst/>
                <a:ahLst/>
                <a:cxnLst/>
                <a:rect l="l" t="t" r="r" b="b"/>
                <a:pathLst>
                  <a:path w="190" h="3581" extrusionOk="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p:nvPr/>
            </p:nvSpPr>
            <p:spPr>
              <a:xfrm>
                <a:off x="-2396492" y="2228820"/>
                <a:ext cx="11773" cy="221879"/>
              </a:xfrm>
              <a:custGeom>
                <a:avLst/>
                <a:gdLst/>
                <a:ahLst/>
                <a:cxnLst/>
                <a:rect l="l" t="t" r="r" b="b"/>
                <a:pathLst>
                  <a:path w="190" h="3581" extrusionOk="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4"/>
            <p:cNvGrpSpPr/>
            <p:nvPr/>
          </p:nvGrpSpPr>
          <p:grpSpPr>
            <a:xfrm>
              <a:off x="4942387" y="-134882"/>
              <a:ext cx="1655820" cy="1386023"/>
              <a:chOff x="79937" y="-134882"/>
              <a:chExt cx="1655820" cy="1386023"/>
            </a:xfrm>
          </p:grpSpPr>
          <p:sp>
            <p:nvSpPr>
              <p:cNvPr id="277" name="Google Shape;277;p24"/>
              <p:cNvSpPr/>
              <p:nvPr/>
            </p:nvSpPr>
            <p:spPr>
              <a:xfrm>
                <a:off x="85327" y="360445"/>
                <a:ext cx="171636" cy="244370"/>
              </a:xfrm>
              <a:custGeom>
                <a:avLst/>
                <a:gdLst/>
                <a:ahLst/>
                <a:cxnLst/>
                <a:rect l="l" t="t" r="r" b="b"/>
                <a:pathLst>
                  <a:path w="2770" h="3944" extrusionOk="0">
                    <a:moveTo>
                      <a:pt x="1" y="1"/>
                    </a:moveTo>
                    <a:lnTo>
                      <a:pt x="1" y="3944"/>
                    </a:lnTo>
                    <a:lnTo>
                      <a:pt x="2769" y="3944"/>
                    </a:lnTo>
                    <a:lnTo>
                      <a:pt x="2769"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4"/>
              <p:cNvSpPr/>
              <p:nvPr/>
            </p:nvSpPr>
            <p:spPr>
              <a:xfrm>
                <a:off x="79937" y="355055"/>
                <a:ext cx="182418" cy="255151"/>
              </a:xfrm>
              <a:custGeom>
                <a:avLst/>
                <a:gdLst/>
                <a:ahLst/>
                <a:cxnLst/>
                <a:rect l="l" t="t" r="r" b="b"/>
                <a:pathLst>
                  <a:path w="2944" h="4118" extrusionOk="0">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4"/>
              <p:cNvSpPr/>
              <p:nvPr/>
            </p:nvSpPr>
            <p:spPr>
              <a:xfrm>
                <a:off x="165254" y="144891"/>
                <a:ext cx="11773" cy="221941"/>
              </a:xfrm>
              <a:custGeom>
                <a:avLst/>
                <a:gdLst/>
                <a:ahLst/>
                <a:cxnLst/>
                <a:rect l="l" t="t" r="r" b="b"/>
                <a:pathLst>
                  <a:path w="190" h="3582" extrusionOk="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165254" y="598553"/>
                <a:ext cx="11773" cy="221879"/>
              </a:xfrm>
              <a:custGeom>
                <a:avLst/>
                <a:gdLst/>
                <a:ahLst/>
                <a:cxnLst/>
                <a:rect l="l" t="t" r="r" b="b"/>
                <a:pathLst>
                  <a:path w="190" h="3581" extrusionOk="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383536" y="127796"/>
                <a:ext cx="170769" cy="677347"/>
              </a:xfrm>
              <a:custGeom>
                <a:avLst/>
                <a:gdLst/>
                <a:ahLst/>
                <a:cxnLst/>
                <a:rect l="l" t="t" r="r" b="b"/>
                <a:pathLst>
                  <a:path w="2756" h="10932" extrusionOk="0">
                    <a:moveTo>
                      <a:pt x="1" y="1"/>
                    </a:moveTo>
                    <a:lnTo>
                      <a:pt x="1" y="10932"/>
                    </a:lnTo>
                    <a:lnTo>
                      <a:pt x="2755" y="10932"/>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377216" y="121600"/>
                <a:ext cx="182480" cy="688933"/>
              </a:xfrm>
              <a:custGeom>
                <a:avLst/>
                <a:gdLst/>
                <a:ahLst/>
                <a:cxnLst/>
                <a:rect l="l" t="t" r="r" b="b"/>
                <a:pathLst>
                  <a:path w="2945" h="11119" extrusionOk="0">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462596" y="-88626"/>
                <a:ext cx="11711" cy="221879"/>
              </a:xfrm>
              <a:custGeom>
                <a:avLst/>
                <a:gdLst/>
                <a:ahLst/>
                <a:cxnLst/>
                <a:rect l="l" t="t" r="r" b="b"/>
                <a:pathLst>
                  <a:path w="189" h="3581" extrusionOk="0">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462596" y="798810"/>
                <a:ext cx="11711" cy="221941"/>
              </a:xfrm>
              <a:custGeom>
                <a:avLst/>
                <a:gdLst/>
                <a:ahLst/>
                <a:cxnLst/>
                <a:rect l="l" t="t" r="r" b="b"/>
                <a:pathLst>
                  <a:path w="189" h="3582" extrusionOk="0">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80816" y="131389"/>
                <a:ext cx="170769" cy="163574"/>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675425" y="125193"/>
                <a:ext cx="182480" cy="175161"/>
              </a:xfrm>
              <a:custGeom>
                <a:avLst/>
                <a:gdLst/>
                <a:ahLst/>
                <a:cxnLst/>
                <a:rect l="l" t="t" r="r" b="b"/>
                <a:pathLst>
                  <a:path w="2945" h="2827" extrusionOk="0">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a:off x="760805" y="-85033"/>
                <a:ext cx="11711" cy="221879"/>
              </a:xfrm>
              <a:custGeom>
                <a:avLst/>
                <a:gdLst/>
                <a:ahLst/>
                <a:cxnLst/>
                <a:rect l="l" t="t" r="r" b="b"/>
                <a:pathLst>
                  <a:path w="189" h="3581" extrusionOk="0">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760805" y="288641"/>
                <a:ext cx="11711" cy="221879"/>
              </a:xfrm>
              <a:custGeom>
                <a:avLst/>
                <a:gdLst/>
                <a:ahLst/>
                <a:cxnLst/>
                <a:rect l="l" t="t" r="r" b="b"/>
                <a:pathLst>
                  <a:path w="189" h="3581" extrusionOk="0">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4"/>
              <p:cNvSpPr/>
              <p:nvPr/>
            </p:nvSpPr>
            <p:spPr>
              <a:xfrm>
                <a:off x="978157" y="81603"/>
                <a:ext cx="171636" cy="953998"/>
              </a:xfrm>
              <a:custGeom>
                <a:avLst/>
                <a:gdLst/>
                <a:ahLst/>
                <a:cxnLst/>
                <a:rect l="l" t="t" r="r" b="b"/>
                <a:pathLst>
                  <a:path w="2770" h="15397" extrusionOk="0">
                    <a:moveTo>
                      <a:pt x="1" y="0"/>
                    </a:moveTo>
                    <a:lnTo>
                      <a:pt x="1" y="15396"/>
                    </a:lnTo>
                    <a:lnTo>
                      <a:pt x="2769" y="15396"/>
                    </a:lnTo>
                    <a:lnTo>
                      <a:pt x="2769"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p:nvPr/>
            </p:nvSpPr>
            <p:spPr>
              <a:xfrm>
                <a:off x="972767" y="75283"/>
                <a:ext cx="182418" cy="965709"/>
              </a:xfrm>
              <a:custGeom>
                <a:avLst/>
                <a:gdLst/>
                <a:ahLst/>
                <a:cxnLst/>
                <a:rect l="l" t="t" r="r" b="b"/>
                <a:pathLst>
                  <a:path w="2944" h="15586" extrusionOk="0">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4"/>
              <p:cNvSpPr/>
              <p:nvPr/>
            </p:nvSpPr>
            <p:spPr>
              <a:xfrm>
                <a:off x="1058085" y="-134882"/>
                <a:ext cx="11773" cy="221941"/>
              </a:xfrm>
              <a:custGeom>
                <a:avLst/>
                <a:gdLst/>
                <a:ahLst/>
                <a:cxnLst/>
                <a:rect l="l" t="t" r="r" b="b"/>
                <a:pathLst>
                  <a:path w="190" h="3582" extrusionOk="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p:nvPr/>
            </p:nvSpPr>
            <p:spPr>
              <a:xfrm>
                <a:off x="1058085" y="1029201"/>
                <a:ext cx="11773" cy="221941"/>
              </a:xfrm>
              <a:custGeom>
                <a:avLst/>
                <a:gdLst/>
                <a:ahLst/>
                <a:cxnLst/>
                <a:rect l="l" t="t" r="r" b="b"/>
                <a:pathLst>
                  <a:path w="190" h="3582" extrusionOk="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4"/>
              <p:cNvSpPr/>
              <p:nvPr/>
            </p:nvSpPr>
            <p:spPr>
              <a:xfrm>
                <a:off x="1276367" y="668567"/>
                <a:ext cx="170769" cy="138419"/>
              </a:xfrm>
              <a:custGeom>
                <a:avLst/>
                <a:gdLst/>
                <a:ahLst/>
                <a:cxnLst/>
                <a:rect l="l" t="t" r="r" b="b"/>
                <a:pathLst>
                  <a:path w="2756" h="2234" extrusionOk="0">
                    <a:moveTo>
                      <a:pt x="1" y="1"/>
                    </a:moveTo>
                    <a:lnTo>
                      <a:pt x="1" y="2233"/>
                    </a:lnTo>
                    <a:lnTo>
                      <a:pt x="2755" y="2233"/>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p:nvPr/>
            </p:nvSpPr>
            <p:spPr>
              <a:xfrm>
                <a:off x="1270047" y="662247"/>
                <a:ext cx="182480" cy="150129"/>
              </a:xfrm>
              <a:custGeom>
                <a:avLst/>
                <a:gdLst/>
                <a:ahLst/>
                <a:cxnLst/>
                <a:rect l="l" t="t" r="r" b="b"/>
                <a:pathLst>
                  <a:path w="2945" h="2423" extrusionOk="0">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4"/>
              <p:cNvSpPr/>
              <p:nvPr/>
            </p:nvSpPr>
            <p:spPr>
              <a:xfrm>
                <a:off x="1355426" y="452083"/>
                <a:ext cx="11711" cy="221941"/>
              </a:xfrm>
              <a:custGeom>
                <a:avLst/>
                <a:gdLst/>
                <a:ahLst/>
                <a:cxnLst/>
                <a:rect l="l" t="t" r="r" b="b"/>
                <a:pathLst>
                  <a:path w="189" h="3582" extrusionOk="0">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a:off x="1355426" y="800601"/>
                <a:ext cx="11711" cy="221941"/>
              </a:xfrm>
              <a:custGeom>
                <a:avLst/>
                <a:gdLst/>
                <a:ahLst/>
                <a:cxnLst/>
                <a:rect l="l" t="t" r="r" b="b"/>
                <a:pathLst>
                  <a:path w="189" h="3582" extrusionOk="0">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a:off x="1559659" y="218104"/>
                <a:ext cx="170707" cy="200379"/>
              </a:xfrm>
              <a:custGeom>
                <a:avLst/>
                <a:gdLst/>
                <a:ahLst/>
                <a:cxnLst/>
                <a:rect l="l" t="t" r="r" b="b"/>
                <a:pathLst>
                  <a:path w="2755" h="3234" extrusionOk="0">
                    <a:moveTo>
                      <a:pt x="0" y="0"/>
                    </a:moveTo>
                    <a:lnTo>
                      <a:pt x="0" y="3234"/>
                    </a:lnTo>
                    <a:lnTo>
                      <a:pt x="2755" y="3234"/>
                    </a:lnTo>
                    <a:lnTo>
                      <a:pt x="2755"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a:off x="1553339" y="211846"/>
                <a:ext cx="182418" cy="212027"/>
              </a:xfrm>
              <a:custGeom>
                <a:avLst/>
                <a:gdLst/>
                <a:ahLst/>
                <a:cxnLst/>
                <a:rect l="l" t="t" r="r" b="b"/>
                <a:pathLst>
                  <a:path w="2944" h="3422" extrusionOk="0">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1638657" y="1681"/>
                <a:ext cx="11711" cy="221879"/>
              </a:xfrm>
              <a:custGeom>
                <a:avLst/>
                <a:gdLst/>
                <a:ahLst/>
                <a:cxnLst/>
                <a:rect l="l" t="t" r="r" b="b"/>
                <a:pathLst>
                  <a:path w="189" h="3581" extrusionOk="0">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1638657" y="412097"/>
                <a:ext cx="11711" cy="222003"/>
              </a:xfrm>
              <a:custGeom>
                <a:avLst/>
                <a:gdLst/>
                <a:ahLst/>
                <a:cxnLst/>
                <a:rect l="l" t="t" r="r" b="b"/>
                <a:pathLst>
                  <a:path w="189" h="3583" extrusionOk="0">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15750"/>
            <a:ext cx="7704000" cy="2835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Albert Sans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1" name="Google Shape;21;p4"/>
          <p:cNvGrpSpPr/>
          <p:nvPr/>
        </p:nvGrpSpPr>
        <p:grpSpPr>
          <a:xfrm>
            <a:off x="8298336" y="4201128"/>
            <a:ext cx="845673" cy="942381"/>
            <a:chOff x="8298336" y="4201128"/>
            <a:chExt cx="845673" cy="942381"/>
          </a:xfrm>
        </p:grpSpPr>
        <p:sp>
          <p:nvSpPr>
            <p:cNvPr id="22" name="Google Shape;22;p4"/>
            <p:cNvSpPr/>
            <p:nvPr/>
          </p:nvSpPr>
          <p:spPr>
            <a:xfrm flipH="1">
              <a:off x="8304823" y="4661118"/>
              <a:ext cx="177018" cy="169567"/>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flipH="1">
              <a:off x="8298336" y="4654631"/>
              <a:ext cx="189093" cy="181642"/>
            </a:xfrm>
            <a:custGeom>
              <a:avLst/>
              <a:gdLst/>
              <a:ahLst/>
              <a:cxnLst/>
              <a:rect l="l" t="t" r="r" b="b"/>
              <a:pathLst>
                <a:path w="2944" h="2828" extrusionOk="0">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386781" y="4825032"/>
              <a:ext cx="12204" cy="229108"/>
            </a:xfrm>
            <a:custGeom>
              <a:avLst/>
              <a:gdLst/>
              <a:ahLst/>
              <a:cxnLst/>
              <a:rect l="l" t="t" r="r" b="b"/>
              <a:pathLst>
                <a:path w="190" h="3567" extrusionOk="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flipH="1">
              <a:off x="8386781" y="4436763"/>
              <a:ext cx="12204" cy="230008"/>
            </a:xfrm>
            <a:custGeom>
              <a:avLst/>
              <a:gdLst/>
              <a:ahLst/>
              <a:cxnLst/>
              <a:rect l="l" t="t" r="r" b="b"/>
              <a:pathLst>
                <a:path w="190" h="3581" extrusionOk="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flipH="1">
              <a:off x="8960503" y="4425547"/>
              <a:ext cx="177018" cy="143490"/>
            </a:xfrm>
            <a:custGeom>
              <a:avLst/>
              <a:gdLst/>
              <a:ahLst/>
              <a:cxnLst/>
              <a:rect l="l" t="t" r="r" b="b"/>
              <a:pathLst>
                <a:path w="2756" h="2234" extrusionOk="0">
                  <a:moveTo>
                    <a:pt x="1" y="1"/>
                  </a:moveTo>
                  <a:lnTo>
                    <a:pt x="1" y="2233"/>
                  </a:lnTo>
                  <a:lnTo>
                    <a:pt x="2755" y="2233"/>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9043360" y="4562421"/>
              <a:ext cx="11240" cy="230072"/>
            </a:xfrm>
            <a:custGeom>
              <a:avLst/>
              <a:gdLst/>
              <a:ahLst/>
              <a:cxnLst/>
              <a:rect l="l" t="t" r="r" b="b"/>
              <a:pathLst>
                <a:path w="175" h="3582" extrusionOk="0">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9043360" y="4201128"/>
              <a:ext cx="11240" cy="230072"/>
            </a:xfrm>
            <a:custGeom>
              <a:avLst/>
              <a:gdLst/>
              <a:ahLst/>
              <a:cxnLst/>
              <a:rect l="l" t="t" r="r" b="b"/>
              <a:pathLst>
                <a:path w="175" h="3582" extrusionOk="0">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flipH="1">
              <a:off x="8652264" y="4571734"/>
              <a:ext cx="177018" cy="348319"/>
            </a:xfrm>
            <a:custGeom>
              <a:avLst/>
              <a:gdLst/>
              <a:ahLst/>
              <a:cxnLst/>
              <a:rect l="l" t="t" r="r" b="b"/>
              <a:pathLst>
                <a:path w="2756" h="5423" extrusionOk="0">
                  <a:moveTo>
                    <a:pt x="1" y="0"/>
                  </a:moveTo>
                  <a:lnTo>
                    <a:pt x="1" y="5422"/>
                  </a:lnTo>
                  <a:lnTo>
                    <a:pt x="2755" y="5422"/>
                  </a:lnTo>
                  <a:lnTo>
                    <a:pt x="2755"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flipH="1">
              <a:off x="8645777" y="4565247"/>
              <a:ext cx="189093" cy="360395"/>
            </a:xfrm>
            <a:custGeom>
              <a:avLst/>
              <a:gdLst/>
              <a:ahLst/>
              <a:cxnLst/>
              <a:rect l="l" t="t" r="r" b="b"/>
              <a:pathLst>
                <a:path w="2944" h="5611" extrusionOk="0">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8734222" y="4913501"/>
              <a:ext cx="12204" cy="230008"/>
            </a:xfrm>
            <a:custGeom>
              <a:avLst/>
              <a:gdLst/>
              <a:ahLst/>
              <a:cxnLst/>
              <a:rect l="l" t="t" r="r" b="b"/>
              <a:pathLst>
                <a:path w="190" h="3581" extrusionOk="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8734222" y="4348278"/>
              <a:ext cx="12204" cy="229108"/>
            </a:xfrm>
            <a:custGeom>
              <a:avLst/>
              <a:gdLst/>
              <a:ahLst/>
              <a:cxnLst/>
              <a:rect l="l" t="t" r="r" b="b"/>
              <a:pathLst>
                <a:path w="190" h="3567" extrusionOk="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flipH="1">
              <a:off x="8953952" y="4418996"/>
              <a:ext cx="190057" cy="155629"/>
            </a:xfrm>
            <a:custGeom>
              <a:avLst/>
              <a:gdLst/>
              <a:ahLst/>
              <a:cxnLst/>
              <a:rect l="l" t="t" r="r" b="b"/>
              <a:pathLst>
                <a:path w="2959" h="2423" extrusionOk="0">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4"/>
          <p:cNvSpPr/>
          <p:nvPr/>
        </p:nvSpPr>
        <p:spPr>
          <a:xfrm rot="745779" flipH="1">
            <a:off x="-4348736" y="4577748"/>
            <a:ext cx="9544045" cy="1601042"/>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
        <p:cNvGrpSpPr/>
        <p:nvPr/>
      </p:nvGrpSpPr>
      <p:grpSpPr>
        <a:xfrm>
          <a:off x="0" y="0"/>
          <a:ext cx="0" cy="0"/>
          <a:chOff x="0" y="0"/>
          <a:chExt cx="0" cy="0"/>
        </a:xfrm>
      </p:grpSpPr>
      <p:pic>
        <p:nvPicPr>
          <p:cNvPr id="36" name="Google Shape;36;p5"/>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5"/>
          <p:cNvSpPr txBox="1">
            <a:spLocks noGrp="1"/>
          </p:cNvSpPr>
          <p:nvPr>
            <p:ph type="subTitle" idx="1"/>
          </p:nvPr>
        </p:nvSpPr>
        <p:spPr>
          <a:xfrm>
            <a:off x="5002946" y="2939601"/>
            <a:ext cx="3350400" cy="13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2"/>
          </p:nvPr>
        </p:nvSpPr>
        <p:spPr>
          <a:xfrm>
            <a:off x="713225" y="2939601"/>
            <a:ext cx="3350400" cy="13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 name="Google Shape;40;p5"/>
          <p:cNvSpPr txBox="1">
            <a:spLocks noGrp="1"/>
          </p:cNvSpPr>
          <p:nvPr>
            <p:ph type="subTitle" idx="3"/>
          </p:nvPr>
        </p:nvSpPr>
        <p:spPr>
          <a:xfrm>
            <a:off x="713225" y="2365950"/>
            <a:ext cx="3350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 name="Google Shape;41;p5"/>
          <p:cNvSpPr txBox="1">
            <a:spLocks noGrp="1"/>
          </p:cNvSpPr>
          <p:nvPr>
            <p:ph type="subTitle" idx="4"/>
          </p:nvPr>
        </p:nvSpPr>
        <p:spPr>
          <a:xfrm>
            <a:off x="5002942" y="2365950"/>
            <a:ext cx="3350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Jura"/>
                <a:ea typeface="Jura"/>
                <a:cs typeface="Jura"/>
                <a:sym typeface="Jur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 name="Google Shape;42;p5"/>
          <p:cNvSpPr/>
          <p:nvPr/>
        </p:nvSpPr>
        <p:spPr>
          <a:xfrm rot="425134">
            <a:off x="678648" y="-938956"/>
            <a:ext cx="9144143" cy="1533957"/>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pic>
        <p:nvPicPr>
          <p:cNvPr id="44" name="Google Shape;44;p6"/>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6"/>
          <p:cNvSpPr/>
          <p:nvPr/>
        </p:nvSpPr>
        <p:spPr>
          <a:xfrm>
            <a:off x="-1779475" y="-826875"/>
            <a:ext cx="9144101" cy="2377428"/>
          </a:xfrm>
          <a:custGeom>
            <a:avLst/>
            <a:gdLst/>
            <a:ahLst/>
            <a:cxnLst/>
            <a:rect l="l" t="t" r="r" b="b"/>
            <a:pathLst>
              <a:path w="281986" h="73270" extrusionOk="0">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pic>
        <p:nvPicPr>
          <p:cNvPr id="48" name="Google Shape;48;p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49" name="Google Shape;49;p7"/>
          <p:cNvSpPr txBox="1">
            <a:spLocks noGrp="1"/>
          </p:cNvSpPr>
          <p:nvPr>
            <p:ph type="title"/>
          </p:nvPr>
        </p:nvSpPr>
        <p:spPr>
          <a:xfrm>
            <a:off x="713225" y="1365525"/>
            <a:ext cx="32328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subTitle" idx="1"/>
          </p:nvPr>
        </p:nvSpPr>
        <p:spPr>
          <a:xfrm>
            <a:off x="713225" y="2005250"/>
            <a:ext cx="3232800" cy="17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Albert Sans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1" name="Google Shape;51;p7"/>
          <p:cNvSpPr>
            <a:spLocks noGrp="1"/>
          </p:cNvSpPr>
          <p:nvPr>
            <p:ph type="pic" idx="2"/>
          </p:nvPr>
        </p:nvSpPr>
        <p:spPr>
          <a:xfrm>
            <a:off x="5273125" y="1093375"/>
            <a:ext cx="3157800" cy="2956800"/>
          </a:xfrm>
          <a:prstGeom prst="rect">
            <a:avLst/>
          </a:prstGeom>
          <a:noFill/>
          <a:ln w="9525" cap="flat" cmpd="sng">
            <a:solidFill>
              <a:schemeClr val="accent1"/>
            </a:solidFill>
            <a:prstDash val="solid"/>
            <a:round/>
            <a:headEnd type="none" w="sm" len="sm"/>
            <a:tailEnd type="none" w="sm" len="sm"/>
          </a:ln>
        </p:spPr>
      </p:sp>
      <p:sp>
        <p:nvSpPr>
          <p:cNvPr id="52" name="Google Shape;52;p7"/>
          <p:cNvSpPr/>
          <p:nvPr/>
        </p:nvSpPr>
        <p:spPr>
          <a:xfrm rot="-365325" flipH="1">
            <a:off x="-47690" y="4153624"/>
            <a:ext cx="9544079" cy="1601048"/>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pic>
        <p:nvPicPr>
          <p:cNvPr id="54" name="Google Shape;54;p8"/>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529511" y="3752003"/>
            <a:ext cx="498296" cy="1259034"/>
            <a:chOff x="137488" y="-9872"/>
            <a:chExt cx="498296" cy="1259034"/>
          </a:xfrm>
        </p:grpSpPr>
        <p:sp>
          <p:nvSpPr>
            <p:cNvPr id="57" name="Google Shape;57;p8"/>
            <p:cNvSpPr/>
            <p:nvPr/>
          </p:nvSpPr>
          <p:spPr>
            <a:xfrm rot="10800000" flipH="1">
              <a:off x="144103" y="226685"/>
              <a:ext cx="176954" cy="797994"/>
            </a:xfrm>
            <a:custGeom>
              <a:avLst/>
              <a:gdLst/>
              <a:ahLst/>
              <a:cxnLst/>
              <a:rect l="l" t="t" r="r" b="b"/>
              <a:pathLst>
                <a:path w="2755" h="12424" extrusionOk="0">
                  <a:moveTo>
                    <a:pt x="0" y="0"/>
                  </a:moveTo>
                  <a:lnTo>
                    <a:pt x="0" y="12424"/>
                  </a:lnTo>
                  <a:lnTo>
                    <a:pt x="2754" y="12424"/>
                  </a:lnTo>
                  <a:lnTo>
                    <a:pt x="2754"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flipH="1">
              <a:off x="137488" y="220134"/>
              <a:ext cx="189157" cy="811096"/>
            </a:xfrm>
            <a:custGeom>
              <a:avLst/>
              <a:gdLst/>
              <a:ahLst/>
              <a:cxnLst/>
              <a:rect l="l" t="t" r="r" b="b"/>
              <a:pathLst>
                <a:path w="2945" h="12628" extrusionOk="0">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225996" y="3167"/>
              <a:ext cx="12139" cy="229173"/>
            </a:xfrm>
            <a:custGeom>
              <a:avLst/>
              <a:gdLst/>
              <a:ahLst/>
              <a:cxnLst/>
              <a:rect l="l" t="t" r="r" b="b"/>
              <a:pathLst>
                <a:path w="189" h="3568" extrusionOk="0">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flipH="1">
              <a:off x="225996" y="1019026"/>
              <a:ext cx="12139" cy="230136"/>
            </a:xfrm>
            <a:custGeom>
              <a:avLst/>
              <a:gdLst/>
              <a:ahLst/>
              <a:cxnLst/>
              <a:rect l="l" t="t" r="r" b="b"/>
              <a:pathLst>
                <a:path w="189" h="3583" extrusionOk="0">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452278" y="213648"/>
              <a:ext cx="176954" cy="207656"/>
            </a:xfrm>
            <a:custGeom>
              <a:avLst/>
              <a:gdLst/>
              <a:ahLst/>
              <a:cxnLst/>
              <a:rect l="l" t="t" r="r" b="b"/>
              <a:pathLst>
                <a:path w="2755" h="3233" extrusionOk="0">
                  <a:moveTo>
                    <a:pt x="0" y="0"/>
                  </a:moveTo>
                  <a:lnTo>
                    <a:pt x="0" y="3233"/>
                  </a:lnTo>
                  <a:lnTo>
                    <a:pt x="2754" y="3233"/>
                  </a:lnTo>
                  <a:lnTo>
                    <a:pt x="2754"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10800000" flipH="1">
              <a:off x="534171" y="-9872"/>
              <a:ext cx="12204" cy="230072"/>
            </a:xfrm>
            <a:custGeom>
              <a:avLst/>
              <a:gdLst/>
              <a:ahLst/>
              <a:cxnLst/>
              <a:rect l="l" t="t" r="r" b="b"/>
              <a:pathLst>
                <a:path w="190" h="3582" extrusionOk="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10800000" flipH="1">
              <a:off x="534171" y="415651"/>
              <a:ext cx="12204" cy="230072"/>
            </a:xfrm>
            <a:custGeom>
              <a:avLst/>
              <a:gdLst/>
              <a:ahLst/>
              <a:cxnLst/>
              <a:rect l="l" t="t" r="r" b="b"/>
              <a:pathLst>
                <a:path w="190" h="3582" extrusionOk="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0800000" flipH="1">
              <a:off x="445791" y="208060"/>
              <a:ext cx="189992" cy="219795"/>
            </a:xfrm>
            <a:custGeom>
              <a:avLst/>
              <a:gdLst/>
              <a:ahLst/>
              <a:cxnLst/>
              <a:rect l="l" t="t" r="r" b="b"/>
              <a:pathLst>
                <a:path w="2958" h="3422" extrusionOk="0">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pic>
        <p:nvPicPr>
          <p:cNvPr id="66" name="Google Shape;66;p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67" name="Google Shape;6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8" name="Google Shape;6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 name="Google Shape;69;p9"/>
          <p:cNvSpPr/>
          <p:nvPr/>
        </p:nvSpPr>
        <p:spPr>
          <a:xfrm rot="745779" flipH="1">
            <a:off x="-5511786" y="3575123"/>
            <a:ext cx="9544045" cy="1601042"/>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50" y="0"/>
            <a:ext cx="9144000" cy="5143500"/>
          </a:xfrm>
          <a:prstGeom prst="rect">
            <a:avLst/>
          </a:prstGeom>
          <a:noFill/>
          <a:ln>
            <a:noFill/>
          </a:ln>
        </p:spPr>
      </p:sp>
      <p:sp>
        <p:nvSpPr>
          <p:cNvPr id="72" name="Google Shape;72;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Jura"/>
              <a:buNone/>
              <a:defRPr sz="3000" b="1">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a:spLocks noGrp="1"/>
          </p:cNvSpPr>
          <p:nvPr>
            <p:ph type="ctrTitle"/>
          </p:nvPr>
        </p:nvSpPr>
        <p:spPr>
          <a:xfrm>
            <a:off x="1069900" y="1416175"/>
            <a:ext cx="70896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
              <a:t>Order Entry System (OES): Fast, Atomic, and Trader-Focused</a:t>
            </a:r>
            <a:endParaRPr/>
          </a:p>
        </p:txBody>
      </p:sp>
      <p:sp>
        <p:nvSpPr>
          <p:cNvPr id="306" name="Google Shape;306;p25"/>
          <p:cNvSpPr/>
          <p:nvPr/>
        </p:nvSpPr>
        <p:spPr>
          <a:xfrm>
            <a:off x="-6" y="3501520"/>
            <a:ext cx="9144101" cy="1533950"/>
          </a:xfrm>
          <a:custGeom>
            <a:avLst/>
            <a:gdLst/>
            <a:ahLst/>
            <a:cxnLst/>
            <a:rect l="l" t="t" r="r" b="b"/>
            <a:pathLst>
              <a:path w="281986" h="47304" extrusionOk="0">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txBox="1">
            <a:spLocks noGrp="1"/>
          </p:cNvSpPr>
          <p:nvPr>
            <p:ph type="subTitle" idx="4294967295"/>
          </p:nvPr>
        </p:nvSpPr>
        <p:spPr>
          <a:xfrm>
            <a:off x="1774050" y="3001850"/>
            <a:ext cx="5595900" cy="80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By Anastasios (Tasos) Siris, Elias Zarco, and Rinky Yetukuri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title"/>
          </p:nvPr>
        </p:nvSpPr>
        <p:spPr>
          <a:xfrm>
            <a:off x="465350" y="477300"/>
            <a:ext cx="748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Core Technologies-Frontend</a:t>
            </a:r>
            <a:endParaRPr/>
          </a:p>
        </p:txBody>
      </p:sp>
      <p:sp>
        <p:nvSpPr>
          <p:cNvPr id="531" name="Google Shape;531;p34"/>
          <p:cNvSpPr txBox="1">
            <a:spLocks noGrp="1"/>
          </p:cNvSpPr>
          <p:nvPr>
            <p:ph type="subTitle" idx="1"/>
          </p:nvPr>
        </p:nvSpPr>
        <p:spPr>
          <a:xfrm>
            <a:off x="661575" y="1612775"/>
            <a:ext cx="3232800" cy="17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Technologies implemented:</a:t>
            </a:r>
            <a:endParaRPr/>
          </a:p>
          <a:p>
            <a:pPr marL="457200" lvl="0" indent="-304800" algn="l" rtl="0">
              <a:lnSpc>
                <a:spcPct val="100000"/>
              </a:lnSpc>
              <a:spcBef>
                <a:spcPts val="1000"/>
              </a:spcBef>
              <a:spcAft>
                <a:spcPts val="0"/>
              </a:spcAft>
              <a:buSzPts val="1200"/>
              <a:buFont typeface="Arial"/>
              <a:buChar char="●"/>
            </a:pPr>
            <a:r>
              <a:rPr lang="en" b="1"/>
              <a:t>HTML/CSS:</a:t>
            </a:r>
            <a:r>
              <a:rPr lang="en"/>
              <a:t> Core of the UI</a:t>
            </a:r>
            <a:endParaRPr/>
          </a:p>
          <a:p>
            <a:pPr marL="457200" lvl="0" indent="-304800" algn="l" rtl="0">
              <a:lnSpc>
                <a:spcPct val="100000"/>
              </a:lnSpc>
              <a:spcBef>
                <a:spcPts val="1000"/>
              </a:spcBef>
              <a:spcAft>
                <a:spcPts val="0"/>
              </a:spcAft>
              <a:buSzPts val="1200"/>
              <a:buFont typeface="Arial"/>
              <a:buChar char="●"/>
            </a:pPr>
            <a:r>
              <a:rPr lang="en" b="1"/>
              <a:t>HTMX:</a:t>
            </a:r>
            <a:r>
              <a:rPr lang="en"/>
              <a:t> Lightweight dynamic behavior, low overhead</a:t>
            </a:r>
            <a:endParaRPr/>
          </a:p>
          <a:p>
            <a:pPr marL="457200" lvl="0" indent="-304800" algn="l" rtl="0">
              <a:lnSpc>
                <a:spcPct val="100000"/>
              </a:lnSpc>
              <a:spcBef>
                <a:spcPts val="1000"/>
              </a:spcBef>
              <a:spcAft>
                <a:spcPts val="0"/>
              </a:spcAft>
              <a:buSzPts val="1200"/>
              <a:buFont typeface="Arial"/>
              <a:buChar char="●"/>
            </a:pPr>
            <a:r>
              <a:rPr lang="en" b="1"/>
              <a:t>Jinja2:</a:t>
            </a:r>
            <a:r>
              <a:rPr lang="en"/>
              <a:t> Server-side templating, integrates smoothly with FastAPI</a:t>
            </a:r>
            <a:endParaRPr/>
          </a:p>
          <a:p>
            <a:pPr marL="457200" lvl="0" indent="-304800" algn="l" rtl="0">
              <a:lnSpc>
                <a:spcPct val="100000"/>
              </a:lnSpc>
              <a:spcBef>
                <a:spcPts val="1000"/>
              </a:spcBef>
              <a:spcAft>
                <a:spcPts val="1000"/>
              </a:spcAft>
              <a:buSzPts val="1200"/>
              <a:buFont typeface="Arial"/>
              <a:buChar char="●"/>
            </a:pPr>
            <a:r>
              <a:rPr lang="en" b="1"/>
              <a:t>Inter Font:</a:t>
            </a:r>
            <a:r>
              <a:rPr lang="en"/>
              <a:t> Optimized readability for numerical data</a:t>
            </a:r>
            <a:endParaRPr/>
          </a:p>
        </p:txBody>
      </p:sp>
      <p:sp>
        <p:nvSpPr>
          <p:cNvPr id="532" name="Google Shape;532;p34"/>
          <p:cNvSpPr txBox="1">
            <a:spLocks noGrp="1"/>
          </p:cNvSpPr>
          <p:nvPr>
            <p:ph type="subTitle" idx="1"/>
          </p:nvPr>
        </p:nvSpPr>
        <p:spPr>
          <a:xfrm>
            <a:off x="5027925" y="1685400"/>
            <a:ext cx="3232800" cy="17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t>Why HTMX over React/Vue?</a:t>
            </a:r>
            <a:endParaRPr/>
          </a:p>
          <a:p>
            <a:pPr marL="457200" lvl="0" indent="-304800" algn="l" rtl="0">
              <a:lnSpc>
                <a:spcPct val="115000"/>
              </a:lnSpc>
              <a:spcBef>
                <a:spcPts val="1200"/>
              </a:spcBef>
              <a:spcAft>
                <a:spcPts val="0"/>
              </a:spcAft>
              <a:buSzPts val="1200"/>
              <a:buChar char="●"/>
            </a:pPr>
            <a:r>
              <a:rPr lang="en"/>
              <a:t>HTMX keeps the frontend lean, reducing latency and resource usage</a:t>
            </a:r>
            <a:endParaRPr/>
          </a:p>
          <a:p>
            <a:pPr marL="457200" lvl="0" indent="-304800" algn="l" rtl="0">
              <a:lnSpc>
                <a:spcPct val="115000"/>
              </a:lnSpc>
              <a:spcBef>
                <a:spcPts val="1200"/>
              </a:spcBef>
              <a:spcAft>
                <a:spcPts val="1000"/>
              </a:spcAft>
              <a:buSzPts val="1200"/>
              <a:buChar char="●"/>
            </a:pPr>
            <a:r>
              <a:rPr lang="en"/>
              <a:t>Ideal for trader interfaces where </a:t>
            </a:r>
            <a:r>
              <a:rPr lang="en" b="1"/>
              <a:t>milliseconds matter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Using TCP as our Transport Protocol</a:t>
            </a:r>
            <a:endParaRPr/>
          </a:p>
        </p:txBody>
      </p:sp>
      <p:sp>
        <p:nvSpPr>
          <p:cNvPr id="538" name="Google Shape;538;p35"/>
          <p:cNvSpPr txBox="1">
            <a:spLocks noGrp="1"/>
          </p:cNvSpPr>
          <p:nvPr>
            <p:ph type="subTitle" idx="1"/>
          </p:nvPr>
        </p:nvSpPr>
        <p:spPr>
          <a:xfrm>
            <a:off x="1640663" y="1825100"/>
            <a:ext cx="2764200" cy="954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rPr>
              <a:t>Reliable, ordered, connection-oriented</a:t>
            </a:r>
            <a:br>
              <a:rPr lang="en">
                <a:solidFill>
                  <a:schemeClr val="accent6"/>
                </a:solidFill>
              </a:rPr>
            </a:br>
            <a:endParaRPr>
              <a:solidFill>
                <a:schemeClr val="accent6"/>
              </a:solidFil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rPr>
              <a:t>Critical for financial operations where every packet matters</a:t>
            </a:r>
            <a:br>
              <a:rPr lang="en">
                <a:solidFill>
                  <a:schemeClr val="accent6"/>
                </a:solidFill>
              </a:rPr>
            </a:br>
            <a:endParaRPr>
              <a:solidFill>
                <a:schemeClr val="accent6"/>
              </a:solidFil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rPr>
              <a:t>Ensures order confirmations, account updates are never lost</a:t>
            </a:r>
            <a:endParaRPr>
              <a:solidFill>
                <a:schemeClr val="accent6"/>
              </a:solidFill>
            </a:endParaRPr>
          </a:p>
        </p:txBody>
      </p:sp>
      <p:sp>
        <p:nvSpPr>
          <p:cNvPr id="539" name="Google Shape;539;p35"/>
          <p:cNvSpPr txBox="1">
            <a:spLocks noGrp="1"/>
          </p:cNvSpPr>
          <p:nvPr>
            <p:ph type="subTitle" idx="2"/>
          </p:nvPr>
        </p:nvSpPr>
        <p:spPr>
          <a:xfrm>
            <a:off x="5391332" y="1825100"/>
            <a:ext cx="2764200" cy="954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Font typeface="Arial"/>
              <a:buChar char="●"/>
            </a:pPr>
            <a:r>
              <a:rPr lang="en">
                <a:solidFill>
                  <a:srgbClr val="FFFFFF"/>
                </a:solidFill>
              </a:rPr>
              <a:t>UDP lacks delivery guarantees – but more lightweight</a:t>
            </a:r>
            <a:endParaRPr>
              <a:solidFill>
                <a:srgbClr val="FFFFFF"/>
              </a:solidFill>
            </a:endParaRPr>
          </a:p>
          <a:p>
            <a:pPr marL="457200" lvl="0" indent="-298450" algn="l" rtl="0">
              <a:lnSpc>
                <a:spcPct val="115000"/>
              </a:lnSpc>
              <a:spcBef>
                <a:spcPts val="0"/>
              </a:spcBef>
              <a:spcAft>
                <a:spcPts val="0"/>
              </a:spcAft>
              <a:buClr>
                <a:schemeClr val="accent6"/>
              </a:buClr>
              <a:buSzPts val="1100"/>
              <a:buFont typeface="Arial"/>
              <a:buChar char="●"/>
            </a:pPr>
            <a:r>
              <a:rPr lang="en">
                <a:solidFill>
                  <a:srgbClr val="FFFFFF"/>
                </a:solidFill>
              </a:rPr>
              <a:t>In a future implementation: could build the system over udp</a:t>
            </a:r>
            <a:r>
              <a:rPr lang="en" sz="1100">
                <a:solidFill>
                  <a:srgbClr val="000000"/>
                </a:solidFill>
                <a:latin typeface="Arial"/>
                <a:ea typeface="Arial"/>
                <a:cs typeface="Arial"/>
                <a:sym typeface="Arial"/>
              </a:rPr>
              <a:t> </a:t>
            </a:r>
            <a:endParaRPr/>
          </a:p>
        </p:txBody>
      </p:sp>
      <p:sp>
        <p:nvSpPr>
          <p:cNvPr id="540" name="Google Shape;540;p35"/>
          <p:cNvSpPr txBox="1">
            <a:spLocks noGrp="1"/>
          </p:cNvSpPr>
          <p:nvPr>
            <p:ph type="subTitle" idx="5"/>
          </p:nvPr>
        </p:nvSpPr>
        <p:spPr>
          <a:xfrm>
            <a:off x="1640662" y="1455550"/>
            <a:ext cx="2764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TCP</a:t>
            </a:r>
            <a:endParaRPr/>
          </a:p>
        </p:txBody>
      </p:sp>
      <p:sp>
        <p:nvSpPr>
          <p:cNvPr id="541" name="Google Shape;541;p35"/>
          <p:cNvSpPr txBox="1">
            <a:spLocks noGrp="1"/>
          </p:cNvSpPr>
          <p:nvPr>
            <p:ph type="subTitle" idx="7"/>
          </p:nvPr>
        </p:nvSpPr>
        <p:spPr>
          <a:xfrm>
            <a:off x="5391306" y="1455550"/>
            <a:ext cx="2764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not  UDP?</a:t>
            </a:r>
            <a:endParaRPr/>
          </a:p>
        </p:txBody>
      </p:sp>
      <p:sp>
        <p:nvSpPr>
          <p:cNvPr id="542" name="Google Shape;542;p35"/>
          <p:cNvSpPr/>
          <p:nvPr/>
        </p:nvSpPr>
        <p:spPr>
          <a:xfrm>
            <a:off x="988463" y="1455550"/>
            <a:ext cx="576000" cy="12285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738813" y="1455550"/>
            <a:ext cx="576000" cy="12285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5"/>
          <p:cNvGrpSpPr/>
          <p:nvPr/>
        </p:nvGrpSpPr>
        <p:grpSpPr>
          <a:xfrm>
            <a:off x="1106352" y="1550219"/>
            <a:ext cx="340221" cy="340168"/>
            <a:chOff x="3270475" y="1427025"/>
            <a:chExt cx="483200" cy="483125"/>
          </a:xfrm>
        </p:grpSpPr>
        <p:sp>
          <p:nvSpPr>
            <p:cNvPr id="545" name="Google Shape;545;p35"/>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6" name="Google Shape;546;p35"/>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7" name="Google Shape;547;p35"/>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48" name="Google Shape;548;p35"/>
          <p:cNvGrpSpPr/>
          <p:nvPr/>
        </p:nvGrpSpPr>
        <p:grpSpPr>
          <a:xfrm>
            <a:off x="4855047" y="1550193"/>
            <a:ext cx="343530" cy="340221"/>
            <a:chOff x="3860250" y="1427025"/>
            <a:chExt cx="487900" cy="483200"/>
          </a:xfrm>
        </p:grpSpPr>
        <p:sp>
          <p:nvSpPr>
            <p:cNvPr id="549" name="Google Shape;549;p35"/>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0" name="Google Shape;550;p35"/>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1" name="Google Shape;551;p35"/>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Database Design-Why REDIS?</a:t>
            </a:r>
            <a:endParaRPr/>
          </a:p>
        </p:txBody>
      </p:sp>
      <p:sp>
        <p:nvSpPr>
          <p:cNvPr id="557" name="Google Shape;557;p36"/>
          <p:cNvSpPr txBox="1">
            <a:spLocks noGrp="1"/>
          </p:cNvSpPr>
          <p:nvPr>
            <p:ph type="subTitle" idx="1"/>
          </p:nvPr>
        </p:nvSpPr>
        <p:spPr>
          <a:xfrm>
            <a:off x="1640700" y="1492925"/>
            <a:ext cx="6272100" cy="954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Font typeface="Arial"/>
              <a:buChar char="●"/>
            </a:pPr>
            <a:r>
              <a:rPr lang="en">
                <a:solidFill>
                  <a:schemeClr val="accent6"/>
                </a:solidFill>
              </a:rPr>
              <a:t>In-memory: Microsecond latency</a:t>
            </a:r>
            <a:br>
              <a:rPr lang="en">
                <a:solidFill>
                  <a:schemeClr val="accent6"/>
                </a:solidFill>
              </a:rPr>
            </a:br>
            <a:endParaRPr>
              <a:solidFill>
                <a:schemeClr val="accent6"/>
              </a:solidFil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rPr>
              <a:t>Sorted Sets: Natural for price-time priority in order books</a:t>
            </a:r>
            <a:br>
              <a:rPr lang="en">
                <a:solidFill>
                  <a:schemeClr val="accent6"/>
                </a:solidFill>
              </a:rPr>
            </a:br>
            <a:endParaRPr>
              <a:solidFill>
                <a:schemeClr val="accent6"/>
              </a:solidFil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rPr>
              <a:t>Pub/Sub: Built-in real-time update broadcasting</a:t>
            </a:r>
            <a:br>
              <a:rPr lang="en">
                <a:solidFill>
                  <a:schemeClr val="accent6"/>
                </a:solidFill>
              </a:rPr>
            </a:br>
            <a:endParaRPr>
              <a:solidFill>
                <a:schemeClr val="accent6"/>
              </a:solidFil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rPr>
              <a:t>Lua Scripts: Atomic execution for consistency</a:t>
            </a:r>
            <a:br>
              <a:rPr lang="en">
                <a:solidFill>
                  <a:schemeClr val="accent6"/>
                </a:solidFill>
              </a:rPr>
            </a:br>
            <a:endParaRPr>
              <a:solidFill>
                <a:schemeClr val="accent6"/>
              </a:solidFill>
            </a:endParaRPr>
          </a:p>
        </p:txBody>
      </p:sp>
      <p:sp>
        <p:nvSpPr>
          <p:cNvPr id="558" name="Google Shape;558;p36"/>
          <p:cNvSpPr txBox="1">
            <a:spLocks noGrp="1"/>
          </p:cNvSpPr>
          <p:nvPr>
            <p:ph type="subTitle" idx="3"/>
          </p:nvPr>
        </p:nvSpPr>
        <p:spPr>
          <a:xfrm>
            <a:off x="1640625" y="3747575"/>
            <a:ext cx="5208300" cy="9549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Font typeface="Arial"/>
              <a:buChar char="●"/>
            </a:pPr>
            <a:r>
              <a:rPr lang="en">
                <a:solidFill>
                  <a:schemeClr val="accent5"/>
                </a:solidFill>
              </a:rPr>
              <a:t>SQL/NoSQL systems can’t meet real-time latency needs of order matching</a:t>
            </a:r>
            <a:br>
              <a:rPr lang="en">
                <a:solidFill>
                  <a:schemeClr val="accent5"/>
                </a:solidFill>
              </a:rPr>
            </a:br>
            <a:endParaRPr>
              <a:solidFill>
                <a:schemeClr val="accent5"/>
              </a:solidFill>
            </a:endParaRPr>
          </a:p>
          <a:p>
            <a:pPr marL="457200" lvl="0" indent="-298450" algn="l" rtl="0">
              <a:lnSpc>
                <a:spcPct val="115000"/>
              </a:lnSpc>
              <a:spcBef>
                <a:spcPts val="0"/>
              </a:spcBef>
              <a:spcAft>
                <a:spcPts val="0"/>
              </a:spcAft>
              <a:buClr>
                <a:schemeClr val="accent6"/>
              </a:buClr>
              <a:buSzPts val="1100"/>
              <a:buFont typeface="Arial"/>
              <a:buChar char="●"/>
            </a:pPr>
            <a:r>
              <a:rPr lang="en">
                <a:solidFill>
                  <a:schemeClr val="accent5"/>
                </a:solidFill>
              </a:rPr>
              <a:t>Redis gives both speed and optional persistence (AOF or RDB)</a:t>
            </a:r>
            <a:br>
              <a:rPr lang="en" sz="1100">
                <a:solidFill>
                  <a:srgbClr val="000000"/>
                </a:solidFill>
                <a:latin typeface="Arial"/>
                <a:ea typeface="Arial"/>
                <a:cs typeface="Arial"/>
                <a:sym typeface="Arial"/>
              </a:rPr>
            </a:br>
            <a:endParaRPr/>
          </a:p>
        </p:txBody>
      </p:sp>
      <p:sp>
        <p:nvSpPr>
          <p:cNvPr id="559" name="Google Shape;559;p36"/>
          <p:cNvSpPr txBox="1">
            <a:spLocks noGrp="1"/>
          </p:cNvSpPr>
          <p:nvPr>
            <p:ph type="subTitle" idx="5"/>
          </p:nvPr>
        </p:nvSpPr>
        <p:spPr>
          <a:xfrm>
            <a:off x="1640637" y="1237000"/>
            <a:ext cx="5580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REDIS as Primary Store</a:t>
            </a:r>
            <a:endParaRPr/>
          </a:p>
        </p:txBody>
      </p:sp>
      <p:sp>
        <p:nvSpPr>
          <p:cNvPr id="560" name="Google Shape;560;p36"/>
          <p:cNvSpPr txBox="1">
            <a:spLocks noGrp="1"/>
          </p:cNvSpPr>
          <p:nvPr>
            <p:ph type="subTitle" idx="6"/>
          </p:nvPr>
        </p:nvSpPr>
        <p:spPr>
          <a:xfrm>
            <a:off x="1640617" y="3453100"/>
            <a:ext cx="4506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NOT SQL or MYSQL?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Core Components in Depth</a:t>
            </a:r>
            <a:endParaRPr/>
          </a:p>
        </p:txBody>
      </p:sp>
      <p:sp>
        <p:nvSpPr>
          <p:cNvPr id="566" name="Google Shape;566;p37"/>
          <p:cNvSpPr txBox="1">
            <a:spLocks noGrp="1"/>
          </p:cNvSpPr>
          <p:nvPr>
            <p:ph type="subTitle" idx="1"/>
          </p:nvPr>
        </p:nvSpPr>
        <p:spPr>
          <a:xfrm>
            <a:off x="3315825"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5"/>
              </a:buClr>
              <a:buSzPts val="1200"/>
              <a:buChar char="●"/>
            </a:pPr>
            <a:r>
              <a:rPr lang="en">
                <a:solidFill>
                  <a:schemeClr val="accent5"/>
                </a:solidFill>
              </a:rPr>
              <a:t>Executes trades atomically with Redis Lua</a:t>
            </a:r>
            <a:br>
              <a:rPr lang="en">
                <a:solidFill>
                  <a:schemeClr val="accent5"/>
                </a:solidFill>
              </a:rPr>
            </a:br>
            <a:endParaRPr>
              <a:solidFill>
                <a:schemeClr val="accent5"/>
              </a:solidFill>
            </a:endParaRPr>
          </a:p>
          <a:p>
            <a:pPr marL="457200" lvl="0" indent="-304800" algn="l" rtl="0">
              <a:lnSpc>
                <a:spcPct val="115000"/>
              </a:lnSpc>
              <a:spcBef>
                <a:spcPts val="0"/>
              </a:spcBef>
              <a:spcAft>
                <a:spcPts val="0"/>
              </a:spcAft>
              <a:buClr>
                <a:schemeClr val="accent5"/>
              </a:buClr>
              <a:buSzPts val="1200"/>
              <a:buChar char="●"/>
            </a:pPr>
            <a:r>
              <a:rPr lang="en">
                <a:solidFill>
                  <a:schemeClr val="accent5"/>
                </a:solidFill>
              </a:rPr>
              <a:t>Prevents self-trades and partial fills</a:t>
            </a:r>
            <a:br>
              <a:rPr lang="en">
                <a:solidFill>
                  <a:schemeClr val="accent5"/>
                </a:solidFill>
              </a:rPr>
            </a:br>
            <a:endParaRPr>
              <a:solidFill>
                <a:schemeClr val="accent5"/>
              </a:solidFill>
            </a:endParaRPr>
          </a:p>
        </p:txBody>
      </p:sp>
      <p:sp>
        <p:nvSpPr>
          <p:cNvPr id="567" name="Google Shape;567;p37"/>
          <p:cNvSpPr txBox="1">
            <a:spLocks noGrp="1"/>
          </p:cNvSpPr>
          <p:nvPr>
            <p:ph type="subTitle" idx="7"/>
          </p:nvPr>
        </p:nvSpPr>
        <p:spPr>
          <a:xfrm>
            <a:off x="720004" y="185482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Order Book</a:t>
            </a:r>
            <a:endParaRPr/>
          </a:p>
        </p:txBody>
      </p:sp>
      <p:sp>
        <p:nvSpPr>
          <p:cNvPr id="568" name="Google Shape;568;p37"/>
          <p:cNvSpPr txBox="1">
            <a:spLocks noGrp="1"/>
          </p:cNvSpPr>
          <p:nvPr>
            <p:ph type="subTitle" idx="1"/>
          </p:nvPr>
        </p:nvSpPr>
        <p:spPr>
          <a:xfrm>
            <a:off x="647700" y="2082713"/>
            <a:ext cx="2211900" cy="11052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accent6"/>
              </a:buClr>
              <a:buSzPts val="1100"/>
              <a:buChar char="●"/>
            </a:pPr>
            <a:r>
              <a:rPr lang="en" sz="1100">
                <a:solidFill>
                  <a:schemeClr val="accent6"/>
                </a:solidFill>
              </a:rPr>
              <a:t>Price-time ordering using Redis sorted sets</a:t>
            </a:r>
            <a:br>
              <a:rPr lang="en" sz="1100">
                <a:solidFill>
                  <a:schemeClr val="accent6"/>
                </a:solidFill>
              </a:rPr>
            </a:br>
            <a:endParaRPr sz="1100">
              <a:solidFill>
                <a:schemeClr val="accent6"/>
              </a:solidFill>
            </a:endParaRPr>
          </a:p>
          <a:p>
            <a:pPr marL="457200" lvl="0" indent="-298450" algn="l" rtl="0">
              <a:lnSpc>
                <a:spcPct val="115000"/>
              </a:lnSpc>
              <a:spcBef>
                <a:spcPts val="0"/>
              </a:spcBef>
              <a:spcAft>
                <a:spcPts val="0"/>
              </a:spcAft>
              <a:buClr>
                <a:schemeClr val="accent6"/>
              </a:buClr>
              <a:buSzPts val="1100"/>
              <a:buChar char="●"/>
            </a:pPr>
            <a:r>
              <a:rPr lang="en" sz="1100">
                <a:solidFill>
                  <a:schemeClr val="accent6"/>
                </a:solidFill>
              </a:rPr>
              <a:t>Handles dark pool support and efficient price management</a:t>
            </a:r>
            <a:br>
              <a:rPr lang="en" sz="1100">
                <a:solidFill>
                  <a:schemeClr val="accent6"/>
                </a:solidFill>
              </a:rPr>
            </a:br>
            <a:endParaRPr>
              <a:solidFill>
                <a:schemeClr val="accent6"/>
              </a:solidFill>
            </a:endParaRPr>
          </a:p>
        </p:txBody>
      </p:sp>
      <p:sp>
        <p:nvSpPr>
          <p:cNvPr id="569" name="Google Shape;569;p37"/>
          <p:cNvSpPr txBox="1">
            <a:spLocks noGrp="1"/>
          </p:cNvSpPr>
          <p:nvPr>
            <p:ph type="subTitle" idx="7"/>
          </p:nvPr>
        </p:nvSpPr>
        <p:spPr>
          <a:xfrm>
            <a:off x="3168000" y="1854825"/>
            <a:ext cx="2808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Matching Engine</a:t>
            </a:r>
            <a:endParaRPr/>
          </a:p>
        </p:txBody>
      </p:sp>
      <p:sp>
        <p:nvSpPr>
          <p:cNvPr id="570" name="Google Shape;570;p37"/>
          <p:cNvSpPr txBox="1">
            <a:spLocks noGrp="1"/>
          </p:cNvSpPr>
          <p:nvPr>
            <p:ph type="subTitle" idx="1"/>
          </p:nvPr>
        </p:nvSpPr>
        <p:spPr>
          <a:xfrm>
            <a:off x="6262500"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5"/>
                </a:solidFill>
              </a:rPr>
              <a:t>Validates trades against exposure and limits</a:t>
            </a:r>
            <a:br>
              <a:rPr lang="en">
                <a:solidFill>
                  <a:schemeClr val="accent5"/>
                </a:solidFill>
              </a:rPr>
            </a:br>
            <a:endParaRPr>
              <a:solidFill>
                <a:schemeClr val="accent5"/>
              </a:solidFill>
            </a:endParaRPr>
          </a:p>
          <a:p>
            <a:pPr marL="457200" lvl="0" indent="-298450" algn="l" rtl="0">
              <a:lnSpc>
                <a:spcPct val="115000"/>
              </a:lnSpc>
              <a:spcBef>
                <a:spcPts val="0"/>
              </a:spcBef>
              <a:spcAft>
                <a:spcPts val="0"/>
              </a:spcAft>
              <a:buClr>
                <a:schemeClr val="accent6"/>
              </a:buClr>
              <a:buSzPts val="1100"/>
              <a:buFont typeface="Arial"/>
              <a:buChar char="●"/>
            </a:pPr>
            <a:r>
              <a:rPr lang="en">
                <a:solidFill>
                  <a:schemeClr val="accent5"/>
                </a:solidFill>
              </a:rPr>
              <a:t>Ensures compliance with trading rules</a:t>
            </a:r>
            <a:br>
              <a:rPr lang="en" sz="1100">
                <a:solidFill>
                  <a:srgbClr val="000000"/>
                </a:solidFill>
                <a:latin typeface="Arial"/>
                <a:ea typeface="Arial"/>
                <a:cs typeface="Arial"/>
                <a:sym typeface="Arial"/>
              </a:rPr>
            </a:br>
            <a:br>
              <a:rPr lang="en" sz="1100">
                <a:solidFill>
                  <a:srgbClr val="000000"/>
                </a:solidFill>
                <a:latin typeface="Arial"/>
                <a:ea typeface="Arial"/>
                <a:cs typeface="Arial"/>
                <a:sym typeface="Arial"/>
              </a:rPr>
            </a:br>
            <a:endParaRPr/>
          </a:p>
        </p:txBody>
      </p:sp>
      <p:sp>
        <p:nvSpPr>
          <p:cNvPr id="571" name="Google Shape;571;p37"/>
          <p:cNvSpPr txBox="1">
            <a:spLocks noGrp="1"/>
          </p:cNvSpPr>
          <p:nvPr>
            <p:ph type="subTitle" idx="7"/>
          </p:nvPr>
        </p:nvSpPr>
        <p:spPr>
          <a:xfrm>
            <a:off x="6114675" y="1854825"/>
            <a:ext cx="2808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Risk Management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Core Components (cont’d)</a:t>
            </a:r>
            <a:endParaRPr/>
          </a:p>
        </p:txBody>
      </p:sp>
      <p:sp>
        <p:nvSpPr>
          <p:cNvPr id="577" name="Google Shape;577;p38"/>
          <p:cNvSpPr txBox="1">
            <a:spLocks noGrp="1"/>
          </p:cNvSpPr>
          <p:nvPr>
            <p:ph type="subTitle" idx="1"/>
          </p:nvPr>
        </p:nvSpPr>
        <p:spPr>
          <a:xfrm>
            <a:off x="3396212"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rPr>
              <a:t>Handles real-time messaging and subscriptions</a:t>
            </a:r>
            <a:br>
              <a:rPr lang="en">
                <a:solidFill>
                  <a:schemeClr val="accent6"/>
                </a:solidFill>
              </a:rPr>
            </a:br>
            <a:endParaRPr>
              <a:solidFill>
                <a:schemeClr val="accent6"/>
              </a:solidFill>
            </a:endParaRPr>
          </a:p>
          <a:p>
            <a:pPr marL="0" lvl="0" indent="0" algn="l" rtl="0">
              <a:lnSpc>
                <a:spcPct val="115000"/>
              </a:lnSpc>
              <a:spcBef>
                <a:spcPts val="1200"/>
              </a:spcBef>
              <a:spcAft>
                <a:spcPts val="1200"/>
              </a:spcAft>
              <a:buNone/>
            </a:pPr>
            <a:endParaRPr>
              <a:solidFill>
                <a:schemeClr val="accent5"/>
              </a:solidFill>
            </a:endParaRPr>
          </a:p>
        </p:txBody>
      </p:sp>
      <p:sp>
        <p:nvSpPr>
          <p:cNvPr id="578" name="Google Shape;578;p38"/>
          <p:cNvSpPr txBox="1">
            <a:spLocks noGrp="1"/>
          </p:cNvSpPr>
          <p:nvPr>
            <p:ph type="subTitle" idx="7"/>
          </p:nvPr>
        </p:nvSpPr>
        <p:spPr>
          <a:xfrm>
            <a:off x="720004" y="185482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Redis Client</a:t>
            </a:r>
            <a:endParaRPr/>
          </a:p>
        </p:txBody>
      </p:sp>
      <p:sp>
        <p:nvSpPr>
          <p:cNvPr id="579" name="Google Shape;579;p38"/>
          <p:cNvSpPr txBox="1">
            <a:spLocks noGrp="1"/>
          </p:cNvSpPr>
          <p:nvPr>
            <p:ph type="subTitle" idx="1"/>
          </p:nvPr>
        </p:nvSpPr>
        <p:spPr>
          <a:xfrm>
            <a:off x="647700"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rPr>
              <a:t>Manages connections, fault tolerance, and key structures</a:t>
            </a:r>
            <a:br>
              <a:rPr lang="en">
                <a:solidFill>
                  <a:schemeClr val="accent6"/>
                </a:solidFill>
              </a:rPr>
            </a:br>
            <a:br>
              <a:rPr lang="en">
                <a:solidFill>
                  <a:schemeClr val="accent6"/>
                </a:solidFill>
              </a:rPr>
            </a:br>
            <a:br>
              <a:rPr lang="en">
                <a:solidFill>
                  <a:schemeClr val="accent6"/>
                </a:solidFill>
              </a:rPr>
            </a:br>
            <a:endParaRPr>
              <a:solidFill>
                <a:schemeClr val="accent6"/>
              </a:solidFill>
            </a:endParaRPr>
          </a:p>
        </p:txBody>
      </p:sp>
      <p:sp>
        <p:nvSpPr>
          <p:cNvPr id="580" name="Google Shape;580;p38"/>
          <p:cNvSpPr txBox="1">
            <a:spLocks noGrp="1"/>
          </p:cNvSpPr>
          <p:nvPr>
            <p:ph type="subTitle" idx="7"/>
          </p:nvPr>
        </p:nvSpPr>
        <p:spPr>
          <a:xfrm>
            <a:off x="3041853" y="1854825"/>
            <a:ext cx="3497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Websocket Manager</a:t>
            </a:r>
            <a:endParaRPr/>
          </a:p>
        </p:txBody>
      </p:sp>
      <p:sp>
        <p:nvSpPr>
          <p:cNvPr id="581" name="Google Shape;581;p38"/>
          <p:cNvSpPr txBox="1">
            <a:spLocks noGrp="1"/>
          </p:cNvSpPr>
          <p:nvPr>
            <p:ph type="subTitle" idx="1"/>
          </p:nvPr>
        </p:nvSpPr>
        <p:spPr>
          <a:xfrm>
            <a:off x="6262500"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latin typeface="Arial"/>
                <a:ea typeface="Arial"/>
                <a:cs typeface="Arial"/>
                <a:sym typeface="Arial"/>
              </a:rPr>
              <a:t>Tracks balances, permissions, and positions</a:t>
            </a:r>
            <a:br>
              <a:rPr lang="en">
                <a:solidFill>
                  <a:schemeClr val="accent5"/>
                </a:solidFill>
              </a:rPr>
            </a:br>
            <a:endParaRPr>
              <a:solidFill>
                <a:schemeClr val="accent5"/>
              </a:solidFill>
            </a:endParaRPr>
          </a:p>
          <a:p>
            <a:pPr marL="457200" lvl="0" indent="0" algn="l" rtl="0">
              <a:lnSpc>
                <a:spcPct val="115000"/>
              </a:lnSpc>
              <a:spcBef>
                <a:spcPts val="1200"/>
              </a:spcBef>
              <a:spcAft>
                <a:spcPts val="1200"/>
              </a:spcAft>
              <a:buNone/>
            </a:pPr>
            <a:endParaRPr/>
          </a:p>
        </p:txBody>
      </p:sp>
      <p:sp>
        <p:nvSpPr>
          <p:cNvPr id="582" name="Google Shape;582;p38"/>
          <p:cNvSpPr txBox="1">
            <a:spLocks noGrp="1"/>
          </p:cNvSpPr>
          <p:nvPr>
            <p:ph type="subTitle" idx="7"/>
          </p:nvPr>
        </p:nvSpPr>
        <p:spPr>
          <a:xfrm>
            <a:off x="6114675" y="1854825"/>
            <a:ext cx="2808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Account Manager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Design Decisions and Tradeoffs</a:t>
            </a:r>
            <a:endParaRPr/>
          </a:p>
        </p:txBody>
      </p:sp>
      <p:sp>
        <p:nvSpPr>
          <p:cNvPr id="588" name="Google Shape;588;p39"/>
          <p:cNvSpPr txBox="1">
            <a:spLocks noGrp="1"/>
          </p:cNvSpPr>
          <p:nvPr>
            <p:ph type="subTitle" idx="2"/>
          </p:nvPr>
        </p:nvSpPr>
        <p:spPr>
          <a:xfrm>
            <a:off x="713225" y="2939600"/>
            <a:ext cx="1649100" cy="13596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rPr>
              <a:t>Latency &gt; durability</a:t>
            </a:r>
            <a:endParaRPr>
              <a:solidFill>
                <a:schemeClr val="accent6"/>
              </a:solidFill>
            </a:endParaRPr>
          </a:p>
        </p:txBody>
      </p:sp>
      <p:sp>
        <p:nvSpPr>
          <p:cNvPr id="589" name="Google Shape;589;p39"/>
          <p:cNvSpPr txBox="1">
            <a:spLocks noGrp="1"/>
          </p:cNvSpPr>
          <p:nvPr>
            <p:ph type="subTitle" idx="3"/>
          </p:nvPr>
        </p:nvSpPr>
        <p:spPr>
          <a:xfrm>
            <a:off x="713225" y="2365950"/>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REDIS OVER RDBMS</a:t>
            </a:r>
            <a:endParaRPr sz="1900"/>
          </a:p>
        </p:txBody>
      </p:sp>
      <p:sp>
        <p:nvSpPr>
          <p:cNvPr id="590" name="Google Shape;590;p39"/>
          <p:cNvSpPr txBox="1">
            <a:spLocks noGrp="1"/>
          </p:cNvSpPr>
          <p:nvPr>
            <p:ph type="title"/>
          </p:nvPr>
        </p:nvSpPr>
        <p:spPr>
          <a:xfrm>
            <a:off x="720000" y="1065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Evaluation of technology tradeoffs is essential in financial systems, where every design choice directly impacts speed, reliability, and the system's ability to scale under real-time pressure.</a:t>
            </a:r>
            <a:endParaRPr sz="1400"/>
          </a:p>
        </p:txBody>
      </p:sp>
      <p:sp>
        <p:nvSpPr>
          <p:cNvPr id="591" name="Google Shape;591;p39"/>
          <p:cNvSpPr txBox="1">
            <a:spLocks noGrp="1"/>
          </p:cNvSpPr>
          <p:nvPr>
            <p:ph type="subTitle" idx="2"/>
          </p:nvPr>
        </p:nvSpPr>
        <p:spPr>
          <a:xfrm>
            <a:off x="2798575" y="2932825"/>
            <a:ext cx="1649100" cy="1359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6"/>
              </a:buClr>
              <a:buSzPts val="1200"/>
              <a:buChar char="●"/>
            </a:pPr>
            <a:r>
              <a:rPr lang="en">
                <a:solidFill>
                  <a:schemeClr val="accent6"/>
                </a:solidFill>
              </a:rPr>
              <a:t>Atomicity without thread locks</a:t>
            </a:r>
            <a:endParaRPr>
              <a:solidFill>
                <a:schemeClr val="accent6"/>
              </a:solidFill>
            </a:endParaRPr>
          </a:p>
          <a:p>
            <a:pPr marL="0" lvl="0" indent="0" algn="l" rtl="0">
              <a:spcBef>
                <a:spcPts val="0"/>
              </a:spcBef>
              <a:spcAft>
                <a:spcPts val="0"/>
              </a:spcAft>
              <a:buNone/>
            </a:pPr>
            <a:endParaRPr sz="1000">
              <a:solidFill>
                <a:srgbClr val="202124"/>
              </a:solidFill>
              <a:highlight>
                <a:srgbClr val="FFFFFF"/>
              </a:highlight>
              <a:latin typeface="Arial"/>
              <a:ea typeface="Arial"/>
              <a:cs typeface="Arial"/>
              <a:sym typeface="Arial"/>
            </a:endParaRPr>
          </a:p>
        </p:txBody>
      </p:sp>
      <p:sp>
        <p:nvSpPr>
          <p:cNvPr id="592" name="Google Shape;592;p39"/>
          <p:cNvSpPr txBox="1">
            <a:spLocks noGrp="1"/>
          </p:cNvSpPr>
          <p:nvPr>
            <p:ph type="subTitle" idx="3"/>
          </p:nvPr>
        </p:nvSpPr>
        <p:spPr>
          <a:xfrm>
            <a:off x="2768300" y="2365938"/>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Lua for matching</a:t>
            </a:r>
            <a:endParaRPr sz="1900"/>
          </a:p>
        </p:txBody>
      </p:sp>
      <p:sp>
        <p:nvSpPr>
          <p:cNvPr id="593" name="Google Shape;593;p39"/>
          <p:cNvSpPr txBox="1">
            <a:spLocks noGrp="1"/>
          </p:cNvSpPr>
          <p:nvPr>
            <p:ph type="subTitle" idx="2"/>
          </p:nvPr>
        </p:nvSpPr>
        <p:spPr>
          <a:xfrm>
            <a:off x="4743563" y="2997425"/>
            <a:ext cx="1649100" cy="1359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Faster and leaner UI</a:t>
            </a:r>
            <a:endParaRPr/>
          </a:p>
        </p:txBody>
      </p:sp>
      <p:sp>
        <p:nvSpPr>
          <p:cNvPr id="594" name="Google Shape;594;p39"/>
          <p:cNvSpPr txBox="1">
            <a:spLocks noGrp="1"/>
          </p:cNvSpPr>
          <p:nvPr>
            <p:ph type="subTitle" idx="3"/>
          </p:nvPr>
        </p:nvSpPr>
        <p:spPr>
          <a:xfrm>
            <a:off x="4713287" y="2430538"/>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HTMX over REACTX</a:t>
            </a:r>
            <a:endParaRPr sz="1900"/>
          </a:p>
        </p:txBody>
      </p:sp>
      <p:sp>
        <p:nvSpPr>
          <p:cNvPr id="595" name="Google Shape;595;p39"/>
          <p:cNvSpPr txBox="1">
            <a:spLocks noGrp="1"/>
          </p:cNvSpPr>
          <p:nvPr>
            <p:ph type="subTitle" idx="2"/>
          </p:nvPr>
        </p:nvSpPr>
        <p:spPr>
          <a:xfrm>
            <a:off x="6805188" y="2997425"/>
            <a:ext cx="1649100" cy="13596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accent6"/>
              </a:buClr>
              <a:buSzPts val="1200"/>
              <a:buChar char="●"/>
            </a:pPr>
            <a:r>
              <a:rPr lang="en">
                <a:solidFill>
                  <a:schemeClr val="accent6"/>
                </a:solidFill>
              </a:rPr>
              <a:t>Handles thousands of connections</a:t>
            </a:r>
            <a:endParaRPr>
              <a:solidFill>
                <a:schemeClr val="accent6"/>
              </a:solidFill>
            </a:endParaRPr>
          </a:p>
          <a:p>
            <a:pPr marL="457200" lvl="0" indent="-304800" algn="l" rtl="0">
              <a:spcBef>
                <a:spcPts val="0"/>
              </a:spcBef>
              <a:spcAft>
                <a:spcPts val="0"/>
              </a:spcAft>
              <a:buClr>
                <a:schemeClr val="accent6"/>
              </a:buClr>
              <a:buSzPts val="1200"/>
              <a:buChar char="●"/>
            </a:pPr>
            <a:r>
              <a:rPr lang="en">
                <a:solidFill>
                  <a:schemeClr val="accent6"/>
                </a:solidFill>
              </a:rPr>
              <a:t>Tradeoffs: More complex but scalable</a:t>
            </a:r>
            <a:endParaRPr>
              <a:solidFill>
                <a:schemeClr val="accent6"/>
              </a:solidFill>
            </a:endParaRPr>
          </a:p>
        </p:txBody>
      </p:sp>
      <p:sp>
        <p:nvSpPr>
          <p:cNvPr id="596" name="Google Shape;596;p39"/>
          <p:cNvSpPr txBox="1">
            <a:spLocks noGrp="1"/>
          </p:cNvSpPr>
          <p:nvPr>
            <p:ph type="subTitle" idx="3"/>
          </p:nvPr>
        </p:nvSpPr>
        <p:spPr>
          <a:xfrm>
            <a:off x="6774912" y="2305250"/>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Async FAST API</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Backgrounds + Experiences</a:t>
            </a:r>
            <a:endParaRPr/>
          </a:p>
        </p:txBody>
      </p:sp>
      <p:sp>
        <p:nvSpPr>
          <p:cNvPr id="602" name="Google Shape;602;p40"/>
          <p:cNvSpPr txBox="1">
            <a:spLocks noGrp="1"/>
          </p:cNvSpPr>
          <p:nvPr>
            <p:ph type="subTitle" idx="1"/>
          </p:nvPr>
        </p:nvSpPr>
        <p:spPr>
          <a:xfrm>
            <a:off x="3396212"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rPr>
              <a:t>2nd Year ISYE Major</a:t>
            </a:r>
            <a:endParaRPr>
              <a:solidFill>
                <a:schemeClr val="accent6"/>
              </a:solidFill>
            </a:endParaRPr>
          </a:p>
          <a:p>
            <a:pPr marL="457200" lvl="0" indent="-304800" algn="l" rtl="0">
              <a:lnSpc>
                <a:spcPct val="115000"/>
              </a:lnSpc>
              <a:spcBef>
                <a:spcPts val="0"/>
              </a:spcBef>
              <a:spcAft>
                <a:spcPts val="0"/>
              </a:spcAft>
              <a:buClr>
                <a:schemeClr val="accent6"/>
              </a:buClr>
              <a:buSzPts val="1200"/>
              <a:buChar char="●"/>
            </a:pPr>
            <a:r>
              <a:rPr lang="en">
                <a:solidFill>
                  <a:schemeClr val="accent6"/>
                </a:solidFill>
              </a:rPr>
              <a:t>Minoring in Computer Science</a:t>
            </a:r>
            <a:endParaRPr>
              <a:solidFill>
                <a:schemeClr val="accent6"/>
              </a:solidFill>
            </a:endParaRPr>
          </a:p>
          <a:p>
            <a:pPr marL="457200" lvl="0" indent="-304800" algn="l" rtl="0">
              <a:lnSpc>
                <a:spcPct val="115000"/>
              </a:lnSpc>
              <a:spcBef>
                <a:spcPts val="0"/>
              </a:spcBef>
              <a:spcAft>
                <a:spcPts val="0"/>
              </a:spcAft>
              <a:buClr>
                <a:schemeClr val="accent6"/>
              </a:buClr>
              <a:buSzPts val="1200"/>
              <a:buChar char="●"/>
            </a:pPr>
            <a:r>
              <a:rPr lang="en">
                <a:solidFill>
                  <a:schemeClr val="accent6"/>
                </a:solidFill>
              </a:rPr>
              <a:t>Learned how to make software design decisions based on trade offs and functionality.</a:t>
            </a:r>
            <a:br>
              <a:rPr lang="en">
                <a:solidFill>
                  <a:schemeClr val="accent6"/>
                </a:solidFill>
              </a:rPr>
            </a:br>
            <a:endParaRPr>
              <a:solidFill>
                <a:schemeClr val="accent6"/>
              </a:solidFill>
            </a:endParaRPr>
          </a:p>
          <a:p>
            <a:pPr marL="0" lvl="0" indent="0" algn="l" rtl="0">
              <a:lnSpc>
                <a:spcPct val="115000"/>
              </a:lnSpc>
              <a:spcBef>
                <a:spcPts val="1200"/>
              </a:spcBef>
              <a:spcAft>
                <a:spcPts val="1200"/>
              </a:spcAft>
              <a:buNone/>
            </a:pPr>
            <a:endParaRPr>
              <a:solidFill>
                <a:schemeClr val="accent5"/>
              </a:solidFill>
            </a:endParaRPr>
          </a:p>
        </p:txBody>
      </p:sp>
      <p:sp>
        <p:nvSpPr>
          <p:cNvPr id="603" name="Google Shape;603;p40"/>
          <p:cNvSpPr txBox="1">
            <a:spLocks noGrp="1"/>
          </p:cNvSpPr>
          <p:nvPr>
            <p:ph type="subTitle" idx="7"/>
          </p:nvPr>
        </p:nvSpPr>
        <p:spPr>
          <a:xfrm>
            <a:off x="720004" y="1854825"/>
            <a:ext cx="1978200" cy="37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Tasos</a:t>
            </a:r>
            <a:endParaRPr/>
          </a:p>
        </p:txBody>
      </p:sp>
      <p:sp>
        <p:nvSpPr>
          <p:cNvPr id="604" name="Google Shape;604;p40"/>
          <p:cNvSpPr txBox="1">
            <a:spLocks noGrp="1"/>
          </p:cNvSpPr>
          <p:nvPr>
            <p:ph type="subTitle" idx="1"/>
          </p:nvPr>
        </p:nvSpPr>
        <p:spPr>
          <a:xfrm>
            <a:off x="647700" y="2082722"/>
            <a:ext cx="2211900" cy="26727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dirty="0">
                <a:solidFill>
                  <a:schemeClr val="accent6"/>
                </a:solidFill>
              </a:rPr>
              <a:t>3rd Year </a:t>
            </a:r>
            <a:r>
              <a:rPr lang="en" dirty="0" err="1">
                <a:solidFill>
                  <a:schemeClr val="accent6"/>
                </a:solidFill>
              </a:rPr>
              <a:t>CompE</a:t>
            </a:r>
            <a:endParaRPr dirty="0">
              <a:solidFill>
                <a:schemeClr val="accent6"/>
              </a:solidFill>
            </a:endParaRPr>
          </a:p>
          <a:p>
            <a:pPr marL="457200" lvl="0" indent="-304800" algn="l" rtl="0">
              <a:lnSpc>
                <a:spcPct val="115000"/>
              </a:lnSpc>
              <a:spcBef>
                <a:spcPts val="0"/>
              </a:spcBef>
              <a:spcAft>
                <a:spcPts val="0"/>
              </a:spcAft>
              <a:buClr>
                <a:schemeClr val="accent6"/>
              </a:buClr>
              <a:buSzPts val="1200"/>
              <a:buChar char="●"/>
            </a:pPr>
            <a:r>
              <a:rPr lang="en" dirty="0">
                <a:solidFill>
                  <a:schemeClr val="accent6"/>
                </a:solidFill>
              </a:rPr>
              <a:t>Minoring in FinTech</a:t>
            </a:r>
            <a:endParaRPr dirty="0">
              <a:solidFill>
                <a:schemeClr val="accent6"/>
              </a:solidFill>
            </a:endParaRPr>
          </a:p>
          <a:p>
            <a:pPr marL="457200" lvl="0" indent="-304800" algn="l" rtl="0">
              <a:lnSpc>
                <a:spcPct val="115000"/>
              </a:lnSpc>
              <a:spcBef>
                <a:spcPts val="0"/>
              </a:spcBef>
              <a:spcAft>
                <a:spcPts val="0"/>
              </a:spcAft>
              <a:buClr>
                <a:schemeClr val="accent6"/>
              </a:buClr>
              <a:buSzPts val="1200"/>
              <a:buChar char="●"/>
            </a:pPr>
            <a:r>
              <a:rPr lang="en" dirty="0">
                <a:solidFill>
                  <a:schemeClr val="accent6"/>
                </a:solidFill>
              </a:rPr>
              <a:t>Previous background in networking and security</a:t>
            </a:r>
            <a:endParaRPr dirty="0">
              <a:solidFill>
                <a:schemeClr val="accent6"/>
              </a:solidFill>
            </a:endParaRPr>
          </a:p>
          <a:p>
            <a:pPr marL="457200" lvl="0" indent="-304800" algn="l" rtl="0">
              <a:lnSpc>
                <a:spcPct val="115000"/>
              </a:lnSpc>
              <a:spcBef>
                <a:spcPts val="0"/>
              </a:spcBef>
              <a:spcAft>
                <a:spcPts val="0"/>
              </a:spcAft>
              <a:buClr>
                <a:schemeClr val="accent6"/>
              </a:buClr>
              <a:buSzPts val="1200"/>
              <a:buChar char="●"/>
            </a:pPr>
            <a:r>
              <a:rPr lang="en" dirty="0">
                <a:solidFill>
                  <a:schemeClr val="accent6"/>
                </a:solidFill>
              </a:rPr>
              <a:t>Simple technologies (fast, reliable, and easy to expand)</a:t>
            </a:r>
            <a:endParaRPr dirty="0">
              <a:solidFill>
                <a:schemeClr val="accent6"/>
              </a:solidFill>
            </a:endParaRPr>
          </a:p>
        </p:txBody>
      </p:sp>
      <p:sp>
        <p:nvSpPr>
          <p:cNvPr id="605" name="Google Shape;605;p40"/>
          <p:cNvSpPr txBox="1">
            <a:spLocks noGrp="1"/>
          </p:cNvSpPr>
          <p:nvPr>
            <p:ph type="subTitle" idx="7"/>
          </p:nvPr>
        </p:nvSpPr>
        <p:spPr>
          <a:xfrm>
            <a:off x="3743503" y="1854825"/>
            <a:ext cx="3497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Elias</a:t>
            </a:r>
            <a:endParaRPr/>
          </a:p>
        </p:txBody>
      </p:sp>
      <p:sp>
        <p:nvSpPr>
          <p:cNvPr id="606" name="Google Shape;606;p40"/>
          <p:cNvSpPr txBox="1">
            <a:spLocks noGrp="1"/>
          </p:cNvSpPr>
          <p:nvPr>
            <p:ph type="subTitle" idx="1"/>
          </p:nvPr>
        </p:nvSpPr>
        <p:spPr>
          <a:xfrm>
            <a:off x="6262500" y="2082713"/>
            <a:ext cx="2211900" cy="11052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accent6"/>
              </a:buClr>
              <a:buSzPts val="1200"/>
              <a:buChar char="●"/>
            </a:pPr>
            <a:r>
              <a:rPr lang="en">
                <a:solidFill>
                  <a:schemeClr val="accent6"/>
                </a:solidFill>
                <a:latin typeface="Arial"/>
                <a:ea typeface="Arial"/>
                <a:cs typeface="Arial"/>
                <a:sym typeface="Arial"/>
              </a:rPr>
              <a:t>2nd Year ISYE Major</a:t>
            </a:r>
            <a:endParaRPr>
              <a:solidFill>
                <a:schemeClr val="accent6"/>
              </a:solidFill>
              <a:latin typeface="Arial"/>
              <a:ea typeface="Arial"/>
              <a:cs typeface="Arial"/>
              <a:sym typeface="Aria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latin typeface="Arial"/>
                <a:ea typeface="Arial"/>
                <a:cs typeface="Arial"/>
                <a:sym typeface="Arial"/>
              </a:rPr>
              <a:t>Minoring in Computer science + Fintech</a:t>
            </a:r>
            <a:endParaRPr>
              <a:solidFill>
                <a:schemeClr val="accent6"/>
              </a:solidFill>
              <a:latin typeface="Arial"/>
              <a:ea typeface="Arial"/>
              <a:cs typeface="Arial"/>
              <a:sym typeface="Arial"/>
            </a:endParaRPr>
          </a:p>
          <a:p>
            <a:pPr marL="457200" lvl="0" indent="-304800" algn="l" rtl="0">
              <a:lnSpc>
                <a:spcPct val="115000"/>
              </a:lnSpc>
              <a:spcBef>
                <a:spcPts val="0"/>
              </a:spcBef>
              <a:spcAft>
                <a:spcPts val="0"/>
              </a:spcAft>
              <a:buClr>
                <a:schemeClr val="accent6"/>
              </a:buClr>
              <a:buSzPts val="1200"/>
              <a:buFont typeface="Arial"/>
              <a:buChar char="●"/>
            </a:pPr>
            <a:r>
              <a:rPr lang="en">
                <a:solidFill>
                  <a:schemeClr val="accent6"/>
                </a:solidFill>
                <a:latin typeface="Arial"/>
                <a:ea typeface="Arial"/>
                <a:cs typeface="Arial"/>
                <a:sym typeface="Arial"/>
              </a:rPr>
              <a:t>Gained hands-on experience with real-time data architecture, asynchronous processing, and balancing performance with usability</a:t>
            </a:r>
            <a:endParaRPr>
              <a:solidFill>
                <a:schemeClr val="accent6"/>
              </a:solidFill>
              <a:latin typeface="Arial"/>
              <a:ea typeface="Arial"/>
              <a:cs typeface="Arial"/>
              <a:sym typeface="Arial"/>
            </a:endParaRPr>
          </a:p>
          <a:p>
            <a:pPr marL="457200" lvl="0" indent="0" algn="l" rtl="0">
              <a:lnSpc>
                <a:spcPct val="115000"/>
              </a:lnSpc>
              <a:spcBef>
                <a:spcPts val="1200"/>
              </a:spcBef>
              <a:spcAft>
                <a:spcPts val="1200"/>
              </a:spcAft>
              <a:buNone/>
            </a:pPr>
            <a:endParaRPr/>
          </a:p>
        </p:txBody>
      </p:sp>
      <p:sp>
        <p:nvSpPr>
          <p:cNvPr id="607" name="Google Shape;607;p40"/>
          <p:cNvSpPr txBox="1">
            <a:spLocks noGrp="1"/>
          </p:cNvSpPr>
          <p:nvPr>
            <p:ph type="subTitle" idx="7"/>
          </p:nvPr>
        </p:nvSpPr>
        <p:spPr>
          <a:xfrm>
            <a:off x="6761425" y="1854825"/>
            <a:ext cx="2808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Rinky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Next Steps</a:t>
            </a:r>
            <a:endParaRPr/>
          </a:p>
        </p:txBody>
      </p:sp>
      <p:graphicFrame>
        <p:nvGraphicFramePr>
          <p:cNvPr id="613" name="Google Shape;613;p41"/>
          <p:cNvGraphicFramePr/>
          <p:nvPr/>
        </p:nvGraphicFramePr>
        <p:xfrm>
          <a:off x="585200" y="1164710"/>
          <a:ext cx="7973575" cy="3819270"/>
        </p:xfrm>
        <a:graphic>
          <a:graphicData uri="http://schemas.openxmlformats.org/drawingml/2006/table">
            <a:tbl>
              <a:tblPr>
                <a:noFill/>
                <a:tableStyleId>{28B44053-F122-4967-8BB0-765AEAD8CC33}</a:tableStyleId>
              </a:tblPr>
              <a:tblGrid>
                <a:gridCol w="3466400">
                  <a:extLst>
                    <a:ext uri="{9D8B030D-6E8A-4147-A177-3AD203B41FA5}">
                      <a16:colId xmlns:a16="http://schemas.microsoft.com/office/drawing/2014/main" val="20000"/>
                    </a:ext>
                  </a:extLst>
                </a:gridCol>
                <a:gridCol w="4507175">
                  <a:extLst>
                    <a:ext uri="{9D8B030D-6E8A-4147-A177-3AD203B41FA5}">
                      <a16:colId xmlns:a16="http://schemas.microsoft.com/office/drawing/2014/main" val="20001"/>
                    </a:ext>
                  </a:extLst>
                </a:gridCol>
              </a:tblGrid>
              <a:tr h="418000">
                <a:tc>
                  <a:txBody>
                    <a:bodyPr/>
                    <a:lstStyle/>
                    <a:p>
                      <a:pPr marL="0" lvl="0" indent="0" algn="l" rtl="0">
                        <a:spcBef>
                          <a:spcPts val="0"/>
                        </a:spcBef>
                        <a:spcAft>
                          <a:spcPts val="0"/>
                        </a:spcAft>
                        <a:buNone/>
                      </a:pPr>
                      <a:r>
                        <a:rPr lang="en" sz="1800" b="1">
                          <a:solidFill>
                            <a:schemeClr val="dk1"/>
                          </a:solidFill>
                          <a:latin typeface="Jura"/>
                          <a:ea typeface="Jura"/>
                          <a:cs typeface="Jura"/>
                          <a:sym typeface="Jura"/>
                        </a:rPr>
                        <a:t>Step</a:t>
                      </a:r>
                      <a:endParaRPr sz="1800" b="1">
                        <a:solidFill>
                          <a:schemeClr val="dk1"/>
                        </a:solidFill>
                        <a:latin typeface="Jura"/>
                        <a:ea typeface="Jura"/>
                        <a:cs typeface="Jura"/>
                        <a:sym typeface="Jura"/>
                      </a:endParaRPr>
                    </a:p>
                  </a:txBody>
                  <a:tcPr marL="91425" marR="91425" marT="68575" marB="68575" anchor="ctr">
                    <a:lnL w="9525" cap="flat" cmpd="sng">
                      <a:solidFill>
                        <a:srgbClr val="89FFFF"/>
                      </a:solidFill>
                      <a:prstDash val="solid"/>
                      <a:round/>
                      <a:headEnd type="none" w="sm" len="sm"/>
                      <a:tailEnd type="none" w="sm" len="sm"/>
                    </a:lnL>
                    <a:lnR w="9525" cap="flat" cmpd="sng">
                      <a:solidFill>
                        <a:srgbClr val="89FFFF"/>
                      </a:solidFill>
                      <a:prstDash val="solid"/>
                      <a:round/>
                      <a:headEnd type="none" w="sm" len="sm"/>
                      <a:tailEnd type="none" w="sm" len="sm"/>
                    </a:lnR>
                    <a:lnT w="9525" cap="flat" cmpd="sng">
                      <a:solidFill>
                        <a:srgbClr val="89FFFF"/>
                      </a:solidFill>
                      <a:prstDash val="solid"/>
                      <a:round/>
                      <a:headEnd type="none" w="sm" len="sm"/>
                      <a:tailEnd type="none" w="sm" len="sm"/>
                    </a:lnT>
                    <a:lnB w="9525" cap="flat" cmpd="sng">
                      <a:solidFill>
                        <a:srgbClr val="89FFFF"/>
                      </a:solidFill>
                      <a:prstDash val="solid"/>
                      <a:round/>
                      <a:headEnd type="none" w="sm" len="sm"/>
                      <a:tailEnd type="none" w="sm" len="sm"/>
                    </a:lnB>
                    <a:solidFill>
                      <a:srgbClr val="89FFFF">
                        <a:alpha val="44300"/>
                      </a:srgbClr>
                    </a:solidFill>
                  </a:tcPr>
                </a:tc>
                <a:tc>
                  <a:txBody>
                    <a:bodyPr/>
                    <a:lstStyle/>
                    <a:p>
                      <a:pPr marL="0" marR="0" lvl="0" indent="0" algn="ctr" rtl="0">
                        <a:lnSpc>
                          <a:spcPct val="100000"/>
                        </a:lnSpc>
                        <a:spcBef>
                          <a:spcPts val="0"/>
                        </a:spcBef>
                        <a:spcAft>
                          <a:spcPts val="0"/>
                        </a:spcAft>
                        <a:buNone/>
                      </a:pPr>
                      <a:r>
                        <a:rPr lang="en" sz="2000" b="1">
                          <a:solidFill>
                            <a:schemeClr val="dk1"/>
                          </a:solidFill>
                          <a:latin typeface="Jura"/>
                          <a:ea typeface="Jura"/>
                          <a:cs typeface="Jura"/>
                          <a:sym typeface="Jura"/>
                        </a:rPr>
                        <a:t>Purpose</a:t>
                      </a:r>
                      <a:endParaRPr sz="2000" b="1">
                        <a:solidFill>
                          <a:schemeClr val="dk1"/>
                        </a:solidFill>
                        <a:latin typeface="Jura"/>
                        <a:ea typeface="Jura"/>
                        <a:cs typeface="Jura"/>
                        <a:sym typeface="Jura"/>
                      </a:endParaRPr>
                    </a:p>
                  </a:txBody>
                  <a:tcPr marL="91425" marR="91425" marT="68575" marB="68575" anchor="ctr">
                    <a:lnL w="9525" cap="flat" cmpd="sng">
                      <a:solidFill>
                        <a:srgbClr val="89FFFF"/>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89FFFF">
                        <a:alpha val="44300"/>
                      </a:srgbClr>
                    </a:solidFill>
                  </a:tcPr>
                </a:tc>
                <a:extLst>
                  <a:ext uri="{0D108BD9-81ED-4DB2-BD59-A6C34878D82A}">
                    <a16:rowId xmlns:a16="http://schemas.microsoft.com/office/drawing/2014/main" val="10000"/>
                  </a:ext>
                </a:extLst>
              </a:tr>
              <a:tr h="396775">
                <a:tc>
                  <a:txBody>
                    <a:bodyPr/>
                    <a:lstStyle/>
                    <a:p>
                      <a:pPr marL="0" marR="0" lvl="0" indent="0" algn="l" rtl="0">
                        <a:lnSpc>
                          <a:spcPct val="100000"/>
                        </a:lnSpc>
                        <a:spcBef>
                          <a:spcPts val="0"/>
                        </a:spcBef>
                        <a:spcAft>
                          <a:spcPts val="0"/>
                        </a:spcAft>
                        <a:buNone/>
                      </a:pPr>
                      <a:r>
                        <a:rPr lang="en" sz="1600" b="1">
                          <a:solidFill>
                            <a:schemeClr val="accent6"/>
                          </a:solidFill>
                          <a:latin typeface="Albert Sans"/>
                          <a:ea typeface="Albert Sans"/>
                          <a:cs typeface="Albert Sans"/>
                          <a:sym typeface="Albert Sans"/>
                        </a:rPr>
                        <a:t>Derivatives Implementation</a:t>
                      </a:r>
                      <a:endParaRPr sz="1600" b="1">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rgbClr val="89FFFF"/>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tc>
                  <a:txBody>
                    <a:bodyPr/>
                    <a:lstStyle/>
                    <a:p>
                      <a:pPr marL="0" lvl="0" indent="0" algn="l" rtl="0">
                        <a:lnSpc>
                          <a:spcPct val="115000"/>
                        </a:lnSpc>
                        <a:spcBef>
                          <a:spcPts val="0"/>
                        </a:spcBef>
                        <a:spcAft>
                          <a:spcPts val="0"/>
                        </a:spcAft>
                        <a:buNone/>
                      </a:pPr>
                      <a:r>
                        <a:rPr lang="en" sz="1100" i="1">
                          <a:solidFill>
                            <a:schemeClr val="accent6"/>
                          </a:solidFill>
                          <a:latin typeface="Albert Sans"/>
                          <a:ea typeface="Albert Sans"/>
                          <a:cs typeface="Albert Sans"/>
                          <a:sym typeface="Albert Sans"/>
                        </a:rPr>
                        <a:t>Implement logic for trading options and other derivatives, including pricing models and strike-based matching.</a:t>
                      </a:r>
                      <a:endParaRPr sz="1100" i="1">
                        <a:solidFill>
                          <a:schemeClr val="accent6"/>
                        </a:solidFill>
                        <a:latin typeface="Albert Sans"/>
                        <a:ea typeface="Albert Sans"/>
                        <a:cs typeface="Albert Sans"/>
                        <a:sym typeface="Albert Sans"/>
                      </a:endParaRPr>
                    </a:p>
                    <a:p>
                      <a:pPr marL="0" lvl="0" indent="0" algn="l" rtl="0">
                        <a:lnSpc>
                          <a:spcPct val="115000"/>
                        </a:lnSpc>
                        <a:spcBef>
                          <a:spcPts val="0"/>
                        </a:spcBef>
                        <a:spcAft>
                          <a:spcPts val="0"/>
                        </a:spcAft>
                        <a:buNone/>
                      </a:pPr>
                      <a:endParaRPr sz="1100">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extLst>
                  <a:ext uri="{0D108BD9-81ED-4DB2-BD59-A6C34878D82A}">
                    <a16:rowId xmlns:a16="http://schemas.microsoft.com/office/drawing/2014/main" val="10001"/>
                  </a:ext>
                </a:extLst>
              </a:tr>
              <a:tr h="396775">
                <a:tc>
                  <a:txBody>
                    <a:bodyPr/>
                    <a:lstStyle/>
                    <a:p>
                      <a:pPr marL="0" lvl="0" indent="0" algn="l" rtl="0">
                        <a:spcBef>
                          <a:spcPts val="0"/>
                        </a:spcBef>
                        <a:spcAft>
                          <a:spcPts val="0"/>
                        </a:spcAft>
                        <a:buNone/>
                      </a:pPr>
                      <a:r>
                        <a:rPr lang="en" sz="1600" b="1">
                          <a:solidFill>
                            <a:schemeClr val="accent6"/>
                          </a:solidFill>
                          <a:latin typeface="Albert Sans"/>
                          <a:ea typeface="Albert Sans"/>
                          <a:cs typeface="Albert Sans"/>
                          <a:sym typeface="Albert Sans"/>
                        </a:rPr>
                        <a:t>Secure Communication with TLS</a:t>
                      </a:r>
                      <a:endParaRPr sz="1600" b="1">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tc>
                  <a:txBody>
                    <a:bodyPr/>
                    <a:lstStyle/>
                    <a:p>
                      <a:pPr marL="0" lvl="0" indent="0" algn="l" rtl="0">
                        <a:lnSpc>
                          <a:spcPct val="115000"/>
                        </a:lnSpc>
                        <a:spcBef>
                          <a:spcPts val="0"/>
                        </a:spcBef>
                        <a:spcAft>
                          <a:spcPts val="0"/>
                        </a:spcAft>
                        <a:buNone/>
                      </a:pPr>
                      <a:r>
                        <a:rPr lang="en" sz="1100" i="1">
                          <a:solidFill>
                            <a:schemeClr val="accent6"/>
                          </a:solidFill>
                          <a:latin typeface="Albert Sans"/>
                          <a:ea typeface="Albert Sans"/>
                          <a:cs typeface="Albert Sans"/>
                          <a:sym typeface="Albert Sans"/>
                        </a:rPr>
                        <a:t>Integrate TLS (Transport Layer Security) to encrypt all REST and WebSocket traffic for secure client-server communication.</a:t>
                      </a:r>
                      <a:endParaRPr sz="1100" i="1">
                        <a:solidFill>
                          <a:schemeClr val="accent6"/>
                        </a:solidFill>
                        <a:latin typeface="Albert Sans"/>
                        <a:ea typeface="Albert Sans"/>
                        <a:cs typeface="Albert Sans"/>
                        <a:sym typeface="Albert Sans"/>
                      </a:endParaRPr>
                    </a:p>
                    <a:p>
                      <a:pPr marL="0" lvl="0" indent="0" algn="l" rtl="0">
                        <a:lnSpc>
                          <a:spcPct val="115000"/>
                        </a:lnSpc>
                        <a:spcBef>
                          <a:spcPts val="0"/>
                        </a:spcBef>
                        <a:spcAft>
                          <a:spcPts val="0"/>
                        </a:spcAft>
                        <a:buNone/>
                      </a:pPr>
                      <a:endParaRPr sz="1100">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extLst>
                  <a:ext uri="{0D108BD9-81ED-4DB2-BD59-A6C34878D82A}">
                    <a16:rowId xmlns:a16="http://schemas.microsoft.com/office/drawing/2014/main" val="10002"/>
                  </a:ext>
                </a:extLst>
              </a:tr>
              <a:tr h="396775">
                <a:tc>
                  <a:txBody>
                    <a:bodyPr/>
                    <a:lstStyle/>
                    <a:p>
                      <a:pPr marL="0" marR="0" lvl="0" indent="0" algn="l" rtl="0">
                        <a:lnSpc>
                          <a:spcPct val="100000"/>
                        </a:lnSpc>
                        <a:spcBef>
                          <a:spcPts val="0"/>
                        </a:spcBef>
                        <a:spcAft>
                          <a:spcPts val="0"/>
                        </a:spcAft>
                        <a:buNone/>
                      </a:pPr>
                      <a:r>
                        <a:rPr lang="en" sz="1600" b="1">
                          <a:solidFill>
                            <a:schemeClr val="accent6"/>
                          </a:solidFill>
                          <a:latin typeface="Albert Sans"/>
                          <a:ea typeface="Albert Sans"/>
                          <a:cs typeface="Albert Sans"/>
                          <a:sym typeface="Albert Sans"/>
                        </a:rPr>
                        <a:t>UDP Support</a:t>
                      </a:r>
                      <a:endParaRPr sz="1600" b="1">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tc>
                  <a:txBody>
                    <a:bodyPr/>
                    <a:lstStyle/>
                    <a:p>
                      <a:pPr marL="0" lvl="0" indent="0" algn="l" rtl="0">
                        <a:lnSpc>
                          <a:spcPct val="115000"/>
                        </a:lnSpc>
                        <a:spcBef>
                          <a:spcPts val="0"/>
                        </a:spcBef>
                        <a:spcAft>
                          <a:spcPts val="0"/>
                        </a:spcAft>
                        <a:buNone/>
                      </a:pPr>
                      <a:r>
                        <a:rPr lang="en" sz="1100" i="1">
                          <a:solidFill>
                            <a:schemeClr val="accent6"/>
                          </a:solidFill>
                          <a:latin typeface="Albert Sans"/>
                          <a:ea typeface="Albert Sans"/>
                          <a:cs typeface="Albert Sans"/>
                          <a:sym typeface="Albert Sans"/>
                        </a:rPr>
                        <a:t>Explore using UDP for market data broadcast and build reliability (ordering, delivery confirmation) manually at the application level</a:t>
                      </a:r>
                      <a:endParaRPr sz="1100" i="1">
                        <a:solidFill>
                          <a:schemeClr val="accent6"/>
                        </a:solidFill>
                        <a:latin typeface="Albert Sans"/>
                        <a:ea typeface="Albert Sans"/>
                        <a:cs typeface="Albert Sans"/>
                        <a:sym typeface="Albert Sans"/>
                      </a:endParaRPr>
                    </a:p>
                    <a:p>
                      <a:pPr marL="0" lvl="0" indent="0" algn="l" rtl="0">
                        <a:lnSpc>
                          <a:spcPct val="115000"/>
                        </a:lnSpc>
                        <a:spcBef>
                          <a:spcPts val="0"/>
                        </a:spcBef>
                        <a:spcAft>
                          <a:spcPts val="0"/>
                        </a:spcAft>
                        <a:buNone/>
                      </a:pPr>
                      <a:endParaRPr sz="1100">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extLst>
                  <a:ext uri="{0D108BD9-81ED-4DB2-BD59-A6C34878D82A}">
                    <a16:rowId xmlns:a16="http://schemas.microsoft.com/office/drawing/2014/main" val="10003"/>
                  </a:ext>
                </a:extLst>
              </a:tr>
              <a:tr h="398475">
                <a:tc>
                  <a:txBody>
                    <a:bodyPr/>
                    <a:lstStyle/>
                    <a:p>
                      <a:pPr marL="0" marR="0" lvl="0" indent="0" algn="l" rtl="0">
                        <a:lnSpc>
                          <a:spcPct val="100000"/>
                        </a:lnSpc>
                        <a:spcBef>
                          <a:spcPts val="0"/>
                        </a:spcBef>
                        <a:spcAft>
                          <a:spcPts val="0"/>
                        </a:spcAft>
                        <a:buNone/>
                      </a:pPr>
                      <a:r>
                        <a:rPr lang="en" sz="1600" b="1">
                          <a:solidFill>
                            <a:schemeClr val="accent6"/>
                          </a:solidFill>
                          <a:latin typeface="Albert Sans"/>
                          <a:ea typeface="Albert Sans"/>
                          <a:cs typeface="Albert Sans"/>
                          <a:sym typeface="Albert Sans"/>
                        </a:rPr>
                        <a:t>Local AI Trading Assistant</a:t>
                      </a:r>
                      <a:endParaRPr sz="1600" b="1">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tc>
                  <a:txBody>
                    <a:bodyPr/>
                    <a:lstStyle/>
                    <a:p>
                      <a:pPr marL="0" lvl="0" indent="0" algn="l" rtl="0">
                        <a:lnSpc>
                          <a:spcPct val="115000"/>
                        </a:lnSpc>
                        <a:spcBef>
                          <a:spcPts val="0"/>
                        </a:spcBef>
                        <a:spcAft>
                          <a:spcPts val="0"/>
                        </a:spcAft>
                        <a:buNone/>
                      </a:pPr>
                      <a:r>
                        <a:rPr lang="en" sz="1100" i="1">
                          <a:solidFill>
                            <a:schemeClr val="accent6"/>
                          </a:solidFill>
                          <a:latin typeface="Albert Sans"/>
                          <a:ea typeface="Albert Sans"/>
                          <a:cs typeface="Albert Sans"/>
                          <a:sym typeface="Albert Sans"/>
                        </a:rPr>
                        <a:t>Develop a lightweight AI chatbot that runs locally and serves as an enhanced Google Search, capable of answering financial and trading queries using system data, documentation, and external references.</a:t>
                      </a:r>
                      <a:endParaRPr sz="1100" i="1">
                        <a:solidFill>
                          <a:schemeClr val="accent6"/>
                        </a:solidFill>
                        <a:latin typeface="Albert Sans"/>
                        <a:ea typeface="Albert Sans"/>
                        <a:cs typeface="Albert Sans"/>
                        <a:sym typeface="Albert Sans"/>
                      </a:endParaRPr>
                    </a:p>
                    <a:p>
                      <a:pPr marL="0" lvl="0" indent="0" algn="l" rtl="0">
                        <a:lnSpc>
                          <a:spcPct val="115000"/>
                        </a:lnSpc>
                        <a:spcBef>
                          <a:spcPts val="0"/>
                        </a:spcBef>
                        <a:spcAft>
                          <a:spcPts val="0"/>
                        </a:spcAft>
                        <a:buNone/>
                      </a:pPr>
                      <a:endParaRPr sz="1100">
                        <a:solidFill>
                          <a:schemeClr val="accent6"/>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080243">
                        <a:alpha val="4430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2"/>
          <p:cNvSpPr txBox="1">
            <a:spLocks noGrp="1"/>
          </p:cNvSpPr>
          <p:nvPr>
            <p:ph type="title"/>
          </p:nvPr>
        </p:nvSpPr>
        <p:spPr>
          <a:xfrm>
            <a:off x="720000" y="1864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400"/>
              <a:t>Thank You!!</a:t>
            </a:r>
            <a:endParaRPr sz="6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13" name="Google Shape;313;p26"/>
          <p:cNvSpPr txBox="1">
            <a:spLocks noGrp="1"/>
          </p:cNvSpPr>
          <p:nvPr>
            <p:ph type="title" idx="2"/>
          </p:nvPr>
        </p:nvSpPr>
        <p:spPr>
          <a:xfrm>
            <a:off x="720000" y="1342625"/>
            <a:ext cx="1199700" cy="3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14" name="Google Shape;314;p26"/>
          <p:cNvSpPr txBox="1">
            <a:spLocks noGrp="1"/>
          </p:cNvSpPr>
          <p:nvPr>
            <p:ph type="subTitle" idx="1"/>
          </p:nvPr>
        </p:nvSpPr>
        <p:spPr>
          <a:xfrm>
            <a:off x="2056100" y="1342625"/>
            <a:ext cx="60279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Trader Interviews – What Matters Most</a:t>
            </a:r>
            <a:endParaRPr/>
          </a:p>
        </p:txBody>
      </p:sp>
      <p:sp>
        <p:nvSpPr>
          <p:cNvPr id="315" name="Google Shape;315;p26"/>
          <p:cNvSpPr txBox="1">
            <a:spLocks noGrp="1"/>
          </p:cNvSpPr>
          <p:nvPr>
            <p:ph type="title" idx="3"/>
          </p:nvPr>
        </p:nvSpPr>
        <p:spPr>
          <a:xfrm>
            <a:off x="720000" y="4211300"/>
            <a:ext cx="1199700" cy="3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316" name="Google Shape;316;p26"/>
          <p:cNvSpPr txBox="1">
            <a:spLocks noGrp="1"/>
          </p:cNvSpPr>
          <p:nvPr>
            <p:ph type="subTitle" idx="4"/>
          </p:nvPr>
        </p:nvSpPr>
        <p:spPr>
          <a:xfrm>
            <a:off x="2056100" y="4211300"/>
            <a:ext cx="45819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 + Questions</a:t>
            </a:r>
            <a:endParaRPr/>
          </a:p>
        </p:txBody>
      </p:sp>
      <p:sp>
        <p:nvSpPr>
          <p:cNvPr id="317" name="Google Shape;317;p26"/>
          <p:cNvSpPr txBox="1">
            <a:spLocks noGrp="1"/>
          </p:cNvSpPr>
          <p:nvPr>
            <p:ph type="title" idx="5"/>
          </p:nvPr>
        </p:nvSpPr>
        <p:spPr>
          <a:xfrm>
            <a:off x="720000" y="3637565"/>
            <a:ext cx="1199700" cy="3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318" name="Google Shape;318;p26"/>
          <p:cNvSpPr txBox="1">
            <a:spLocks noGrp="1"/>
          </p:cNvSpPr>
          <p:nvPr>
            <p:ph type="subTitle" idx="6"/>
          </p:nvPr>
        </p:nvSpPr>
        <p:spPr>
          <a:xfrm>
            <a:off x="2056100" y="3637575"/>
            <a:ext cx="44232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We Learned &amp; What’s Next</a:t>
            </a:r>
            <a:endParaRPr/>
          </a:p>
          <a:p>
            <a:pPr marL="0" lvl="0" indent="0" algn="l" rtl="0">
              <a:spcBef>
                <a:spcPts val="0"/>
              </a:spcBef>
              <a:spcAft>
                <a:spcPts val="0"/>
              </a:spcAft>
              <a:buNone/>
            </a:pPr>
            <a:endParaRPr/>
          </a:p>
        </p:txBody>
      </p:sp>
      <p:sp>
        <p:nvSpPr>
          <p:cNvPr id="319" name="Google Shape;319;p26"/>
          <p:cNvSpPr txBox="1">
            <a:spLocks noGrp="1"/>
          </p:cNvSpPr>
          <p:nvPr>
            <p:ph type="title" idx="7"/>
          </p:nvPr>
        </p:nvSpPr>
        <p:spPr>
          <a:xfrm>
            <a:off x="720000" y="3063830"/>
            <a:ext cx="1199700" cy="3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20" name="Google Shape;320;p26"/>
          <p:cNvSpPr txBox="1">
            <a:spLocks noGrp="1"/>
          </p:cNvSpPr>
          <p:nvPr>
            <p:ph type="subTitle" idx="8"/>
          </p:nvPr>
        </p:nvSpPr>
        <p:spPr>
          <a:xfrm>
            <a:off x="2056100" y="3063825"/>
            <a:ext cx="43104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Infrastructure &amp; Architecture</a:t>
            </a:r>
            <a:endParaRPr/>
          </a:p>
        </p:txBody>
      </p:sp>
      <p:sp>
        <p:nvSpPr>
          <p:cNvPr id="321" name="Google Shape;321;p26"/>
          <p:cNvSpPr txBox="1">
            <a:spLocks noGrp="1"/>
          </p:cNvSpPr>
          <p:nvPr>
            <p:ph type="title" idx="9"/>
          </p:nvPr>
        </p:nvSpPr>
        <p:spPr>
          <a:xfrm>
            <a:off x="720000" y="2490095"/>
            <a:ext cx="1199700" cy="3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22" name="Google Shape;322;p26"/>
          <p:cNvSpPr txBox="1">
            <a:spLocks noGrp="1"/>
          </p:cNvSpPr>
          <p:nvPr>
            <p:ph type="subTitle" idx="13"/>
          </p:nvPr>
        </p:nvSpPr>
        <p:spPr>
          <a:xfrm>
            <a:off x="2056100" y="2490095"/>
            <a:ext cx="32118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Time!</a:t>
            </a:r>
            <a:endParaRPr/>
          </a:p>
        </p:txBody>
      </p:sp>
      <p:sp>
        <p:nvSpPr>
          <p:cNvPr id="323" name="Google Shape;323;p26"/>
          <p:cNvSpPr txBox="1">
            <a:spLocks noGrp="1"/>
          </p:cNvSpPr>
          <p:nvPr>
            <p:ph type="title" idx="14"/>
          </p:nvPr>
        </p:nvSpPr>
        <p:spPr>
          <a:xfrm>
            <a:off x="720000" y="1916360"/>
            <a:ext cx="1199700" cy="39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24" name="Google Shape;324;p26"/>
          <p:cNvSpPr txBox="1">
            <a:spLocks noGrp="1"/>
          </p:cNvSpPr>
          <p:nvPr>
            <p:ph type="subTitle" idx="15"/>
          </p:nvPr>
        </p:nvSpPr>
        <p:spPr>
          <a:xfrm>
            <a:off x="2056100" y="1916350"/>
            <a:ext cx="5051700" cy="3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 of our product</a:t>
            </a:r>
            <a:endParaRPr/>
          </a:p>
        </p:txBody>
      </p:sp>
      <p:grpSp>
        <p:nvGrpSpPr>
          <p:cNvPr id="325" name="Google Shape;325;p26"/>
          <p:cNvGrpSpPr/>
          <p:nvPr/>
        </p:nvGrpSpPr>
        <p:grpSpPr>
          <a:xfrm>
            <a:off x="6518435" y="3144203"/>
            <a:ext cx="2348437" cy="1932163"/>
            <a:chOff x="6518435" y="3144203"/>
            <a:chExt cx="2348437" cy="1932163"/>
          </a:xfrm>
        </p:grpSpPr>
        <p:sp>
          <p:nvSpPr>
            <p:cNvPr id="326" name="Google Shape;326;p26"/>
            <p:cNvSpPr/>
            <p:nvPr/>
          </p:nvSpPr>
          <p:spPr>
            <a:xfrm>
              <a:off x="6524023" y="4536193"/>
              <a:ext cx="177017" cy="169567"/>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6518435" y="4529706"/>
              <a:ext cx="189093" cy="181642"/>
            </a:xfrm>
            <a:custGeom>
              <a:avLst/>
              <a:gdLst/>
              <a:ahLst/>
              <a:cxnLst/>
              <a:rect l="l" t="t" r="r" b="b"/>
              <a:pathLst>
                <a:path w="2944" h="2828" extrusionOk="0">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6606880" y="4700107"/>
              <a:ext cx="12204" cy="229108"/>
            </a:xfrm>
            <a:custGeom>
              <a:avLst/>
              <a:gdLst/>
              <a:ahLst/>
              <a:cxnLst/>
              <a:rect l="l" t="t" r="r" b="b"/>
              <a:pathLst>
                <a:path w="190" h="3567" extrusionOk="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6606880" y="4311838"/>
              <a:ext cx="12204" cy="230007"/>
            </a:xfrm>
            <a:custGeom>
              <a:avLst/>
              <a:gdLst/>
              <a:ahLst/>
              <a:cxnLst/>
              <a:rect l="l" t="t" r="r" b="b"/>
              <a:pathLst>
                <a:path w="190" h="3581" extrusionOk="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6833162" y="3531509"/>
              <a:ext cx="177017" cy="988947"/>
            </a:xfrm>
            <a:custGeom>
              <a:avLst/>
              <a:gdLst/>
              <a:ahLst/>
              <a:cxnLst/>
              <a:rect l="l" t="t" r="r" b="b"/>
              <a:pathLst>
                <a:path w="2756" h="15397" extrusionOk="0">
                  <a:moveTo>
                    <a:pt x="1" y="1"/>
                  </a:moveTo>
                  <a:lnTo>
                    <a:pt x="1" y="15397"/>
                  </a:lnTo>
                  <a:lnTo>
                    <a:pt x="2755" y="15397"/>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6915119" y="4513841"/>
              <a:ext cx="12139" cy="230136"/>
            </a:xfrm>
            <a:custGeom>
              <a:avLst/>
              <a:gdLst/>
              <a:ahLst/>
              <a:cxnLst/>
              <a:rect l="l" t="t" r="r" b="b"/>
              <a:pathLst>
                <a:path w="189" h="3583" extrusionOk="0">
                  <a:moveTo>
                    <a:pt x="101" y="1"/>
                  </a:moveTo>
                  <a:cubicBezTo>
                    <a:pt x="43" y="1"/>
                    <a:pt x="1" y="45"/>
                    <a:pt x="1" y="103"/>
                  </a:cubicBezTo>
                  <a:lnTo>
                    <a:pt x="1" y="3495"/>
                  </a:lnTo>
                  <a:cubicBezTo>
                    <a:pt x="1" y="3538"/>
                    <a:pt x="43" y="3582"/>
                    <a:pt x="101" y="3582"/>
                  </a:cubicBezTo>
                  <a:cubicBezTo>
                    <a:pt x="146" y="3582"/>
                    <a:pt x="188" y="3538"/>
                    <a:pt x="188" y="3495"/>
                  </a:cubicBezTo>
                  <a:lnTo>
                    <a:pt x="188" y="103"/>
                  </a:lnTo>
                  <a:cubicBezTo>
                    <a:pt x="188" y="45"/>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6915119" y="3307090"/>
              <a:ext cx="12139" cy="230071"/>
            </a:xfrm>
            <a:custGeom>
              <a:avLst/>
              <a:gdLst/>
              <a:ahLst/>
              <a:cxnLst/>
              <a:rect l="l" t="t" r="r" b="b"/>
              <a:pathLst>
                <a:path w="189" h="3582" extrusionOk="0">
                  <a:moveTo>
                    <a:pt x="101" y="0"/>
                  </a:moveTo>
                  <a:cubicBezTo>
                    <a:pt x="43" y="0"/>
                    <a:pt x="1" y="45"/>
                    <a:pt x="1" y="103"/>
                  </a:cubicBezTo>
                  <a:lnTo>
                    <a:pt x="1" y="3495"/>
                  </a:lnTo>
                  <a:cubicBezTo>
                    <a:pt x="1" y="3538"/>
                    <a:pt x="43" y="3582"/>
                    <a:pt x="101" y="3582"/>
                  </a:cubicBezTo>
                  <a:cubicBezTo>
                    <a:pt x="146" y="3582"/>
                    <a:pt x="188" y="3538"/>
                    <a:pt x="188" y="3495"/>
                  </a:cubicBezTo>
                  <a:lnTo>
                    <a:pt x="188" y="103"/>
                  </a:lnTo>
                  <a:cubicBezTo>
                    <a:pt x="188" y="45"/>
                    <a:pt x="146"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7141337" y="3531509"/>
              <a:ext cx="177017" cy="143489"/>
            </a:xfrm>
            <a:custGeom>
              <a:avLst/>
              <a:gdLst/>
              <a:ahLst/>
              <a:cxnLst/>
              <a:rect l="l" t="t" r="r" b="b"/>
              <a:pathLst>
                <a:path w="2756" h="2234" extrusionOk="0">
                  <a:moveTo>
                    <a:pt x="1" y="1"/>
                  </a:moveTo>
                  <a:lnTo>
                    <a:pt x="1" y="2233"/>
                  </a:lnTo>
                  <a:lnTo>
                    <a:pt x="2755" y="2233"/>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7224257" y="3668383"/>
              <a:ext cx="11240" cy="230071"/>
            </a:xfrm>
            <a:custGeom>
              <a:avLst/>
              <a:gdLst/>
              <a:ahLst/>
              <a:cxnLst/>
              <a:rect l="l" t="t" r="r" b="b"/>
              <a:pathLst>
                <a:path w="175" h="3582" extrusionOk="0">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7224257" y="3307090"/>
              <a:ext cx="11240" cy="230071"/>
            </a:xfrm>
            <a:custGeom>
              <a:avLst/>
              <a:gdLst/>
              <a:ahLst/>
              <a:cxnLst/>
              <a:rect l="l" t="t" r="r" b="b"/>
              <a:pathLst>
                <a:path w="175" h="3582" extrusionOk="0">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7449576" y="3677697"/>
              <a:ext cx="177017" cy="348319"/>
            </a:xfrm>
            <a:custGeom>
              <a:avLst/>
              <a:gdLst/>
              <a:ahLst/>
              <a:cxnLst/>
              <a:rect l="l" t="t" r="r" b="b"/>
              <a:pathLst>
                <a:path w="2756" h="5423" extrusionOk="0">
                  <a:moveTo>
                    <a:pt x="1" y="0"/>
                  </a:moveTo>
                  <a:lnTo>
                    <a:pt x="1" y="5422"/>
                  </a:lnTo>
                  <a:lnTo>
                    <a:pt x="2755" y="5422"/>
                  </a:lnTo>
                  <a:lnTo>
                    <a:pt x="2755"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7443988" y="3671209"/>
              <a:ext cx="189093" cy="360394"/>
            </a:xfrm>
            <a:custGeom>
              <a:avLst/>
              <a:gdLst/>
              <a:ahLst/>
              <a:cxnLst/>
              <a:rect l="l" t="t" r="r" b="b"/>
              <a:pathLst>
                <a:path w="2944" h="5611" extrusionOk="0">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7532432" y="4019464"/>
              <a:ext cx="12204" cy="230007"/>
            </a:xfrm>
            <a:custGeom>
              <a:avLst/>
              <a:gdLst/>
              <a:ahLst/>
              <a:cxnLst/>
              <a:rect l="l" t="t" r="r" b="b"/>
              <a:pathLst>
                <a:path w="190" h="3581" extrusionOk="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7532432" y="3454241"/>
              <a:ext cx="12204" cy="229108"/>
            </a:xfrm>
            <a:custGeom>
              <a:avLst/>
              <a:gdLst/>
              <a:ahLst/>
              <a:cxnLst/>
              <a:rect l="l" t="t" r="r" b="b"/>
              <a:pathLst>
                <a:path w="190" h="3567" extrusionOk="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7758778" y="4041816"/>
              <a:ext cx="176953" cy="797992"/>
            </a:xfrm>
            <a:custGeom>
              <a:avLst/>
              <a:gdLst/>
              <a:ahLst/>
              <a:cxnLst/>
              <a:rect l="l" t="t" r="r" b="b"/>
              <a:pathLst>
                <a:path w="2755" h="12424" extrusionOk="0">
                  <a:moveTo>
                    <a:pt x="0" y="0"/>
                  </a:moveTo>
                  <a:lnTo>
                    <a:pt x="0" y="12424"/>
                  </a:lnTo>
                  <a:lnTo>
                    <a:pt x="2754" y="12424"/>
                  </a:lnTo>
                  <a:lnTo>
                    <a:pt x="2754" y="0"/>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7752163" y="4035264"/>
              <a:ext cx="189157" cy="811095"/>
            </a:xfrm>
            <a:custGeom>
              <a:avLst/>
              <a:gdLst/>
              <a:ahLst/>
              <a:cxnLst/>
              <a:rect l="l" t="t" r="r" b="b"/>
              <a:pathLst>
                <a:path w="2945" h="12628" extrusionOk="0">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7840671" y="4834155"/>
              <a:ext cx="12139" cy="229172"/>
            </a:xfrm>
            <a:custGeom>
              <a:avLst/>
              <a:gdLst/>
              <a:ahLst/>
              <a:cxnLst/>
              <a:rect l="l" t="t" r="r" b="b"/>
              <a:pathLst>
                <a:path w="189" h="3568" extrusionOk="0">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7840671" y="3817332"/>
              <a:ext cx="12139" cy="230136"/>
            </a:xfrm>
            <a:custGeom>
              <a:avLst/>
              <a:gdLst/>
              <a:ahLst/>
              <a:cxnLst/>
              <a:rect l="l" t="t" r="r" b="b"/>
              <a:pathLst>
                <a:path w="189" h="3583" extrusionOk="0">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8066953" y="4645191"/>
              <a:ext cx="176953" cy="207655"/>
            </a:xfrm>
            <a:custGeom>
              <a:avLst/>
              <a:gdLst/>
              <a:ahLst/>
              <a:cxnLst/>
              <a:rect l="l" t="t" r="r" b="b"/>
              <a:pathLst>
                <a:path w="2755" h="3233" extrusionOk="0">
                  <a:moveTo>
                    <a:pt x="0" y="0"/>
                  </a:moveTo>
                  <a:lnTo>
                    <a:pt x="0" y="3233"/>
                  </a:lnTo>
                  <a:lnTo>
                    <a:pt x="2754" y="3233"/>
                  </a:lnTo>
                  <a:lnTo>
                    <a:pt x="2754"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8148846" y="4846295"/>
              <a:ext cx="12204" cy="230071"/>
            </a:xfrm>
            <a:custGeom>
              <a:avLst/>
              <a:gdLst/>
              <a:ahLst/>
              <a:cxnLst/>
              <a:rect l="l" t="t" r="r" b="b"/>
              <a:pathLst>
                <a:path w="190" h="3582" extrusionOk="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8148846" y="4420772"/>
              <a:ext cx="12204" cy="230071"/>
            </a:xfrm>
            <a:custGeom>
              <a:avLst/>
              <a:gdLst/>
              <a:ahLst/>
              <a:cxnLst/>
              <a:rect l="l" t="t" r="r" b="b"/>
              <a:pathLst>
                <a:path w="190" h="3582" extrusionOk="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8375192" y="3632993"/>
              <a:ext cx="176954" cy="988949"/>
            </a:xfrm>
            <a:custGeom>
              <a:avLst/>
              <a:gdLst/>
              <a:ahLst/>
              <a:cxnLst/>
              <a:rect l="l" t="t" r="r" b="b"/>
              <a:pathLst>
                <a:path w="2755" h="15397" extrusionOk="0">
                  <a:moveTo>
                    <a:pt x="0" y="0"/>
                  </a:moveTo>
                  <a:lnTo>
                    <a:pt x="0" y="15396"/>
                  </a:lnTo>
                  <a:lnTo>
                    <a:pt x="2755" y="15396"/>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8457984" y="4616288"/>
              <a:ext cx="12204" cy="230071"/>
            </a:xfrm>
            <a:custGeom>
              <a:avLst/>
              <a:gdLst/>
              <a:ahLst/>
              <a:cxnLst/>
              <a:rect l="l" t="t" r="r" b="b"/>
              <a:pathLst>
                <a:path w="190" h="3582" extrusionOk="0">
                  <a:moveTo>
                    <a:pt x="88" y="0"/>
                  </a:moveTo>
                  <a:cubicBezTo>
                    <a:pt x="45" y="0"/>
                    <a:pt x="1" y="45"/>
                    <a:pt x="1" y="87"/>
                  </a:cubicBezTo>
                  <a:lnTo>
                    <a:pt x="1" y="3480"/>
                  </a:lnTo>
                  <a:cubicBezTo>
                    <a:pt x="1" y="3538"/>
                    <a:pt x="45" y="3582"/>
                    <a:pt x="88" y="3582"/>
                  </a:cubicBezTo>
                  <a:cubicBezTo>
                    <a:pt x="146" y="3582"/>
                    <a:pt x="190" y="3538"/>
                    <a:pt x="190" y="3480"/>
                  </a:cubicBezTo>
                  <a:lnTo>
                    <a:pt x="190" y="87"/>
                  </a:lnTo>
                  <a:cubicBezTo>
                    <a:pt x="190"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8457984" y="3409537"/>
              <a:ext cx="12204" cy="230071"/>
            </a:xfrm>
            <a:custGeom>
              <a:avLst/>
              <a:gdLst/>
              <a:ahLst/>
              <a:cxnLst/>
              <a:rect l="l" t="t" r="r" b="b"/>
              <a:pathLst>
                <a:path w="190" h="3582" extrusionOk="0">
                  <a:moveTo>
                    <a:pt x="88" y="0"/>
                  </a:moveTo>
                  <a:cubicBezTo>
                    <a:pt x="45" y="0"/>
                    <a:pt x="1" y="44"/>
                    <a:pt x="1" y="87"/>
                  </a:cubicBezTo>
                  <a:lnTo>
                    <a:pt x="1" y="3479"/>
                  </a:lnTo>
                  <a:cubicBezTo>
                    <a:pt x="1" y="3537"/>
                    <a:pt x="45" y="3582"/>
                    <a:pt x="88" y="3582"/>
                  </a:cubicBezTo>
                  <a:cubicBezTo>
                    <a:pt x="146" y="3582"/>
                    <a:pt x="190" y="3537"/>
                    <a:pt x="190" y="3479"/>
                  </a:cubicBezTo>
                  <a:lnTo>
                    <a:pt x="190" y="87"/>
                  </a:lnTo>
                  <a:cubicBezTo>
                    <a:pt x="190"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8684330" y="3367659"/>
              <a:ext cx="176953" cy="259810"/>
            </a:xfrm>
            <a:custGeom>
              <a:avLst/>
              <a:gdLst/>
              <a:ahLst/>
              <a:cxnLst/>
              <a:rect l="l" t="t" r="r" b="b"/>
              <a:pathLst>
                <a:path w="2755" h="4045" extrusionOk="0">
                  <a:moveTo>
                    <a:pt x="0" y="0"/>
                  </a:moveTo>
                  <a:lnTo>
                    <a:pt x="0" y="4045"/>
                  </a:lnTo>
                  <a:lnTo>
                    <a:pt x="2755" y="4045"/>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8766224" y="3621817"/>
              <a:ext cx="12139" cy="229108"/>
            </a:xfrm>
            <a:custGeom>
              <a:avLst/>
              <a:gdLst/>
              <a:ahLst/>
              <a:cxnLst/>
              <a:rect l="l" t="t" r="r" b="b"/>
              <a:pathLst>
                <a:path w="189" h="3567" extrusionOk="0">
                  <a:moveTo>
                    <a:pt x="102" y="1"/>
                  </a:moveTo>
                  <a:cubicBezTo>
                    <a:pt x="44" y="1"/>
                    <a:pt x="1" y="30"/>
                    <a:pt x="1" y="88"/>
                  </a:cubicBezTo>
                  <a:lnTo>
                    <a:pt x="1" y="3480"/>
                  </a:lnTo>
                  <a:cubicBezTo>
                    <a:pt x="1" y="3524"/>
                    <a:pt x="44" y="3567"/>
                    <a:pt x="102" y="3567"/>
                  </a:cubicBezTo>
                  <a:cubicBezTo>
                    <a:pt x="146" y="3567"/>
                    <a:pt x="189" y="3524"/>
                    <a:pt x="189" y="3480"/>
                  </a:cubicBezTo>
                  <a:lnTo>
                    <a:pt x="189" y="88"/>
                  </a:lnTo>
                  <a:cubicBezTo>
                    <a:pt x="189" y="30"/>
                    <a:pt x="146"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8766224" y="3144203"/>
              <a:ext cx="12139" cy="230007"/>
            </a:xfrm>
            <a:custGeom>
              <a:avLst/>
              <a:gdLst/>
              <a:ahLst/>
              <a:cxnLst/>
              <a:rect l="l" t="t" r="r" b="b"/>
              <a:pathLst>
                <a:path w="189" h="3581" extrusionOk="0">
                  <a:moveTo>
                    <a:pt x="102" y="0"/>
                  </a:moveTo>
                  <a:cubicBezTo>
                    <a:pt x="44" y="0"/>
                    <a:pt x="1" y="43"/>
                    <a:pt x="1" y="101"/>
                  </a:cubicBezTo>
                  <a:lnTo>
                    <a:pt x="1" y="3479"/>
                  </a:lnTo>
                  <a:cubicBezTo>
                    <a:pt x="1" y="3537"/>
                    <a:pt x="44" y="3580"/>
                    <a:pt x="102" y="3580"/>
                  </a:cubicBezTo>
                  <a:cubicBezTo>
                    <a:pt x="146" y="3580"/>
                    <a:pt x="189" y="3537"/>
                    <a:pt x="189" y="3479"/>
                  </a:cubicBezTo>
                  <a:lnTo>
                    <a:pt x="189" y="101"/>
                  </a:lnTo>
                  <a:cubicBezTo>
                    <a:pt x="189" y="43"/>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6826610" y="3524958"/>
              <a:ext cx="189157" cy="1001089"/>
            </a:xfrm>
            <a:custGeom>
              <a:avLst/>
              <a:gdLst/>
              <a:ahLst/>
              <a:cxnLst/>
              <a:rect l="l" t="t" r="r" b="b"/>
              <a:pathLst>
                <a:path w="2945" h="15586" extrusionOk="0">
                  <a:moveTo>
                    <a:pt x="2755" y="190"/>
                  </a:moveTo>
                  <a:lnTo>
                    <a:pt x="2755" y="15397"/>
                  </a:lnTo>
                  <a:lnTo>
                    <a:pt x="190" y="15397"/>
                  </a:lnTo>
                  <a:lnTo>
                    <a:pt x="190" y="190"/>
                  </a:lnTo>
                  <a:close/>
                  <a:moveTo>
                    <a:pt x="103" y="1"/>
                  </a:moveTo>
                  <a:cubicBezTo>
                    <a:pt x="45" y="1"/>
                    <a:pt x="1" y="45"/>
                    <a:pt x="1" y="103"/>
                  </a:cubicBezTo>
                  <a:lnTo>
                    <a:pt x="1" y="15499"/>
                  </a:lnTo>
                  <a:cubicBezTo>
                    <a:pt x="1" y="15557"/>
                    <a:pt x="45" y="15586"/>
                    <a:pt x="103" y="15586"/>
                  </a:cubicBezTo>
                  <a:lnTo>
                    <a:pt x="2857" y="15586"/>
                  </a:lnTo>
                  <a:cubicBezTo>
                    <a:pt x="2900" y="15586"/>
                    <a:pt x="2944" y="15557"/>
                    <a:pt x="2944" y="15499"/>
                  </a:cubicBezTo>
                  <a:lnTo>
                    <a:pt x="2944" y="103"/>
                  </a:lnTo>
                  <a:cubicBezTo>
                    <a:pt x="2944" y="45"/>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7134849" y="3524958"/>
              <a:ext cx="190057" cy="155629"/>
            </a:xfrm>
            <a:custGeom>
              <a:avLst/>
              <a:gdLst/>
              <a:ahLst/>
              <a:cxnLst/>
              <a:rect l="l" t="t" r="r" b="b"/>
              <a:pathLst>
                <a:path w="2959" h="2423" extrusionOk="0">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8060466" y="4638640"/>
              <a:ext cx="189992" cy="219795"/>
            </a:xfrm>
            <a:custGeom>
              <a:avLst/>
              <a:gdLst/>
              <a:ahLst/>
              <a:cxnLst/>
              <a:rect l="l" t="t" r="r" b="b"/>
              <a:pathLst>
                <a:path w="2958" h="3422" extrusionOk="0">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8369604" y="3627405"/>
              <a:ext cx="189029" cy="1001089"/>
            </a:xfrm>
            <a:custGeom>
              <a:avLst/>
              <a:gdLst/>
              <a:ahLst/>
              <a:cxnLst/>
              <a:rect l="l" t="t" r="r" b="b"/>
              <a:pathLst>
                <a:path w="2943" h="15586" extrusionOk="0">
                  <a:moveTo>
                    <a:pt x="2755" y="190"/>
                  </a:moveTo>
                  <a:lnTo>
                    <a:pt x="2755" y="15396"/>
                  </a:lnTo>
                  <a:lnTo>
                    <a:pt x="188" y="15396"/>
                  </a:lnTo>
                  <a:lnTo>
                    <a:pt x="188" y="190"/>
                  </a:lnTo>
                  <a:close/>
                  <a:moveTo>
                    <a:pt x="87" y="1"/>
                  </a:moveTo>
                  <a:cubicBezTo>
                    <a:pt x="43" y="1"/>
                    <a:pt x="0" y="45"/>
                    <a:pt x="0" y="87"/>
                  </a:cubicBezTo>
                  <a:lnTo>
                    <a:pt x="0" y="15483"/>
                  </a:lnTo>
                  <a:cubicBezTo>
                    <a:pt x="0" y="15541"/>
                    <a:pt x="43" y="15586"/>
                    <a:pt x="87" y="15586"/>
                  </a:cubicBezTo>
                  <a:lnTo>
                    <a:pt x="2842" y="15586"/>
                  </a:lnTo>
                  <a:cubicBezTo>
                    <a:pt x="2900" y="15586"/>
                    <a:pt x="2943" y="15541"/>
                    <a:pt x="2943" y="15483"/>
                  </a:cubicBezTo>
                  <a:lnTo>
                    <a:pt x="2943" y="87"/>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8677779" y="3362071"/>
              <a:ext cx="189093" cy="271950"/>
            </a:xfrm>
            <a:custGeom>
              <a:avLst/>
              <a:gdLst/>
              <a:ahLst/>
              <a:cxnLst/>
              <a:rect l="l" t="t" r="r" b="b"/>
              <a:pathLst>
                <a:path w="2944" h="4234" extrusionOk="0">
                  <a:moveTo>
                    <a:pt x="2755" y="188"/>
                  </a:moveTo>
                  <a:lnTo>
                    <a:pt x="2755" y="4045"/>
                  </a:lnTo>
                  <a:lnTo>
                    <a:pt x="189" y="4045"/>
                  </a:lnTo>
                  <a:lnTo>
                    <a:pt x="189" y="188"/>
                  </a:lnTo>
                  <a:close/>
                  <a:moveTo>
                    <a:pt x="102" y="0"/>
                  </a:moveTo>
                  <a:cubicBezTo>
                    <a:pt x="44" y="0"/>
                    <a:pt x="0" y="43"/>
                    <a:pt x="0" y="87"/>
                  </a:cubicBezTo>
                  <a:lnTo>
                    <a:pt x="0" y="4132"/>
                  </a:lnTo>
                  <a:cubicBezTo>
                    <a:pt x="0" y="4189"/>
                    <a:pt x="44" y="4234"/>
                    <a:pt x="102" y="4234"/>
                  </a:cubicBezTo>
                  <a:lnTo>
                    <a:pt x="2857" y="4234"/>
                  </a:lnTo>
                  <a:cubicBezTo>
                    <a:pt x="2900" y="4234"/>
                    <a:pt x="2944" y="4189"/>
                    <a:pt x="2944" y="4132"/>
                  </a:cubicBezTo>
                  <a:lnTo>
                    <a:pt x="2944" y="87"/>
                  </a:lnTo>
                  <a:cubicBezTo>
                    <a:pt x="2944" y="43"/>
                    <a:pt x="2900"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713225" y="3682350"/>
            <a:ext cx="7717800" cy="92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a:t>Trader Interviews</a:t>
            </a:r>
            <a:endParaRPr sz="5600"/>
          </a:p>
        </p:txBody>
      </p:sp>
      <p:sp>
        <p:nvSpPr>
          <p:cNvPr id="363" name="Google Shape;363;p27"/>
          <p:cNvSpPr txBox="1">
            <a:spLocks noGrp="1"/>
          </p:cNvSpPr>
          <p:nvPr>
            <p:ph type="title" idx="2"/>
          </p:nvPr>
        </p:nvSpPr>
        <p:spPr>
          <a:xfrm>
            <a:off x="713225" y="2762850"/>
            <a:ext cx="1753800" cy="6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pic>
        <p:nvPicPr>
          <p:cNvPr id="364" name="Google Shape;364;p27"/>
          <p:cNvPicPr preferRelativeResize="0">
            <a:picLocks noGrp="1"/>
          </p:cNvPicPr>
          <p:nvPr>
            <p:ph type="pic" idx="3"/>
          </p:nvPr>
        </p:nvPicPr>
        <p:blipFill rotWithShape="1">
          <a:blip r:embed="rId3">
            <a:alphaModFix/>
          </a:blip>
          <a:srcRect l="11879" r="11871"/>
          <a:stretch/>
        </p:blipFill>
        <p:spPr>
          <a:xfrm>
            <a:off x="4480775" y="539500"/>
            <a:ext cx="3950251" cy="2914250"/>
          </a:xfrm>
          <a:prstGeom prst="rect">
            <a:avLst/>
          </a:prstGeom>
        </p:spPr>
      </p:pic>
      <p:grpSp>
        <p:nvGrpSpPr>
          <p:cNvPr id="365" name="Google Shape;365;p27"/>
          <p:cNvGrpSpPr/>
          <p:nvPr/>
        </p:nvGrpSpPr>
        <p:grpSpPr>
          <a:xfrm>
            <a:off x="291401" y="76653"/>
            <a:ext cx="1202212" cy="1920269"/>
            <a:chOff x="11013135" y="64478"/>
            <a:chExt cx="1202212" cy="1920269"/>
          </a:xfrm>
        </p:grpSpPr>
        <p:sp>
          <p:nvSpPr>
            <p:cNvPr id="366" name="Google Shape;366;p27"/>
            <p:cNvSpPr/>
            <p:nvPr/>
          </p:nvSpPr>
          <p:spPr>
            <a:xfrm>
              <a:off x="11018723" y="1293580"/>
              <a:ext cx="177018" cy="169567"/>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11013135" y="1287093"/>
              <a:ext cx="189093" cy="181642"/>
            </a:xfrm>
            <a:custGeom>
              <a:avLst/>
              <a:gdLst/>
              <a:ahLst/>
              <a:cxnLst/>
              <a:rect l="l" t="t" r="r" b="b"/>
              <a:pathLst>
                <a:path w="2944" h="2828" extrusionOk="0">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11101580" y="1457495"/>
              <a:ext cx="12204" cy="229108"/>
            </a:xfrm>
            <a:custGeom>
              <a:avLst/>
              <a:gdLst/>
              <a:ahLst/>
              <a:cxnLst/>
              <a:rect l="l" t="t" r="r" b="b"/>
              <a:pathLst>
                <a:path w="190" h="3567" extrusionOk="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11101580" y="1069226"/>
              <a:ext cx="12204" cy="230008"/>
            </a:xfrm>
            <a:custGeom>
              <a:avLst/>
              <a:gdLst/>
              <a:ahLst/>
              <a:cxnLst/>
              <a:rect l="l" t="t" r="r" b="b"/>
              <a:pathLst>
                <a:path w="190" h="3581" extrusionOk="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11327862" y="288897"/>
              <a:ext cx="177018" cy="988949"/>
            </a:xfrm>
            <a:custGeom>
              <a:avLst/>
              <a:gdLst/>
              <a:ahLst/>
              <a:cxnLst/>
              <a:rect l="l" t="t" r="r" b="b"/>
              <a:pathLst>
                <a:path w="2756" h="15397" extrusionOk="0">
                  <a:moveTo>
                    <a:pt x="1" y="1"/>
                  </a:moveTo>
                  <a:lnTo>
                    <a:pt x="1" y="15397"/>
                  </a:lnTo>
                  <a:lnTo>
                    <a:pt x="2755" y="15397"/>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11409819" y="1271228"/>
              <a:ext cx="12139" cy="230136"/>
            </a:xfrm>
            <a:custGeom>
              <a:avLst/>
              <a:gdLst/>
              <a:ahLst/>
              <a:cxnLst/>
              <a:rect l="l" t="t" r="r" b="b"/>
              <a:pathLst>
                <a:path w="189" h="3583" extrusionOk="0">
                  <a:moveTo>
                    <a:pt x="101" y="1"/>
                  </a:moveTo>
                  <a:cubicBezTo>
                    <a:pt x="43" y="1"/>
                    <a:pt x="1" y="45"/>
                    <a:pt x="1" y="103"/>
                  </a:cubicBezTo>
                  <a:lnTo>
                    <a:pt x="1" y="3495"/>
                  </a:lnTo>
                  <a:cubicBezTo>
                    <a:pt x="1" y="3538"/>
                    <a:pt x="43" y="3582"/>
                    <a:pt x="101" y="3582"/>
                  </a:cubicBezTo>
                  <a:cubicBezTo>
                    <a:pt x="146" y="3582"/>
                    <a:pt x="188" y="3538"/>
                    <a:pt x="188" y="3495"/>
                  </a:cubicBezTo>
                  <a:lnTo>
                    <a:pt x="188" y="103"/>
                  </a:lnTo>
                  <a:cubicBezTo>
                    <a:pt x="188" y="45"/>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11409819" y="64478"/>
              <a:ext cx="12139" cy="230072"/>
            </a:xfrm>
            <a:custGeom>
              <a:avLst/>
              <a:gdLst/>
              <a:ahLst/>
              <a:cxnLst/>
              <a:rect l="l" t="t" r="r" b="b"/>
              <a:pathLst>
                <a:path w="189" h="3582" extrusionOk="0">
                  <a:moveTo>
                    <a:pt x="101" y="0"/>
                  </a:moveTo>
                  <a:cubicBezTo>
                    <a:pt x="43" y="0"/>
                    <a:pt x="1" y="45"/>
                    <a:pt x="1" y="103"/>
                  </a:cubicBezTo>
                  <a:lnTo>
                    <a:pt x="1" y="3495"/>
                  </a:lnTo>
                  <a:cubicBezTo>
                    <a:pt x="1" y="3538"/>
                    <a:pt x="43" y="3582"/>
                    <a:pt x="101" y="3582"/>
                  </a:cubicBezTo>
                  <a:cubicBezTo>
                    <a:pt x="146" y="3582"/>
                    <a:pt x="188" y="3538"/>
                    <a:pt x="188" y="3495"/>
                  </a:cubicBezTo>
                  <a:lnTo>
                    <a:pt x="188" y="103"/>
                  </a:lnTo>
                  <a:cubicBezTo>
                    <a:pt x="188" y="45"/>
                    <a:pt x="146"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11723667" y="771380"/>
              <a:ext cx="176954" cy="988949"/>
            </a:xfrm>
            <a:custGeom>
              <a:avLst/>
              <a:gdLst/>
              <a:ahLst/>
              <a:cxnLst/>
              <a:rect l="l" t="t" r="r" b="b"/>
              <a:pathLst>
                <a:path w="2755" h="15397" extrusionOk="0">
                  <a:moveTo>
                    <a:pt x="0" y="0"/>
                  </a:moveTo>
                  <a:lnTo>
                    <a:pt x="0" y="15396"/>
                  </a:lnTo>
                  <a:lnTo>
                    <a:pt x="2755" y="15396"/>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11806459" y="1754675"/>
              <a:ext cx="12204" cy="230072"/>
            </a:xfrm>
            <a:custGeom>
              <a:avLst/>
              <a:gdLst/>
              <a:ahLst/>
              <a:cxnLst/>
              <a:rect l="l" t="t" r="r" b="b"/>
              <a:pathLst>
                <a:path w="190" h="3582" extrusionOk="0">
                  <a:moveTo>
                    <a:pt x="88" y="0"/>
                  </a:moveTo>
                  <a:cubicBezTo>
                    <a:pt x="45" y="0"/>
                    <a:pt x="1" y="45"/>
                    <a:pt x="1" y="87"/>
                  </a:cubicBezTo>
                  <a:lnTo>
                    <a:pt x="1" y="3480"/>
                  </a:lnTo>
                  <a:cubicBezTo>
                    <a:pt x="1" y="3538"/>
                    <a:pt x="45" y="3582"/>
                    <a:pt x="88" y="3582"/>
                  </a:cubicBezTo>
                  <a:cubicBezTo>
                    <a:pt x="146" y="3582"/>
                    <a:pt x="190" y="3538"/>
                    <a:pt x="190" y="3480"/>
                  </a:cubicBezTo>
                  <a:lnTo>
                    <a:pt x="190" y="87"/>
                  </a:lnTo>
                  <a:cubicBezTo>
                    <a:pt x="190"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11806459" y="547924"/>
              <a:ext cx="12204" cy="230072"/>
            </a:xfrm>
            <a:custGeom>
              <a:avLst/>
              <a:gdLst/>
              <a:ahLst/>
              <a:cxnLst/>
              <a:rect l="l" t="t" r="r" b="b"/>
              <a:pathLst>
                <a:path w="190" h="3582" extrusionOk="0">
                  <a:moveTo>
                    <a:pt x="88" y="0"/>
                  </a:moveTo>
                  <a:cubicBezTo>
                    <a:pt x="45" y="0"/>
                    <a:pt x="1" y="44"/>
                    <a:pt x="1" y="87"/>
                  </a:cubicBezTo>
                  <a:lnTo>
                    <a:pt x="1" y="3479"/>
                  </a:lnTo>
                  <a:cubicBezTo>
                    <a:pt x="1" y="3537"/>
                    <a:pt x="45" y="3582"/>
                    <a:pt x="88" y="3582"/>
                  </a:cubicBezTo>
                  <a:cubicBezTo>
                    <a:pt x="146" y="3582"/>
                    <a:pt x="190" y="3537"/>
                    <a:pt x="190" y="3479"/>
                  </a:cubicBezTo>
                  <a:lnTo>
                    <a:pt x="190" y="87"/>
                  </a:lnTo>
                  <a:cubicBezTo>
                    <a:pt x="190"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12032805" y="506047"/>
              <a:ext cx="176954" cy="259810"/>
            </a:xfrm>
            <a:custGeom>
              <a:avLst/>
              <a:gdLst/>
              <a:ahLst/>
              <a:cxnLst/>
              <a:rect l="l" t="t" r="r" b="b"/>
              <a:pathLst>
                <a:path w="2755" h="4045" extrusionOk="0">
                  <a:moveTo>
                    <a:pt x="0" y="0"/>
                  </a:moveTo>
                  <a:lnTo>
                    <a:pt x="0" y="4045"/>
                  </a:lnTo>
                  <a:lnTo>
                    <a:pt x="2755" y="4045"/>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12114699" y="760204"/>
              <a:ext cx="12139" cy="229108"/>
            </a:xfrm>
            <a:custGeom>
              <a:avLst/>
              <a:gdLst/>
              <a:ahLst/>
              <a:cxnLst/>
              <a:rect l="l" t="t" r="r" b="b"/>
              <a:pathLst>
                <a:path w="189" h="3567" extrusionOk="0">
                  <a:moveTo>
                    <a:pt x="102" y="1"/>
                  </a:moveTo>
                  <a:cubicBezTo>
                    <a:pt x="44" y="1"/>
                    <a:pt x="1" y="30"/>
                    <a:pt x="1" y="88"/>
                  </a:cubicBezTo>
                  <a:lnTo>
                    <a:pt x="1" y="3480"/>
                  </a:lnTo>
                  <a:cubicBezTo>
                    <a:pt x="1" y="3524"/>
                    <a:pt x="44" y="3567"/>
                    <a:pt x="102" y="3567"/>
                  </a:cubicBezTo>
                  <a:cubicBezTo>
                    <a:pt x="146" y="3567"/>
                    <a:pt x="189" y="3524"/>
                    <a:pt x="189" y="3480"/>
                  </a:cubicBezTo>
                  <a:lnTo>
                    <a:pt x="189" y="88"/>
                  </a:lnTo>
                  <a:cubicBezTo>
                    <a:pt x="189" y="30"/>
                    <a:pt x="146"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12114699" y="282591"/>
              <a:ext cx="12139" cy="230008"/>
            </a:xfrm>
            <a:custGeom>
              <a:avLst/>
              <a:gdLst/>
              <a:ahLst/>
              <a:cxnLst/>
              <a:rect l="l" t="t" r="r" b="b"/>
              <a:pathLst>
                <a:path w="189" h="3581" extrusionOk="0">
                  <a:moveTo>
                    <a:pt x="102" y="0"/>
                  </a:moveTo>
                  <a:cubicBezTo>
                    <a:pt x="44" y="0"/>
                    <a:pt x="1" y="43"/>
                    <a:pt x="1" y="101"/>
                  </a:cubicBezTo>
                  <a:lnTo>
                    <a:pt x="1" y="3479"/>
                  </a:lnTo>
                  <a:cubicBezTo>
                    <a:pt x="1" y="3537"/>
                    <a:pt x="44" y="3580"/>
                    <a:pt x="102" y="3580"/>
                  </a:cubicBezTo>
                  <a:cubicBezTo>
                    <a:pt x="146" y="3580"/>
                    <a:pt x="189" y="3537"/>
                    <a:pt x="189" y="3479"/>
                  </a:cubicBezTo>
                  <a:lnTo>
                    <a:pt x="189" y="101"/>
                  </a:lnTo>
                  <a:cubicBezTo>
                    <a:pt x="189" y="43"/>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11321310" y="282346"/>
              <a:ext cx="189157" cy="1001089"/>
            </a:xfrm>
            <a:custGeom>
              <a:avLst/>
              <a:gdLst/>
              <a:ahLst/>
              <a:cxnLst/>
              <a:rect l="l" t="t" r="r" b="b"/>
              <a:pathLst>
                <a:path w="2945" h="15586" extrusionOk="0">
                  <a:moveTo>
                    <a:pt x="2755" y="190"/>
                  </a:moveTo>
                  <a:lnTo>
                    <a:pt x="2755" y="15397"/>
                  </a:lnTo>
                  <a:lnTo>
                    <a:pt x="190" y="15397"/>
                  </a:lnTo>
                  <a:lnTo>
                    <a:pt x="190" y="190"/>
                  </a:lnTo>
                  <a:close/>
                  <a:moveTo>
                    <a:pt x="103" y="1"/>
                  </a:moveTo>
                  <a:cubicBezTo>
                    <a:pt x="45" y="1"/>
                    <a:pt x="1" y="45"/>
                    <a:pt x="1" y="103"/>
                  </a:cubicBezTo>
                  <a:lnTo>
                    <a:pt x="1" y="15499"/>
                  </a:lnTo>
                  <a:cubicBezTo>
                    <a:pt x="1" y="15557"/>
                    <a:pt x="45" y="15586"/>
                    <a:pt x="103" y="15586"/>
                  </a:cubicBezTo>
                  <a:lnTo>
                    <a:pt x="2857" y="15586"/>
                  </a:lnTo>
                  <a:cubicBezTo>
                    <a:pt x="2900" y="15586"/>
                    <a:pt x="2944" y="15557"/>
                    <a:pt x="2944" y="15499"/>
                  </a:cubicBezTo>
                  <a:lnTo>
                    <a:pt x="2944" y="103"/>
                  </a:lnTo>
                  <a:cubicBezTo>
                    <a:pt x="2944" y="45"/>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11718079" y="765792"/>
              <a:ext cx="189029" cy="1001089"/>
            </a:xfrm>
            <a:custGeom>
              <a:avLst/>
              <a:gdLst/>
              <a:ahLst/>
              <a:cxnLst/>
              <a:rect l="l" t="t" r="r" b="b"/>
              <a:pathLst>
                <a:path w="2943" h="15586" extrusionOk="0">
                  <a:moveTo>
                    <a:pt x="2755" y="190"/>
                  </a:moveTo>
                  <a:lnTo>
                    <a:pt x="2755" y="15396"/>
                  </a:lnTo>
                  <a:lnTo>
                    <a:pt x="188" y="15396"/>
                  </a:lnTo>
                  <a:lnTo>
                    <a:pt x="188" y="190"/>
                  </a:lnTo>
                  <a:close/>
                  <a:moveTo>
                    <a:pt x="87" y="1"/>
                  </a:moveTo>
                  <a:cubicBezTo>
                    <a:pt x="43" y="1"/>
                    <a:pt x="0" y="45"/>
                    <a:pt x="0" y="87"/>
                  </a:cubicBezTo>
                  <a:lnTo>
                    <a:pt x="0" y="15483"/>
                  </a:lnTo>
                  <a:cubicBezTo>
                    <a:pt x="0" y="15541"/>
                    <a:pt x="43" y="15586"/>
                    <a:pt x="87" y="15586"/>
                  </a:cubicBezTo>
                  <a:lnTo>
                    <a:pt x="2842" y="15586"/>
                  </a:lnTo>
                  <a:cubicBezTo>
                    <a:pt x="2900" y="15586"/>
                    <a:pt x="2943" y="15541"/>
                    <a:pt x="2943" y="15483"/>
                  </a:cubicBezTo>
                  <a:lnTo>
                    <a:pt x="2943" y="87"/>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12026254" y="500459"/>
              <a:ext cx="189093" cy="271950"/>
            </a:xfrm>
            <a:custGeom>
              <a:avLst/>
              <a:gdLst/>
              <a:ahLst/>
              <a:cxnLst/>
              <a:rect l="l" t="t" r="r" b="b"/>
              <a:pathLst>
                <a:path w="2944" h="4234" extrusionOk="0">
                  <a:moveTo>
                    <a:pt x="2755" y="188"/>
                  </a:moveTo>
                  <a:lnTo>
                    <a:pt x="2755" y="4045"/>
                  </a:lnTo>
                  <a:lnTo>
                    <a:pt x="189" y="4045"/>
                  </a:lnTo>
                  <a:lnTo>
                    <a:pt x="189" y="188"/>
                  </a:lnTo>
                  <a:close/>
                  <a:moveTo>
                    <a:pt x="102" y="0"/>
                  </a:moveTo>
                  <a:cubicBezTo>
                    <a:pt x="44" y="0"/>
                    <a:pt x="0" y="43"/>
                    <a:pt x="0" y="87"/>
                  </a:cubicBezTo>
                  <a:lnTo>
                    <a:pt x="0" y="4132"/>
                  </a:lnTo>
                  <a:cubicBezTo>
                    <a:pt x="0" y="4189"/>
                    <a:pt x="44" y="4234"/>
                    <a:pt x="102" y="4234"/>
                  </a:cubicBezTo>
                  <a:lnTo>
                    <a:pt x="2857" y="4234"/>
                  </a:lnTo>
                  <a:cubicBezTo>
                    <a:pt x="2900" y="4234"/>
                    <a:pt x="2944" y="4189"/>
                    <a:pt x="2944" y="4132"/>
                  </a:cubicBezTo>
                  <a:lnTo>
                    <a:pt x="2944" y="87"/>
                  </a:lnTo>
                  <a:cubicBezTo>
                    <a:pt x="2944" y="43"/>
                    <a:pt x="2900"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Insights from Traders</a:t>
            </a:r>
            <a:endParaRPr/>
          </a:p>
        </p:txBody>
      </p:sp>
      <p:sp>
        <p:nvSpPr>
          <p:cNvPr id="387" name="Google Shape;387;p28"/>
          <p:cNvSpPr txBox="1">
            <a:spLocks noGrp="1"/>
          </p:cNvSpPr>
          <p:nvPr>
            <p:ph type="subTitle" idx="2"/>
          </p:nvPr>
        </p:nvSpPr>
        <p:spPr>
          <a:xfrm>
            <a:off x="713225" y="2939600"/>
            <a:ext cx="1649100" cy="13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rPr>
              <a:t>Pre-trade checks are built directly into the execution flow, enforcing limits and preventing errors without slowing down performance.</a:t>
            </a:r>
            <a:endParaRPr>
              <a:solidFill>
                <a:schemeClr val="accent6"/>
              </a:solidFill>
            </a:endParaRPr>
          </a:p>
        </p:txBody>
      </p:sp>
      <p:sp>
        <p:nvSpPr>
          <p:cNvPr id="388" name="Google Shape;388;p28"/>
          <p:cNvSpPr txBox="1">
            <a:spLocks noGrp="1"/>
          </p:cNvSpPr>
          <p:nvPr>
            <p:ph type="subTitle" idx="3"/>
          </p:nvPr>
        </p:nvSpPr>
        <p:spPr>
          <a:xfrm>
            <a:off x="713225" y="2365950"/>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Risk Controls</a:t>
            </a:r>
            <a:endParaRPr sz="1900"/>
          </a:p>
        </p:txBody>
      </p:sp>
      <p:sp>
        <p:nvSpPr>
          <p:cNvPr id="389" name="Google Shape;389;p28"/>
          <p:cNvSpPr/>
          <p:nvPr/>
        </p:nvSpPr>
        <p:spPr>
          <a:xfrm>
            <a:off x="713225" y="1685325"/>
            <a:ext cx="1649100" cy="5727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2775925" y="1692313"/>
            <a:ext cx="1649100" cy="57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8"/>
          <p:cNvGrpSpPr/>
          <p:nvPr/>
        </p:nvGrpSpPr>
        <p:grpSpPr>
          <a:xfrm>
            <a:off x="838508" y="1801600"/>
            <a:ext cx="355641" cy="340151"/>
            <a:chOff x="5049750" y="832600"/>
            <a:chExt cx="505100" cy="483100"/>
          </a:xfrm>
        </p:grpSpPr>
        <p:sp>
          <p:nvSpPr>
            <p:cNvPr id="392" name="Google Shape;392;p28"/>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3" name="Google Shape;393;p28"/>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94" name="Google Shape;394;p28"/>
          <p:cNvSpPr/>
          <p:nvPr/>
        </p:nvSpPr>
        <p:spPr>
          <a:xfrm>
            <a:off x="2887240" y="1808578"/>
            <a:ext cx="340239" cy="34016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5" name="Google Shape;395;p28"/>
          <p:cNvSpPr txBox="1">
            <a:spLocks noGrp="1"/>
          </p:cNvSpPr>
          <p:nvPr>
            <p:ph type="title"/>
          </p:nvPr>
        </p:nvSpPr>
        <p:spPr>
          <a:xfrm>
            <a:off x="720000" y="1065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Based on our conversations with 7 active traders across hedge funds and prop shops, these were the top needs:</a:t>
            </a:r>
            <a:endParaRPr sz="1400"/>
          </a:p>
        </p:txBody>
      </p:sp>
      <p:sp>
        <p:nvSpPr>
          <p:cNvPr id="396" name="Google Shape;396;p28"/>
          <p:cNvSpPr/>
          <p:nvPr/>
        </p:nvSpPr>
        <p:spPr>
          <a:xfrm>
            <a:off x="6774900" y="1715550"/>
            <a:ext cx="1649100" cy="57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4728425" y="1692313"/>
            <a:ext cx="1649100" cy="5727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6865215" y="1831828"/>
            <a:ext cx="340239" cy="34016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9" name="Google Shape;399;p28"/>
          <p:cNvGrpSpPr/>
          <p:nvPr/>
        </p:nvGrpSpPr>
        <p:grpSpPr>
          <a:xfrm>
            <a:off x="4823370" y="1808587"/>
            <a:ext cx="355641" cy="340151"/>
            <a:chOff x="5049750" y="832600"/>
            <a:chExt cx="505100" cy="483100"/>
          </a:xfrm>
        </p:grpSpPr>
        <p:sp>
          <p:nvSpPr>
            <p:cNvPr id="400" name="Google Shape;400;p28"/>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1" name="Google Shape;401;p28"/>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02" name="Google Shape;402;p28"/>
          <p:cNvSpPr txBox="1">
            <a:spLocks noGrp="1"/>
          </p:cNvSpPr>
          <p:nvPr>
            <p:ph type="subTitle" idx="2"/>
          </p:nvPr>
        </p:nvSpPr>
        <p:spPr>
          <a:xfrm>
            <a:off x="2798575" y="2932825"/>
            <a:ext cx="1649100" cy="13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rPr>
              <a:t>Our system delivers sub-millisecond order execution by combining in-memory processing and atomic operations for maximum speed</a:t>
            </a:r>
            <a:endParaRPr>
              <a:solidFill>
                <a:schemeClr val="accent6"/>
              </a:solidFill>
            </a:endParaRPr>
          </a:p>
          <a:p>
            <a:pPr marL="0" lvl="0" indent="0" algn="l" rtl="0">
              <a:spcBef>
                <a:spcPts val="0"/>
              </a:spcBef>
              <a:spcAft>
                <a:spcPts val="0"/>
              </a:spcAft>
              <a:buNone/>
            </a:pPr>
            <a:endParaRPr sz="1000">
              <a:solidFill>
                <a:srgbClr val="202124"/>
              </a:solidFill>
              <a:highlight>
                <a:srgbClr val="FFFFFF"/>
              </a:highlight>
              <a:latin typeface="Arial"/>
              <a:ea typeface="Arial"/>
              <a:cs typeface="Arial"/>
              <a:sym typeface="Arial"/>
            </a:endParaRPr>
          </a:p>
        </p:txBody>
      </p:sp>
      <p:sp>
        <p:nvSpPr>
          <p:cNvPr id="403" name="Google Shape;403;p28"/>
          <p:cNvSpPr txBox="1">
            <a:spLocks noGrp="1"/>
          </p:cNvSpPr>
          <p:nvPr>
            <p:ph type="subTitle" idx="3"/>
          </p:nvPr>
        </p:nvSpPr>
        <p:spPr>
          <a:xfrm>
            <a:off x="2768300" y="2365938"/>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Speed &amp; Latency</a:t>
            </a:r>
            <a:endParaRPr sz="1900"/>
          </a:p>
        </p:txBody>
      </p:sp>
      <p:sp>
        <p:nvSpPr>
          <p:cNvPr id="404" name="Google Shape;404;p28"/>
          <p:cNvSpPr txBox="1">
            <a:spLocks noGrp="1"/>
          </p:cNvSpPr>
          <p:nvPr>
            <p:ph type="subTitle" idx="2"/>
          </p:nvPr>
        </p:nvSpPr>
        <p:spPr>
          <a:xfrm>
            <a:off x="4743563" y="2997425"/>
            <a:ext cx="1649100" cy="13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WebSockets to instantly broadcast order book changes, ensuring traders always see the live market state without delay</a:t>
            </a:r>
            <a:endParaRPr/>
          </a:p>
        </p:txBody>
      </p:sp>
      <p:sp>
        <p:nvSpPr>
          <p:cNvPr id="405" name="Google Shape;405;p28"/>
          <p:cNvSpPr txBox="1">
            <a:spLocks noGrp="1"/>
          </p:cNvSpPr>
          <p:nvPr>
            <p:ph type="subTitle" idx="3"/>
          </p:nvPr>
        </p:nvSpPr>
        <p:spPr>
          <a:xfrm>
            <a:off x="4713287" y="2430538"/>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Real-Time Updates</a:t>
            </a:r>
            <a:endParaRPr sz="1900"/>
          </a:p>
        </p:txBody>
      </p:sp>
      <p:sp>
        <p:nvSpPr>
          <p:cNvPr id="406" name="Google Shape;406;p28"/>
          <p:cNvSpPr txBox="1">
            <a:spLocks noGrp="1"/>
          </p:cNvSpPr>
          <p:nvPr>
            <p:ph type="subTitle" idx="2"/>
          </p:nvPr>
        </p:nvSpPr>
        <p:spPr>
          <a:xfrm>
            <a:off x="6805188" y="2997425"/>
            <a:ext cx="1649100" cy="135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6"/>
                </a:solidFill>
              </a:rPr>
              <a:t>A lightweight, clutter-free UI shows only the most essential trading tools, designed to reduce friction and cognitive load for professionals.</a:t>
            </a:r>
            <a:endParaRPr>
              <a:solidFill>
                <a:schemeClr val="accent6"/>
              </a:solidFill>
            </a:endParaRPr>
          </a:p>
        </p:txBody>
      </p:sp>
      <p:sp>
        <p:nvSpPr>
          <p:cNvPr id="407" name="Google Shape;407;p28"/>
          <p:cNvSpPr txBox="1">
            <a:spLocks noGrp="1"/>
          </p:cNvSpPr>
          <p:nvPr>
            <p:ph type="subTitle" idx="3"/>
          </p:nvPr>
        </p:nvSpPr>
        <p:spPr>
          <a:xfrm>
            <a:off x="6774912" y="2305250"/>
            <a:ext cx="16491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900"/>
              <a:t>Simplicity</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title"/>
          </p:nvPr>
        </p:nvSpPr>
        <p:spPr>
          <a:xfrm>
            <a:off x="713225" y="3682350"/>
            <a:ext cx="7717800" cy="92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a:t>Our Product</a:t>
            </a:r>
            <a:endParaRPr sz="5600"/>
          </a:p>
        </p:txBody>
      </p:sp>
      <p:sp>
        <p:nvSpPr>
          <p:cNvPr id="413" name="Google Shape;413;p29"/>
          <p:cNvSpPr txBox="1">
            <a:spLocks noGrp="1"/>
          </p:cNvSpPr>
          <p:nvPr>
            <p:ph type="title" idx="2"/>
          </p:nvPr>
        </p:nvSpPr>
        <p:spPr>
          <a:xfrm>
            <a:off x="713225" y="2762850"/>
            <a:ext cx="1753800" cy="6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pic>
        <p:nvPicPr>
          <p:cNvPr id="414" name="Google Shape;414;p29"/>
          <p:cNvPicPr preferRelativeResize="0">
            <a:picLocks noGrp="1"/>
          </p:cNvPicPr>
          <p:nvPr>
            <p:ph type="pic" idx="3"/>
          </p:nvPr>
        </p:nvPicPr>
        <p:blipFill rotWithShape="1">
          <a:blip r:embed="rId3">
            <a:alphaModFix/>
          </a:blip>
          <a:srcRect l="11879" r="11871"/>
          <a:stretch/>
        </p:blipFill>
        <p:spPr>
          <a:xfrm>
            <a:off x="4480775" y="539500"/>
            <a:ext cx="3950251" cy="2914250"/>
          </a:xfrm>
          <a:prstGeom prst="rect">
            <a:avLst/>
          </a:prstGeom>
        </p:spPr>
      </p:pic>
      <p:grpSp>
        <p:nvGrpSpPr>
          <p:cNvPr id="415" name="Google Shape;415;p29"/>
          <p:cNvGrpSpPr/>
          <p:nvPr/>
        </p:nvGrpSpPr>
        <p:grpSpPr>
          <a:xfrm>
            <a:off x="291401" y="76653"/>
            <a:ext cx="1202212" cy="1920269"/>
            <a:chOff x="11013135" y="64478"/>
            <a:chExt cx="1202212" cy="1920269"/>
          </a:xfrm>
        </p:grpSpPr>
        <p:sp>
          <p:nvSpPr>
            <p:cNvPr id="416" name="Google Shape;416;p29"/>
            <p:cNvSpPr/>
            <p:nvPr/>
          </p:nvSpPr>
          <p:spPr>
            <a:xfrm>
              <a:off x="11018723" y="1293580"/>
              <a:ext cx="177018" cy="169567"/>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11013135" y="1287093"/>
              <a:ext cx="189093" cy="181642"/>
            </a:xfrm>
            <a:custGeom>
              <a:avLst/>
              <a:gdLst/>
              <a:ahLst/>
              <a:cxnLst/>
              <a:rect l="l" t="t" r="r" b="b"/>
              <a:pathLst>
                <a:path w="2944" h="2828" extrusionOk="0">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11101580" y="1457495"/>
              <a:ext cx="12204" cy="229108"/>
            </a:xfrm>
            <a:custGeom>
              <a:avLst/>
              <a:gdLst/>
              <a:ahLst/>
              <a:cxnLst/>
              <a:rect l="l" t="t" r="r" b="b"/>
              <a:pathLst>
                <a:path w="190" h="3567" extrusionOk="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11101580" y="1069226"/>
              <a:ext cx="12204" cy="230008"/>
            </a:xfrm>
            <a:custGeom>
              <a:avLst/>
              <a:gdLst/>
              <a:ahLst/>
              <a:cxnLst/>
              <a:rect l="l" t="t" r="r" b="b"/>
              <a:pathLst>
                <a:path w="190" h="3581" extrusionOk="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11327862" y="288897"/>
              <a:ext cx="177018" cy="988949"/>
            </a:xfrm>
            <a:custGeom>
              <a:avLst/>
              <a:gdLst/>
              <a:ahLst/>
              <a:cxnLst/>
              <a:rect l="l" t="t" r="r" b="b"/>
              <a:pathLst>
                <a:path w="2756" h="15397" extrusionOk="0">
                  <a:moveTo>
                    <a:pt x="1" y="1"/>
                  </a:moveTo>
                  <a:lnTo>
                    <a:pt x="1" y="15397"/>
                  </a:lnTo>
                  <a:lnTo>
                    <a:pt x="2755" y="15397"/>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11409819" y="1271228"/>
              <a:ext cx="12139" cy="230136"/>
            </a:xfrm>
            <a:custGeom>
              <a:avLst/>
              <a:gdLst/>
              <a:ahLst/>
              <a:cxnLst/>
              <a:rect l="l" t="t" r="r" b="b"/>
              <a:pathLst>
                <a:path w="189" h="3583" extrusionOk="0">
                  <a:moveTo>
                    <a:pt x="101" y="1"/>
                  </a:moveTo>
                  <a:cubicBezTo>
                    <a:pt x="43" y="1"/>
                    <a:pt x="1" y="45"/>
                    <a:pt x="1" y="103"/>
                  </a:cubicBezTo>
                  <a:lnTo>
                    <a:pt x="1" y="3495"/>
                  </a:lnTo>
                  <a:cubicBezTo>
                    <a:pt x="1" y="3538"/>
                    <a:pt x="43" y="3582"/>
                    <a:pt x="101" y="3582"/>
                  </a:cubicBezTo>
                  <a:cubicBezTo>
                    <a:pt x="146" y="3582"/>
                    <a:pt x="188" y="3538"/>
                    <a:pt x="188" y="3495"/>
                  </a:cubicBezTo>
                  <a:lnTo>
                    <a:pt x="188" y="103"/>
                  </a:lnTo>
                  <a:cubicBezTo>
                    <a:pt x="188" y="45"/>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11409819" y="64478"/>
              <a:ext cx="12139" cy="230072"/>
            </a:xfrm>
            <a:custGeom>
              <a:avLst/>
              <a:gdLst/>
              <a:ahLst/>
              <a:cxnLst/>
              <a:rect l="l" t="t" r="r" b="b"/>
              <a:pathLst>
                <a:path w="189" h="3582" extrusionOk="0">
                  <a:moveTo>
                    <a:pt x="101" y="0"/>
                  </a:moveTo>
                  <a:cubicBezTo>
                    <a:pt x="43" y="0"/>
                    <a:pt x="1" y="45"/>
                    <a:pt x="1" y="103"/>
                  </a:cubicBezTo>
                  <a:lnTo>
                    <a:pt x="1" y="3495"/>
                  </a:lnTo>
                  <a:cubicBezTo>
                    <a:pt x="1" y="3538"/>
                    <a:pt x="43" y="3582"/>
                    <a:pt x="101" y="3582"/>
                  </a:cubicBezTo>
                  <a:cubicBezTo>
                    <a:pt x="146" y="3582"/>
                    <a:pt x="188" y="3538"/>
                    <a:pt x="188" y="3495"/>
                  </a:cubicBezTo>
                  <a:lnTo>
                    <a:pt x="188" y="103"/>
                  </a:lnTo>
                  <a:cubicBezTo>
                    <a:pt x="188" y="45"/>
                    <a:pt x="146"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1723667" y="771380"/>
              <a:ext cx="176954" cy="988949"/>
            </a:xfrm>
            <a:custGeom>
              <a:avLst/>
              <a:gdLst/>
              <a:ahLst/>
              <a:cxnLst/>
              <a:rect l="l" t="t" r="r" b="b"/>
              <a:pathLst>
                <a:path w="2755" h="15397" extrusionOk="0">
                  <a:moveTo>
                    <a:pt x="0" y="0"/>
                  </a:moveTo>
                  <a:lnTo>
                    <a:pt x="0" y="15396"/>
                  </a:lnTo>
                  <a:lnTo>
                    <a:pt x="2755" y="15396"/>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1806459" y="1754675"/>
              <a:ext cx="12204" cy="230072"/>
            </a:xfrm>
            <a:custGeom>
              <a:avLst/>
              <a:gdLst/>
              <a:ahLst/>
              <a:cxnLst/>
              <a:rect l="l" t="t" r="r" b="b"/>
              <a:pathLst>
                <a:path w="190" h="3582" extrusionOk="0">
                  <a:moveTo>
                    <a:pt x="88" y="0"/>
                  </a:moveTo>
                  <a:cubicBezTo>
                    <a:pt x="45" y="0"/>
                    <a:pt x="1" y="45"/>
                    <a:pt x="1" y="87"/>
                  </a:cubicBezTo>
                  <a:lnTo>
                    <a:pt x="1" y="3480"/>
                  </a:lnTo>
                  <a:cubicBezTo>
                    <a:pt x="1" y="3538"/>
                    <a:pt x="45" y="3582"/>
                    <a:pt x="88" y="3582"/>
                  </a:cubicBezTo>
                  <a:cubicBezTo>
                    <a:pt x="146" y="3582"/>
                    <a:pt x="190" y="3538"/>
                    <a:pt x="190" y="3480"/>
                  </a:cubicBezTo>
                  <a:lnTo>
                    <a:pt x="190" y="87"/>
                  </a:lnTo>
                  <a:cubicBezTo>
                    <a:pt x="190"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11806459" y="547924"/>
              <a:ext cx="12204" cy="230072"/>
            </a:xfrm>
            <a:custGeom>
              <a:avLst/>
              <a:gdLst/>
              <a:ahLst/>
              <a:cxnLst/>
              <a:rect l="l" t="t" r="r" b="b"/>
              <a:pathLst>
                <a:path w="190" h="3582" extrusionOk="0">
                  <a:moveTo>
                    <a:pt x="88" y="0"/>
                  </a:moveTo>
                  <a:cubicBezTo>
                    <a:pt x="45" y="0"/>
                    <a:pt x="1" y="44"/>
                    <a:pt x="1" y="87"/>
                  </a:cubicBezTo>
                  <a:lnTo>
                    <a:pt x="1" y="3479"/>
                  </a:lnTo>
                  <a:cubicBezTo>
                    <a:pt x="1" y="3537"/>
                    <a:pt x="45" y="3582"/>
                    <a:pt x="88" y="3582"/>
                  </a:cubicBezTo>
                  <a:cubicBezTo>
                    <a:pt x="146" y="3582"/>
                    <a:pt x="190" y="3537"/>
                    <a:pt x="190" y="3479"/>
                  </a:cubicBezTo>
                  <a:lnTo>
                    <a:pt x="190" y="87"/>
                  </a:lnTo>
                  <a:cubicBezTo>
                    <a:pt x="190"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12032805" y="506047"/>
              <a:ext cx="176954" cy="259810"/>
            </a:xfrm>
            <a:custGeom>
              <a:avLst/>
              <a:gdLst/>
              <a:ahLst/>
              <a:cxnLst/>
              <a:rect l="l" t="t" r="r" b="b"/>
              <a:pathLst>
                <a:path w="2755" h="4045" extrusionOk="0">
                  <a:moveTo>
                    <a:pt x="0" y="0"/>
                  </a:moveTo>
                  <a:lnTo>
                    <a:pt x="0" y="4045"/>
                  </a:lnTo>
                  <a:lnTo>
                    <a:pt x="2755" y="4045"/>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12114699" y="760204"/>
              <a:ext cx="12139" cy="229108"/>
            </a:xfrm>
            <a:custGeom>
              <a:avLst/>
              <a:gdLst/>
              <a:ahLst/>
              <a:cxnLst/>
              <a:rect l="l" t="t" r="r" b="b"/>
              <a:pathLst>
                <a:path w="189" h="3567" extrusionOk="0">
                  <a:moveTo>
                    <a:pt x="102" y="1"/>
                  </a:moveTo>
                  <a:cubicBezTo>
                    <a:pt x="44" y="1"/>
                    <a:pt x="1" y="30"/>
                    <a:pt x="1" y="88"/>
                  </a:cubicBezTo>
                  <a:lnTo>
                    <a:pt x="1" y="3480"/>
                  </a:lnTo>
                  <a:cubicBezTo>
                    <a:pt x="1" y="3524"/>
                    <a:pt x="44" y="3567"/>
                    <a:pt x="102" y="3567"/>
                  </a:cubicBezTo>
                  <a:cubicBezTo>
                    <a:pt x="146" y="3567"/>
                    <a:pt x="189" y="3524"/>
                    <a:pt x="189" y="3480"/>
                  </a:cubicBezTo>
                  <a:lnTo>
                    <a:pt x="189" y="88"/>
                  </a:lnTo>
                  <a:cubicBezTo>
                    <a:pt x="189" y="30"/>
                    <a:pt x="146"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12114699" y="282591"/>
              <a:ext cx="12139" cy="230008"/>
            </a:xfrm>
            <a:custGeom>
              <a:avLst/>
              <a:gdLst/>
              <a:ahLst/>
              <a:cxnLst/>
              <a:rect l="l" t="t" r="r" b="b"/>
              <a:pathLst>
                <a:path w="189" h="3581" extrusionOk="0">
                  <a:moveTo>
                    <a:pt x="102" y="0"/>
                  </a:moveTo>
                  <a:cubicBezTo>
                    <a:pt x="44" y="0"/>
                    <a:pt x="1" y="43"/>
                    <a:pt x="1" y="101"/>
                  </a:cubicBezTo>
                  <a:lnTo>
                    <a:pt x="1" y="3479"/>
                  </a:lnTo>
                  <a:cubicBezTo>
                    <a:pt x="1" y="3537"/>
                    <a:pt x="44" y="3580"/>
                    <a:pt x="102" y="3580"/>
                  </a:cubicBezTo>
                  <a:cubicBezTo>
                    <a:pt x="146" y="3580"/>
                    <a:pt x="189" y="3537"/>
                    <a:pt x="189" y="3479"/>
                  </a:cubicBezTo>
                  <a:lnTo>
                    <a:pt x="189" y="101"/>
                  </a:lnTo>
                  <a:cubicBezTo>
                    <a:pt x="189" y="43"/>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11321310" y="282346"/>
              <a:ext cx="189157" cy="1001089"/>
            </a:xfrm>
            <a:custGeom>
              <a:avLst/>
              <a:gdLst/>
              <a:ahLst/>
              <a:cxnLst/>
              <a:rect l="l" t="t" r="r" b="b"/>
              <a:pathLst>
                <a:path w="2945" h="15586" extrusionOk="0">
                  <a:moveTo>
                    <a:pt x="2755" y="190"/>
                  </a:moveTo>
                  <a:lnTo>
                    <a:pt x="2755" y="15397"/>
                  </a:lnTo>
                  <a:lnTo>
                    <a:pt x="190" y="15397"/>
                  </a:lnTo>
                  <a:lnTo>
                    <a:pt x="190" y="190"/>
                  </a:lnTo>
                  <a:close/>
                  <a:moveTo>
                    <a:pt x="103" y="1"/>
                  </a:moveTo>
                  <a:cubicBezTo>
                    <a:pt x="45" y="1"/>
                    <a:pt x="1" y="45"/>
                    <a:pt x="1" y="103"/>
                  </a:cubicBezTo>
                  <a:lnTo>
                    <a:pt x="1" y="15499"/>
                  </a:lnTo>
                  <a:cubicBezTo>
                    <a:pt x="1" y="15557"/>
                    <a:pt x="45" y="15586"/>
                    <a:pt x="103" y="15586"/>
                  </a:cubicBezTo>
                  <a:lnTo>
                    <a:pt x="2857" y="15586"/>
                  </a:lnTo>
                  <a:cubicBezTo>
                    <a:pt x="2900" y="15586"/>
                    <a:pt x="2944" y="15557"/>
                    <a:pt x="2944" y="15499"/>
                  </a:cubicBezTo>
                  <a:lnTo>
                    <a:pt x="2944" y="103"/>
                  </a:lnTo>
                  <a:cubicBezTo>
                    <a:pt x="2944" y="45"/>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11718079" y="765792"/>
              <a:ext cx="189029" cy="1001089"/>
            </a:xfrm>
            <a:custGeom>
              <a:avLst/>
              <a:gdLst/>
              <a:ahLst/>
              <a:cxnLst/>
              <a:rect l="l" t="t" r="r" b="b"/>
              <a:pathLst>
                <a:path w="2943" h="15586" extrusionOk="0">
                  <a:moveTo>
                    <a:pt x="2755" y="190"/>
                  </a:moveTo>
                  <a:lnTo>
                    <a:pt x="2755" y="15396"/>
                  </a:lnTo>
                  <a:lnTo>
                    <a:pt x="188" y="15396"/>
                  </a:lnTo>
                  <a:lnTo>
                    <a:pt x="188" y="190"/>
                  </a:lnTo>
                  <a:close/>
                  <a:moveTo>
                    <a:pt x="87" y="1"/>
                  </a:moveTo>
                  <a:cubicBezTo>
                    <a:pt x="43" y="1"/>
                    <a:pt x="0" y="45"/>
                    <a:pt x="0" y="87"/>
                  </a:cubicBezTo>
                  <a:lnTo>
                    <a:pt x="0" y="15483"/>
                  </a:lnTo>
                  <a:cubicBezTo>
                    <a:pt x="0" y="15541"/>
                    <a:pt x="43" y="15586"/>
                    <a:pt x="87" y="15586"/>
                  </a:cubicBezTo>
                  <a:lnTo>
                    <a:pt x="2842" y="15586"/>
                  </a:lnTo>
                  <a:cubicBezTo>
                    <a:pt x="2900" y="15586"/>
                    <a:pt x="2943" y="15541"/>
                    <a:pt x="2943" y="15483"/>
                  </a:cubicBezTo>
                  <a:lnTo>
                    <a:pt x="2943" y="87"/>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12026254" y="500459"/>
              <a:ext cx="189093" cy="271950"/>
            </a:xfrm>
            <a:custGeom>
              <a:avLst/>
              <a:gdLst/>
              <a:ahLst/>
              <a:cxnLst/>
              <a:rect l="l" t="t" r="r" b="b"/>
              <a:pathLst>
                <a:path w="2944" h="4234" extrusionOk="0">
                  <a:moveTo>
                    <a:pt x="2755" y="188"/>
                  </a:moveTo>
                  <a:lnTo>
                    <a:pt x="2755" y="4045"/>
                  </a:lnTo>
                  <a:lnTo>
                    <a:pt x="189" y="4045"/>
                  </a:lnTo>
                  <a:lnTo>
                    <a:pt x="189" y="188"/>
                  </a:lnTo>
                  <a:close/>
                  <a:moveTo>
                    <a:pt x="102" y="0"/>
                  </a:moveTo>
                  <a:cubicBezTo>
                    <a:pt x="44" y="0"/>
                    <a:pt x="0" y="43"/>
                    <a:pt x="0" y="87"/>
                  </a:cubicBezTo>
                  <a:lnTo>
                    <a:pt x="0" y="4132"/>
                  </a:lnTo>
                  <a:cubicBezTo>
                    <a:pt x="0" y="4189"/>
                    <a:pt x="44" y="4234"/>
                    <a:pt x="102" y="4234"/>
                  </a:cubicBezTo>
                  <a:lnTo>
                    <a:pt x="2857" y="4234"/>
                  </a:lnTo>
                  <a:cubicBezTo>
                    <a:pt x="2900" y="4234"/>
                    <a:pt x="2944" y="4189"/>
                    <a:pt x="2944" y="4132"/>
                  </a:cubicBezTo>
                  <a:lnTo>
                    <a:pt x="2944" y="87"/>
                  </a:lnTo>
                  <a:cubicBezTo>
                    <a:pt x="2944" y="43"/>
                    <a:pt x="2900"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Overview</a:t>
            </a:r>
            <a:endParaRPr/>
          </a:p>
        </p:txBody>
      </p:sp>
      <p:sp>
        <p:nvSpPr>
          <p:cNvPr id="437" name="Google Shape;437;p30"/>
          <p:cNvSpPr txBox="1">
            <a:spLocks noGrp="1"/>
          </p:cNvSpPr>
          <p:nvPr>
            <p:ph type="subTitle" idx="5"/>
          </p:nvPr>
        </p:nvSpPr>
        <p:spPr>
          <a:xfrm>
            <a:off x="3221400" y="3277725"/>
            <a:ext cx="5765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Modern Full-Stack Design for Finance</a:t>
            </a:r>
            <a:endParaRPr/>
          </a:p>
        </p:txBody>
      </p:sp>
      <p:sp>
        <p:nvSpPr>
          <p:cNvPr id="438" name="Google Shape;438;p30"/>
          <p:cNvSpPr txBox="1">
            <a:spLocks noGrp="1"/>
          </p:cNvSpPr>
          <p:nvPr>
            <p:ph type="subTitle" idx="2"/>
          </p:nvPr>
        </p:nvSpPr>
        <p:spPr>
          <a:xfrm>
            <a:off x="3261775" y="3498825"/>
            <a:ext cx="4659300" cy="427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a:t>Combines Python, FastAPI, Redis, and HTMX in a lightweight, resilient stack tailored for the demands of high-frequency trading environments.</a:t>
            </a:r>
            <a:endParaRPr/>
          </a:p>
        </p:txBody>
      </p:sp>
      <p:sp>
        <p:nvSpPr>
          <p:cNvPr id="439" name="Google Shape;439;p30"/>
          <p:cNvSpPr/>
          <p:nvPr/>
        </p:nvSpPr>
        <p:spPr>
          <a:xfrm>
            <a:off x="1263300" y="3498825"/>
            <a:ext cx="1649100" cy="57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txBox="1">
            <a:spLocks noGrp="1"/>
          </p:cNvSpPr>
          <p:nvPr>
            <p:ph type="subTitle" idx="4"/>
          </p:nvPr>
        </p:nvSpPr>
        <p:spPr>
          <a:xfrm>
            <a:off x="3221400" y="2251450"/>
            <a:ext cx="5111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Real-Time, Concurrent Architecture</a:t>
            </a:r>
            <a:endParaRPr/>
          </a:p>
        </p:txBody>
      </p:sp>
      <p:sp>
        <p:nvSpPr>
          <p:cNvPr id="441" name="Google Shape;441;p30"/>
          <p:cNvSpPr txBox="1">
            <a:spLocks noGrp="1"/>
          </p:cNvSpPr>
          <p:nvPr>
            <p:ph type="subTitle" idx="1"/>
          </p:nvPr>
        </p:nvSpPr>
        <p:spPr>
          <a:xfrm>
            <a:off x="3221400" y="2626749"/>
            <a:ext cx="46593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Leverages WebSockets and asynchronous processing to handle multiple client connections and stream live market data with zero lag.</a:t>
            </a:r>
            <a:endParaRPr/>
          </a:p>
        </p:txBody>
      </p:sp>
      <p:sp>
        <p:nvSpPr>
          <p:cNvPr id="442" name="Google Shape;442;p30"/>
          <p:cNvSpPr txBox="1">
            <a:spLocks noGrp="1"/>
          </p:cNvSpPr>
          <p:nvPr>
            <p:ph type="subTitle" idx="3"/>
          </p:nvPr>
        </p:nvSpPr>
        <p:spPr>
          <a:xfrm>
            <a:off x="3221400" y="1600474"/>
            <a:ext cx="46593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Built for sub-millisecond performance using in-memory data structures and atomic matching logic to ensure ultra-fast trade execution.</a:t>
            </a:r>
            <a:endParaRPr/>
          </a:p>
        </p:txBody>
      </p:sp>
      <p:sp>
        <p:nvSpPr>
          <p:cNvPr id="443" name="Google Shape;443;p30"/>
          <p:cNvSpPr txBox="1">
            <a:spLocks noGrp="1"/>
          </p:cNvSpPr>
          <p:nvPr>
            <p:ph type="subTitle" idx="6"/>
          </p:nvPr>
        </p:nvSpPr>
        <p:spPr>
          <a:xfrm>
            <a:off x="3221400" y="1225175"/>
            <a:ext cx="4659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Low-Latency Execution Engine</a:t>
            </a:r>
            <a:endParaRPr/>
          </a:p>
        </p:txBody>
      </p:sp>
      <p:sp>
        <p:nvSpPr>
          <p:cNvPr id="444" name="Google Shape;444;p30"/>
          <p:cNvSpPr/>
          <p:nvPr/>
        </p:nvSpPr>
        <p:spPr>
          <a:xfrm>
            <a:off x="1263300" y="2472550"/>
            <a:ext cx="1649100" cy="572700"/>
          </a:xfrm>
          <a:prstGeom prst="rect">
            <a:avLst/>
          </a:prstGeom>
          <a:solidFill>
            <a:srgbClr val="00FF00">
              <a:alpha val="4367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1263300" y="1446275"/>
            <a:ext cx="1649100" cy="572700"/>
          </a:xfrm>
          <a:prstGeom prst="rect">
            <a:avLst/>
          </a:prstGeom>
          <a:solidFill>
            <a:srgbClr val="89FFFF">
              <a:alpha val="4430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0"/>
          <p:cNvGrpSpPr/>
          <p:nvPr/>
        </p:nvGrpSpPr>
        <p:grpSpPr>
          <a:xfrm>
            <a:off x="1339510" y="1562541"/>
            <a:ext cx="340168" cy="340168"/>
            <a:chOff x="5648375" y="238125"/>
            <a:chExt cx="483125" cy="483125"/>
          </a:xfrm>
        </p:grpSpPr>
        <p:sp>
          <p:nvSpPr>
            <p:cNvPr id="447" name="Google Shape;447;p30"/>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8" name="Google Shape;448;p30"/>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9" name="Google Shape;449;p30"/>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0" name="Google Shape;450;p30"/>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1" name="Google Shape;451;p30"/>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2" name="Google Shape;452;p30"/>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3" name="Google Shape;453;p30"/>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4" name="Google Shape;454;p30"/>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5" name="Google Shape;455;p30"/>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6" name="Google Shape;456;p30"/>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7" name="Google Shape;457;p30"/>
          <p:cNvGrpSpPr/>
          <p:nvPr/>
        </p:nvGrpSpPr>
        <p:grpSpPr>
          <a:xfrm>
            <a:off x="1347799" y="3625054"/>
            <a:ext cx="323587" cy="320242"/>
            <a:chOff x="3282325" y="2035675"/>
            <a:chExt cx="459575" cy="454825"/>
          </a:xfrm>
        </p:grpSpPr>
        <p:sp>
          <p:nvSpPr>
            <p:cNvPr id="458" name="Google Shape;458;p30"/>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9" name="Google Shape;459;p30"/>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0" name="Google Shape;460;p30"/>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1" name="Google Shape;461;p30"/>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62" name="Google Shape;462;p30"/>
          <p:cNvGrpSpPr/>
          <p:nvPr/>
        </p:nvGrpSpPr>
        <p:grpSpPr>
          <a:xfrm>
            <a:off x="1339286" y="2588816"/>
            <a:ext cx="340608" cy="340168"/>
            <a:chOff x="5053900" y="2021500"/>
            <a:chExt cx="483750" cy="483125"/>
          </a:xfrm>
        </p:grpSpPr>
        <p:sp>
          <p:nvSpPr>
            <p:cNvPr id="463" name="Google Shape;463;p30"/>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4" name="Google Shape;464;p30"/>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5" name="Google Shape;465;p30"/>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6" name="Google Shape;466;p30"/>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7" name="Google Shape;467;p30"/>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8" name="Google Shape;468;p30"/>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9" name="Google Shape;469;p30"/>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0" name="Google Shape;470;p30"/>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1"/>
          <p:cNvSpPr txBox="1">
            <a:spLocks noGrp="1"/>
          </p:cNvSpPr>
          <p:nvPr>
            <p:ph type="title"/>
          </p:nvPr>
        </p:nvSpPr>
        <p:spPr>
          <a:xfrm>
            <a:off x="713225" y="3682350"/>
            <a:ext cx="7717800" cy="92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a:t>Demo Time</a:t>
            </a:r>
            <a:endParaRPr sz="5600"/>
          </a:p>
        </p:txBody>
      </p:sp>
      <p:sp>
        <p:nvSpPr>
          <p:cNvPr id="476" name="Google Shape;476;p31"/>
          <p:cNvSpPr txBox="1">
            <a:spLocks noGrp="1"/>
          </p:cNvSpPr>
          <p:nvPr>
            <p:ph type="title" idx="2"/>
          </p:nvPr>
        </p:nvSpPr>
        <p:spPr>
          <a:xfrm>
            <a:off x="713225" y="2762850"/>
            <a:ext cx="1753800" cy="6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pic>
        <p:nvPicPr>
          <p:cNvPr id="477" name="Google Shape;477;p31"/>
          <p:cNvPicPr preferRelativeResize="0">
            <a:picLocks noGrp="1"/>
          </p:cNvPicPr>
          <p:nvPr>
            <p:ph type="pic" idx="3"/>
          </p:nvPr>
        </p:nvPicPr>
        <p:blipFill rotWithShape="1">
          <a:blip r:embed="rId3">
            <a:alphaModFix/>
          </a:blip>
          <a:srcRect l="11879" r="11871"/>
          <a:stretch/>
        </p:blipFill>
        <p:spPr>
          <a:xfrm>
            <a:off x="4480775" y="539500"/>
            <a:ext cx="3950251" cy="2914250"/>
          </a:xfrm>
          <a:prstGeom prst="rect">
            <a:avLst/>
          </a:prstGeom>
        </p:spPr>
      </p:pic>
      <p:grpSp>
        <p:nvGrpSpPr>
          <p:cNvPr id="478" name="Google Shape;478;p31"/>
          <p:cNvGrpSpPr/>
          <p:nvPr/>
        </p:nvGrpSpPr>
        <p:grpSpPr>
          <a:xfrm>
            <a:off x="291401" y="76653"/>
            <a:ext cx="1202212" cy="1920269"/>
            <a:chOff x="11013135" y="64478"/>
            <a:chExt cx="1202212" cy="1920269"/>
          </a:xfrm>
        </p:grpSpPr>
        <p:sp>
          <p:nvSpPr>
            <p:cNvPr id="479" name="Google Shape;479;p31"/>
            <p:cNvSpPr/>
            <p:nvPr/>
          </p:nvSpPr>
          <p:spPr>
            <a:xfrm>
              <a:off x="11018723" y="1293580"/>
              <a:ext cx="177018" cy="169567"/>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1013135" y="1287093"/>
              <a:ext cx="189093" cy="181642"/>
            </a:xfrm>
            <a:custGeom>
              <a:avLst/>
              <a:gdLst/>
              <a:ahLst/>
              <a:cxnLst/>
              <a:rect l="l" t="t" r="r" b="b"/>
              <a:pathLst>
                <a:path w="2944" h="2828" extrusionOk="0">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1101580" y="1457495"/>
              <a:ext cx="12204" cy="229108"/>
            </a:xfrm>
            <a:custGeom>
              <a:avLst/>
              <a:gdLst/>
              <a:ahLst/>
              <a:cxnLst/>
              <a:rect l="l" t="t" r="r" b="b"/>
              <a:pathLst>
                <a:path w="190" h="3567" extrusionOk="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1101580" y="1069226"/>
              <a:ext cx="12204" cy="230008"/>
            </a:xfrm>
            <a:custGeom>
              <a:avLst/>
              <a:gdLst/>
              <a:ahLst/>
              <a:cxnLst/>
              <a:rect l="l" t="t" r="r" b="b"/>
              <a:pathLst>
                <a:path w="190" h="3581" extrusionOk="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11327862" y="288897"/>
              <a:ext cx="177018" cy="988949"/>
            </a:xfrm>
            <a:custGeom>
              <a:avLst/>
              <a:gdLst/>
              <a:ahLst/>
              <a:cxnLst/>
              <a:rect l="l" t="t" r="r" b="b"/>
              <a:pathLst>
                <a:path w="2756" h="15397" extrusionOk="0">
                  <a:moveTo>
                    <a:pt x="1" y="1"/>
                  </a:moveTo>
                  <a:lnTo>
                    <a:pt x="1" y="15397"/>
                  </a:lnTo>
                  <a:lnTo>
                    <a:pt x="2755" y="15397"/>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11409819" y="1271228"/>
              <a:ext cx="12139" cy="230136"/>
            </a:xfrm>
            <a:custGeom>
              <a:avLst/>
              <a:gdLst/>
              <a:ahLst/>
              <a:cxnLst/>
              <a:rect l="l" t="t" r="r" b="b"/>
              <a:pathLst>
                <a:path w="189" h="3583" extrusionOk="0">
                  <a:moveTo>
                    <a:pt x="101" y="1"/>
                  </a:moveTo>
                  <a:cubicBezTo>
                    <a:pt x="43" y="1"/>
                    <a:pt x="1" y="45"/>
                    <a:pt x="1" y="103"/>
                  </a:cubicBezTo>
                  <a:lnTo>
                    <a:pt x="1" y="3495"/>
                  </a:lnTo>
                  <a:cubicBezTo>
                    <a:pt x="1" y="3538"/>
                    <a:pt x="43" y="3582"/>
                    <a:pt x="101" y="3582"/>
                  </a:cubicBezTo>
                  <a:cubicBezTo>
                    <a:pt x="146" y="3582"/>
                    <a:pt x="188" y="3538"/>
                    <a:pt x="188" y="3495"/>
                  </a:cubicBezTo>
                  <a:lnTo>
                    <a:pt x="188" y="103"/>
                  </a:lnTo>
                  <a:cubicBezTo>
                    <a:pt x="188" y="45"/>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1409819" y="64478"/>
              <a:ext cx="12139" cy="230072"/>
            </a:xfrm>
            <a:custGeom>
              <a:avLst/>
              <a:gdLst/>
              <a:ahLst/>
              <a:cxnLst/>
              <a:rect l="l" t="t" r="r" b="b"/>
              <a:pathLst>
                <a:path w="189" h="3582" extrusionOk="0">
                  <a:moveTo>
                    <a:pt x="101" y="0"/>
                  </a:moveTo>
                  <a:cubicBezTo>
                    <a:pt x="43" y="0"/>
                    <a:pt x="1" y="45"/>
                    <a:pt x="1" y="103"/>
                  </a:cubicBezTo>
                  <a:lnTo>
                    <a:pt x="1" y="3495"/>
                  </a:lnTo>
                  <a:cubicBezTo>
                    <a:pt x="1" y="3538"/>
                    <a:pt x="43" y="3582"/>
                    <a:pt x="101" y="3582"/>
                  </a:cubicBezTo>
                  <a:cubicBezTo>
                    <a:pt x="146" y="3582"/>
                    <a:pt x="188" y="3538"/>
                    <a:pt x="188" y="3495"/>
                  </a:cubicBezTo>
                  <a:lnTo>
                    <a:pt x="188" y="103"/>
                  </a:lnTo>
                  <a:cubicBezTo>
                    <a:pt x="188" y="45"/>
                    <a:pt x="146"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723667" y="771380"/>
              <a:ext cx="176954" cy="988949"/>
            </a:xfrm>
            <a:custGeom>
              <a:avLst/>
              <a:gdLst/>
              <a:ahLst/>
              <a:cxnLst/>
              <a:rect l="l" t="t" r="r" b="b"/>
              <a:pathLst>
                <a:path w="2755" h="15397" extrusionOk="0">
                  <a:moveTo>
                    <a:pt x="0" y="0"/>
                  </a:moveTo>
                  <a:lnTo>
                    <a:pt x="0" y="15396"/>
                  </a:lnTo>
                  <a:lnTo>
                    <a:pt x="2755" y="15396"/>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806459" y="1754675"/>
              <a:ext cx="12204" cy="230072"/>
            </a:xfrm>
            <a:custGeom>
              <a:avLst/>
              <a:gdLst/>
              <a:ahLst/>
              <a:cxnLst/>
              <a:rect l="l" t="t" r="r" b="b"/>
              <a:pathLst>
                <a:path w="190" h="3582" extrusionOk="0">
                  <a:moveTo>
                    <a:pt x="88" y="0"/>
                  </a:moveTo>
                  <a:cubicBezTo>
                    <a:pt x="45" y="0"/>
                    <a:pt x="1" y="45"/>
                    <a:pt x="1" y="87"/>
                  </a:cubicBezTo>
                  <a:lnTo>
                    <a:pt x="1" y="3480"/>
                  </a:lnTo>
                  <a:cubicBezTo>
                    <a:pt x="1" y="3538"/>
                    <a:pt x="45" y="3582"/>
                    <a:pt x="88" y="3582"/>
                  </a:cubicBezTo>
                  <a:cubicBezTo>
                    <a:pt x="146" y="3582"/>
                    <a:pt x="190" y="3538"/>
                    <a:pt x="190" y="3480"/>
                  </a:cubicBezTo>
                  <a:lnTo>
                    <a:pt x="190" y="87"/>
                  </a:lnTo>
                  <a:cubicBezTo>
                    <a:pt x="190"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806459" y="547924"/>
              <a:ext cx="12204" cy="230072"/>
            </a:xfrm>
            <a:custGeom>
              <a:avLst/>
              <a:gdLst/>
              <a:ahLst/>
              <a:cxnLst/>
              <a:rect l="l" t="t" r="r" b="b"/>
              <a:pathLst>
                <a:path w="190" h="3582" extrusionOk="0">
                  <a:moveTo>
                    <a:pt x="88" y="0"/>
                  </a:moveTo>
                  <a:cubicBezTo>
                    <a:pt x="45" y="0"/>
                    <a:pt x="1" y="44"/>
                    <a:pt x="1" y="87"/>
                  </a:cubicBezTo>
                  <a:lnTo>
                    <a:pt x="1" y="3479"/>
                  </a:lnTo>
                  <a:cubicBezTo>
                    <a:pt x="1" y="3537"/>
                    <a:pt x="45" y="3582"/>
                    <a:pt x="88" y="3582"/>
                  </a:cubicBezTo>
                  <a:cubicBezTo>
                    <a:pt x="146" y="3582"/>
                    <a:pt x="190" y="3537"/>
                    <a:pt x="190" y="3479"/>
                  </a:cubicBezTo>
                  <a:lnTo>
                    <a:pt x="190" y="87"/>
                  </a:lnTo>
                  <a:cubicBezTo>
                    <a:pt x="190"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032805" y="506047"/>
              <a:ext cx="176954" cy="259810"/>
            </a:xfrm>
            <a:custGeom>
              <a:avLst/>
              <a:gdLst/>
              <a:ahLst/>
              <a:cxnLst/>
              <a:rect l="l" t="t" r="r" b="b"/>
              <a:pathLst>
                <a:path w="2755" h="4045" extrusionOk="0">
                  <a:moveTo>
                    <a:pt x="0" y="0"/>
                  </a:moveTo>
                  <a:lnTo>
                    <a:pt x="0" y="4045"/>
                  </a:lnTo>
                  <a:lnTo>
                    <a:pt x="2755" y="4045"/>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2114699" y="760204"/>
              <a:ext cx="12139" cy="229108"/>
            </a:xfrm>
            <a:custGeom>
              <a:avLst/>
              <a:gdLst/>
              <a:ahLst/>
              <a:cxnLst/>
              <a:rect l="l" t="t" r="r" b="b"/>
              <a:pathLst>
                <a:path w="189" h="3567" extrusionOk="0">
                  <a:moveTo>
                    <a:pt x="102" y="1"/>
                  </a:moveTo>
                  <a:cubicBezTo>
                    <a:pt x="44" y="1"/>
                    <a:pt x="1" y="30"/>
                    <a:pt x="1" y="88"/>
                  </a:cubicBezTo>
                  <a:lnTo>
                    <a:pt x="1" y="3480"/>
                  </a:lnTo>
                  <a:cubicBezTo>
                    <a:pt x="1" y="3524"/>
                    <a:pt x="44" y="3567"/>
                    <a:pt x="102" y="3567"/>
                  </a:cubicBezTo>
                  <a:cubicBezTo>
                    <a:pt x="146" y="3567"/>
                    <a:pt x="189" y="3524"/>
                    <a:pt x="189" y="3480"/>
                  </a:cubicBezTo>
                  <a:lnTo>
                    <a:pt x="189" y="88"/>
                  </a:lnTo>
                  <a:cubicBezTo>
                    <a:pt x="189" y="30"/>
                    <a:pt x="146"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2114699" y="282591"/>
              <a:ext cx="12139" cy="230008"/>
            </a:xfrm>
            <a:custGeom>
              <a:avLst/>
              <a:gdLst/>
              <a:ahLst/>
              <a:cxnLst/>
              <a:rect l="l" t="t" r="r" b="b"/>
              <a:pathLst>
                <a:path w="189" h="3581" extrusionOk="0">
                  <a:moveTo>
                    <a:pt x="102" y="0"/>
                  </a:moveTo>
                  <a:cubicBezTo>
                    <a:pt x="44" y="0"/>
                    <a:pt x="1" y="43"/>
                    <a:pt x="1" y="101"/>
                  </a:cubicBezTo>
                  <a:lnTo>
                    <a:pt x="1" y="3479"/>
                  </a:lnTo>
                  <a:cubicBezTo>
                    <a:pt x="1" y="3537"/>
                    <a:pt x="44" y="3580"/>
                    <a:pt x="102" y="3580"/>
                  </a:cubicBezTo>
                  <a:cubicBezTo>
                    <a:pt x="146" y="3580"/>
                    <a:pt x="189" y="3537"/>
                    <a:pt x="189" y="3479"/>
                  </a:cubicBezTo>
                  <a:lnTo>
                    <a:pt x="189" y="101"/>
                  </a:lnTo>
                  <a:cubicBezTo>
                    <a:pt x="189" y="43"/>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1321310" y="282346"/>
              <a:ext cx="189157" cy="1001089"/>
            </a:xfrm>
            <a:custGeom>
              <a:avLst/>
              <a:gdLst/>
              <a:ahLst/>
              <a:cxnLst/>
              <a:rect l="l" t="t" r="r" b="b"/>
              <a:pathLst>
                <a:path w="2945" h="15586" extrusionOk="0">
                  <a:moveTo>
                    <a:pt x="2755" y="190"/>
                  </a:moveTo>
                  <a:lnTo>
                    <a:pt x="2755" y="15397"/>
                  </a:lnTo>
                  <a:lnTo>
                    <a:pt x="190" y="15397"/>
                  </a:lnTo>
                  <a:lnTo>
                    <a:pt x="190" y="190"/>
                  </a:lnTo>
                  <a:close/>
                  <a:moveTo>
                    <a:pt x="103" y="1"/>
                  </a:moveTo>
                  <a:cubicBezTo>
                    <a:pt x="45" y="1"/>
                    <a:pt x="1" y="45"/>
                    <a:pt x="1" y="103"/>
                  </a:cubicBezTo>
                  <a:lnTo>
                    <a:pt x="1" y="15499"/>
                  </a:lnTo>
                  <a:cubicBezTo>
                    <a:pt x="1" y="15557"/>
                    <a:pt x="45" y="15586"/>
                    <a:pt x="103" y="15586"/>
                  </a:cubicBezTo>
                  <a:lnTo>
                    <a:pt x="2857" y="15586"/>
                  </a:lnTo>
                  <a:cubicBezTo>
                    <a:pt x="2900" y="15586"/>
                    <a:pt x="2944" y="15557"/>
                    <a:pt x="2944" y="15499"/>
                  </a:cubicBezTo>
                  <a:lnTo>
                    <a:pt x="2944" y="103"/>
                  </a:lnTo>
                  <a:cubicBezTo>
                    <a:pt x="2944" y="45"/>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1718079" y="765792"/>
              <a:ext cx="189029" cy="1001089"/>
            </a:xfrm>
            <a:custGeom>
              <a:avLst/>
              <a:gdLst/>
              <a:ahLst/>
              <a:cxnLst/>
              <a:rect l="l" t="t" r="r" b="b"/>
              <a:pathLst>
                <a:path w="2943" h="15586" extrusionOk="0">
                  <a:moveTo>
                    <a:pt x="2755" y="190"/>
                  </a:moveTo>
                  <a:lnTo>
                    <a:pt x="2755" y="15396"/>
                  </a:lnTo>
                  <a:lnTo>
                    <a:pt x="188" y="15396"/>
                  </a:lnTo>
                  <a:lnTo>
                    <a:pt x="188" y="190"/>
                  </a:lnTo>
                  <a:close/>
                  <a:moveTo>
                    <a:pt x="87" y="1"/>
                  </a:moveTo>
                  <a:cubicBezTo>
                    <a:pt x="43" y="1"/>
                    <a:pt x="0" y="45"/>
                    <a:pt x="0" y="87"/>
                  </a:cubicBezTo>
                  <a:lnTo>
                    <a:pt x="0" y="15483"/>
                  </a:lnTo>
                  <a:cubicBezTo>
                    <a:pt x="0" y="15541"/>
                    <a:pt x="43" y="15586"/>
                    <a:pt x="87" y="15586"/>
                  </a:cubicBezTo>
                  <a:lnTo>
                    <a:pt x="2842" y="15586"/>
                  </a:lnTo>
                  <a:cubicBezTo>
                    <a:pt x="2900" y="15586"/>
                    <a:pt x="2943" y="15541"/>
                    <a:pt x="2943" y="15483"/>
                  </a:cubicBezTo>
                  <a:lnTo>
                    <a:pt x="2943" y="87"/>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2026254" y="500459"/>
              <a:ext cx="189093" cy="271950"/>
            </a:xfrm>
            <a:custGeom>
              <a:avLst/>
              <a:gdLst/>
              <a:ahLst/>
              <a:cxnLst/>
              <a:rect l="l" t="t" r="r" b="b"/>
              <a:pathLst>
                <a:path w="2944" h="4234" extrusionOk="0">
                  <a:moveTo>
                    <a:pt x="2755" y="188"/>
                  </a:moveTo>
                  <a:lnTo>
                    <a:pt x="2755" y="4045"/>
                  </a:lnTo>
                  <a:lnTo>
                    <a:pt x="189" y="4045"/>
                  </a:lnTo>
                  <a:lnTo>
                    <a:pt x="189" y="188"/>
                  </a:lnTo>
                  <a:close/>
                  <a:moveTo>
                    <a:pt x="102" y="0"/>
                  </a:moveTo>
                  <a:cubicBezTo>
                    <a:pt x="44" y="0"/>
                    <a:pt x="0" y="43"/>
                    <a:pt x="0" y="87"/>
                  </a:cubicBezTo>
                  <a:lnTo>
                    <a:pt x="0" y="4132"/>
                  </a:lnTo>
                  <a:cubicBezTo>
                    <a:pt x="0" y="4189"/>
                    <a:pt x="44" y="4234"/>
                    <a:pt x="102" y="4234"/>
                  </a:cubicBezTo>
                  <a:lnTo>
                    <a:pt x="2857" y="4234"/>
                  </a:lnTo>
                  <a:cubicBezTo>
                    <a:pt x="2900" y="4234"/>
                    <a:pt x="2944" y="4189"/>
                    <a:pt x="2944" y="4132"/>
                  </a:cubicBezTo>
                  <a:lnTo>
                    <a:pt x="2944" y="87"/>
                  </a:lnTo>
                  <a:cubicBezTo>
                    <a:pt x="2944" y="43"/>
                    <a:pt x="2900"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2"/>
          <p:cNvSpPr txBox="1">
            <a:spLocks noGrp="1"/>
          </p:cNvSpPr>
          <p:nvPr>
            <p:ph type="title"/>
          </p:nvPr>
        </p:nvSpPr>
        <p:spPr>
          <a:xfrm>
            <a:off x="713225" y="3682350"/>
            <a:ext cx="7717800" cy="92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600"/>
              <a:t>Infrastructure &amp; Architecture</a:t>
            </a:r>
            <a:endParaRPr sz="5600"/>
          </a:p>
        </p:txBody>
      </p:sp>
      <p:sp>
        <p:nvSpPr>
          <p:cNvPr id="500" name="Google Shape;500;p32"/>
          <p:cNvSpPr txBox="1">
            <a:spLocks noGrp="1"/>
          </p:cNvSpPr>
          <p:nvPr>
            <p:ph type="title" idx="2"/>
          </p:nvPr>
        </p:nvSpPr>
        <p:spPr>
          <a:xfrm>
            <a:off x="713225" y="2762850"/>
            <a:ext cx="1753800" cy="69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pic>
        <p:nvPicPr>
          <p:cNvPr id="501" name="Google Shape;501;p32"/>
          <p:cNvPicPr preferRelativeResize="0">
            <a:picLocks noGrp="1"/>
          </p:cNvPicPr>
          <p:nvPr>
            <p:ph type="pic" idx="3"/>
          </p:nvPr>
        </p:nvPicPr>
        <p:blipFill rotWithShape="1">
          <a:blip r:embed="rId3">
            <a:alphaModFix/>
          </a:blip>
          <a:srcRect l="11879" r="11871"/>
          <a:stretch/>
        </p:blipFill>
        <p:spPr>
          <a:xfrm>
            <a:off x="4480775" y="539500"/>
            <a:ext cx="3950251" cy="2914250"/>
          </a:xfrm>
          <a:prstGeom prst="rect">
            <a:avLst/>
          </a:prstGeom>
        </p:spPr>
      </p:pic>
      <p:grpSp>
        <p:nvGrpSpPr>
          <p:cNvPr id="502" name="Google Shape;502;p32"/>
          <p:cNvGrpSpPr/>
          <p:nvPr/>
        </p:nvGrpSpPr>
        <p:grpSpPr>
          <a:xfrm>
            <a:off x="291401" y="76653"/>
            <a:ext cx="1202212" cy="1920269"/>
            <a:chOff x="11013135" y="64478"/>
            <a:chExt cx="1202212" cy="1920269"/>
          </a:xfrm>
        </p:grpSpPr>
        <p:sp>
          <p:nvSpPr>
            <p:cNvPr id="503" name="Google Shape;503;p32"/>
            <p:cNvSpPr/>
            <p:nvPr/>
          </p:nvSpPr>
          <p:spPr>
            <a:xfrm>
              <a:off x="11018723" y="1293580"/>
              <a:ext cx="177018" cy="169567"/>
            </a:xfrm>
            <a:custGeom>
              <a:avLst/>
              <a:gdLst/>
              <a:ahLst/>
              <a:cxnLst/>
              <a:rect l="l" t="t" r="r" b="b"/>
              <a:pathLst>
                <a:path w="2756" h="2640" extrusionOk="0">
                  <a:moveTo>
                    <a:pt x="1" y="1"/>
                  </a:moveTo>
                  <a:lnTo>
                    <a:pt x="1" y="2639"/>
                  </a:lnTo>
                  <a:lnTo>
                    <a:pt x="2755" y="2639"/>
                  </a:lnTo>
                  <a:lnTo>
                    <a:pt x="2755" y="1"/>
                  </a:lnTo>
                  <a:close/>
                </a:path>
              </a:pathLst>
            </a:custGeom>
            <a:solidFill>
              <a:srgbClr val="89FFFF">
                <a:alpha val="4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11013135" y="1287093"/>
              <a:ext cx="189093" cy="181642"/>
            </a:xfrm>
            <a:custGeom>
              <a:avLst/>
              <a:gdLst/>
              <a:ahLst/>
              <a:cxnLst/>
              <a:rect l="l" t="t" r="r" b="b"/>
              <a:pathLst>
                <a:path w="2944" h="2828" extrusionOk="0">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11101580" y="1457495"/>
              <a:ext cx="12204" cy="229108"/>
            </a:xfrm>
            <a:custGeom>
              <a:avLst/>
              <a:gdLst/>
              <a:ahLst/>
              <a:cxnLst/>
              <a:rect l="l" t="t" r="r" b="b"/>
              <a:pathLst>
                <a:path w="190" h="3567" extrusionOk="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11101580" y="1069226"/>
              <a:ext cx="12204" cy="230008"/>
            </a:xfrm>
            <a:custGeom>
              <a:avLst/>
              <a:gdLst/>
              <a:ahLst/>
              <a:cxnLst/>
              <a:rect l="l" t="t" r="r" b="b"/>
              <a:pathLst>
                <a:path w="190" h="3581" extrusionOk="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11327862" y="288897"/>
              <a:ext cx="177018" cy="988949"/>
            </a:xfrm>
            <a:custGeom>
              <a:avLst/>
              <a:gdLst/>
              <a:ahLst/>
              <a:cxnLst/>
              <a:rect l="l" t="t" r="r" b="b"/>
              <a:pathLst>
                <a:path w="2756" h="15397" extrusionOk="0">
                  <a:moveTo>
                    <a:pt x="1" y="1"/>
                  </a:moveTo>
                  <a:lnTo>
                    <a:pt x="1" y="15397"/>
                  </a:lnTo>
                  <a:lnTo>
                    <a:pt x="2755" y="15397"/>
                  </a:lnTo>
                  <a:lnTo>
                    <a:pt x="2755" y="1"/>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11409819" y="1271228"/>
              <a:ext cx="12139" cy="230136"/>
            </a:xfrm>
            <a:custGeom>
              <a:avLst/>
              <a:gdLst/>
              <a:ahLst/>
              <a:cxnLst/>
              <a:rect l="l" t="t" r="r" b="b"/>
              <a:pathLst>
                <a:path w="189" h="3583" extrusionOk="0">
                  <a:moveTo>
                    <a:pt x="101" y="1"/>
                  </a:moveTo>
                  <a:cubicBezTo>
                    <a:pt x="43" y="1"/>
                    <a:pt x="1" y="45"/>
                    <a:pt x="1" y="103"/>
                  </a:cubicBezTo>
                  <a:lnTo>
                    <a:pt x="1" y="3495"/>
                  </a:lnTo>
                  <a:cubicBezTo>
                    <a:pt x="1" y="3538"/>
                    <a:pt x="43" y="3582"/>
                    <a:pt x="101" y="3582"/>
                  </a:cubicBezTo>
                  <a:cubicBezTo>
                    <a:pt x="146" y="3582"/>
                    <a:pt x="188" y="3538"/>
                    <a:pt x="188" y="3495"/>
                  </a:cubicBezTo>
                  <a:lnTo>
                    <a:pt x="188" y="103"/>
                  </a:lnTo>
                  <a:cubicBezTo>
                    <a:pt x="188" y="45"/>
                    <a:pt x="146" y="1"/>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11409819" y="64478"/>
              <a:ext cx="12139" cy="230072"/>
            </a:xfrm>
            <a:custGeom>
              <a:avLst/>
              <a:gdLst/>
              <a:ahLst/>
              <a:cxnLst/>
              <a:rect l="l" t="t" r="r" b="b"/>
              <a:pathLst>
                <a:path w="189" h="3582" extrusionOk="0">
                  <a:moveTo>
                    <a:pt x="101" y="0"/>
                  </a:moveTo>
                  <a:cubicBezTo>
                    <a:pt x="43" y="0"/>
                    <a:pt x="1" y="45"/>
                    <a:pt x="1" y="103"/>
                  </a:cubicBezTo>
                  <a:lnTo>
                    <a:pt x="1" y="3495"/>
                  </a:lnTo>
                  <a:cubicBezTo>
                    <a:pt x="1" y="3538"/>
                    <a:pt x="43" y="3582"/>
                    <a:pt x="101" y="3582"/>
                  </a:cubicBezTo>
                  <a:cubicBezTo>
                    <a:pt x="146" y="3582"/>
                    <a:pt x="188" y="3538"/>
                    <a:pt x="188" y="3495"/>
                  </a:cubicBezTo>
                  <a:lnTo>
                    <a:pt x="188" y="103"/>
                  </a:lnTo>
                  <a:cubicBezTo>
                    <a:pt x="188" y="45"/>
                    <a:pt x="146" y="0"/>
                    <a:pt x="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11723667" y="771380"/>
              <a:ext cx="176954" cy="988949"/>
            </a:xfrm>
            <a:custGeom>
              <a:avLst/>
              <a:gdLst/>
              <a:ahLst/>
              <a:cxnLst/>
              <a:rect l="l" t="t" r="r" b="b"/>
              <a:pathLst>
                <a:path w="2755" h="15397" extrusionOk="0">
                  <a:moveTo>
                    <a:pt x="0" y="0"/>
                  </a:moveTo>
                  <a:lnTo>
                    <a:pt x="0" y="15396"/>
                  </a:lnTo>
                  <a:lnTo>
                    <a:pt x="2755" y="15396"/>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11806459" y="1754675"/>
              <a:ext cx="12204" cy="230072"/>
            </a:xfrm>
            <a:custGeom>
              <a:avLst/>
              <a:gdLst/>
              <a:ahLst/>
              <a:cxnLst/>
              <a:rect l="l" t="t" r="r" b="b"/>
              <a:pathLst>
                <a:path w="190" h="3582" extrusionOk="0">
                  <a:moveTo>
                    <a:pt x="88" y="0"/>
                  </a:moveTo>
                  <a:cubicBezTo>
                    <a:pt x="45" y="0"/>
                    <a:pt x="1" y="45"/>
                    <a:pt x="1" y="87"/>
                  </a:cubicBezTo>
                  <a:lnTo>
                    <a:pt x="1" y="3480"/>
                  </a:lnTo>
                  <a:cubicBezTo>
                    <a:pt x="1" y="3538"/>
                    <a:pt x="45" y="3582"/>
                    <a:pt x="88" y="3582"/>
                  </a:cubicBezTo>
                  <a:cubicBezTo>
                    <a:pt x="146" y="3582"/>
                    <a:pt x="190" y="3538"/>
                    <a:pt x="190" y="3480"/>
                  </a:cubicBezTo>
                  <a:lnTo>
                    <a:pt x="190" y="87"/>
                  </a:lnTo>
                  <a:cubicBezTo>
                    <a:pt x="190" y="45"/>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11806459" y="547924"/>
              <a:ext cx="12204" cy="230072"/>
            </a:xfrm>
            <a:custGeom>
              <a:avLst/>
              <a:gdLst/>
              <a:ahLst/>
              <a:cxnLst/>
              <a:rect l="l" t="t" r="r" b="b"/>
              <a:pathLst>
                <a:path w="190" h="3582" extrusionOk="0">
                  <a:moveTo>
                    <a:pt x="88" y="0"/>
                  </a:moveTo>
                  <a:cubicBezTo>
                    <a:pt x="45" y="0"/>
                    <a:pt x="1" y="44"/>
                    <a:pt x="1" y="87"/>
                  </a:cubicBezTo>
                  <a:lnTo>
                    <a:pt x="1" y="3479"/>
                  </a:lnTo>
                  <a:cubicBezTo>
                    <a:pt x="1" y="3537"/>
                    <a:pt x="45" y="3582"/>
                    <a:pt x="88" y="3582"/>
                  </a:cubicBezTo>
                  <a:cubicBezTo>
                    <a:pt x="146" y="3582"/>
                    <a:pt x="190" y="3537"/>
                    <a:pt x="190" y="3479"/>
                  </a:cubicBezTo>
                  <a:lnTo>
                    <a:pt x="190" y="87"/>
                  </a:lnTo>
                  <a:cubicBezTo>
                    <a:pt x="190" y="44"/>
                    <a:pt x="146" y="0"/>
                    <a:pt x="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12032805" y="506047"/>
              <a:ext cx="176954" cy="259810"/>
            </a:xfrm>
            <a:custGeom>
              <a:avLst/>
              <a:gdLst/>
              <a:ahLst/>
              <a:cxnLst/>
              <a:rect l="l" t="t" r="r" b="b"/>
              <a:pathLst>
                <a:path w="2755" h="4045" extrusionOk="0">
                  <a:moveTo>
                    <a:pt x="0" y="0"/>
                  </a:moveTo>
                  <a:lnTo>
                    <a:pt x="0" y="4045"/>
                  </a:lnTo>
                  <a:lnTo>
                    <a:pt x="2755" y="4045"/>
                  </a:lnTo>
                  <a:lnTo>
                    <a:pt x="2755" y="0"/>
                  </a:lnTo>
                  <a:close/>
                </a:path>
              </a:pathLst>
            </a:custGeom>
            <a:solidFill>
              <a:srgbClr val="00FF00">
                <a:alpha val="43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12114699" y="760204"/>
              <a:ext cx="12139" cy="229108"/>
            </a:xfrm>
            <a:custGeom>
              <a:avLst/>
              <a:gdLst/>
              <a:ahLst/>
              <a:cxnLst/>
              <a:rect l="l" t="t" r="r" b="b"/>
              <a:pathLst>
                <a:path w="189" h="3567" extrusionOk="0">
                  <a:moveTo>
                    <a:pt x="102" y="1"/>
                  </a:moveTo>
                  <a:cubicBezTo>
                    <a:pt x="44" y="1"/>
                    <a:pt x="1" y="30"/>
                    <a:pt x="1" y="88"/>
                  </a:cubicBezTo>
                  <a:lnTo>
                    <a:pt x="1" y="3480"/>
                  </a:lnTo>
                  <a:cubicBezTo>
                    <a:pt x="1" y="3524"/>
                    <a:pt x="44" y="3567"/>
                    <a:pt x="102" y="3567"/>
                  </a:cubicBezTo>
                  <a:cubicBezTo>
                    <a:pt x="146" y="3567"/>
                    <a:pt x="189" y="3524"/>
                    <a:pt x="189" y="3480"/>
                  </a:cubicBezTo>
                  <a:lnTo>
                    <a:pt x="189" y="88"/>
                  </a:lnTo>
                  <a:cubicBezTo>
                    <a:pt x="189" y="30"/>
                    <a:pt x="146"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12114699" y="282591"/>
              <a:ext cx="12139" cy="230008"/>
            </a:xfrm>
            <a:custGeom>
              <a:avLst/>
              <a:gdLst/>
              <a:ahLst/>
              <a:cxnLst/>
              <a:rect l="l" t="t" r="r" b="b"/>
              <a:pathLst>
                <a:path w="189" h="3581" extrusionOk="0">
                  <a:moveTo>
                    <a:pt x="102" y="0"/>
                  </a:moveTo>
                  <a:cubicBezTo>
                    <a:pt x="44" y="0"/>
                    <a:pt x="1" y="43"/>
                    <a:pt x="1" y="101"/>
                  </a:cubicBezTo>
                  <a:lnTo>
                    <a:pt x="1" y="3479"/>
                  </a:lnTo>
                  <a:cubicBezTo>
                    <a:pt x="1" y="3537"/>
                    <a:pt x="44" y="3580"/>
                    <a:pt x="102" y="3580"/>
                  </a:cubicBezTo>
                  <a:cubicBezTo>
                    <a:pt x="146" y="3580"/>
                    <a:pt x="189" y="3537"/>
                    <a:pt x="189" y="3479"/>
                  </a:cubicBezTo>
                  <a:lnTo>
                    <a:pt x="189" y="101"/>
                  </a:lnTo>
                  <a:cubicBezTo>
                    <a:pt x="189" y="43"/>
                    <a:pt x="146" y="0"/>
                    <a:pt x="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11321310" y="282346"/>
              <a:ext cx="189157" cy="1001089"/>
            </a:xfrm>
            <a:custGeom>
              <a:avLst/>
              <a:gdLst/>
              <a:ahLst/>
              <a:cxnLst/>
              <a:rect l="l" t="t" r="r" b="b"/>
              <a:pathLst>
                <a:path w="2945" h="15586" extrusionOk="0">
                  <a:moveTo>
                    <a:pt x="2755" y="190"/>
                  </a:moveTo>
                  <a:lnTo>
                    <a:pt x="2755" y="15397"/>
                  </a:lnTo>
                  <a:lnTo>
                    <a:pt x="190" y="15397"/>
                  </a:lnTo>
                  <a:lnTo>
                    <a:pt x="190" y="190"/>
                  </a:lnTo>
                  <a:close/>
                  <a:moveTo>
                    <a:pt x="103" y="1"/>
                  </a:moveTo>
                  <a:cubicBezTo>
                    <a:pt x="45" y="1"/>
                    <a:pt x="1" y="45"/>
                    <a:pt x="1" y="103"/>
                  </a:cubicBezTo>
                  <a:lnTo>
                    <a:pt x="1" y="15499"/>
                  </a:lnTo>
                  <a:cubicBezTo>
                    <a:pt x="1" y="15557"/>
                    <a:pt x="45" y="15586"/>
                    <a:pt x="103" y="15586"/>
                  </a:cubicBezTo>
                  <a:lnTo>
                    <a:pt x="2857" y="15586"/>
                  </a:lnTo>
                  <a:cubicBezTo>
                    <a:pt x="2900" y="15586"/>
                    <a:pt x="2944" y="15557"/>
                    <a:pt x="2944" y="15499"/>
                  </a:cubicBezTo>
                  <a:lnTo>
                    <a:pt x="2944" y="103"/>
                  </a:lnTo>
                  <a:cubicBezTo>
                    <a:pt x="2944" y="45"/>
                    <a:pt x="2900" y="1"/>
                    <a:pt x="2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11718079" y="765792"/>
              <a:ext cx="189029" cy="1001089"/>
            </a:xfrm>
            <a:custGeom>
              <a:avLst/>
              <a:gdLst/>
              <a:ahLst/>
              <a:cxnLst/>
              <a:rect l="l" t="t" r="r" b="b"/>
              <a:pathLst>
                <a:path w="2943" h="15586" extrusionOk="0">
                  <a:moveTo>
                    <a:pt x="2755" y="190"/>
                  </a:moveTo>
                  <a:lnTo>
                    <a:pt x="2755" y="15396"/>
                  </a:lnTo>
                  <a:lnTo>
                    <a:pt x="188" y="15396"/>
                  </a:lnTo>
                  <a:lnTo>
                    <a:pt x="188" y="190"/>
                  </a:lnTo>
                  <a:close/>
                  <a:moveTo>
                    <a:pt x="87" y="1"/>
                  </a:moveTo>
                  <a:cubicBezTo>
                    <a:pt x="43" y="1"/>
                    <a:pt x="0" y="45"/>
                    <a:pt x="0" y="87"/>
                  </a:cubicBezTo>
                  <a:lnTo>
                    <a:pt x="0" y="15483"/>
                  </a:lnTo>
                  <a:cubicBezTo>
                    <a:pt x="0" y="15541"/>
                    <a:pt x="43" y="15586"/>
                    <a:pt x="87" y="15586"/>
                  </a:cubicBezTo>
                  <a:lnTo>
                    <a:pt x="2842" y="15586"/>
                  </a:lnTo>
                  <a:cubicBezTo>
                    <a:pt x="2900" y="15586"/>
                    <a:pt x="2943" y="15541"/>
                    <a:pt x="2943" y="15483"/>
                  </a:cubicBezTo>
                  <a:lnTo>
                    <a:pt x="2943" y="87"/>
                  </a:lnTo>
                  <a:cubicBezTo>
                    <a:pt x="2943" y="45"/>
                    <a:pt x="2900" y="1"/>
                    <a:pt x="2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12026254" y="500459"/>
              <a:ext cx="189093" cy="271950"/>
            </a:xfrm>
            <a:custGeom>
              <a:avLst/>
              <a:gdLst/>
              <a:ahLst/>
              <a:cxnLst/>
              <a:rect l="l" t="t" r="r" b="b"/>
              <a:pathLst>
                <a:path w="2944" h="4234" extrusionOk="0">
                  <a:moveTo>
                    <a:pt x="2755" y="188"/>
                  </a:moveTo>
                  <a:lnTo>
                    <a:pt x="2755" y="4045"/>
                  </a:lnTo>
                  <a:lnTo>
                    <a:pt x="189" y="4045"/>
                  </a:lnTo>
                  <a:lnTo>
                    <a:pt x="189" y="188"/>
                  </a:lnTo>
                  <a:close/>
                  <a:moveTo>
                    <a:pt x="102" y="0"/>
                  </a:moveTo>
                  <a:cubicBezTo>
                    <a:pt x="44" y="0"/>
                    <a:pt x="0" y="43"/>
                    <a:pt x="0" y="87"/>
                  </a:cubicBezTo>
                  <a:lnTo>
                    <a:pt x="0" y="4132"/>
                  </a:lnTo>
                  <a:cubicBezTo>
                    <a:pt x="0" y="4189"/>
                    <a:pt x="44" y="4234"/>
                    <a:pt x="102" y="4234"/>
                  </a:cubicBezTo>
                  <a:lnTo>
                    <a:pt x="2857" y="4234"/>
                  </a:lnTo>
                  <a:cubicBezTo>
                    <a:pt x="2900" y="4234"/>
                    <a:pt x="2944" y="4189"/>
                    <a:pt x="2944" y="4132"/>
                  </a:cubicBezTo>
                  <a:lnTo>
                    <a:pt x="2944" y="87"/>
                  </a:lnTo>
                  <a:cubicBezTo>
                    <a:pt x="2944" y="43"/>
                    <a:pt x="2900" y="0"/>
                    <a:pt x="28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title"/>
          </p:nvPr>
        </p:nvSpPr>
        <p:spPr>
          <a:xfrm>
            <a:off x="465350" y="477300"/>
            <a:ext cx="7488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Core Technologies-Backend</a:t>
            </a:r>
            <a:endParaRPr/>
          </a:p>
        </p:txBody>
      </p:sp>
      <p:sp>
        <p:nvSpPr>
          <p:cNvPr id="524" name="Google Shape;524;p33"/>
          <p:cNvSpPr txBox="1">
            <a:spLocks noGrp="1"/>
          </p:cNvSpPr>
          <p:nvPr>
            <p:ph type="subTitle" idx="1"/>
          </p:nvPr>
        </p:nvSpPr>
        <p:spPr>
          <a:xfrm>
            <a:off x="661575" y="1612775"/>
            <a:ext cx="3392100" cy="265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Technologies implemented:</a:t>
            </a:r>
            <a:endParaRPr/>
          </a:p>
          <a:p>
            <a:pPr marL="457200" lvl="0" indent="-304800" algn="l" rtl="0">
              <a:lnSpc>
                <a:spcPct val="115000"/>
              </a:lnSpc>
              <a:spcBef>
                <a:spcPts val="1200"/>
              </a:spcBef>
              <a:spcAft>
                <a:spcPts val="0"/>
              </a:spcAft>
              <a:buClr>
                <a:schemeClr val="accent6"/>
              </a:buClr>
              <a:buSzPts val="1200"/>
              <a:buChar char="●"/>
            </a:pPr>
            <a:r>
              <a:rPr lang="en" b="1">
                <a:solidFill>
                  <a:schemeClr val="accent6"/>
                </a:solidFill>
              </a:rPr>
              <a:t>Python:</a:t>
            </a:r>
            <a:r>
              <a:rPr lang="en">
                <a:solidFill>
                  <a:schemeClr val="accent6"/>
                </a:solidFill>
              </a:rPr>
              <a:t> Developer productivity, readable syntax, performance balance</a:t>
            </a:r>
            <a:endParaRPr>
              <a:solidFill>
                <a:schemeClr val="accent6"/>
              </a:solidFill>
            </a:endParaRPr>
          </a:p>
          <a:p>
            <a:pPr marL="457200" lvl="0" indent="-304800" algn="l" rtl="0">
              <a:lnSpc>
                <a:spcPct val="115000"/>
              </a:lnSpc>
              <a:spcBef>
                <a:spcPts val="1000"/>
              </a:spcBef>
              <a:spcAft>
                <a:spcPts val="0"/>
              </a:spcAft>
              <a:buClr>
                <a:schemeClr val="accent5"/>
              </a:buClr>
              <a:buSzPts val="1200"/>
              <a:buChar char="●"/>
            </a:pPr>
            <a:r>
              <a:rPr lang="en" b="1">
                <a:solidFill>
                  <a:schemeClr val="accent5"/>
                </a:solidFill>
              </a:rPr>
              <a:t>FastAPI:</a:t>
            </a:r>
            <a:r>
              <a:rPr lang="en">
                <a:solidFill>
                  <a:schemeClr val="accent5"/>
                </a:solidFill>
              </a:rPr>
              <a:t> Asynchronous, type-safe, automatic documentation</a:t>
            </a:r>
            <a:endParaRPr>
              <a:solidFill>
                <a:schemeClr val="accent5"/>
              </a:solidFill>
            </a:endParaRPr>
          </a:p>
          <a:p>
            <a:pPr marL="457200" lvl="0" indent="-304800" algn="l" rtl="0">
              <a:lnSpc>
                <a:spcPct val="115000"/>
              </a:lnSpc>
              <a:spcBef>
                <a:spcPts val="1000"/>
              </a:spcBef>
              <a:spcAft>
                <a:spcPts val="0"/>
              </a:spcAft>
              <a:buSzPts val="1200"/>
              <a:buChar char="●"/>
            </a:pPr>
            <a:r>
              <a:rPr lang="en" b="1">
                <a:solidFill>
                  <a:schemeClr val="accent6"/>
                </a:solidFill>
                <a:latin typeface="Arial"/>
                <a:ea typeface="Arial"/>
                <a:cs typeface="Arial"/>
                <a:sym typeface="Arial"/>
              </a:rPr>
              <a:t>Redis:</a:t>
            </a:r>
            <a:r>
              <a:rPr lang="en">
                <a:solidFill>
                  <a:schemeClr val="accent6"/>
                </a:solidFill>
                <a:latin typeface="Arial"/>
                <a:ea typeface="Arial"/>
                <a:cs typeface="Arial"/>
                <a:sym typeface="Arial"/>
              </a:rPr>
              <a:t> In-memory speed, sorted sets, atomic operations</a:t>
            </a:r>
            <a:endParaRPr>
              <a:solidFill>
                <a:schemeClr val="accent6"/>
              </a:solidFill>
              <a:latin typeface="Arial"/>
              <a:ea typeface="Arial"/>
              <a:cs typeface="Arial"/>
              <a:sym typeface="Arial"/>
            </a:endParaRPr>
          </a:p>
          <a:p>
            <a:pPr marL="457200" lvl="0" indent="-304800" algn="l" rtl="0">
              <a:lnSpc>
                <a:spcPct val="115000"/>
              </a:lnSpc>
              <a:spcBef>
                <a:spcPts val="1200"/>
              </a:spcBef>
              <a:spcAft>
                <a:spcPts val="0"/>
              </a:spcAft>
              <a:buSzPts val="1200"/>
              <a:buChar char="●"/>
            </a:pPr>
            <a:r>
              <a:rPr lang="en" b="1">
                <a:solidFill>
                  <a:schemeClr val="accent6"/>
                </a:solidFill>
                <a:latin typeface="Arial"/>
                <a:ea typeface="Arial"/>
                <a:cs typeface="Arial"/>
                <a:sym typeface="Arial"/>
              </a:rPr>
              <a:t>Uvicorn:</a:t>
            </a:r>
            <a:r>
              <a:rPr lang="en">
                <a:solidFill>
                  <a:schemeClr val="accent6"/>
                </a:solidFill>
                <a:latin typeface="Arial"/>
                <a:ea typeface="Arial"/>
                <a:cs typeface="Arial"/>
                <a:sym typeface="Arial"/>
              </a:rPr>
              <a:t> High-speed ASGI server</a:t>
            </a:r>
            <a:br>
              <a:rPr lang="en" sz="1100">
                <a:solidFill>
                  <a:srgbClr val="000000"/>
                </a:solidFill>
                <a:latin typeface="Arial"/>
                <a:ea typeface="Arial"/>
                <a:cs typeface="Arial"/>
                <a:sym typeface="Arial"/>
              </a:rPr>
            </a:br>
            <a:endParaRPr/>
          </a:p>
          <a:p>
            <a:pPr marL="0" lvl="0" indent="0" algn="l" rtl="0">
              <a:spcBef>
                <a:spcPts val="1000"/>
              </a:spcBef>
              <a:spcAft>
                <a:spcPts val="0"/>
              </a:spcAft>
              <a:buNone/>
            </a:pPr>
            <a:endParaRPr/>
          </a:p>
        </p:txBody>
      </p:sp>
      <p:sp>
        <p:nvSpPr>
          <p:cNvPr id="525" name="Google Shape;525;p33"/>
          <p:cNvSpPr txBox="1">
            <a:spLocks noGrp="1"/>
          </p:cNvSpPr>
          <p:nvPr>
            <p:ph type="subTitle" idx="1"/>
          </p:nvPr>
        </p:nvSpPr>
        <p:spPr>
          <a:xfrm>
            <a:off x="5027925" y="1685400"/>
            <a:ext cx="3232800" cy="17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Why were these alternatives not implemented?</a:t>
            </a:r>
            <a:endParaRPr/>
          </a:p>
          <a:p>
            <a:pPr marL="457200" lvl="0" indent="-304800" algn="l" rtl="0">
              <a:lnSpc>
                <a:spcPct val="115000"/>
              </a:lnSpc>
              <a:spcBef>
                <a:spcPts val="1200"/>
              </a:spcBef>
              <a:spcAft>
                <a:spcPts val="0"/>
              </a:spcAft>
              <a:buClr>
                <a:schemeClr val="accent6"/>
              </a:buClr>
              <a:buSzPts val="1200"/>
              <a:buChar char="●"/>
            </a:pPr>
            <a:r>
              <a:rPr lang="en" b="1">
                <a:solidFill>
                  <a:schemeClr val="accent6"/>
                </a:solidFill>
                <a:latin typeface="Arial"/>
                <a:ea typeface="Arial"/>
                <a:cs typeface="Arial"/>
                <a:sym typeface="Arial"/>
              </a:rPr>
              <a:t>Flask/Django</a:t>
            </a:r>
            <a:r>
              <a:rPr lang="en">
                <a:solidFill>
                  <a:schemeClr val="accent6"/>
                </a:solidFill>
                <a:latin typeface="Arial"/>
                <a:ea typeface="Arial"/>
                <a:cs typeface="Arial"/>
                <a:sym typeface="Arial"/>
              </a:rPr>
              <a:t> lack async support critical for high-concurrency systems</a:t>
            </a:r>
            <a:endParaRPr>
              <a:solidFill>
                <a:schemeClr val="accent6"/>
              </a:solidFill>
            </a:endParaRPr>
          </a:p>
          <a:p>
            <a:pPr marL="457200" lvl="0" indent="-304800" algn="l" rtl="0">
              <a:lnSpc>
                <a:spcPct val="115000"/>
              </a:lnSpc>
              <a:spcBef>
                <a:spcPts val="0"/>
              </a:spcBef>
              <a:spcAft>
                <a:spcPts val="0"/>
              </a:spcAft>
              <a:buClr>
                <a:schemeClr val="accent4"/>
              </a:buClr>
              <a:buSzPts val="1200"/>
              <a:buChar char="●"/>
            </a:pPr>
            <a:r>
              <a:rPr lang="en" b="1">
                <a:solidFill>
                  <a:schemeClr val="accent5"/>
                </a:solidFill>
              </a:rPr>
              <a:t>PostgreSQL</a:t>
            </a:r>
            <a:r>
              <a:rPr lang="en">
                <a:solidFill>
                  <a:schemeClr val="accent5"/>
                </a:solidFill>
              </a:rPr>
              <a:t> too slow for millisecond-level matching</a:t>
            </a:r>
            <a:br>
              <a:rPr lang="en">
                <a:solidFill>
                  <a:srgbClr val="000000"/>
                </a:solidFill>
              </a:rPr>
            </a:br>
            <a:endParaRPr>
              <a:solidFill>
                <a:schemeClr val="accent4"/>
              </a:solidFill>
            </a:endParaRPr>
          </a:p>
          <a:p>
            <a:pPr marL="457200" lvl="0" indent="-304800" algn="l" rtl="0">
              <a:lnSpc>
                <a:spcPct val="115000"/>
              </a:lnSpc>
              <a:spcBef>
                <a:spcPts val="0"/>
              </a:spcBef>
              <a:spcAft>
                <a:spcPts val="0"/>
              </a:spcAft>
              <a:buSzPts val="1200"/>
              <a:buChar char="●"/>
            </a:pPr>
            <a:r>
              <a:rPr lang="en" b="1">
                <a:solidFill>
                  <a:schemeClr val="accent6"/>
                </a:solidFill>
              </a:rPr>
              <a:t>Gunicorn</a:t>
            </a:r>
            <a:r>
              <a:rPr lang="en">
                <a:solidFill>
                  <a:schemeClr val="accent6"/>
                </a:solidFill>
              </a:rPr>
              <a:t> doesn’t support ASGI natively like Uvicorn</a:t>
            </a:r>
            <a:br>
              <a:rPr lang="en" sz="1100">
                <a:solidFill>
                  <a:srgbClr val="000000"/>
                </a:solidFill>
                <a:latin typeface="Arial"/>
                <a:ea typeface="Arial"/>
                <a:cs typeface="Arial"/>
                <a:sym typeface="Arial"/>
              </a:rPr>
            </a:br>
            <a:endParaRPr sz="1100" b="1">
              <a:solidFill>
                <a:schemeClr val="accent6"/>
              </a:solidFill>
            </a:endParaRPr>
          </a:p>
          <a:p>
            <a:pPr marL="0" lvl="0" indent="0" algn="l" rtl="0">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1876</Words>
  <Application>Microsoft Macintosh PowerPoint</Application>
  <PresentationFormat>On-screen Show (16:9)</PresentationFormat>
  <Paragraphs>170</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Jura</vt:lpstr>
      <vt:lpstr>Bebas Neue</vt:lpstr>
      <vt:lpstr>Nunito Light</vt:lpstr>
      <vt:lpstr>Anaheim</vt:lpstr>
      <vt:lpstr>Arial</vt:lpstr>
      <vt:lpstr>Albert Sans Light</vt:lpstr>
      <vt:lpstr>Albert Sans</vt:lpstr>
      <vt:lpstr>Commercial Trading Company Profile by Slidesgo</vt:lpstr>
      <vt:lpstr> Order Entry System (OES): Fast, Atomic, and Trader-Focused</vt:lpstr>
      <vt:lpstr>Table of contents</vt:lpstr>
      <vt:lpstr>Trader Interviews</vt:lpstr>
      <vt:lpstr>Insights from Traders</vt:lpstr>
      <vt:lpstr>Our Product</vt:lpstr>
      <vt:lpstr>Product Overview</vt:lpstr>
      <vt:lpstr>Demo Time</vt:lpstr>
      <vt:lpstr>Infrastructure &amp; Architecture</vt:lpstr>
      <vt:lpstr>Core Technologies-Backend</vt:lpstr>
      <vt:lpstr>Core Technologies-Frontend</vt:lpstr>
      <vt:lpstr>Using TCP as our Transport Protocol</vt:lpstr>
      <vt:lpstr>Database Design-Why REDIS?</vt:lpstr>
      <vt:lpstr>Core Components in Depth</vt:lpstr>
      <vt:lpstr>Core Components (cont’d)</vt:lpstr>
      <vt:lpstr>Design Decisions and Tradeoffs</vt:lpstr>
      <vt:lpstr>Our Backgrounds + Experiences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Siris, Anastasios</cp:lastModifiedBy>
  <cp:revision>1</cp:revision>
  <dcterms:modified xsi:type="dcterms:W3CDTF">2025-04-11T20:28:42Z</dcterms:modified>
</cp:coreProperties>
</file>