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3"/>
  </p:notesMasterIdLst>
  <p:sldIdLst>
    <p:sldId id="291" r:id="rId2"/>
    <p:sldId id="292" r:id="rId3"/>
    <p:sldId id="294" r:id="rId4"/>
    <p:sldId id="256" r:id="rId5"/>
    <p:sldId id="257" r:id="rId6"/>
    <p:sldId id="258" r:id="rId7"/>
    <p:sldId id="259" r:id="rId8"/>
    <p:sldId id="260" r:id="rId9"/>
    <p:sldId id="268" r:id="rId10"/>
    <p:sldId id="269" r:id="rId11"/>
    <p:sldId id="273" r:id="rId12"/>
    <p:sldId id="295" r:id="rId13"/>
    <p:sldId id="274" r:id="rId14"/>
    <p:sldId id="261" r:id="rId15"/>
    <p:sldId id="279" r:id="rId16"/>
    <p:sldId id="280" r:id="rId17"/>
    <p:sldId id="281" r:id="rId18"/>
    <p:sldId id="262" r:id="rId19"/>
    <p:sldId id="265" r:id="rId20"/>
    <p:sldId id="290" r:id="rId21"/>
    <p:sldId id="29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31"/>
    <p:restoredTop sz="88948"/>
  </p:normalViewPr>
  <p:slideViewPr>
    <p:cSldViewPr snapToGrid="0">
      <p:cViewPr>
        <p:scale>
          <a:sx n="90" d="100"/>
          <a:sy n="90" d="100"/>
        </p:scale>
        <p:origin x="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7A0A2-C511-764C-96F9-E226D22D9900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4BFEA-EB5E-0B48-91D9-1A6F6A0CDDA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757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A data driven model</a:t>
            </a:r>
          </a:p>
          <a:p>
            <a:r>
              <a:rPr lang="en-NL" dirty="0"/>
              <a:t>Convinient estimate the item score density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4BFEA-EB5E-0B48-91D9-1A6F6A0CDDA0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4765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Under SC, the test items are administered until there is sufficient confidence</a:t>
            </a:r>
          </a:p>
          <a:p>
            <a:r>
              <a:rPr lang="en-GB" dirty="0">
                <a:effectLst/>
                <a:latin typeface="Helvetica" pitchFamily="2" charset="0"/>
              </a:rPr>
              <a:t>about the respondent’s status. Typically, sufficient confidence is achieved when the</a:t>
            </a:r>
          </a:p>
          <a:p>
            <a:r>
              <a:rPr lang="en-GB" dirty="0">
                <a:effectLst/>
                <a:latin typeface="Helvetica" pitchFamily="2" charset="0"/>
              </a:rPr>
              <a:t>sum of the administered items exceeds a pre-specified cutoff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4BFEA-EB5E-0B48-91D9-1A6F6A0CDDA0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550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4BFEA-EB5E-0B48-91D9-1A6F6A0CDDA0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674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6E71-1839-CB43-A369-D821A0EAE4F4}" type="datetime1">
              <a:rPr lang="en-US" smtClean="0"/>
              <a:t>2/7/25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50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E7C8-F772-8547-A21A-97C47668E50F}" type="datetime1">
              <a:rPr lang="en-US" smtClean="0"/>
              <a:t>2/7/25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579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AB22-57B6-2344-B0C2-6427C03FFBF6}" type="datetime1">
              <a:rPr lang="en-US" smtClean="0"/>
              <a:t>2/7/25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21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0DF5-F7E7-DB41-934A-F8158FF2E67B}" type="datetime1">
              <a:rPr lang="en-US" smtClean="0"/>
              <a:t>2/7/25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282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7B63-AC1B-544D-BE37-74CB3856481C}" type="datetime1">
              <a:rPr lang="en-US" smtClean="0"/>
              <a:t>2/7/25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307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74CC-CF99-B94F-8808-DD7938720B0D}" type="datetime1">
              <a:rPr lang="en-US" smtClean="0"/>
              <a:t>2/7/25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8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89E6-F82C-0344-A736-0C3171204B61}" type="datetime1">
              <a:rPr lang="en-US" smtClean="0"/>
              <a:t>2/7/25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317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9EBC-8AE1-7E43-A0BA-A851C9BF0889}" type="datetime1">
              <a:rPr lang="en-US" smtClean="0"/>
              <a:t>2/7/25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97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2F0D-DF92-B94A-A553-7B47CB1ED217}" type="datetime1">
              <a:rPr lang="en-US" smtClean="0"/>
              <a:t>2/7/25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41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443-56EC-0B4C-BDA2-3BC63B7E9C35}" type="datetime1">
              <a:rPr lang="en-US" smtClean="0"/>
              <a:t>2/7/25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075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50DB-A879-7547-99A9-EB10A0111F2D}" type="datetime1">
              <a:rPr lang="en-US" smtClean="0"/>
              <a:t>2/7/25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209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33A7E4-CF60-C944-89C9-7AC082E72086}" type="datetime1">
              <a:rPr lang="en-US" smtClean="0"/>
              <a:t>2/7/25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732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0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a.psychogyiopoulos@uva.n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3-031-10370-4_19" TargetMode="External"/><Relationship Id="rId7" Type="http://schemas.openxmlformats.org/officeDocument/2006/relationships/hyperlink" Target="https://doi.org/10.1046/j.1525-1497.2001.016009606.x" TargetMode="External"/><Relationship Id="rId2" Type="http://schemas.openxmlformats.org/officeDocument/2006/relationships/hyperlink" Target="https://doi.org/10.1146/annurev-clinpsy-021815-09363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8637/jss.v042.i10" TargetMode="External"/><Relationship Id="rId5" Type="http://schemas.openxmlformats.org/officeDocument/2006/relationships/hyperlink" Target="https://doi.org/10.3102/10769986029003293" TargetMode="External"/><Relationship Id="rId4" Type="http://schemas.openxmlformats.org/officeDocument/2006/relationships/hyperlink" Target="https://doi.org/10.1002/sim.423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1666"/>
                <a:lumOff val="98334"/>
              </a:schemeClr>
            </a:gs>
            <a:gs pos="79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A06B-C77F-615E-E918-E694747A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Corbel" panose="020B0503020204020204" pitchFamily="34" charset="0"/>
              </a:rPr>
              <a:t>A novel predictive CAT method for screening instruments</a:t>
            </a:r>
            <a:endParaRPr lang="en-NL" dirty="0">
              <a:latin typeface="Corbel" panose="020B05030202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F65C8-71F9-0E55-12E2-5D7FEC49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1</a:t>
            </a:fld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5F6DE-1EE1-40AF-8BB9-34A1D1C69887}"/>
              </a:ext>
            </a:extLst>
          </p:cNvPr>
          <p:cNvSpPr txBox="1"/>
          <p:nvPr/>
        </p:nvSpPr>
        <p:spPr>
          <a:xfrm>
            <a:off x="4721842" y="3594100"/>
            <a:ext cx="274831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2000" dirty="0">
                <a:latin typeface="Corbel" panose="020B0503020204020204" pitchFamily="34" charset="0"/>
              </a:rPr>
              <a:t>Tasos Psychogyiopoulos</a:t>
            </a:r>
          </a:p>
          <a:p>
            <a:pPr algn="ctr"/>
            <a:r>
              <a:rPr lang="en-NL" dirty="0">
                <a:latin typeface="Corbel" panose="020B0503020204020204" pitchFamily="34" charset="0"/>
              </a:rPr>
              <a:t>University of Amsterdam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56FFA-4BF6-5CBD-7407-F844735D5AD4}"/>
              </a:ext>
            </a:extLst>
          </p:cNvPr>
          <p:cNvSpPr txBox="1"/>
          <p:nvPr/>
        </p:nvSpPr>
        <p:spPr>
          <a:xfrm>
            <a:off x="5301391" y="5987018"/>
            <a:ext cx="158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>
                <a:latin typeface="Corbel" panose="020B0503020204020204" pitchFamily="34" charset="0"/>
              </a:rPr>
              <a:t>Psychoco 2025</a:t>
            </a:r>
          </a:p>
        </p:txBody>
      </p:sp>
    </p:spTree>
    <p:extLst>
      <p:ext uri="{BB962C8B-B14F-4D97-AF65-F5344CB8AC3E}">
        <p14:creationId xmlns:p14="http://schemas.microsoft.com/office/powerpoint/2010/main" val="3967400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7E302ED-6F3D-039E-5EF0-4F5B6568295F}"/>
              </a:ext>
            </a:extLst>
          </p:cNvPr>
          <p:cNvSpPr/>
          <p:nvPr/>
        </p:nvSpPr>
        <p:spPr>
          <a:xfrm>
            <a:off x="6686369" y="0"/>
            <a:ext cx="710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5EE6E6-8AC2-0E5C-F2F9-2B0D3ABFE8D3}"/>
                  </a:ext>
                </a:extLst>
              </p:cNvPr>
              <p:cNvSpPr txBox="1"/>
              <p:nvPr/>
            </p:nvSpPr>
            <p:spPr>
              <a:xfrm>
                <a:off x="8722027" y="1768308"/>
                <a:ext cx="2408673" cy="2160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NL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NL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5EE6E6-8AC2-0E5C-F2F9-2B0D3ABFE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027" y="1768308"/>
                <a:ext cx="2408673" cy="21606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0634B4-CA2B-197A-C1BF-C84A78F001DE}"/>
                  </a:ext>
                </a:extLst>
              </p:cNvPr>
              <p:cNvSpPr txBox="1"/>
              <p:nvPr/>
            </p:nvSpPr>
            <p:spPr>
              <a:xfrm>
                <a:off x="312838" y="1954474"/>
                <a:ext cx="70349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1800" b="1" dirty="0">
                    <a:latin typeface="Corbel" panose="020B0503020204020204" pitchFamily="34" charset="0"/>
                  </a:rPr>
                  <a:t>π </a:t>
                </a:r>
                <a14:m>
                  <m:oMath xmlns:m="http://schemas.openxmlformats.org/officeDocument/2006/math">
                    <m:r>
                      <a:rPr lang="nl-NL" sz="18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18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l-NL" sz="18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800" b="1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nl-NL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sz="180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nl-N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800" b="1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nl-NL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nl-NL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1800" dirty="0">
                    <a:latin typeface="Corbel" panose="020B0503020204020204" pitchFamily="34" charset="0"/>
                  </a:rPr>
                  <a:t>:	</a:t>
                </a:r>
                <a:r>
                  <a:rPr lang="en-US" sz="1800" dirty="0">
                    <a:latin typeface="Corbel" panose="020B0503020204020204" pitchFamily="34" charset="0"/>
                  </a:rPr>
                  <a:t>joint item score density</a:t>
                </a:r>
                <a:endParaRPr lang="nl-NL" sz="1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0634B4-CA2B-197A-C1BF-C84A78F0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38" y="1954474"/>
                <a:ext cx="7034981" cy="369332"/>
              </a:xfrm>
              <a:prstGeom prst="rect">
                <a:avLst/>
              </a:prstGeom>
              <a:blipFill>
                <a:blip r:embed="rId3"/>
                <a:stretch>
                  <a:fillRect l="-721" t="-10345" b="-2758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F94724-0BC6-4845-1180-55929248D63B}"/>
                  </a:ext>
                </a:extLst>
              </p:cNvPr>
              <p:cNvSpPr txBox="1"/>
              <p:nvPr/>
            </p:nvSpPr>
            <p:spPr>
              <a:xfrm>
                <a:off x="-209181" y="2657442"/>
                <a:ext cx="6677121" cy="1543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:r>
                  <a:rPr lang="nl-NL" sz="1800" b="1" dirty="0" err="1">
                    <a:latin typeface="Corbel" panose="020B0503020204020204" pitchFamily="34" charset="0"/>
                  </a:rPr>
                  <a:t>Unrestricted</a:t>
                </a:r>
                <a:r>
                  <a:rPr lang="nl-NL" sz="1800" b="1" dirty="0">
                    <a:latin typeface="Corbel" panose="020B0503020204020204" pitchFamily="34" charset="0"/>
                  </a:rPr>
                  <a:t> latent class model (ULCM)  </a:t>
                </a:r>
                <a:r>
                  <a:rPr lang="nl-NL" sz="1800" dirty="0" err="1">
                    <a:latin typeface="Corbel" panose="020B0503020204020204" pitchFamily="34" charset="0"/>
                  </a:rPr>
                  <a:t>can</a:t>
                </a:r>
                <a:r>
                  <a:rPr lang="nl-NL" sz="1800" dirty="0">
                    <a:latin typeface="Corbel" panose="020B0503020204020204" pitchFamily="34" charset="0"/>
                  </a:rPr>
                  <a:t> </a:t>
                </a:r>
                <a:r>
                  <a:rPr lang="nl-NL" sz="1800" dirty="0" err="1">
                    <a:latin typeface="Corbel" panose="020B0503020204020204" pitchFamily="34" charset="0"/>
                  </a:rPr>
                  <a:t>estimate</a:t>
                </a:r>
                <a:r>
                  <a:rPr lang="nl-NL" sz="1800" dirty="0">
                    <a:latin typeface="Corbel" panose="020B0503020204020204" pitchFamily="34" charset="0"/>
                  </a:rPr>
                  <a:t> </a:t>
                </a:r>
                <a:endParaRPr lang="en-US" sz="1800" i="1" dirty="0">
                  <a:latin typeface="Corbel" panose="020B0503020204020204" pitchFamily="34" charset="0"/>
                </a:endParaRPr>
              </a:p>
              <a:p>
                <a:pPr lvl="1"/>
                <a:endParaRPr lang="en-US" sz="1800" i="1" dirty="0">
                  <a:latin typeface="Corbel" panose="020B0503020204020204" pitchFamily="34" charset="0"/>
                </a:endParaRPr>
              </a:p>
              <a:p>
                <a:pPr lvl="1" algn="ctr"/>
                <a14:m>
                  <m:oMath xmlns:m="http://schemas.openxmlformats.org/officeDocument/2006/math">
                    <m:r>
                      <a:rPr lang="nl-NL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l-NL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1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nl-NL" sz="200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nl-NL" sz="20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nl-NL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l-NL" sz="20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nl-NL" sz="20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l-NL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nl-NL" sz="200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l-NL" sz="20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nary>
                          <m:naryPr>
                            <m:chr m:val="∏"/>
                            <m:supHide m:val="on"/>
                            <m:ctrlPr>
                              <a:rPr lang="nl-NL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nl-NL" sz="200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nl-NL" sz="20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nl-NL" sz="20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nl-NL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200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nl-NL" sz="20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nl-NL" sz="20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nl-NL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20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nl-NL" sz="2000" i="1" smtClean="0">
                                    <a:latin typeface="Cambria Math" panose="02040503050406030204" pitchFamily="18" charset="0"/>
                                  </a:rPr>
                                  <m:t>𝑟𝑗</m:t>
                                </m:r>
                              </m:sub>
                            </m:sSub>
                            <m:r>
                              <a:rPr lang="nl-NL" sz="200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nl-NL" sz="200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nl-NL" sz="20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l-NL" sz="20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nl-NL" sz="200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nl-NL" sz="2000" dirty="0">
                    <a:latin typeface="Corbel" panose="020B0503020204020204" pitchFamily="34" charset="0"/>
                  </a:rPr>
                  <a:t> </a:t>
                </a:r>
              </a:p>
              <a:p>
                <a:pPr lvl="1"/>
                <a:endParaRPr lang="nl-NL" dirty="0">
                  <a:latin typeface="Corbel" panose="020B0503020204020204" pitchFamily="34" charset="0"/>
                </a:endParaRPr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lang="nl-NL" dirty="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800" b="1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nl-NL" sz="1800" dirty="0">
                    <a:latin typeface="Corbel" panose="020B0503020204020204" pitchFamily="34" charset="0"/>
                  </a:rPr>
                  <a:t> </a:t>
                </a:r>
                <a:r>
                  <a:rPr lang="nl-NL" sz="1800" dirty="0" err="1">
                    <a:latin typeface="Corbel" panose="020B0503020204020204" pitchFamily="34" charset="0"/>
                  </a:rPr>
                  <a:t>can</a:t>
                </a:r>
                <a:r>
                  <a:rPr lang="nl-NL" sz="1800" dirty="0">
                    <a:latin typeface="Corbel" panose="020B0503020204020204" pitchFamily="34" charset="0"/>
                  </a:rPr>
                  <a:t> </a:t>
                </a:r>
                <a:r>
                  <a:rPr lang="nl-NL" sz="1800" dirty="0" err="1">
                    <a:latin typeface="Corbel" panose="020B0503020204020204" pitchFamily="34" charset="0"/>
                  </a:rPr>
                  <a:t>be</a:t>
                </a:r>
                <a:r>
                  <a:rPr lang="nl-NL" sz="1800" dirty="0">
                    <a:latin typeface="Corbel" panose="020B0503020204020204" pitchFamily="34" charset="0"/>
                  </a:rPr>
                  <a:t> </a:t>
                </a:r>
                <a:r>
                  <a:rPr lang="nl-NL" sz="1800" dirty="0" err="1">
                    <a:latin typeface="Corbel" panose="020B0503020204020204" pitchFamily="34" charset="0"/>
                  </a:rPr>
                  <a:t>retrieved</a:t>
                </a:r>
                <a:r>
                  <a:rPr lang="nl-NL" sz="1800" dirty="0">
                    <a:latin typeface="Corbel" panose="020B0503020204020204" pitchFamily="34" charset="0"/>
                  </a:rPr>
                  <a:t> </a:t>
                </a:r>
                <a:r>
                  <a:rPr lang="nl-NL" sz="1800" dirty="0" err="1">
                    <a:latin typeface="Corbel" panose="020B0503020204020204" pitchFamily="34" charset="0"/>
                  </a:rPr>
                  <a:t>from</a:t>
                </a:r>
                <a:r>
                  <a:rPr lang="nl-NL" sz="1800" dirty="0">
                    <a:latin typeface="Corbel" panose="020B0503020204020204" pitchFamily="34" charset="0"/>
                  </a:rPr>
                  <a:t> </a:t>
                </a:r>
                <a:r>
                  <a:rPr lang="nl-NL" sz="1800" dirty="0" err="1">
                    <a:latin typeface="Corbel" panose="020B0503020204020204" pitchFamily="34" charset="0"/>
                  </a:rPr>
                  <a:t>the</a:t>
                </a:r>
                <a:r>
                  <a:rPr lang="nl-NL" sz="1800" dirty="0">
                    <a:latin typeface="Corbel" panose="020B0503020204020204" pitchFamily="34" charset="0"/>
                  </a:rPr>
                  <a:t> </a:t>
                </a:r>
                <a:r>
                  <a:rPr lang="nl-NL" sz="1800" dirty="0" err="1">
                    <a:latin typeface="Corbel" panose="020B0503020204020204" pitchFamily="34" charset="0"/>
                  </a:rPr>
                  <a:t>results</a:t>
                </a:r>
                <a:r>
                  <a:rPr lang="nl-NL" sz="1800" dirty="0">
                    <a:latin typeface="Corbel" panose="020B05030202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nl-NL" sz="1800" b="1" smtClean="0">
                        <a:latin typeface="Cambria Math" panose="02040503050406030204" pitchFamily="18" charset="0"/>
                      </a:rPr>
                      <m:t>𝛑</m:t>
                    </m:r>
                    <m:r>
                      <a:rPr lang="nl-NL" sz="1800" b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nl-NL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18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nl-NL" sz="18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l-NL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800" b="1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nl-NL" sz="180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NL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F94724-0BC6-4845-1180-55929248D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9181" y="2657442"/>
                <a:ext cx="6677121" cy="1543115"/>
              </a:xfrm>
              <a:prstGeom prst="rect">
                <a:avLst/>
              </a:prstGeom>
              <a:blipFill>
                <a:blip r:embed="rId4"/>
                <a:stretch>
                  <a:fillRect t="-2459" b="-4016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DBC77AD-A1BD-ABA2-9126-5C168B0B461D}"/>
              </a:ext>
            </a:extLst>
          </p:cNvPr>
          <p:cNvGrpSpPr/>
          <p:nvPr/>
        </p:nvGrpSpPr>
        <p:grpSpPr>
          <a:xfrm>
            <a:off x="312839" y="149057"/>
            <a:ext cx="3293914" cy="1099911"/>
            <a:chOff x="524042" y="1740201"/>
            <a:chExt cx="4107545" cy="1371600"/>
          </a:xfrm>
        </p:grpSpPr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AF2421F4-BFAE-5261-D779-8E0E70F6C694}"/>
                </a:ext>
              </a:extLst>
            </p:cNvPr>
            <p:cNvSpPr/>
            <p:nvPr/>
          </p:nvSpPr>
          <p:spPr>
            <a:xfrm rot="16200000">
              <a:off x="524042" y="1740201"/>
              <a:ext cx="1371600" cy="1371600"/>
            </a:xfrm>
            <a:prstGeom prst="blockArc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054F3B-6BE2-AB57-AEFF-44638A1C27FF}"/>
                </a:ext>
              </a:extLst>
            </p:cNvPr>
            <p:cNvSpPr txBox="1"/>
            <p:nvPr/>
          </p:nvSpPr>
          <p:spPr>
            <a:xfrm>
              <a:off x="1325911" y="2121644"/>
              <a:ext cx="3305676" cy="537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200" b="1" i="1" dirty="0">
                  <a:effectLst/>
                  <a:latin typeface="Corbel" panose="020B0503020204020204" pitchFamily="34" charset="0"/>
                </a:rPr>
                <a:t>engine</a:t>
              </a:r>
              <a:endParaRPr lang="en-GB" sz="2200" dirty="0">
                <a:effectLst/>
                <a:latin typeface="Corbel" panose="020B0503020204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C91647-E819-39A7-B39D-AFAEFAFCB531}"/>
                  </a:ext>
                </a:extLst>
              </p:cNvPr>
              <p:cNvSpPr txBox="1"/>
              <p:nvPr/>
            </p:nvSpPr>
            <p:spPr>
              <a:xfrm>
                <a:off x="312838" y="1477276"/>
                <a:ext cx="42498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800" b="1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nl-NL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sz="180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nl-N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800" b="1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nl-NL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nl-NL" sz="1800" dirty="0">
                    <a:latin typeface="Corbel" panose="020B0503020204020204" pitchFamily="34" charset="0"/>
                  </a:rPr>
                  <a:t>: </a:t>
                </a:r>
                <a:r>
                  <a:rPr lang="nl-NL" sz="1800" dirty="0" err="1">
                    <a:latin typeface="Corbel" panose="020B0503020204020204" pitchFamily="34" charset="0"/>
                  </a:rPr>
                  <a:t>All</a:t>
                </a:r>
                <a:r>
                  <a:rPr lang="nl-NL" sz="1800" dirty="0">
                    <a:latin typeface="Corbel" panose="020B0503020204020204" pitchFamily="34" charset="0"/>
                  </a:rPr>
                  <a:t> </a:t>
                </a:r>
                <a:r>
                  <a:rPr lang="nl-NL" sz="1800" dirty="0" err="1">
                    <a:latin typeface="Corbel" panose="020B0503020204020204" pitchFamily="34" charset="0"/>
                  </a:rPr>
                  <a:t>possible</a:t>
                </a:r>
                <a:r>
                  <a:rPr lang="nl-NL" sz="1800" dirty="0">
                    <a:latin typeface="Corbel" panose="020B0503020204020204" pitchFamily="34" charset="0"/>
                  </a:rPr>
                  <a:t> response </a:t>
                </a:r>
                <a:r>
                  <a:rPr lang="nl-NL" sz="1800" dirty="0" err="1">
                    <a:latin typeface="Corbel" panose="020B0503020204020204" pitchFamily="34" charset="0"/>
                  </a:rPr>
                  <a:t>patterns</a:t>
                </a:r>
                <a:endParaRPr lang="nl-NL" sz="1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C91647-E819-39A7-B39D-AFAEFAFCB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38" y="1477276"/>
                <a:ext cx="4249831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637983-C66F-860C-2512-DE352543E635}"/>
                  </a:ext>
                </a:extLst>
              </p:cNvPr>
              <p:cNvSpPr txBox="1"/>
              <p:nvPr/>
            </p:nvSpPr>
            <p:spPr>
              <a:xfrm>
                <a:off x="7470208" y="1745833"/>
                <a:ext cx="1382623" cy="2181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nl-N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b="1"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nl-N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b="1"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/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⋮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nl-N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b="1"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</m:e>
                                      <m:sub>
                                        <m:r>
                                          <a:rPr lang="nl-NL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637983-C66F-860C-2512-DE352543E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208" y="1745833"/>
                <a:ext cx="1382623" cy="2181751"/>
              </a:xfrm>
              <a:prstGeom prst="rect">
                <a:avLst/>
              </a:prstGeom>
              <a:blipFill>
                <a:blip r:embed="rId6"/>
                <a:stretch>
                  <a:fillRect b="-115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99AC28-5829-AA4B-4AE0-4813A775C7F6}"/>
                  </a:ext>
                </a:extLst>
              </p:cNvPr>
              <p:cNvSpPr txBox="1"/>
              <p:nvPr/>
            </p:nvSpPr>
            <p:spPr>
              <a:xfrm>
                <a:off x="7347819" y="756099"/>
                <a:ext cx="4245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dirty="0">
                    <a:latin typeface="Corbel" panose="020B0503020204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NL" dirty="0">
                    <a:latin typeface="Corbel" panose="020B0503020204020204" pitchFamily="34" charset="0"/>
                  </a:rPr>
                  <a:t> items with </a:t>
                </a:r>
                <a14:m>
                  <m:oMath xmlns:m="http://schemas.openxmlformats.org/officeDocument/2006/math">
                    <m:r>
                      <a:rPr lang="en-NL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N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L" dirty="0">
                    <a:latin typeface="Corbel" panose="020B0503020204020204" pitchFamily="34" charset="0"/>
                  </a:rPr>
                  <a:t>answer categories, </a:t>
                </a:r>
              </a:p>
              <a:p>
                <a:r>
                  <a:rPr lang="en-NL" dirty="0">
                    <a:latin typeface="Corbel" panose="020B0503020204020204" pitchFamily="34" charset="0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NL" i="1" dirty="0">
                        <a:latin typeface="Cambria Math" panose="02040503050406030204" pitchFamily="18" charset="0"/>
                      </a:rPr>
                      <m:t>262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NL" i="1" dirty="0">
                        <a:latin typeface="Cambria Math" panose="02040503050406030204" pitchFamily="18" charset="0"/>
                      </a:rPr>
                      <m:t>144</m:t>
                    </m:r>
                  </m:oMath>
                </a14:m>
                <a:r>
                  <a:rPr lang="en-NL" dirty="0">
                    <a:latin typeface="Corbel" panose="020B0503020204020204" pitchFamily="34" charset="0"/>
                  </a:rPr>
                  <a:t> response patterns: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99AC28-5829-AA4B-4AE0-4813A775C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19" y="756099"/>
                <a:ext cx="4245073" cy="646331"/>
              </a:xfrm>
              <a:prstGeom prst="rect">
                <a:avLst/>
              </a:prstGeom>
              <a:blipFill>
                <a:blip r:embed="rId7"/>
                <a:stretch>
                  <a:fillRect l="-1194" t="-3846" r="-299" b="-1538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803E18-E4D3-E1A6-411F-E0B86EDD6FA3}"/>
                  </a:ext>
                </a:extLst>
              </p:cNvPr>
              <p:cNvSpPr txBox="1"/>
              <p:nvPr/>
            </p:nvSpPr>
            <p:spPr>
              <a:xfrm>
                <a:off x="312838" y="4461093"/>
                <a:ext cx="6373531" cy="26749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Corbel" panose="020B0503020204020204" pitchFamily="34" charset="0"/>
                  </a:rPr>
                  <a:t>It uses </a:t>
                </a:r>
                <a:r>
                  <a:rPr lang="en-GB" sz="2000" dirty="0">
                    <a:effectLst/>
                    <a:latin typeface="Corbel" panose="020B0503020204020204" pitchFamily="34" charset="0"/>
                  </a:rPr>
                  <a:t>the ULCM as a density estimator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orbel" panose="020B0503020204020204" pitchFamily="34" charset="0"/>
                  </a:rPr>
                  <a:t>(e.g., </a:t>
                </a:r>
                <a:r>
                  <a:rPr lang="en-GB" sz="140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Corbel" panose="020B0503020204020204" pitchFamily="34" charset="0"/>
                  </a:rPr>
                  <a:t>Vermunt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orbel" panose="020B0503020204020204" pitchFamily="34" charset="0"/>
                  </a:rPr>
                  <a:t> &amp; Magidson, 2016; Linzer &amp; Lewis, 2011)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effectLst/>
                    <a:latin typeface="Corbel" panose="020B0503020204020204" pitchFamily="34" charset="0"/>
                  </a:rPr>
                  <a:t>BIC generally provided the most accurate estimates of </a:t>
                </a:r>
                <a14:m>
                  <m:oMath xmlns:m="http://schemas.openxmlformats.org/officeDocument/2006/math">
                    <m:r>
                      <a:rPr lang="nl-NL" sz="2000" b="1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en-US" sz="2000" b="1" dirty="0">
                    <a:effectLst/>
                    <a:latin typeface="Corbel" panose="020B0503020204020204" pitchFamily="34" charset="0"/>
                  </a:rPr>
                  <a:t>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orbel" panose="020B0503020204020204" pitchFamily="34" charset="0"/>
                  </a:rPr>
                  <a:t>(Psychogyiopoulos et al, in press)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 err="1">
                    <a:latin typeface="Corbel" panose="020B0503020204020204" pitchFamily="34" charset="0"/>
                  </a:rPr>
                  <a:t>FlexCAT</a:t>
                </a:r>
                <a:r>
                  <a:rPr lang="en-GB" sz="2000" dirty="0">
                    <a:latin typeface="Corbel" panose="020B0503020204020204" pitchFamily="34" charset="0"/>
                  </a:rPr>
                  <a:t> with ULCM as an engine: </a:t>
                </a:r>
                <a:r>
                  <a:rPr lang="en-GB" sz="2000" b="1" dirty="0">
                    <a:latin typeface="Corbel" panose="020B0503020204020204" pitchFamily="34" charset="0"/>
                  </a:rPr>
                  <a:t>LSCAT</a:t>
                </a:r>
                <a:r>
                  <a:rPr lang="en-GB" sz="2000" dirty="0"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l-GR" sz="1400" dirty="0">
                  <a:effectLst/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803E18-E4D3-E1A6-411F-E0B86EDD6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38" y="4461093"/>
                <a:ext cx="6373531" cy="2674963"/>
              </a:xfrm>
              <a:prstGeom prst="rect">
                <a:avLst/>
              </a:prstGeom>
              <a:blipFill>
                <a:blip r:embed="rId8"/>
                <a:stretch>
                  <a:fillRect l="-79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A9DEF7-9026-006C-E875-2BE4574A8678}"/>
                  </a:ext>
                </a:extLst>
              </p:cNvPr>
              <p:cNvSpPr txBox="1"/>
              <p:nvPr/>
            </p:nvSpPr>
            <p:spPr>
              <a:xfrm>
                <a:off x="8722027" y="4293462"/>
                <a:ext cx="1544654" cy="2138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NL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0" dirty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A9DEF7-9026-006C-E875-2BE4574A8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027" y="4293462"/>
                <a:ext cx="1544654" cy="21385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1BCAF13-7C68-ADF3-EA27-5CE48298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50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" grpId="0"/>
      <p:bldP spid="13" grpId="0"/>
      <p:bldP spid="23" grpId="0"/>
      <p:bldP spid="24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509AA-0567-CDCB-1145-0394BC196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CD7B74-555D-169E-C67C-3CE15A802194}"/>
              </a:ext>
            </a:extLst>
          </p:cNvPr>
          <p:cNvGrpSpPr/>
          <p:nvPr/>
        </p:nvGrpSpPr>
        <p:grpSpPr>
          <a:xfrm>
            <a:off x="-161759" y="315438"/>
            <a:ext cx="4599080" cy="1371600"/>
            <a:chOff x="5410200" y="1740201"/>
            <a:chExt cx="4599080" cy="1371600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82159386-E046-8E69-D19C-BA5D8B705973}"/>
                </a:ext>
              </a:extLst>
            </p:cNvPr>
            <p:cNvSpPr/>
            <p:nvPr/>
          </p:nvSpPr>
          <p:spPr>
            <a:xfrm rot="5400000">
              <a:off x="5410200" y="1740201"/>
              <a:ext cx="1371600" cy="1371600"/>
            </a:xfrm>
            <a:prstGeom prst="blockArc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6F4DFE-4C6A-C185-515B-2BEF8272CE56}"/>
                </a:ext>
              </a:extLst>
            </p:cNvPr>
            <p:cNvSpPr txBox="1"/>
            <p:nvPr/>
          </p:nvSpPr>
          <p:spPr>
            <a:xfrm>
              <a:off x="6964289" y="1964336"/>
              <a:ext cx="304499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i="1" dirty="0">
                  <a:effectLst/>
                  <a:latin typeface="Corbel" panose="020B0503020204020204" pitchFamily="34" charset="0"/>
                </a:rPr>
                <a:t>score</a:t>
              </a:r>
              <a:r>
                <a:rPr lang="en-GB" i="1" dirty="0">
                  <a:effectLst/>
                  <a:latin typeface="Corbel" panose="020B0503020204020204" pitchFamily="34" charset="0"/>
                </a:rPr>
                <a:t> </a:t>
              </a:r>
              <a:r>
                <a:rPr lang="en-GB" dirty="0">
                  <a:effectLst/>
                  <a:latin typeface="Corbel" panose="020B0503020204020204" pitchFamily="34" charset="0"/>
                </a:rPr>
                <a:t>: The variable used to communicate the respondent’s  value. 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84B733-64D3-5CB8-E04D-0BE7AE1553DC}"/>
                  </a:ext>
                </a:extLst>
              </p:cNvPr>
              <p:cNvSpPr txBox="1"/>
              <p:nvPr/>
            </p:nvSpPr>
            <p:spPr>
              <a:xfrm>
                <a:off x="2914825" y="2191861"/>
                <a:ext cx="2271519" cy="2137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84B733-64D3-5CB8-E04D-0BE7AE155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825" y="2191861"/>
                <a:ext cx="2271519" cy="2137636"/>
              </a:xfrm>
              <a:prstGeom prst="rect">
                <a:avLst/>
              </a:prstGeom>
              <a:blipFill>
                <a:blip r:embed="rId2"/>
                <a:stretch>
                  <a:fillRect t="-592" b="-473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125A042-BDBD-0518-454A-ED7F51902B9F}"/>
              </a:ext>
            </a:extLst>
          </p:cNvPr>
          <p:cNvSpPr txBox="1"/>
          <p:nvPr/>
        </p:nvSpPr>
        <p:spPr>
          <a:xfrm>
            <a:off x="4527201" y="587480"/>
            <a:ext cx="3090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Corbel" panose="020B0503020204020204" pitchFamily="34" charset="0"/>
              </a:rPr>
              <a:t>I want to predict a </a:t>
            </a:r>
            <a:r>
              <a:rPr lang="en-GB" sz="2200" i="1" dirty="0">
                <a:latin typeface="Corbel" panose="020B0503020204020204" pitchFamily="34" charset="0"/>
              </a:rPr>
              <a:t>status</a:t>
            </a:r>
            <a:endParaRPr lang="en-NL" sz="2200" i="1" dirty="0"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72ECB1-E468-D8B6-D09D-4262D58F3C90}"/>
                  </a:ext>
                </a:extLst>
              </p:cNvPr>
              <p:cNvSpPr txBox="1"/>
              <p:nvPr/>
            </p:nvSpPr>
            <p:spPr>
              <a:xfrm>
                <a:off x="7754681" y="580819"/>
                <a:ext cx="400141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2200" dirty="0">
                    <a:latin typeface="Corbel" panose="020B0503020204020204" pitchFamily="34" charset="0"/>
                  </a:rPr>
                  <a:t>e.g., </a:t>
                </a:r>
                <a:r>
                  <a:rPr lang="en-NL" sz="2200" b="1" dirty="0">
                    <a:latin typeface="Corbel" panose="020B0503020204020204" pitchFamily="34" charset="0"/>
                  </a:rPr>
                  <a:t>depressed</a:t>
                </a:r>
                <a:r>
                  <a:rPr lang="en-NL" sz="2200" dirty="0">
                    <a:latin typeface="Corbel" panose="020B0503020204020204" pitchFamily="34" charset="0"/>
                  </a:rPr>
                  <a:t> (sumscore </a:t>
                </a:r>
                <a14:m>
                  <m:oMath xmlns:m="http://schemas.openxmlformats.org/officeDocument/2006/math">
                    <m:r>
                      <a:rPr lang="en-NL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NL" sz="2200" dirty="0">
                    <a:latin typeface="Corbel" panose="020B0503020204020204" pitchFamily="34" charset="0"/>
                  </a:rPr>
                  <a:t> 9) </a:t>
                </a:r>
              </a:p>
              <a:p>
                <a:r>
                  <a:rPr lang="en-NL" sz="2200" dirty="0">
                    <a:latin typeface="Corbel" panose="020B0503020204020204" pitchFamily="34" charset="0"/>
                  </a:rPr>
                  <a:t>or </a:t>
                </a:r>
                <a:r>
                  <a:rPr lang="en-NL" sz="2200" b="1" dirty="0">
                    <a:latin typeface="Corbel" panose="020B0503020204020204" pitchFamily="34" charset="0"/>
                  </a:rPr>
                  <a:t>not depressed </a:t>
                </a:r>
                <a:r>
                  <a:rPr lang="en-NL" sz="2200" dirty="0">
                    <a:latin typeface="Corbel" panose="020B0503020204020204" pitchFamily="34" charset="0"/>
                  </a:rPr>
                  <a:t>(sumscore </a:t>
                </a:r>
                <a14:m>
                  <m:oMath xmlns:m="http://schemas.openxmlformats.org/officeDocument/2006/math">
                    <m:r>
                      <a:rPr lang="en-NL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NL" sz="2200" dirty="0">
                    <a:latin typeface="Corbel" panose="020B0503020204020204" pitchFamily="34" charset="0"/>
                  </a:rPr>
                  <a:t> 9)</a:t>
                </a:r>
              </a:p>
              <a:p>
                <a:endParaRPr lang="en-NL" sz="2200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72ECB1-E468-D8B6-D09D-4262D58F3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681" y="580819"/>
                <a:ext cx="4001416" cy="1107996"/>
              </a:xfrm>
              <a:prstGeom prst="rect">
                <a:avLst/>
              </a:prstGeom>
              <a:blipFill>
                <a:blip r:embed="rId3"/>
                <a:stretch>
                  <a:fillRect l="-1899" t="-3409" r="-158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3DE500-D98C-BBE1-5C9B-6136B9117946}"/>
                  </a:ext>
                </a:extLst>
              </p:cNvPr>
              <p:cNvSpPr txBox="1"/>
              <p:nvPr/>
            </p:nvSpPr>
            <p:spPr>
              <a:xfrm>
                <a:off x="-47459" y="3314700"/>
                <a:ext cx="8682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US" sz="1400" b="0" i="1" baseline="3000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9)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3DE500-D98C-BBE1-5C9B-6136B9117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459" y="3314700"/>
                <a:ext cx="868288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00741A-3A59-F8AA-E145-3A3CCF287F45}"/>
                  </a:ext>
                </a:extLst>
              </p:cNvPr>
              <p:cNvSpPr txBox="1"/>
              <p:nvPr/>
            </p:nvSpPr>
            <p:spPr>
              <a:xfrm>
                <a:off x="284938" y="2192694"/>
                <a:ext cx="2629887" cy="2136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NL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NL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00741A-3A59-F8AA-E145-3A3CCF287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38" y="2192694"/>
                <a:ext cx="2629887" cy="2136803"/>
              </a:xfrm>
              <a:prstGeom prst="rect">
                <a:avLst/>
              </a:prstGeom>
              <a:blipFill>
                <a:blip r:embed="rId5"/>
                <a:stretch>
                  <a:fillRect b="-59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814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4ACB1-D21D-4158-E226-4DF9BB201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306E51F-F72E-F3BB-E025-BC65F23FF044}"/>
              </a:ext>
            </a:extLst>
          </p:cNvPr>
          <p:cNvSpPr/>
          <p:nvPr/>
        </p:nvSpPr>
        <p:spPr>
          <a:xfrm>
            <a:off x="8218882" y="4978400"/>
            <a:ext cx="2258618" cy="1003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0E60BC-5F66-746F-FEC8-615AAF4D239F}"/>
              </a:ext>
            </a:extLst>
          </p:cNvPr>
          <p:cNvGrpSpPr/>
          <p:nvPr/>
        </p:nvGrpSpPr>
        <p:grpSpPr>
          <a:xfrm>
            <a:off x="-161759" y="315438"/>
            <a:ext cx="4599080" cy="1371600"/>
            <a:chOff x="5410200" y="1740201"/>
            <a:chExt cx="4599080" cy="1371600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231EFE53-9D56-FB41-CCD3-215BD984665E}"/>
                </a:ext>
              </a:extLst>
            </p:cNvPr>
            <p:cNvSpPr/>
            <p:nvPr/>
          </p:nvSpPr>
          <p:spPr>
            <a:xfrm rot="5400000">
              <a:off x="5410200" y="1740201"/>
              <a:ext cx="1371600" cy="1371600"/>
            </a:xfrm>
            <a:prstGeom prst="blockArc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C1AF41-C80D-B78B-E0D5-3EC45F2E5425}"/>
                </a:ext>
              </a:extLst>
            </p:cNvPr>
            <p:cNvSpPr txBox="1"/>
            <p:nvPr/>
          </p:nvSpPr>
          <p:spPr>
            <a:xfrm>
              <a:off x="6964289" y="1964336"/>
              <a:ext cx="304499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i="1" dirty="0">
                  <a:effectLst/>
                  <a:latin typeface="Corbel" panose="020B0503020204020204" pitchFamily="34" charset="0"/>
                </a:rPr>
                <a:t>score</a:t>
              </a:r>
              <a:r>
                <a:rPr lang="en-GB" i="1" dirty="0">
                  <a:effectLst/>
                  <a:latin typeface="Corbel" panose="020B0503020204020204" pitchFamily="34" charset="0"/>
                </a:rPr>
                <a:t> </a:t>
              </a:r>
              <a:r>
                <a:rPr lang="en-GB" dirty="0">
                  <a:effectLst/>
                  <a:latin typeface="Corbel" panose="020B0503020204020204" pitchFamily="34" charset="0"/>
                </a:rPr>
                <a:t>: The variable used to communicate the respondent’s  value. 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78F980-13E7-26CB-BB30-4B5179590BB1}"/>
                  </a:ext>
                </a:extLst>
              </p:cNvPr>
              <p:cNvSpPr txBox="1"/>
              <p:nvPr/>
            </p:nvSpPr>
            <p:spPr>
              <a:xfrm>
                <a:off x="2914825" y="2191861"/>
                <a:ext cx="2271519" cy="2137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⋮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78F980-13E7-26CB-BB30-4B5179590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825" y="2191861"/>
                <a:ext cx="2271519" cy="2137636"/>
              </a:xfrm>
              <a:prstGeom prst="rect">
                <a:avLst/>
              </a:prstGeom>
              <a:blipFill>
                <a:blip r:embed="rId2"/>
                <a:stretch>
                  <a:fillRect t="-592" b="-473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7BF8D0E-A2EF-97DA-D412-96D95252796D}"/>
              </a:ext>
            </a:extLst>
          </p:cNvPr>
          <p:cNvSpPr txBox="1"/>
          <p:nvPr/>
        </p:nvSpPr>
        <p:spPr>
          <a:xfrm>
            <a:off x="4527201" y="587480"/>
            <a:ext cx="3090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Corbel" panose="020B0503020204020204" pitchFamily="34" charset="0"/>
              </a:rPr>
              <a:t>I want to predict a </a:t>
            </a:r>
            <a:r>
              <a:rPr lang="en-GB" sz="2200" i="1" dirty="0">
                <a:latin typeface="Corbel" panose="020B0503020204020204" pitchFamily="34" charset="0"/>
              </a:rPr>
              <a:t>status</a:t>
            </a:r>
            <a:endParaRPr lang="en-NL" sz="2200" i="1" dirty="0"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783FDF-AFBA-7314-C52E-6210C2B0B86B}"/>
                  </a:ext>
                </a:extLst>
              </p:cNvPr>
              <p:cNvSpPr txBox="1"/>
              <p:nvPr/>
            </p:nvSpPr>
            <p:spPr>
              <a:xfrm>
                <a:off x="7754681" y="580819"/>
                <a:ext cx="400141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2200" dirty="0">
                    <a:latin typeface="Corbel" panose="020B0503020204020204" pitchFamily="34" charset="0"/>
                  </a:rPr>
                  <a:t>e.g., </a:t>
                </a:r>
                <a:r>
                  <a:rPr lang="en-NL" sz="2200" b="1" dirty="0">
                    <a:solidFill>
                      <a:schemeClr val="accent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depressed</a:t>
                </a:r>
                <a:r>
                  <a:rPr lang="en-NL" sz="2200" dirty="0">
                    <a:latin typeface="Corbel" panose="020B0503020204020204" pitchFamily="34" charset="0"/>
                  </a:rPr>
                  <a:t> (sumscore </a:t>
                </a:r>
                <a14:m>
                  <m:oMath xmlns:m="http://schemas.openxmlformats.org/officeDocument/2006/math">
                    <m:r>
                      <a:rPr lang="en-NL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NL" sz="2200" dirty="0">
                    <a:latin typeface="Corbel" panose="020B0503020204020204" pitchFamily="34" charset="0"/>
                  </a:rPr>
                  <a:t> 9) </a:t>
                </a:r>
              </a:p>
              <a:p>
                <a:r>
                  <a:rPr lang="en-NL" sz="2200" dirty="0">
                    <a:latin typeface="Corbel" panose="020B0503020204020204" pitchFamily="34" charset="0"/>
                  </a:rPr>
                  <a:t>or </a:t>
                </a:r>
                <a:r>
                  <a:rPr lang="en-NL" sz="2200" b="1" dirty="0">
                    <a:solidFill>
                      <a:srgbClr val="00B050"/>
                    </a:solidFill>
                    <a:latin typeface="Corbel" panose="020B0503020204020204" pitchFamily="34" charset="0"/>
                  </a:rPr>
                  <a:t>not depressed </a:t>
                </a:r>
                <a:r>
                  <a:rPr lang="en-NL" sz="2200" dirty="0">
                    <a:latin typeface="Corbel" panose="020B0503020204020204" pitchFamily="34" charset="0"/>
                  </a:rPr>
                  <a:t>(sumscore </a:t>
                </a:r>
                <a14:m>
                  <m:oMath xmlns:m="http://schemas.openxmlformats.org/officeDocument/2006/math">
                    <m:r>
                      <a:rPr lang="en-NL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NL" sz="2200" dirty="0">
                    <a:latin typeface="Corbel" panose="020B0503020204020204" pitchFamily="34" charset="0"/>
                  </a:rPr>
                  <a:t> 9)</a:t>
                </a:r>
              </a:p>
              <a:p>
                <a:endParaRPr lang="en-NL" sz="2200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783FDF-AFBA-7314-C52E-6210C2B0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681" y="580819"/>
                <a:ext cx="4001416" cy="1107996"/>
              </a:xfrm>
              <a:prstGeom prst="rect">
                <a:avLst/>
              </a:prstGeom>
              <a:blipFill>
                <a:blip r:embed="rId3"/>
                <a:stretch>
                  <a:fillRect l="-1899" t="-3409" r="-158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2D697E1-5C30-BC0A-E8A9-AB4C22F1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12</a:t>
            </a:fld>
            <a:endParaRPr lang="en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AA573A-B9A0-8B92-F955-9BC9D827625B}"/>
                  </a:ext>
                </a:extLst>
              </p:cNvPr>
              <p:cNvSpPr txBox="1"/>
              <p:nvPr/>
            </p:nvSpPr>
            <p:spPr>
              <a:xfrm>
                <a:off x="5186344" y="2191861"/>
                <a:ext cx="1751442" cy="2158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NL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AA573A-B9A0-8B92-F955-9BC9D8276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344" y="2191861"/>
                <a:ext cx="1751442" cy="2158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7B5B1-E96B-F0B1-06B2-AE076D777452}"/>
                  </a:ext>
                </a:extLst>
              </p:cNvPr>
              <p:cNvSpPr txBox="1"/>
              <p:nvPr/>
            </p:nvSpPr>
            <p:spPr>
              <a:xfrm>
                <a:off x="-47459" y="3314700"/>
                <a:ext cx="8682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US" sz="1400" b="0" i="1" baseline="3000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9)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7B5B1-E96B-F0B1-06B2-AE076D777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459" y="3314700"/>
                <a:ext cx="868288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DE605-DBB3-360B-E25D-F7C38856F14B}"/>
                  </a:ext>
                </a:extLst>
              </p:cNvPr>
              <p:cNvSpPr txBox="1"/>
              <p:nvPr/>
            </p:nvSpPr>
            <p:spPr>
              <a:xfrm>
                <a:off x="5186344" y="4433691"/>
                <a:ext cx="1544654" cy="2138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NL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0" dirty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009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012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DE605-DBB3-360B-E25D-F7C38856F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344" y="4433691"/>
                <a:ext cx="1544654" cy="21385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41A7E6-CB0F-1596-786F-39137C36CFF8}"/>
                  </a:ext>
                </a:extLst>
              </p:cNvPr>
              <p:cNvSpPr txBox="1"/>
              <p:nvPr/>
            </p:nvSpPr>
            <p:spPr>
              <a:xfrm>
                <a:off x="8244282" y="5220936"/>
                <a:ext cx="2153475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NL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m:rPr>
                          <m:sty m:val="p"/>
                        </m:rPr>
                        <a:rPr lang="nl-NL" baseline="30000">
                          <a:latin typeface="Cambria Math" panose="02040503050406030204" pitchFamily="18" charset="0"/>
                        </a:rPr>
                        <m:t>T</m:t>
                      </m:r>
                      <m:acc>
                        <m:accPr>
                          <m:chr m:val="̂"/>
                          <m:ctrlPr>
                            <a:rPr lang="en-NL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dirty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.088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41A7E6-CB0F-1596-786F-39137C36C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282" y="5220936"/>
                <a:ext cx="2153475" cy="554319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EEAE55F-61DC-8509-8B0C-5E7B92FBC4AD}"/>
              </a:ext>
            </a:extLst>
          </p:cNvPr>
          <p:cNvSpPr txBox="1"/>
          <p:nvPr/>
        </p:nvSpPr>
        <p:spPr>
          <a:xfrm>
            <a:off x="6699628" y="5316570"/>
            <a:ext cx="149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we calculate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20877A-A0E1-3A49-AFB2-AB9D15DA6665}"/>
                  </a:ext>
                </a:extLst>
              </p:cNvPr>
              <p:cNvSpPr txBox="1"/>
              <p:nvPr/>
            </p:nvSpPr>
            <p:spPr>
              <a:xfrm>
                <a:off x="284938" y="2192694"/>
                <a:ext cx="2629887" cy="2136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NL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NL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20877A-A0E1-3A49-AFB2-AB9D15DA6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38" y="2192694"/>
                <a:ext cx="2629887" cy="2136803"/>
              </a:xfrm>
              <a:prstGeom prst="rect">
                <a:avLst/>
              </a:prstGeom>
              <a:blipFill>
                <a:blip r:embed="rId8"/>
                <a:stretch>
                  <a:fillRect b="-59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857D4FD-91FC-3482-6800-BF2B71FD7DA6}"/>
              </a:ext>
            </a:extLst>
          </p:cNvPr>
          <p:cNvSpPr/>
          <p:nvPr/>
        </p:nvSpPr>
        <p:spPr>
          <a:xfrm>
            <a:off x="1014413" y="2191861"/>
            <a:ext cx="1728787" cy="26558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CAA9408-CE68-DBBD-E809-7F8E9F9EA984}"/>
              </a:ext>
            </a:extLst>
          </p:cNvPr>
          <p:cNvSpPr/>
          <p:nvPr/>
        </p:nvSpPr>
        <p:spPr>
          <a:xfrm>
            <a:off x="1003434" y="2457450"/>
            <a:ext cx="1728787" cy="26558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BC91C81-25B9-CDE9-2699-49C47C705A7C}"/>
              </a:ext>
            </a:extLst>
          </p:cNvPr>
          <p:cNvSpPr/>
          <p:nvPr/>
        </p:nvSpPr>
        <p:spPr>
          <a:xfrm>
            <a:off x="4527201" y="2199377"/>
            <a:ext cx="464519" cy="25807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523C94E-12B8-0D93-ACDB-676998B3421F}"/>
              </a:ext>
            </a:extLst>
          </p:cNvPr>
          <p:cNvSpPr/>
          <p:nvPr/>
        </p:nvSpPr>
        <p:spPr>
          <a:xfrm>
            <a:off x="4527007" y="2464966"/>
            <a:ext cx="464519" cy="25807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3C9C0E1-0C5E-03C3-8359-CCE15F20C15E}"/>
              </a:ext>
            </a:extLst>
          </p:cNvPr>
          <p:cNvSpPr/>
          <p:nvPr/>
        </p:nvSpPr>
        <p:spPr>
          <a:xfrm>
            <a:off x="5815324" y="2211099"/>
            <a:ext cx="983396" cy="2463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6D5DCDC-2F41-6020-ACD0-AD5B1807BA8D}"/>
              </a:ext>
            </a:extLst>
          </p:cNvPr>
          <p:cNvSpPr/>
          <p:nvPr/>
        </p:nvSpPr>
        <p:spPr>
          <a:xfrm>
            <a:off x="5815324" y="2476688"/>
            <a:ext cx="983202" cy="2463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FE74214-C25A-1859-4FAA-C2CD327F2580}"/>
              </a:ext>
            </a:extLst>
          </p:cNvPr>
          <p:cNvSpPr/>
          <p:nvPr/>
        </p:nvSpPr>
        <p:spPr>
          <a:xfrm>
            <a:off x="991491" y="4063908"/>
            <a:ext cx="1728787" cy="26558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1F0A80E-7C3F-01E9-06E9-B75DECD6D73E}"/>
              </a:ext>
            </a:extLst>
          </p:cNvPr>
          <p:cNvSpPr/>
          <p:nvPr/>
        </p:nvSpPr>
        <p:spPr>
          <a:xfrm>
            <a:off x="4527006" y="4048328"/>
            <a:ext cx="481815" cy="25807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257981D-75FE-EFB6-A72E-B63F2A3E973E}"/>
              </a:ext>
            </a:extLst>
          </p:cNvPr>
          <p:cNvSpPr/>
          <p:nvPr/>
        </p:nvSpPr>
        <p:spPr>
          <a:xfrm>
            <a:off x="5831748" y="4071627"/>
            <a:ext cx="983202" cy="27909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1C1D9FE-D51C-AA0C-2DB7-4C0F34B8786B}"/>
              </a:ext>
            </a:extLst>
          </p:cNvPr>
          <p:cNvSpPr/>
          <p:nvPr/>
        </p:nvSpPr>
        <p:spPr>
          <a:xfrm>
            <a:off x="9684880" y="5517182"/>
            <a:ext cx="573545" cy="25807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FD51B59-C590-3034-CDEC-36C98057E6B9}"/>
              </a:ext>
            </a:extLst>
          </p:cNvPr>
          <p:cNvSpPr/>
          <p:nvPr/>
        </p:nvSpPr>
        <p:spPr>
          <a:xfrm>
            <a:off x="9661068" y="5240022"/>
            <a:ext cx="573545" cy="25807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6498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/>
      <p:bldP spid="11" grpId="0"/>
      <p:bldP spid="12" grpId="0"/>
      <p:bldP spid="13" grpId="0"/>
      <p:bldP spid="21" grpId="0" animBg="1"/>
      <p:bldP spid="22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2FCA5D9-688C-B1D5-034C-F8AD201B4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4D34EA-9ABA-504E-2822-E192598628D8}"/>
              </a:ext>
            </a:extLst>
          </p:cNvPr>
          <p:cNvGrpSpPr/>
          <p:nvPr/>
        </p:nvGrpSpPr>
        <p:grpSpPr>
          <a:xfrm>
            <a:off x="-161759" y="315438"/>
            <a:ext cx="4599080" cy="1371600"/>
            <a:chOff x="5410200" y="1740201"/>
            <a:chExt cx="4599080" cy="1371600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204B13DE-71B4-26AF-E3B4-872E59C9F5EB}"/>
                </a:ext>
              </a:extLst>
            </p:cNvPr>
            <p:cNvSpPr/>
            <p:nvPr/>
          </p:nvSpPr>
          <p:spPr>
            <a:xfrm rot="5400000">
              <a:off x="5410200" y="1740201"/>
              <a:ext cx="1371600" cy="1371600"/>
            </a:xfrm>
            <a:prstGeom prst="blockArc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04F4FE-E806-90B0-E885-273B50127E7E}"/>
                </a:ext>
              </a:extLst>
            </p:cNvPr>
            <p:cNvSpPr txBox="1"/>
            <p:nvPr/>
          </p:nvSpPr>
          <p:spPr>
            <a:xfrm>
              <a:off x="6964289" y="1964336"/>
              <a:ext cx="304499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i="1" dirty="0">
                  <a:effectLst/>
                  <a:latin typeface="Corbel" panose="020B0503020204020204" pitchFamily="34" charset="0"/>
                </a:rPr>
                <a:t>score</a:t>
              </a:r>
              <a:r>
                <a:rPr lang="en-GB" i="1" dirty="0">
                  <a:effectLst/>
                  <a:latin typeface="Corbel" panose="020B0503020204020204" pitchFamily="34" charset="0"/>
                </a:rPr>
                <a:t> </a:t>
              </a:r>
              <a:r>
                <a:rPr lang="en-GB" dirty="0">
                  <a:effectLst/>
                  <a:latin typeface="Corbel" panose="020B0503020204020204" pitchFamily="34" charset="0"/>
                </a:rPr>
                <a:t>: The variable used to communicate the respondent’s  value. 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1108A6-116B-980D-E37E-BDD1EFA374BC}"/>
                  </a:ext>
                </a:extLst>
              </p:cNvPr>
              <p:cNvSpPr txBox="1"/>
              <p:nvPr/>
            </p:nvSpPr>
            <p:spPr>
              <a:xfrm>
                <a:off x="183545" y="2179935"/>
                <a:ext cx="1985800" cy="2136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1108A6-116B-980D-E37E-BDD1EFA3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5" y="2179935"/>
                <a:ext cx="1985800" cy="2136803"/>
              </a:xfrm>
              <a:prstGeom prst="rect">
                <a:avLst/>
              </a:prstGeom>
              <a:blipFill>
                <a:blip r:embed="rId2"/>
                <a:stretch>
                  <a:fillRect b="-59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184B7D-EE72-F4B0-AE8A-251DBFDC5CDD}"/>
                  </a:ext>
                </a:extLst>
              </p:cNvPr>
              <p:cNvSpPr txBox="1"/>
              <p:nvPr/>
            </p:nvSpPr>
            <p:spPr>
              <a:xfrm>
                <a:off x="2296927" y="2179037"/>
                <a:ext cx="2140394" cy="2138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184B7D-EE72-F4B0-AE8A-251DBFDC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927" y="2179037"/>
                <a:ext cx="2140394" cy="2138599"/>
              </a:xfrm>
              <a:prstGeom prst="rect">
                <a:avLst/>
              </a:prstGeom>
              <a:blipFill>
                <a:blip r:embed="rId3"/>
                <a:stretch>
                  <a:fillRect t="-592" b="-473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5CA2AA-0056-3A5B-B4A1-436B17689691}"/>
                  </a:ext>
                </a:extLst>
              </p:cNvPr>
              <p:cNvSpPr txBox="1"/>
              <p:nvPr/>
            </p:nvSpPr>
            <p:spPr>
              <a:xfrm>
                <a:off x="4564903" y="2179935"/>
                <a:ext cx="1225657" cy="2136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5CA2AA-0056-3A5B-B4A1-436B17689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903" y="2179935"/>
                <a:ext cx="1225657" cy="2136803"/>
              </a:xfrm>
              <a:prstGeom prst="rect">
                <a:avLst/>
              </a:prstGeom>
              <a:blipFill>
                <a:blip r:embed="rId4"/>
                <a:stretch>
                  <a:fillRect b="-59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4E46ED-F58B-DC4F-A5ED-09FC5231897B}"/>
                  </a:ext>
                </a:extLst>
              </p:cNvPr>
              <p:cNvSpPr txBox="1"/>
              <p:nvPr/>
            </p:nvSpPr>
            <p:spPr>
              <a:xfrm>
                <a:off x="4245906" y="4476277"/>
                <a:ext cx="1544654" cy="2138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NL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0" dirty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089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212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58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156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95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4E46ED-F58B-DC4F-A5ED-09FC5231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906" y="4476277"/>
                <a:ext cx="1544654" cy="2138599"/>
              </a:xfrm>
              <a:prstGeom prst="rect">
                <a:avLst/>
              </a:prstGeom>
              <a:blipFill>
                <a:blip r:embed="rId5"/>
                <a:stretch>
                  <a:fillRect b="-59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902A4E-3B38-9DAE-F3F5-20F8887E8086}"/>
                  </a:ext>
                </a:extLst>
              </p:cNvPr>
              <p:cNvSpPr txBox="1"/>
              <p:nvPr/>
            </p:nvSpPr>
            <p:spPr>
              <a:xfrm>
                <a:off x="7785831" y="5229248"/>
                <a:ext cx="2228815" cy="559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NL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m:rPr>
                          <m:sty m:val="p"/>
                        </m:rPr>
                        <a:rPr lang="nl-NL" baseline="30000">
                          <a:latin typeface="Cambria Math" panose="02040503050406030204" pitchFamily="18" charset="0"/>
                        </a:rPr>
                        <m:t>T</m:t>
                      </m:r>
                      <m:acc>
                        <m:accPr>
                          <m:chr m:val="̂"/>
                          <m:ctrlPr>
                            <a:rPr lang="en-NL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dirty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544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.456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902A4E-3B38-9DAE-F3F5-20F8887E8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831" y="5229248"/>
                <a:ext cx="2228815" cy="559897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384C2F6-BABC-3550-C4CF-1A0B62B0CC99}"/>
              </a:ext>
            </a:extLst>
          </p:cNvPr>
          <p:cNvSpPr txBox="1"/>
          <p:nvPr/>
        </p:nvSpPr>
        <p:spPr>
          <a:xfrm>
            <a:off x="3078865" y="536091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Then, with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0B5EB-980A-FFB9-4C04-5E1855E7A262}"/>
              </a:ext>
            </a:extLst>
          </p:cNvPr>
          <p:cNvSpPr txBox="1"/>
          <p:nvPr/>
        </p:nvSpPr>
        <p:spPr>
          <a:xfrm>
            <a:off x="5915030" y="5324882"/>
            <a:ext cx="191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we can calculate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9BD591-0251-E78F-A411-55D40C2490F7}"/>
              </a:ext>
            </a:extLst>
          </p:cNvPr>
          <p:cNvSpPr txBox="1"/>
          <p:nvPr/>
        </p:nvSpPr>
        <p:spPr>
          <a:xfrm>
            <a:off x="4527201" y="587480"/>
            <a:ext cx="3090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Corbel" panose="020B0503020204020204" pitchFamily="34" charset="0"/>
              </a:rPr>
              <a:t>I want to predict a </a:t>
            </a:r>
            <a:r>
              <a:rPr lang="en-GB" sz="2200" i="1" dirty="0">
                <a:latin typeface="Corbel" panose="020B0503020204020204" pitchFamily="34" charset="0"/>
              </a:rPr>
              <a:t>status</a:t>
            </a:r>
            <a:endParaRPr lang="en-NL" sz="2200" i="1" dirty="0"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6682FB-E285-1629-FFB0-2BF7220ADFCD}"/>
                  </a:ext>
                </a:extLst>
              </p:cNvPr>
              <p:cNvSpPr txBox="1"/>
              <p:nvPr/>
            </p:nvSpPr>
            <p:spPr>
              <a:xfrm>
                <a:off x="7754681" y="580819"/>
                <a:ext cx="351731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2200" dirty="0">
                    <a:latin typeface="Corbel" panose="020B0503020204020204" pitchFamily="34" charset="0"/>
                  </a:rPr>
                  <a:t>e.g., </a:t>
                </a:r>
                <a:r>
                  <a:rPr lang="en-NL" sz="2200" b="1" dirty="0">
                    <a:solidFill>
                      <a:srgbClr val="00B050"/>
                    </a:solidFill>
                    <a:latin typeface="Corbel" panose="020B0503020204020204" pitchFamily="34" charset="0"/>
                  </a:rPr>
                  <a:t>happy</a:t>
                </a:r>
                <a:r>
                  <a:rPr lang="en-NL" sz="2200" dirty="0">
                    <a:latin typeface="Corbel" panose="020B0503020204020204" pitchFamily="34" charset="0"/>
                  </a:rPr>
                  <a:t> (sumscore </a:t>
                </a:r>
                <a14:m>
                  <m:oMath xmlns:m="http://schemas.openxmlformats.org/officeDocument/2006/math">
                    <m:r>
                      <a:rPr lang="en-NL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NL" sz="2200" dirty="0">
                    <a:latin typeface="Corbel" panose="020B0503020204020204" pitchFamily="34" charset="0"/>
                  </a:rPr>
                  <a:t> 1) </a:t>
                </a:r>
              </a:p>
              <a:p>
                <a:r>
                  <a:rPr lang="en-NL" sz="2200" dirty="0">
                    <a:latin typeface="Corbel" panose="020B0503020204020204" pitchFamily="34" charset="0"/>
                  </a:rPr>
                  <a:t>or </a:t>
                </a:r>
                <a:r>
                  <a:rPr lang="en-NL" sz="2200" b="1" dirty="0">
                    <a:solidFill>
                      <a:srgbClr val="FF0000"/>
                    </a:solidFill>
                    <a:latin typeface="Corbel" panose="020B0503020204020204" pitchFamily="34" charset="0"/>
                  </a:rPr>
                  <a:t>not happy </a:t>
                </a:r>
                <a:r>
                  <a:rPr lang="en-NL" sz="2200" dirty="0">
                    <a:latin typeface="Corbel" panose="020B0503020204020204" pitchFamily="34" charset="0"/>
                  </a:rPr>
                  <a:t>(sumscore </a:t>
                </a:r>
                <a14:m>
                  <m:oMath xmlns:m="http://schemas.openxmlformats.org/officeDocument/2006/math">
                    <m:r>
                      <a:rPr lang="en-NL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NL" sz="2200" dirty="0">
                    <a:latin typeface="Corbel" panose="020B0503020204020204" pitchFamily="34" charset="0"/>
                  </a:rPr>
                  <a:t> 1)</a:t>
                </a:r>
              </a:p>
              <a:p>
                <a:endParaRPr lang="en-NL" sz="22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6682FB-E285-1629-FFB0-2BF7220AD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681" y="580819"/>
                <a:ext cx="3517310" cy="1107996"/>
              </a:xfrm>
              <a:prstGeom prst="rect">
                <a:avLst/>
              </a:prstGeom>
              <a:blipFill>
                <a:blip r:embed="rId7"/>
                <a:stretch>
                  <a:fillRect l="-2158" t="-3409" r="-107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5795C0A-2B5A-FF3C-B507-217EB366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4209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A76D-C8D2-1F5B-6199-67E1ABDE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504"/>
            <a:ext cx="10515600" cy="1325563"/>
          </a:xfrm>
        </p:spPr>
        <p:txBody>
          <a:bodyPr>
            <a:normAutofit/>
          </a:bodyPr>
          <a:lstStyle/>
          <a:p>
            <a:r>
              <a:rPr lang="en-GB" sz="3400" b="1" dirty="0">
                <a:effectLst/>
              </a:rPr>
              <a:t>Study: LSCAT as a Screener for Prediction</a:t>
            </a:r>
            <a:br>
              <a:rPr lang="en-GB" sz="3400" dirty="0">
                <a:effectLst/>
              </a:rPr>
            </a:br>
            <a:endParaRPr lang="en-NL" sz="3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8583C6-8CF2-FECB-5955-1CC8F24FB8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5539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1800" b="1" dirty="0">
                    <a:effectLst/>
                    <a:latin typeface="Corbel" panose="020B0503020204020204" pitchFamily="34" charset="0"/>
                  </a:rPr>
                  <a:t>Objective:</a:t>
                </a:r>
                <a:r>
                  <a:rPr lang="en-GB" sz="1800" dirty="0">
                    <a:effectLst/>
                    <a:latin typeface="Corbel" panose="020B0503020204020204" pitchFamily="34" charset="0"/>
                  </a:rPr>
                  <a:t> To demonstrate the potential of LSCAT for screening in HR-QoL</a:t>
                </a:r>
              </a:p>
              <a:p>
                <a:pPr marL="0" indent="0">
                  <a:buNone/>
                </a:pPr>
                <a:endParaRPr lang="en-GB" sz="1800" dirty="0">
                  <a:effectLst/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en-GB" sz="1800" b="1" dirty="0">
                    <a:effectLst/>
                    <a:latin typeface="Corbel" panose="020B0503020204020204" pitchFamily="34" charset="0"/>
                  </a:rPr>
                  <a:t>Dataset:</a:t>
                </a:r>
                <a:r>
                  <a:rPr lang="en-GB" sz="1800" dirty="0">
                    <a:effectLst/>
                    <a:latin typeface="Corbel" panose="020B0503020204020204" pitchFamily="34" charset="0"/>
                  </a:rPr>
                  <a:t> PHQ-9 data from a sample of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effectLst/>
                        <a:latin typeface="Cambria Math" panose="02040503050406030204" pitchFamily="18" charset="0"/>
                      </a:rPr>
                      <m:t>20,685</m:t>
                    </m:r>
                  </m:oMath>
                </a14:m>
                <a:r>
                  <a:rPr lang="en-GB" sz="1800" dirty="0">
                    <a:effectLst/>
                    <a:latin typeface="Corbel" panose="020B0503020204020204" pitchFamily="34" charset="0"/>
                  </a:rPr>
                  <a:t> individuals from the National Health and Nutrition Examination Survey (NHANES)</a:t>
                </a:r>
              </a:p>
              <a:p>
                <a:pPr marL="0" indent="0">
                  <a:buNone/>
                </a:pPr>
                <a:endParaRPr lang="en-GB" sz="1800" b="1" dirty="0">
                  <a:effectLst/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en-GB" sz="1800" b="1" dirty="0">
                    <a:effectLst/>
                    <a:latin typeface="Corbel" panose="020B0503020204020204" pitchFamily="34" charset="0"/>
                  </a:rPr>
                  <a:t>Methodology (A):</a:t>
                </a:r>
                <a:endParaRPr lang="en-GB" sz="1800" dirty="0">
                  <a:effectLst/>
                  <a:latin typeface="Corbel" panose="020B0503020204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1800" dirty="0">
                    <a:latin typeface="Corbel" panose="020B0503020204020204" pitchFamily="34" charset="0"/>
                  </a:rPr>
                  <a:t>Data split into </a:t>
                </a:r>
                <a:r>
                  <a:rPr lang="en-GB" sz="1800" i="1" dirty="0">
                    <a:latin typeface="Corbel" panose="020B0503020204020204" pitchFamily="34" charset="0"/>
                  </a:rPr>
                  <a:t>calibration</a:t>
                </a:r>
                <a:r>
                  <a:rPr lang="en-GB" sz="1800" dirty="0">
                    <a:latin typeface="Corbel" panose="020B0503020204020204" pitchFamily="34" charset="0"/>
                  </a:rPr>
                  <a:t> and </a:t>
                </a:r>
                <a:r>
                  <a:rPr lang="en-GB" sz="1800" i="1" dirty="0">
                    <a:latin typeface="Corbel" panose="020B0503020204020204" pitchFamily="34" charset="0"/>
                  </a:rPr>
                  <a:t>validation</a:t>
                </a:r>
                <a:r>
                  <a:rPr lang="en-GB" sz="1800" dirty="0">
                    <a:latin typeface="Corbel" panose="020B0503020204020204" pitchFamily="34" charset="0"/>
                  </a:rPr>
                  <a:t> sets (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600" i="1" baseline="-25000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= 10,342</m:t>
                    </m:r>
                  </m:oMath>
                </a14:m>
                <a:r>
                  <a:rPr lang="en-GB" sz="1800" dirty="0">
                    <a:latin typeface="Corbel" panose="020B0503020204020204" pitchFamily="34" charset="0"/>
                  </a:rPr>
                  <a:t>)</a:t>
                </a:r>
                <a:endParaRPr lang="en-GB" sz="1800" dirty="0">
                  <a:effectLst/>
                  <a:latin typeface="Corbel" panose="020B0503020204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1800" dirty="0">
                    <a:effectLst/>
                    <a:latin typeface="Corbel" panose="020B0503020204020204" pitchFamily="34" charset="0"/>
                  </a:rPr>
                  <a:t>Post-hoc simulation methodology using existing test data: </a:t>
                </a:r>
                <a:r>
                  <a:rPr lang="en-GB" sz="1800" b="1" dirty="0">
                    <a:effectLst/>
                    <a:latin typeface="Corbel" panose="020B0503020204020204" pitchFamily="34" charset="0"/>
                  </a:rPr>
                  <a:t>Use the full test score as the </a:t>
                </a:r>
                <a:r>
                  <a:rPr lang="en-GB" sz="1800" b="1" i="1" dirty="0">
                    <a:effectLst/>
                    <a:latin typeface="Corbel" panose="020B0503020204020204" pitchFamily="34" charset="0"/>
                  </a:rPr>
                  <a:t>true</a:t>
                </a:r>
                <a:r>
                  <a:rPr lang="en-GB" sz="1800" b="1" dirty="0">
                    <a:effectLst/>
                    <a:latin typeface="Corbel" panose="020B0503020204020204" pitchFamily="34" charset="0"/>
                  </a:rPr>
                  <a:t> status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u="sng" dirty="0">
                    <a:effectLst/>
                    <a:latin typeface="Corbel" panose="020B0503020204020204" pitchFamily="34" charset="0"/>
                  </a:rPr>
                  <a:t>Dependent variables:</a:t>
                </a:r>
                <a:r>
                  <a:rPr lang="en-GB" sz="1800" dirty="0">
                    <a:effectLst/>
                    <a:latin typeface="Corbel" panose="020B0503020204020204" pitchFamily="34" charset="0"/>
                  </a:rPr>
                  <a:t> Predictive validity was assessed by comparing predicted and </a:t>
                </a:r>
                <a:r>
                  <a:rPr lang="en-GB" sz="1800" i="1" dirty="0">
                    <a:effectLst/>
                    <a:latin typeface="Corbel" panose="020B0503020204020204" pitchFamily="34" charset="0"/>
                  </a:rPr>
                  <a:t>true</a:t>
                </a:r>
                <a:r>
                  <a:rPr lang="en-GB" sz="1800" dirty="0">
                    <a:effectLst/>
                    <a:latin typeface="Corbel" panose="020B0503020204020204" pitchFamily="34" charset="0"/>
                  </a:rPr>
                  <a:t> status (eligible/not eligible)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dirty="0" smtClean="0">
                        <a:effectLst/>
                        <a:latin typeface="Cambria Math" panose="02040503050406030204" pitchFamily="18" charset="0"/>
                      </a:rPr>
                      <m:t>Type</m:t>
                    </m:r>
                    <m:r>
                      <a:rPr lang="en-US" sz="1800" b="0" i="0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dirty="0" smtClean="0">
                        <a:effectLst/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800" b="0" i="0" baseline="30000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dirty="0" smtClean="0">
                        <a:effectLst/>
                        <a:latin typeface="Cambria Math" panose="02040503050406030204" pitchFamily="18" charset="0"/>
                      </a:rPr>
                      <m:t>ER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GB" sz="1800" dirty="0">
                    <a:effectLst/>
                    <a:latin typeface="Corbel" panose="020B050302020402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dirty="0">
                        <a:latin typeface="Cambria Math" panose="02040503050406030204" pitchFamily="18" charset="0"/>
                      </a:rPr>
                      <m:t>Type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0" dirty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0" dirty="0">
                        <a:latin typeface="Cambria Math" panose="02040503050406030204" pitchFamily="18" charset="0"/>
                      </a:rPr>
                      <m:t>ER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GB" sz="1800" dirty="0">
                    <a:latin typeface="Corbel" panose="020B050302020402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GB" sz="1800" dirty="0">
                    <a:latin typeface="Corbel" panose="020B0503020204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u="sng" dirty="0">
                    <a:effectLst/>
                    <a:latin typeface="Corbel" panose="020B0503020204020204" pitchFamily="34" charset="0"/>
                  </a:rPr>
                  <a:t>Independent variables: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dirty="0" smtClean="0">
                        <a:effectLst/>
                        <a:latin typeface="Cambria Math" panose="02040503050406030204" pitchFamily="18" charset="0"/>
                      </a:rPr>
                      <m:t>Two</m:t>
                    </m:r>
                  </m:oMath>
                </a14:m>
                <a:r>
                  <a:rPr lang="en-GB" sz="1800" dirty="0">
                    <a:effectLst/>
                    <a:latin typeface="Corbel" panose="020B0503020204020204" pitchFamily="34" charset="0"/>
                  </a:rPr>
                  <a:t> Stopping criteria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800" i="1" dirty="0" smtClean="0">
                        <a:effectLst/>
                        <a:latin typeface="Cambria Math" panose="02040503050406030204" pitchFamily="18" charset="0"/>
                      </a:rPr>
                      <m:t> = .95 </m:t>
                    </m:r>
                  </m:oMath>
                </a14:m>
                <a:r>
                  <a:rPr lang="en-GB" sz="1800" dirty="0">
                    <a:effectLst/>
                    <a:latin typeface="Corbel" panose="020B05030202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800" i="1" dirty="0" smtClean="0">
                        <a:effectLst/>
                        <a:latin typeface="Cambria Math" panose="02040503050406030204" pitchFamily="18" charset="0"/>
                      </a:rPr>
                      <m:t> = .99</m:t>
                    </m:r>
                  </m:oMath>
                </a14:m>
                <a:endParaRPr lang="en-GB" sz="1800" dirty="0">
                  <a:effectLst/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8583C6-8CF2-FECB-5955-1CC8F24FB8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5539"/>
                <a:ext cx="10515600" cy="4351338"/>
              </a:xfrm>
              <a:blipFill>
                <a:blip r:embed="rId2"/>
                <a:stretch>
                  <a:fillRect l="-603" t="-1163" b="-119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2424D-EBD4-94A6-912F-FCC06D9A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834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D2EAC-216F-EC70-77DF-8DC0896AD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0307-EEE3-364C-114D-D0300809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LSCAT Results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9709CC2-3161-843D-7808-504AFBA4A43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5563769"/>
                  </p:ext>
                </p:extLst>
              </p:nvPr>
            </p:nvGraphicFramePr>
            <p:xfrm>
              <a:off x="2216245" y="2196015"/>
              <a:ext cx="7440606" cy="2123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568680">
                      <a:extLst>
                        <a:ext uri="{9D8B030D-6E8A-4147-A177-3AD203B41FA5}">
                          <a16:colId xmlns:a16="http://schemas.microsoft.com/office/drawing/2014/main" val="2473659668"/>
                        </a:ext>
                      </a:extLst>
                    </a:gridCol>
                    <a:gridCol w="1535430">
                      <a:extLst>
                        <a:ext uri="{9D8B030D-6E8A-4147-A177-3AD203B41FA5}">
                          <a16:colId xmlns:a16="http://schemas.microsoft.com/office/drawing/2014/main" val="2369902616"/>
                        </a:ext>
                      </a:extLst>
                    </a:gridCol>
                    <a:gridCol w="814293">
                      <a:extLst>
                        <a:ext uri="{9D8B030D-6E8A-4147-A177-3AD203B41FA5}">
                          <a16:colId xmlns:a16="http://schemas.microsoft.com/office/drawing/2014/main" val="865431495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112985926"/>
                        </a:ext>
                      </a:extLst>
                    </a:gridCol>
                    <a:gridCol w="1200467">
                      <a:extLst>
                        <a:ext uri="{9D8B030D-6E8A-4147-A177-3AD203B41FA5}">
                          <a16:colId xmlns:a16="http://schemas.microsoft.com/office/drawing/2014/main" val="2194453884"/>
                        </a:ext>
                      </a:extLst>
                    </a:gridCol>
                    <a:gridCol w="1111433">
                      <a:extLst>
                        <a:ext uri="{9D8B030D-6E8A-4147-A177-3AD203B41FA5}">
                          <a16:colId xmlns:a16="http://schemas.microsoft.com/office/drawing/2014/main" val="231018923"/>
                        </a:ext>
                      </a:extLst>
                    </a:gridCol>
                    <a:gridCol w="1002023">
                      <a:extLst>
                        <a:ext uri="{9D8B030D-6E8A-4147-A177-3AD203B41FA5}">
                          <a16:colId xmlns:a16="http://schemas.microsoft.com/office/drawing/2014/main" val="33800216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Stopping criterion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Efficiency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Predictive Validity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1789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(SD)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Range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Type</m:t>
                              </m:r>
                              <m:r>
                                <a:rPr lang="en-US" sz="1800" b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800" b="0" baseline="3000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ER</m:t>
                              </m:r>
                            </m:oMath>
                          </a14:m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Type</m:t>
                                </m:r>
                                <m:r>
                                  <a:rPr lang="en-US" sz="1800" b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sz="1800" b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ER</m:t>
                                </m:r>
                              </m:oMath>
                            </m:oMathPara>
                          </a14:m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Accuracy</m:t>
                                </m:r>
                              </m:oMath>
                            </m:oMathPara>
                          </a14:m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3915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 = .95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1.789(1.714)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0.128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282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 = .99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3.045(1.919)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0.024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0.998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838356"/>
                      </a:ext>
                    </a:extLst>
                  </a:tr>
                  <a:tr h="370840">
                    <a:tc gridSpan="7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Note. </a:t>
                          </a: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ER = error rate</a:t>
                          </a:r>
                          <a:endParaRPr lang="en-NL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6742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9709CC2-3161-843D-7808-504AFBA4A43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5563769"/>
                  </p:ext>
                </p:extLst>
              </p:nvPr>
            </p:nvGraphicFramePr>
            <p:xfrm>
              <a:off x="2216245" y="2196015"/>
              <a:ext cx="7440606" cy="2123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568680">
                      <a:extLst>
                        <a:ext uri="{9D8B030D-6E8A-4147-A177-3AD203B41FA5}">
                          <a16:colId xmlns:a16="http://schemas.microsoft.com/office/drawing/2014/main" val="2473659668"/>
                        </a:ext>
                      </a:extLst>
                    </a:gridCol>
                    <a:gridCol w="1535430">
                      <a:extLst>
                        <a:ext uri="{9D8B030D-6E8A-4147-A177-3AD203B41FA5}">
                          <a16:colId xmlns:a16="http://schemas.microsoft.com/office/drawing/2014/main" val="2369902616"/>
                        </a:ext>
                      </a:extLst>
                    </a:gridCol>
                    <a:gridCol w="814293">
                      <a:extLst>
                        <a:ext uri="{9D8B030D-6E8A-4147-A177-3AD203B41FA5}">
                          <a16:colId xmlns:a16="http://schemas.microsoft.com/office/drawing/2014/main" val="865431495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112985926"/>
                        </a:ext>
                      </a:extLst>
                    </a:gridCol>
                    <a:gridCol w="1200467">
                      <a:extLst>
                        <a:ext uri="{9D8B030D-6E8A-4147-A177-3AD203B41FA5}">
                          <a16:colId xmlns:a16="http://schemas.microsoft.com/office/drawing/2014/main" val="2194453884"/>
                        </a:ext>
                      </a:extLst>
                    </a:gridCol>
                    <a:gridCol w="1111433">
                      <a:extLst>
                        <a:ext uri="{9D8B030D-6E8A-4147-A177-3AD203B41FA5}">
                          <a16:colId xmlns:a16="http://schemas.microsoft.com/office/drawing/2014/main" val="231018923"/>
                        </a:ext>
                      </a:extLst>
                    </a:gridCol>
                    <a:gridCol w="1002023">
                      <a:extLst>
                        <a:ext uri="{9D8B030D-6E8A-4147-A177-3AD203B41FA5}">
                          <a16:colId xmlns:a16="http://schemas.microsoft.com/office/drawing/2014/main" val="338002166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Stopping criterion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Efficiency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Predictive Validity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1789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(SD)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Range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46809" t="-182759" r="-17872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7273" t="-182759" r="-90909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43038" t="-182759" r="-1266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3915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 = .95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1.789(1.714)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0.128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282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 = .99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3.045(1.919)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0.024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0.998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838356"/>
                      </a:ext>
                    </a:extLst>
                  </a:tr>
                  <a:tr h="370840">
                    <a:tc gridSpan="7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Note. </a:t>
                          </a: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ER = error rate</a:t>
                          </a:r>
                          <a:endParaRPr lang="en-NL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6742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660BB-5514-4081-DCEC-BB00A64D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649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1666"/>
                <a:lumOff val="98334"/>
              </a:schemeClr>
            </a:gs>
            <a:gs pos="79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30947-595F-D521-4215-97AD0BCB8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C39A-2423-37F2-648E-4B234962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504"/>
            <a:ext cx="10515600" cy="1325563"/>
          </a:xfrm>
        </p:spPr>
        <p:txBody>
          <a:bodyPr>
            <a:normAutofit/>
          </a:bodyPr>
          <a:lstStyle/>
          <a:p>
            <a:r>
              <a:rPr lang="en-GB" sz="3400" b="1" dirty="0">
                <a:effectLst/>
              </a:rPr>
              <a:t>Study: LSCAT as a Screener for Prediction</a:t>
            </a:r>
            <a:br>
              <a:rPr lang="en-GB" sz="3400" dirty="0">
                <a:effectLst/>
              </a:rPr>
            </a:br>
            <a:endParaRPr lang="en-NL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EACA-07F3-4BD9-0158-1B344983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53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dirty="0">
                <a:effectLst/>
                <a:latin typeface="Corbel" panose="020B0503020204020204" pitchFamily="34" charset="0"/>
              </a:rPr>
              <a:t>Objective:</a:t>
            </a:r>
            <a:r>
              <a:rPr lang="en-GB" sz="1800" dirty="0">
                <a:effectLst/>
                <a:latin typeface="Corbel" panose="020B0503020204020204" pitchFamily="34" charset="0"/>
              </a:rPr>
              <a:t> To demonstrate the potential of LSCAT for screening in HR-QoL, comparing to </a:t>
            </a:r>
            <a:r>
              <a:rPr lang="en-GB" sz="1800" b="1" dirty="0">
                <a:effectLst/>
                <a:latin typeface="Corbel" panose="020B0503020204020204" pitchFamily="34" charset="0"/>
              </a:rPr>
              <a:t>benchmark methods:</a:t>
            </a:r>
          </a:p>
          <a:p>
            <a:pPr marL="0" indent="0">
              <a:buNone/>
            </a:pPr>
            <a:r>
              <a:rPr lang="en-GB" sz="1800" b="1" dirty="0">
                <a:latin typeface="Corbel" panose="020B0503020204020204" pitchFamily="34" charset="0"/>
              </a:rPr>
              <a:t>	• Stochastic Curtailment (SC) </a:t>
            </a:r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(e.g.,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Smits &amp; Finkelman, 2015; Finkelman et al. 2011)</a:t>
            </a:r>
            <a:endParaRPr lang="en-GB" sz="1200" b="1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effectLst/>
                <a:latin typeface="Corbel" panose="020B0503020204020204" pitchFamily="34" charset="0"/>
              </a:rPr>
              <a:t>	• CAT using Decision Trees (DTCAT)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(e.g., Yan et al. 2004; Gibbons et al. 2023;2013)</a:t>
            </a:r>
          </a:p>
          <a:p>
            <a:pPr marL="0" indent="0">
              <a:buNone/>
            </a:pPr>
            <a:endParaRPr lang="en-GB" sz="1800" b="1" dirty="0">
              <a:effectLst/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rbel" panose="020B0503020204020204" pitchFamily="34" charset="0"/>
              </a:rPr>
              <a:t>Hypothesis: </a:t>
            </a:r>
            <a:r>
              <a:rPr lang="en-GB" sz="1800" dirty="0">
                <a:latin typeface="Corbel" panose="020B0503020204020204" pitchFamily="34" charset="0"/>
              </a:rPr>
              <a:t>LSCAT would perform better because it employs dynamic item selection</a:t>
            </a:r>
            <a:endParaRPr lang="en-GB" sz="1800" dirty="0">
              <a:effectLst/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GB" sz="1800" b="1" dirty="0">
              <a:effectLst/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effectLst/>
                <a:latin typeface="Corbel" panose="020B0503020204020204" pitchFamily="34" charset="0"/>
              </a:rPr>
              <a:t>Methodology (B):</a:t>
            </a:r>
            <a:endParaRPr lang="en-GB" sz="1800" dirty="0">
              <a:effectLst/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effectLst/>
                <a:latin typeface="Corbel" panose="020B0503020204020204" pitchFamily="34" charset="0"/>
              </a:rPr>
              <a:t>Same Post-hoc simulation methodology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effectLst/>
                <a:latin typeface="Corbel" panose="020B0503020204020204" pitchFamily="34" charset="0"/>
              </a:rPr>
              <a:t>Efficiency (</a:t>
            </a:r>
            <a:r>
              <a:rPr lang="en-GB" sz="1800" b="1" dirty="0">
                <a:effectLst/>
                <a:latin typeface="Corbel" panose="020B0503020204020204" pitchFamily="34" charset="0"/>
              </a:rPr>
              <a:t>average administered items</a:t>
            </a:r>
            <a:r>
              <a:rPr lang="en-GB" sz="1800" dirty="0">
                <a:effectLst/>
                <a:latin typeface="Corbel" panose="020B0503020204020204" pitchFamily="34" charset="0"/>
              </a:rPr>
              <a:t>) was fixed across methods</a:t>
            </a:r>
          </a:p>
          <a:p>
            <a:pPr>
              <a:lnSpc>
                <a:spcPct val="150000"/>
              </a:lnSpc>
            </a:pPr>
            <a:endParaRPr lang="en-GB" sz="1800" dirty="0">
              <a:effectLst/>
              <a:latin typeface="Corbel" panose="020B05030202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B0D77-665D-B695-4959-BCF5BCD9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18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0383C-5772-05FD-9642-675A7CAC5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AA17-D7D4-7579-52EA-66D73042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Study B - Results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1508DD8-7AC8-3336-C46E-AD7FF1C3CB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03752021"/>
                  </p:ext>
                </p:extLst>
              </p:nvPr>
            </p:nvGraphicFramePr>
            <p:xfrm>
              <a:off x="1713388" y="2206647"/>
              <a:ext cx="8765223" cy="3423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00320">
                      <a:extLst>
                        <a:ext uri="{9D8B030D-6E8A-4147-A177-3AD203B41FA5}">
                          <a16:colId xmlns:a16="http://schemas.microsoft.com/office/drawing/2014/main" val="2473659668"/>
                        </a:ext>
                      </a:extLst>
                    </a:gridCol>
                    <a:gridCol w="1272759">
                      <a:extLst>
                        <a:ext uri="{9D8B030D-6E8A-4147-A177-3AD203B41FA5}">
                          <a16:colId xmlns:a16="http://schemas.microsoft.com/office/drawing/2014/main" val="2452601687"/>
                        </a:ext>
                      </a:extLst>
                    </a:gridCol>
                    <a:gridCol w="1535430">
                      <a:extLst>
                        <a:ext uri="{9D8B030D-6E8A-4147-A177-3AD203B41FA5}">
                          <a16:colId xmlns:a16="http://schemas.microsoft.com/office/drawing/2014/main" val="2369902616"/>
                        </a:ext>
                      </a:extLst>
                    </a:gridCol>
                    <a:gridCol w="885952">
                      <a:extLst>
                        <a:ext uri="{9D8B030D-6E8A-4147-A177-3AD203B41FA5}">
                          <a16:colId xmlns:a16="http://schemas.microsoft.com/office/drawing/2014/main" val="865431495"/>
                        </a:ext>
                      </a:extLst>
                    </a:gridCol>
                    <a:gridCol w="209047">
                      <a:extLst>
                        <a:ext uri="{9D8B030D-6E8A-4147-A177-3AD203B41FA5}">
                          <a16:colId xmlns:a16="http://schemas.microsoft.com/office/drawing/2014/main" val="4112985926"/>
                        </a:ext>
                      </a:extLst>
                    </a:gridCol>
                    <a:gridCol w="1200467">
                      <a:extLst>
                        <a:ext uri="{9D8B030D-6E8A-4147-A177-3AD203B41FA5}">
                          <a16:colId xmlns:a16="http://schemas.microsoft.com/office/drawing/2014/main" val="2194453884"/>
                        </a:ext>
                      </a:extLst>
                    </a:gridCol>
                    <a:gridCol w="1241743">
                      <a:extLst>
                        <a:ext uri="{9D8B030D-6E8A-4147-A177-3AD203B41FA5}">
                          <a16:colId xmlns:a16="http://schemas.microsoft.com/office/drawing/2014/main" val="231018923"/>
                        </a:ext>
                      </a:extLst>
                    </a:gridCol>
                    <a:gridCol w="1119505">
                      <a:extLst>
                        <a:ext uri="{9D8B030D-6E8A-4147-A177-3AD203B41FA5}">
                          <a16:colId xmlns:a16="http://schemas.microsoft.com/office/drawing/2014/main" val="3380021666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Stopping criterion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Method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Efficiency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Predictive Validity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178962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(SD)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Range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Type</m:t>
                              </m:r>
                              <m:r>
                                <a:rPr lang="en-US" sz="1800" b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800" b="0" baseline="3000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ER</m:t>
                              </m:r>
                            </m:oMath>
                          </a14:m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Type</m:t>
                                </m:r>
                                <m:r>
                                  <a:rPr lang="en-US" sz="1800" b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sz="1800" b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ER</m:t>
                                </m:r>
                              </m:oMath>
                            </m:oMathPara>
                          </a14:m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Accuracy</m:t>
                                </m:r>
                              </m:oMath>
                            </m:oMathPara>
                          </a14:m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3915447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 = .95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LSCAT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1.789(1.714)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0.128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28247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SC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1.786(1.775)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0.165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9986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DTCAT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2.053(0.224)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2-3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0.315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0.958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439095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 = .99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LSCAT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3.045(1.919)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0.024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0.998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83835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SC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3.002(1.836)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0.050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0.995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951277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DTCAT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3.000(0.296)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2-4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0.023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0.225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0.960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3746204"/>
                      </a:ext>
                    </a:extLst>
                  </a:tr>
                  <a:tr h="370840">
                    <a:tc gridSpan="8">
                      <a:txBody>
                        <a:bodyPr/>
                        <a:lstStyle/>
                        <a:p>
                          <a:r>
                            <a:rPr lang="en-NL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Note. </a:t>
                          </a: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ER = error rate; LSCAT = Latent-class sum score computerized adaptive testing; SC = Stochastic curtailment; DTCAT = Decision tree based computer adaptive testing.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4281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1508DD8-7AC8-3336-C46E-AD7FF1C3CB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03752021"/>
                  </p:ext>
                </p:extLst>
              </p:nvPr>
            </p:nvGraphicFramePr>
            <p:xfrm>
              <a:off x="1713388" y="2206647"/>
              <a:ext cx="8765223" cy="3423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00320">
                      <a:extLst>
                        <a:ext uri="{9D8B030D-6E8A-4147-A177-3AD203B41FA5}">
                          <a16:colId xmlns:a16="http://schemas.microsoft.com/office/drawing/2014/main" val="2473659668"/>
                        </a:ext>
                      </a:extLst>
                    </a:gridCol>
                    <a:gridCol w="1272759">
                      <a:extLst>
                        <a:ext uri="{9D8B030D-6E8A-4147-A177-3AD203B41FA5}">
                          <a16:colId xmlns:a16="http://schemas.microsoft.com/office/drawing/2014/main" val="2452601687"/>
                        </a:ext>
                      </a:extLst>
                    </a:gridCol>
                    <a:gridCol w="1535430">
                      <a:extLst>
                        <a:ext uri="{9D8B030D-6E8A-4147-A177-3AD203B41FA5}">
                          <a16:colId xmlns:a16="http://schemas.microsoft.com/office/drawing/2014/main" val="2369902616"/>
                        </a:ext>
                      </a:extLst>
                    </a:gridCol>
                    <a:gridCol w="885952">
                      <a:extLst>
                        <a:ext uri="{9D8B030D-6E8A-4147-A177-3AD203B41FA5}">
                          <a16:colId xmlns:a16="http://schemas.microsoft.com/office/drawing/2014/main" val="865431495"/>
                        </a:ext>
                      </a:extLst>
                    </a:gridCol>
                    <a:gridCol w="209047">
                      <a:extLst>
                        <a:ext uri="{9D8B030D-6E8A-4147-A177-3AD203B41FA5}">
                          <a16:colId xmlns:a16="http://schemas.microsoft.com/office/drawing/2014/main" val="4112985926"/>
                        </a:ext>
                      </a:extLst>
                    </a:gridCol>
                    <a:gridCol w="1200467">
                      <a:extLst>
                        <a:ext uri="{9D8B030D-6E8A-4147-A177-3AD203B41FA5}">
                          <a16:colId xmlns:a16="http://schemas.microsoft.com/office/drawing/2014/main" val="2194453884"/>
                        </a:ext>
                      </a:extLst>
                    </a:gridCol>
                    <a:gridCol w="1241743">
                      <a:extLst>
                        <a:ext uri="{9D8B030D-6E8A-4147-A177-3AD203B41FA5}">
                          <a16:colId xmlns:a16="http://schemas.microsoft.com/office/drawing/2014/main" val="231018923"/>
                        </a:ext>
                      </a:extLst>
                    </a:gridCol>
                    <a:gridCol w="1119505">
                      <a:extLst>
                        <a:ext uri="{9D8B030D-6E8A-4147-A177-3AD203B41FA5}">
                          <a16:colId xmlns:a16="http://schemas.microsoft.com/office/drawing/2014/main" val="3380021666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Stopping criterion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Method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Efficiency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Predictive Validity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178962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(SD)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Range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2632" t="-103333" r="-195789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16327" t="-103333" r="-89796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6364" t="-103333" b="-7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3915447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 = .95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LSCAT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1.789(1.714)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0.128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28247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SC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1.786(1.775)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0.165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9986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DTCAT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2.053(0.224)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2-3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0.315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0.958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439095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 = .99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LSCAT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3.045(1.919)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0.024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0.998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83835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SC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3.002(1.836)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0.050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0.995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951277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DTCAT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3.000(0.296)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2-4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0.023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0.225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0.960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3746204"/>
                      </a:ext>
                    </a:extLst>
                  </a:tr>
                  <a:tr h="457200">
                    <a:tc gridSpan="8">
                      <a:txBody>
                        <a:bodyPr/>
                        <a:lstStyle/>
                        <a:p>
                          <a:r>
                            <a:rPr lang="en-NL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Note. </a:t>
                          </a: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ER = error rate; LSCAT = Latent-class sum score computerized adaptive testing; SC = Stochastic curtailment; DTCAT = Decision tree based computer adaptive testing.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4281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34217-9FF8-8E72-5ECB-2020644A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17</a:t>
            </a:fld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5665AD-5223-A288-7989-4C3DBE8E7C73}"/>
              </a:ext>
            </a:extLst>
          </p:cNvPr>
          <p:cNvSpPr/>
          <p:nvPr/>
        </p:nvSpPr>
        <p:spPr>
          <a:xfrm>
            <a:off x="6863787" y="2229797"/>
            <a:ext cx="3614824" cy="28862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34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8F43-CE0C-0981-02D3-B75F3DB3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Conclusion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E29C-4188-AA11-CDFB-7C4018F46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effectLst/>
                <a:latin typeface="Corbel" panose="020B0503020204020204" pitchFamily="34" charset="0"/>
              </a:rPr>
              <a:t>LSCAT consistently outperformed SC and DTCAT</a:t>
            </a:r>
          </a:p>
          <a:p>
            <a:r>
              <a:rPr lang="en-GB" sz="2400" b="1" dirty="0">
                <a:latin typeface="Corbel" panose="020B0503020204020204" pitchFamily="34" charset="0"/>
              </a:rPr>
              <a:t>proof-of-concept </a:t>
            </a:r>
            <a:r>
              <a:rPr lang="en-GB" sz="2400" dirty="0">
                <a:latin typeface="Corbel" panose="020B0503020204020204" pitchFamily="34" charset="0"/>
              </a:rPr>
              <a:t>study</a:t>
            </a:r>
            <a:endParaRPr lang="en-GB" sz="2400" dirty="0">
              <a:effectLst/>
              <a:latin typeface="Corbel" panose="020B0503020204020204" pitchFamily="34" charset="0"/>
            </a:endParaRPr>
          </a:p>
          <a:p>
            <a:r>
              <a:rPr lang="en-GB" sz="2400" dirty="0">
                <a:effectLst/>
                <a:latin typeface="Corbel" panose="020B0503020204020204" pitchFamily="34" charset="0"/>
              </a:rPr>
              <a:t>High accuracy for all methods</a:t>
            </a:r>
          </a:p>
          <a:p>
            <a:endParaRPr lang="en-GB" sz="2400" b="1" dirty="0">
              <a:effectLst/>
              <a:latin typeface="Corbel" panose="020B0503020204020204" pitchFamily="34" charset="0"/>
            </a:endParaRPr>
          </a:p>
          <a:p>
            <a:r>
              <a:rPr lang="en-GB" sz="2400" b="1" dirty="0">
                <a:effectLst/>
                <a:latin typeface="Corbel" panose="020B0503020204020204" pitchFamily="34" charset="0"/>
              </a:rPr>
              <a:t>DTCAT</a:t>
            </a:r>
            <a:r>
              <a:rPr lang="en-GB" sz="2400" dirty="0">
                <a:effectLst/>
                <a:latin typeface="Corbel" panose="020B0503020204020204" pitchFamily="34" charset="0"/>
              </a:rPr>
              <a:t> showed (surprisingly) the least favourable results </a:t>
            </a:r>
          </a:p>
          <a:p>
            <a:r>
              <a:rPr lang="en-US" sz="2400" b="1" dirty="0">
                <a:latin typeface="Corbel" panose="020B0503020204020204" pitchFamily="34" charset="0"/>
              </a:rPr>
              <a:t>SC similar performance to LSCAT: </a:t>
            </a:r>
            <a:r>
              <a:rPr lang="en-US" sz="2400" dirty="0">
                <a:latin typeface="Corbel" panose="020B0503020204020204" pitchFamily="34" charset="0"/>
              </a:rPr>
              <a:t>The first items on the sequence were the most informative ones</a:t>
            </a:r>
            <a:endParaRPr lang="en-GB" sz="2400" dirty="0">
              <a:effectLst/>
              <a:latin typeface="Corbel" panose="020B0503020204020204" pitchFamily="34" charset="0"/>
            </a:endParaRPr>
          </a:p>
          <a:p>
            <a:endParaRPr lang="en-NL" sz="2400" dirty="0">
              <a:latin typeface="Corbel" panose="020B05030202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3F0B7-62AD-231C-35FA-BE6C231D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859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75E7-1816-328A-AF42-F60D4D6F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400" b="1" dirty="0">
                <a:effectLst/>
              </a:rPr>
              <a:t>Future Directions and Challenges</a:t>
            </a:r>
            <a:endParaRPr lang="en-NL" sz="3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91390-2955-6F4B-57FF-95F71AD270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8741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000" b="1" dirty="0">
                    <a:effectLst/>
                    <a:latin typeface="Corbel" panose="020B0503020204020204" pitchFamily="34" charset="0"/>
                  </a:rPr>
                  <a:t>Next Steps:</a:t>
                </a:r>
                <a:endParaRPr lang="en-GB" sz="2000" dirty="0">
                  <a:effectLst/>
                  <a:latin typeface="Corbel" panose="020B0503020204020204" pitchFamily="34" charset="0"/>
                </a:endParaRPr>
              </a:p>
              <a:p>
                <a:r>
                  <a:rPr lang="en-GB" sz="2000" dirty="0">
                    <a:effectLst/>
                    <a:latin typeface="Corbel" panose="020B0503020204020204" pitchFamily="34" charset="0"/>
                  </a:rPr>
                  <a:t>Large scale simulation studies needed to optimize settings</a:t>
                </a:r>
              </a:p>
              <a:p>
                <a:pPr marL="457200" lvl="1" indent="0">
                  <a:buNone/>
                </a:pPr>
                <a:endParaRPr lang="en-GB" sz="1600" dirty="0">
                  <a:effectLst/>
                  <a:latin typeface="Corbel" panose="020B0503020204020204" pitchFamily="34" charset="0"/>
                </a:endParaRPr>
              </a:p>
              <a:p>
                <a:r>
                  <a:rPr lang="en-GB" sz="2000" dirty="0">
                    <a:effectLst/>
                    <a:latin typeface="Corbel" panose="020B0503020204020204" pitchFamily="34" charset="0"/>
                  </a:rPr>
                  <a:t>Developing LSCAT further for larger item pools</a:t>
                </a:r>
              </a:p>
              <a:p>
                <a:endParaRPr lang="en-NL" sz="20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en-GB" sz="2000" b="1" dirty="0">
                    <a:effectLst/>
                    <a:latin typeface="Corbel" panose="020B0503020204020204" pitchFamily="34" charset="0"/>
                  </a:rPr>
                  <a:t>Technical Challenges:</a:t>
                </a:r>
                <a:endParaRPr lang="en-GB" sz="2000" dirty="0">
                  <a:effectLst/>
                  <a:latin typeface="Corbel" panose="020B0503020204020204" pitchFamily="34" charset="0"/>
                </a:endParaRPr>
              </a:p>
              <a:p>
                <a:r>
                  <a:rPr lang="en-GB" sz="2000" dirty="0">
                    <a:effectLst/>
                    <a:latin typeface="Corbel" panose="020B0503020204020204" pitchFamily="34" charset="0"/>
                  </a:rPr>
                  <a:t>Handling tests with &gt; 20 binary items</a:t>
                </a:r>
              </a:p>
              <a:p>
                <a:r>
                  <a:rPr lang="en-GB" sz="2000" dirty="0">
                    <a:effectLst/>
                    <a:latin typeface="Corbel" panose="020B0503020204020204" pitchFamily="34" charset="0"/>
                  </a:rPr>
                  <a:t>Addressing the curse of dimensionality </a:t>
                </a:r>
              </a:p>
              <a:p>
                <a:pPr marL="0" indent="0">
                  <a:buNone/>
                </a:pPr>
                <a:r>
                  <a:rPr lang="en-GB" sz="2000" dirty="0">
                    <a:effectLst/>
                    <a:latin typeface="Corbel" panose="020B0503020204020204" pitchFamily="34" charset="0"/>
                  </a:rPr>
                  <a:t>(e.g., for PHQ-9 all possible response patterns: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effectLst/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2000" i="1" baseline="30000" dirty="0" smtClean="0">
                        <a:effectLst/>
                        <a:latin typeface="Cambria Math" panose="02040503050406030204" pitchFamily="18" charset="0"/>
                      </a:rPr>
                      <m:t>9</m:t>
                    </m:r>
                    <m:r>
                      <a:rPr lang="en-GB" sz="2000" i="1" dirty="0" smtClean="0">
                        <a:effectLst/>
                        <a:latin typeface="Cambria Math" panose="02040503050406030204" pitchFamily="18" charset="0"/>
                      </a:rPr>
                      <m:t>=262,144</m:t>
                    </m:r>
                  </m:oMath>
                </a14:m>
                <a:r>
                  <a:rPr lang="en-GB" sz="2000" dirty="0">
                    <a:effectLst/>
                    <a:latin typeface="Corbel" panose="020B05030202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baseline="30000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048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576</m:t>
                    </m:r>
                  </m:oMath>
                </a14:m>
                <a:endParaRPr lang="en-GB" sz="2000" dirty="0">
                  <a:effectLst/>
                  <a:latin typeface="Corbel" panose="020B0503020204020204" pitchFamily="34" charset="0"/>
                </a:endParaRPr>
              </a:p>
              <a:p>
                <a:r>
                  <a:rPr lang="en-GB" sz="2000" dirty="0">
                    <a:effectLst/>
                    <a:latin typeface="Corbel" panose="020B0503020204020204" pitchFamily="34" charset="0"/>
                  </a:rPr>
                  <a:t>Speed needs improvement</a:t>
                </a:r>
              </a:p>
              <a:p>
                <a:pPr marL="0" indent="0">
                  <a:buNone/>
                </a:pPr>
                <a:endParaRPr lang="en-NL" sz="2000" dirty="0">
                  <a:latin typeface="Corbel" panose="020B0503020204020204" pitchFamily="34" charset="0"/>
                </a:endParaRPr>
              </a:p>
              <a:p>
                <a:r>
                  <a:rPr lang="en-GB" sz="2000" dirty="0">
                    <a:effectLst/>
                    <a:latin typeface="Corbel" panose="020B0503020204020204" pitchFamily="34" charset="0"/>
                  </a:rPr>
                  <a:t>Make LSCAT widely available</a:t>
                </a:r>
              </a:p>
              <a:p>
                <a:pPr marL="0" indent="0">
                  <a:buNone/>
                </a:pPr>
                <a:endParaRPr lang="en-NL" sz="2000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91390-2955-6F4B-57FF-95F71AD27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8741"/>
                <a:ext cx="10515600" cy="4351338"/>
              </a:xfrm>
              <a:blipFill>
                <a:blip r:embed="rId2"/>
                <a:stretch>
                  <a:fillRect l="-724" t="-1749" b="-962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F0A1-F0CE-F6B6-523D-05C2B453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90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889E-3AD1-F714-175A-24A1EEDA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rbel" panose="020B0503020204020204" pitchFamily="34" charset="0"/>
              </a:rPr>
              <a:t>PHQ-9 Patient Depression Questionnaire 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(Kroenke et al., 2001) </a:t>
            </a:r>
            <a:endParaRPr lang="en-NL" sz="20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AA520-6569-4779-2221-40CFEC97F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b="1" dirty="0">
                    <a:latin typeface="Corbel" panose="020B0503020204020204" pitchFamily="34" charset="0"/>
                  </a:rPr>
                  <a:t>Quick depression screener</a:t>
                </a:r>
                <a:endParaRPr lang="en-GB" sz="2400" dirty="0">
                  <a:effectLst/>
                  <a:latin typeface="Corbel" panose="020B05030202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GB" sz="2400" dirty="0">
                    <a:latin typeface="Corbel" panose="020B0503020204020204" pitchFamily="34" charset="0"/>
                  </a:rPr>
                  <a:t> items with 4 answer categories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{0,1,2,3}, </m:t>
                    </m:r>
                  </m:oMath>
                </a14:m>
                <a:endParaRPr lang="en-GB" sz="2400" dirty="0">
                  <a:latin typeface="Corbel" panose="020B0503020204020204" pitchFamily="34" charset="0"/>
                </a:endParaRPr>
              </a:p>
              <a:p>
                <a:r>
                  <a:rPr lang="en-GB" sz="2400" dirty="0">
                    <a:latin typeface="Corbel" panose="020B0503020204020204" pitchFamily="34" charset="0"/>
                  </a:rPr>
                  <a:t>a </a:t>
                </a:r>
                <a:r>
                  <a:rPr lang="en-GB" sz="2400" b="1" dirty="0">
                    <a:latin typeface="Corbel" panose="020B0503020204020204" pitchFamily="34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𝐮𝐦𝐬𝐜𝐨𝐫𝐞</m:t>
                    </m:r>
                    <m:r>
                      <a:rPr lang="en-NL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latin typeface="Corbel" panose="020B0503020204020204" pitchFamily="34" charset="0"/>
                  </a:rPr>
                  <a:t>, ‘at least’ moderately depressed -&gt; eligible</a:t>
                </a:r>
                <a:r>
                  <a:rPr lang="en-GB" sz="2400" i="1" dirty="0">
                    <a:latin typeface="Corbel" panose="020B0503020204020204" pitchFamily="34" charset="0"/>
                  </a:rPr>
                  <a:t> </a:t>
                </a:r>
                <a:r>
                  <a:rPr lang="en-GB" sz="2400" dirty="0">
                    <a:latin typeface="Corbel" panose="020B0503020204020204" pitchFamily="34" charset="0"/>
                  </a:rPr>
                  <a:t> for further evaluation </a:t>
                </a:r>
              </a:p>
              <a:p>
                <a:endParaRPr lang="en-NL" sz="2400" dirty="0"/>
              </a:p>
              <a:p>
                <a:endParaRPr lang="en-NL" sz="2400" dirty="0"/>
              </a:p>
              <a:p>
                <a:pPr marL="0" indent="0">
                  <a:buNone/>
                </a:pPr>
                <a:r>
                  <a:rPr lang="en-NL" sz="2400" b="1" dirty="0">
                    <a:latin typeface="Corbel" panose="020B0503020204020204" pitchFamily="34" charset="0"/>
                  </a:rPr>
                  <a:t>Objective: </a:t>
                </a:r>
                <a:r>
                  <a:rPr lang="en-NL" sz="2400" dirty="0">
                    <a:latin typeface="Corbel" panose="020B0503020204020204" pitchFamily="34" charset="0"/>
                  </a:rPr>
                  <a:t>a computerized adaptive testing (CAT) method to predict this condition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AA520-6569-4779-2221-40CFEC97F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FB35C-945D-7704-8505-083A0234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264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606E-B9BE-8042-380C-9CC42AB2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>
                <a:latin typeface="Corbel" panose="020B0503020204020204" pitchFamily="34" charset="0"/>
              </a:rPr>
              <a:t>Thank you! </a:t>
            </a:r>
            <a:r>
              <a:rPr lang="en-NL" dirty="0">
                <a:latin typeface="Corbel" panose="020B0503020204020204" pitchFamily="34" charset="0"/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en-NL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NL" sz="2400" dirty="0">
                <a:latin typeface="Corbel" panose="020B0503020204020204" pitchFamily="34" charset="0"/>
                <a:sym typeface="Wingdings" pitchFamily="2" charset="2"/>
              </a:rPr>
              <a:t>Questions, Suggestions</a:t>
            </a:r>
          </a:p>
          <a:p>
            <a:pPr marL="0" indent="0">
              <a:buNone/>
            </a:pPr>
            <a:r>
              <a:rPr lang="en-NL" sz="2400" dirty="0">
                <a:latin typeface="Corbel" panose="020B0503020204020204" pitchFamily="34" charset="0"/>
                <a:sym typeface="Wingdings" pitchFamily="2" charset="2"/>
                <a:hlinkClick r:id="rId2"/>
              </a:rPr>
              <a:t>a.psychogyiopoulos@uva.nl</a:t>
            </a:r>
            <a:endParaRPr lang="en-NL" sz="2400" dirty="0">
              <a:latin typeface="Corbel" panose="020B0503020204020204" pitchFamily="34" charset="0"/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67460-A5B4-F7C5-7500-ED92403F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673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E031-D314-3908-D6D7-34D4929F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226"/>
            <a:ext cx="10515600" cy="1325563"/>
          </a:xfrm>
        </p:spPr>
        <p:txBody>
          <a:bodyPr/>
          <a:lstStyle/>
          <a:p>
            <a:r>
              <a:rPr lang="en-NL" dirty="0">
                <a:latin typeface="Corbel" panose="020B0503020204020204" pitchFamily="34" charset="0"/>
              </a:rPr>
              <a:t>Reference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35E4C-ADC9-81B9-1852-7FB87D68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21</a:t>
            </a:fld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089A0-9AEC-24DB-00CA-7C3DDB4800CA}"/>
              </a:ext>
            </a:extLst>
          </p:cNvPr>
          <p:cNvSpPr txBox="1"/>
          <p:nvPr/>
        </p:nvSpPr>
        <p:spPr>
          <a:xfrm>
            <a:off x="700088" y="1012954"/>
            <a:ext cx="106537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Gibbons, R. D., Weiss, D. J., Frank, E., &amp; Kupfer, D. (2015). Computerized Adaptive Diagnosis and Testing of Mental Health Disorders.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Annual Review of Clinical Psychology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12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(1), 83–104.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  <a:hlinkClick r:id="rId2"/>
              </a:rPr>
              <a:t>https://doi.org/10.1146/annurev-clinpsy-021815-093634</a:t>
            </a:r>
            <a:endParaRPr lang="en-GB" sz="1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Corbel" panose="020B0503020204020204" pitchFamily="34" charset="0"/>
              </a:rPr>
              <a:t>V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an der Ark, &amp; Smits, N. (2023). Computerized Adaptive Testing Without IRT for Flexible Measurement and Prediction. In: van der Ark, L.A.,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Emons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W.H.M., Meijer, R.R. (eds) Essays on Contemporary Psychometrics. Methodology of Educational Measurement and Assessment, 369–388.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  <a:hlinkClick r:id="rId3"/>
              </a:rPr>
              <a:t>https://doi.org/10.1007/978-3-031-10370-4_19</a:t>
            </a:r>
            <a:endParaRPr lang="en-GB" sz="1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Finkelman, M. D., He, Y., Kim, W., &amp; Lai, A. M. (2011). Stochastic curtailment of health questionnaires: A method to reduce respondent burden.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Statistics in Medicine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30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(16), 1989–2004.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4"/>
              </a:rPr>
              <a:t>https://doi.org/10.1002/sim.4231</a:t>
            </a:r>
            <a:endParaRPr lang="en-GB" sz="1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Smits, N., &amp; Finkelman, M. D. (2015). Shortening the PHQ-9: a proof-of-principle study of utilizing Stochastic Curtailment as a method for constructing ultrashort screening instruments.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General Hospital Psychiatry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37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(5), 464–469. https://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doi.org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/10.1016/j.genhosppsych.2015.04.011</a:t>
            </a:r>
            <a:endParaRPr lang="en-GB" sz="1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Gibbons, R. D. (2013, July 15).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Computerized Adaptive Diagnostic Test for Major Depressive Disorder (CAD-MDD): A Screening Tool for Depression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Psychiatrist.com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 Primary Care Companion for CNS Disorders. https://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www.psychiatrist.com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jcp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/computerized-adaptive-diagnostic-test-major-depressive/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Yan, D., Lewis, C., &amp; Stocking, M. (2004). Adaptive Testing With Regression Trees in the Presence of Multidimensionality.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Journal of Educational and </a:t>
            </a:r>
            <a:r>
              <a:rPr lang="en-GB" sz="14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Behavioral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Statistics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29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(3), 293–316.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5"/>
              </a:rPr>
              <a:t>https://doi.org/10.3102/10769986029003293</a:t>
            </a:r>
            <a:endParaRPr lang="en-GB" sz="1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Linzer, D. A., &amp; Lewis, J. B. (2011). </a:t>
            </a:r>
            <a:r>
              <a:rPr lang="en-GB" sz="1400" b="1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poLCA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: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An</a:t>
            </a:r>
            <a:r>
              <a:rPr lang="en-GB" sz="1400" b="0" i="1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R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Package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for Polytomous Variable Latent Class Analysis.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Journal of Statistical Software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42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(10).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  <a:hlinkClick r:id="rId6"/>
              </a:rPr>
              <a:t>https://doi.org/10.18637/jss.v042.i10</a:t>
            </a:r>
            <a:endParaRPr lang="en-GB" sz="1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Kroenke, K., Spitzer, R. L., &amp; Janet. (2001). The PHQ-9.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Journal of General Internal Medicine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16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(9), 606–613.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  <a:hlinkClick r:id="rId7"/>
              </a:rPr>
              <a:t>https://doi.org/10.1046/j.1525-1497.2001.016009606.x</a:t>
            </a:r>
            <a:endParaRPr lang="en-GB" sz="1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orbel" panose="020B0503020204020204" pitchFamily="34" charset="0"/>
              </a:rPr>
              <a:t>Psychogyiopoulos, A., Smits, N., Van der Ark, L.A.: Estimating the joint item score density using an unrestricted latent class model: Advancing flexibility in computerized adaptive testing. Journal of Computerized Adaptive Testing (in press)</a:t>
            </a:r>
            <a:endParaRPr lang="en-GB" sz="1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4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4B85-C0E6-5959-E009-046D31F4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0" y="2766218"/>
            <a:ext cx="6159500" cy="1325563"/>
          </a:xfrm>
        </p:spPr>
        <p:txBody>
          <a:bodyPr/>
          <a:lstStyle/>
          <a:p>
            <a:r>
              <a:rPr lang="en-NL" dirty="0"/>
              <a:t>An illustration using PHQ9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9F300-1D8D-F0C8-88B8-8084BF89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001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0E6154-AD79-E0C2-84D2-C25B17565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58" y="108180"/>
            <a:ext cx="8745794" cy="6690531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A88D2C-A8AC-3EA1-C0AB-6677909F4C70}"/>
              </a:ext>
            </a:extLst>
          </p:cNvPr>
          <p:cNvSpPr/>
          <p:nvPr/>
        </p:nvSpPr>
        <p:spPr>
          <a:xfrm>
            <a:off x="4055806" y="811161"/>
            <a:ext cx="2477729" cy="486697"/>
          </a:xfrm>
          <a:custGeom>
            <a:avLst/>
            <a:gdLst>
              <a:gd name="connsiteX0" fmla="*/ 0 w 2477729"/>
              <a:gd name="connsiteY0" fmla="*/ 81118 h 486697"/>
              <a:gd name="connsiteX1" fmla="*/ 81118 w 2477729"/>
              <a:gd name="connsiteY1" fmla="*/ 0 h 486697"/>
              <a:gd name="connsiteX2" fmla="*/ 613681 w 2477729"/>
              <a:gd name="connsiteY2" fmla="*/ 0 h 486697"/>
              <a:gd name="connsiteX3" fmla="*/ 1169400 w 2477729"/>
              <a:gd name="connsiteY3" fmla="*/ 0 h 486697"/>
              <a:gd name="connsiteX4" fmla="*/ 1701963 w 2477729"/>
              <a:gd name="connsiteY4" fmla="*/ 0 h 486697"/>
              <a:gd name="connsiteX5" fmla="*/ 2396611 w 2477729"/>
              <a:gd name="connsiteY5" fmla="*/ 0 h 486697"/>
              <a:gd name="connsiteX6" fmla="*/ 2477729 w 2477729"/>
              <a:gd name="connsiteY6" fmla="*/ 81118 h 486697"/>
              <a:gd name="connsiteX7" fmla="*/ 2477729 w 2477729"/>
              <a:gd name="connsiteY7" fmla="*/ 405579 h 486697"/>
              <a:gd name="connsiteX8" fmla="*/ 2396611 w 2477729"/>
              <a:gd name="connsiteY8" fmla="*/ 486697 h 486697"/>
              <a:gd name="connsiteX9" fmla="*/ 1887203 w 2477729"/>
              <a:gd name="connsiteY9" fmla="*/ 486697 h 486697"/>
              <a:gd name="connsiteX10" fmla="*/ 1331484 w 2477729"/>
              <a:gd name="connsiteY10" fmla="*/ 486697 h 486697"/>
              <a:gd name="connsiteX11" fmla="*/ 798921 w 2477729"/>
              <a:gd name="connsiteY11" fmla="*/ 486697 h 486697"/>
              <a:gd name="connsiteX12" fmla="*/ 81118 w 2477729"/>
              <a:gd name="connsiteY12" fmla="*/ 486697 h 486697"/>
              <a:gd name="connsiteX13" fmla="*/ 0 w 2477729"/>
              <a:gd name="connsiteY13" fmla="*/ 405579 h 486697"/>
              <a:gd name="connsiteX14" fmla="*/ 0 w 2477729"/>
              <a:gd name="connsiteY14" fmla="*/ 81118 h 48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77729" h="486697" extrusionOk="0">
                <a:moveTo>
                  <a:pt x="0" y="81118"/>
                </a:moveTo>
                <a:cubicBezTo>
                  <a:pt x="7478" y="37206"/>
                  <a:pt x="31224" y="-6854"/>
                  <a:pt x="81118" y="0"/>
                </a:cubicBezTo>
                <a:cubicBezTo>
                  <a:pt x="199342" y="-22172"/>
                  <a:pt x="351397" y="25455"/>
                  <a:pt x="613681" y="0"/>
                </a:cubicBezTo>
                <a:cubicBezTo>
                  <a:pt x="875965" y="-25455"/>
                  <a:pt x="1019689" y="-8285"/>
                  <a:pt x="1169400" y="0"/>
                </a:cubicBezTo>
                <a:cubicBezTo>
                  <a:pt x="1319111" y="8285"/>
                  <a:pt x="1509753" y="-17144"/>
                  <a:pt x="1701963" y="0"/>
                </a:cubicBezTo>
                <a:cubicBezTo>
                  <a:pt x="1894173" y="17144"/>
                  <a:pt x="2090876" y="18157"/>
                  <a:pt x="2396611" y="0"/>
                </a:cubicBezTo>
                <a:cubicBezTo>
                  <a:pt x="2446925" y="1260"/>
                  <a:pt x="2480341" y="33182"/>
                  <a:pt x="2477729" y="81118"/>
                </a:cubicBezTo>
                <a:cubicBezTo>
                  <a:pt x="2475122" y="182330"/>
                  <a:pt x="2474934" y="298213"/>
                  <a:pt x="2477729" y="405579"/>
                </a:cubicBezTo>
                <a:cubicBezTo>
                  <a:pt x="2483086" y="442039"/>
                  <a:pt x="2449022" y="483138"/>
                  <a:pt x="2396611" y="486697"/>
                </a:cubicBezTo>
                <a:cubicBezTo>
                  <a:pt x="2173065" y="480166"/>
                  <a:pt x="2089369" y="479995"/>
                  <a:pt x="1887203" y="486697"/>
                </a:cubicBezTo>
                <a:cubicBezTo>
                  <a:pt x="1685037" y="493399"/>
                  <a:pt x="1548645" y="488507"/>
                  <a:pt x="1331484" y="486697"/>
                </a:cubicBezTo>
                <a:cubicBezTo>
                  <a:pt x="1114323" y="484887"/>
                  <a:pt x="992673" y="492594"/>
                  <a:pt x="798921" y="486697"/>
                </a:cubicBezTo>
                <a:cubicBezTo>
                  <a:pt x="605169" y="480800"/>
                  <a:pt x="304551" y="494600"/>
                  <a:pt x="81118" y="486697"/>
                </a:cubicBezTo>
                <a:cubicBezTo>
                  <a:pt x="41223" y="493745"/>
                  <a:pt x="-3836" y="452306"/>
                  <a:pt x="0" y="405579"/>
                </a:cubicBezTo>
                <a:cubicBezTo>
                  <a:pt x="-554" y="276987"/>
                  <a:pt x="-11221" y="174916"/>
                  <a:pt x="0" y="8111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6E1D685-98EB-289D-AF4A-23D4AA4B6CCE}"/>
              </a:ext>
            </a:extLst>
          </p:cNvPr>
          <p:cNvSpPr/>
          <p:nvPr/>
        </p:nvSpPr>
        <p:spPr>
          <a:xfrm>
            <a:off x="3814506" y="1720089"/>
            <a:ext cx="1918781" cy="227584"/>
          </a:xfrm>
          <a:custGeom>
            <a:avLst/>
            <a:gdLst>
              <a:gd name="connsiteX0" fmla="*/ 0 w 1918781"/>
              <a:gd name="connsiteY0" fmla="*/ 37931 h 227584"/>
              <a:gd name="connsiteX1" fmla="*/ 37931 w 1918781"/>
              <a:gd name="connsiteY1" fmla="*/ 0 h 227584"/>
              <a:gd name="connsiteX2" fmla="*/ 689096 w 1918781"/>
              <a:gd name="connsiteY2" fmla="*/ 0 h 227584"/>
              <a:gd name="connsiteX3" fmla="*/ 1284973 w 1918781"/>
              <a:gd name="connsiteY3" fmla="*/ 0 h 227584"/>
              <a:gd name="connsiteX4" fmla="*/ 1880850 w 1918781"/>
              <a:gd name="connsiteY4" fmla="*/ 0 h 227584"/>
              <a:gd name="connsiteX5" fmla="*/ 1918781 w 1918781"/>
              <a:gd name="connsiteY5" fmla="*/ 37931 h 227584"/>
              <a:gd name="connsiteX6" fmla="*/ 1918781 w 1918781"/>
              <a:gd name="connsiteY6" fmla="*/ 189653 h 227584"/>
              <a:gd name="connsiteX7" fmla="*/ 1880850 w 1918781"/>
              <a:gd name="connsiteY7" fmla="*/ 227584 h 227584"/>
              <a:gd name="connsiteX8" fmla="*/ 1303402 w 1918781"/>
              <a:gd name="connsiteY8" fmla="*/ 227584 h 227584"/>
              <a:gd name="connsiteX9" fmla="*/ 689096 w 1918781"/>
              <a:gd name="connsiteY9" fmla="*/ 227584 h 227584"/>
              <a:gd name="connsiteX10" fmla="*/ 37931 w 1918781"/>
              <a:gd name="connsiteY10" fmla="*/ 227584 h 227584"/>
              <a:gd name="connsiteX11" fmla="*/ 0 w 1918781"/>
              <a:gd name="connsiteY11" fmla="*/ 189653 h 227584"/>
              <a:gd name="connsiteX12" fmla="*/ 0 w 1918781"/>
              <a:gd name="connsiteY12" fmla="*/ 37931 h 2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8781" h="227584" extrusionOk="0">
                <a:moveTo>
                  <a:pt x="0" y="37931"/>
                </a:moveTo>
                <a:cubicBezTo>
                  <a:pt x="-2797" y="15257"/>
                  <a:pt x="16046" y="351"/>
                  <a:pt x="37931" y="0"/>
                </a:cubicBezTo>
                <a:cubicBezTo>
                  <a:pt x="288137" y="29427"/>
                  <a:pt x="394525" y="-11642"/>
                  <a:pt x="689096" y="0"/>
                </a:cubicBezTo>
                <a:cubicBezTo>
                  <a:pt x="983668" y="11642"/>
                  <a:pt x="1038432" y="-5224"/>
                  <a:pt x="1284973" y="0"/>
                </a:cubicBezTo>
                <a:cubicBezTo>
                  <a:pt x="1531514" y="5224"/>
                  <a:pt x="1725643" y="-22380"/>
                  <a:pt x="1880850" y="0"/>
                </a:cubicBezTo>
                <a:cubicBezTo>
                  <a:pt x="1900707" y="-3516"/>
                  <a:pt x="1919452" y="14498"/>
                  <a:pt x="1918781" y="37931"/>
                </a:cubicBezTo>
                <a:cubicBezTo>
                  <a:pt x="1911267" y="86919"/>
                  <a:pt x="1918617" y="125178"/>
                  <a:pt x="1918781" y="189653"/>
                </a:cubicBezTo>
                <a:cubicBezTo>
                  <a:pt x="1918395" y="206922"/>
                  <a:pt x="1901088" y="228572"/>
                  <a:pt x="1880850" y="227584"/>
                </a:cubicBezTo>
                <a:cubicBezTo>
                  <a:pt x="1617872" y="232180"/>
                  <a:pt x="1539096" y="210094"/>
                  <a:pt x="1303402" y="227584"/>
                </a:cubicBezTo>
                <a:cubicBezTo>
                  <a:pt x="1067708" y="245074"/>
                  <a:pt x="921242" y="252463"/>
                  <a:pt x="689096" y="227584"/>
                </a:cubicBezTo>
                <a:cubicBezTo>
                  <a:pt x="456950" y="202705"/>
                  <a:pt x="268752" y="254368"/>
                  <a:pt x="37931" y="227584"/>
                </a:cubicBezTo>
                <a:cubicBezTo>
                  <a:pt x="17792" y="226783"/>
                  <a:pt x="573" y="210233"/>
                  <a:pt x="0" y="189653"/>
                </a:cubicBezTo>
                <a:cubicBezTo>
                  <a:pt x="-4578" y="126661"/>
                  <a:pt x="1256" y="102703"/>
                  <a:pt x="0" y="37931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351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962B8A-BD73-CB06-6D91-705479912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561" y="74689"/>
            <a:ext cx="8760541" cy="672371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9785BE6-6A6B-57EE-E9CD-9CC155EBD9F1}"/>
              </a:ext>
            </a:extLst>
          </p:cNvPr>
          <p:cNvGrpSpPr/>
          <p:nvPr/>
        </p:nvGrpSpPr>
        <p:grpSpPr>
          <a:xfrm>
            <a:off x="3767328" y="2404872"/>
            <a:ext cx="594360" cy="475488"/>
            <a:chOff x="3767328" y="2404872"/>
            <a:chExt cx="594360" cy="47548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5091C5FA-F8B1-BFC5-24EC-AB236453800D}"/>
                </a:ext>
              </a:extLst>
            </p:cNvPr>
            <p:cNvSpPr/>
            <p:nvPr/>
          </p:nvSpPr>
          <p:spPr>
            <a:xfrm>
              <a:off x="3767328" y="2404872"/>
              <a:ext cx="594360" cy="475488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AB930A3-C284-F7C0-ED40-4437E4C4E550}"/>
                </a:ext>
              </a:extLst>
            </p:cNvPr>
            <p:cNvSpPr txBox="1"/>
            <p:nvPr/>
          </p:nvSpPr>
          <p:spPr>
            <a:xfrm>
              <a:off x="3910459" y="2457950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786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C65CC8-AC75-9B81-4165-55F3A6BF7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052" y="142606"/>
            <a:ext cx="8672051" cy="6655798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1BB13D-FE1E-B79B-20E0-35B6F6B12CFD}"/>
              </a:ext>
            </a:extLst>
          </p:cNvPr>
          <p:cNvSpPr/>
          <p:nvPr/>
        </p:nvSpPr>
        <p:spPr>
          <a:xfrm>
            <a:off x="4083238" y="1405521"/>
            <a:ext cx="2477729" cy="486697"/>
          </a:xfrm>
          <a:custGeom>
            <a:avLst/>
            <a:gdLst>
              <a:gd name="connsiteX0" fmla="*/ 0 w 2477729"/>
              <a:gd name="connsiteY0" fmla="*/ 81118 h 486697"/>
              <a:gd name="connsiteX1" fmla="*/ 81118 w 2477729"/>
              <a:gd name="connsiteY1" fmla="*/ 0 h 486697"/>
              <a:gd name="connsiteX2" fmla="*/ 613681 w 2477729"/>
              <a:gd name="connsiteY2" fmla="*/ 0 h 486697"/>
              <a:gd name="connsiteX3" fmla="*/ 1169400 w 2477729"/>
              <a:gd name="connsiteY3" fmla="*/ 0 h 486697"/>
              <a:gd name="connsiteX4" fmla="*/ 1701963 w 2477729"/>
              <a:gd name="connsiteY4" fmla="*/ 0 h 486697"/>
              <a:gd name="connsiteX5" fmla="*/ 2396611 w 2477729"/>
              <a:gd name="connsiteY5" fmla="*/ 0 h 486697"/>
              <a:gd name="connsiteX6" fmla="*/ 2477729 w 2477729"/>
              <a:gd name="connsiteY6" fmla="*/ 81118 h 486697"/>
              <a:gd name="connsiteX7" fmla="*/ 2477729 w 2477729"/>
              <a:gd name="connsiteY7" fmla="*/ 405579 h 486697"/>
              <a:gd name="connsiteX8" fmla="*/ 2396611 w 2477729"/>
              <a:gd name="connsiteY8" fmla="*/ 486697 h 486697"/>
              <a:gd name="connsiteX9" fmla="*/ 1887203 w 2477729"/>
              <a:gd name="connsiteY9" fmla="*/ 486697 h 486697"/>
              <a:gd name="connsiteX10" fmla="*/ 1331484 w 2477729"/>
              <a:gd name="connsiteY10" fmla="*/ 486697 h 486697"/>
              <a:gd name="connsiteX11" fmla="*/ 798921 w 2477729"/>
              <a:gd name="connsiteY11" fmla="*/ 486697 h 486697"/>
              <a:gd name="connsiteX12" fmla="*/ 81118 w 2477729"/>
              <a:gd name="connsiteY12" fmla="*/ 486697 h 486697"/>
              <a:gd name="connsiteX13" fmla="*/ 0 w 2477729"/>
              <a:gd name="connsiteY13" fmla="*/ 405579 h 486697"/>
              <a:gd name="connsiteX14" fmla="*/ 0 w 2477729"/>
              <a:gd name="connsiteY14" fmla="*/ 81118 h 48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77729" h="486697" extrusionOk="0">
                <a:moveTo>
                  <a:pt x="0" y="81118"/>
                </a:moveTo>
                <a:cubicBezTo>
                  <a:pt x="7478" y="37206"/>
                  <a:pt x="31224" y="-6854"/>
                  <a:pt x="81118" y="0"/>
                </a:cubicBezTo>
                <a:cubicBezTo>
                  <a:pt x="199342" y="-22172"/>
                  <a:pt x="351397" y="25455"/>
                  <a:pt x="613681" y="0"/>
                </a:cubicBezTo>
                <a:cubicBezTo>
                  <a:pt x="875965" y="-25455"/>
                  <a:pt x="1019689" y="-8285"/>
                  <a:pt x="1169400" y="0"/>
                </a:cubicBezTo>
                <a:cubicBezTo>
                  <a:pt x="1319111" y="8285"/>
                  <a:pt x="1509753" y="-17144"/>
                  <a:pt x="1701963" y="0"/>
                </a:cubicBezTo>
                <a:cubicBezTo>
                  <a:pt x="1894173" y="17144"/>
                  <a:pt x="2090876" y="18157"/>
                  <a:pt x="2396611" y="0"/>
                </a:cubicBezTo>
                <a:cubicBezTo>
                  <a:pt x="2446925" y="1260"/>
                  <a:pt x="2480341" y="33182"/>
                  <a:pt x="2477729" y="81118"/>
                </a:cubicBezTo>
                <a:cubicBezTo>
                  <a:pt x="2475122" y="182330"/>
                  <a:pt x="2474934" y="298213"/>
                  <a:pt x="2477729" y="405579"/>
                </a:cubicBezTo>
                <a:cubicBezTo>
                  <a:pt x="2483086" y="442039"/>
                  <a:pt x="2449022" y="483138"/>
                  <a:pt x="2396611" y="486697"/>
                </a:cubicBezTo>
                <a:cubicBezTo>
                  <a:pt x="2173065" y="480166"/>
                  <a:pt x="2089369" y="479995"/>
                  <a:pt x="1887203" y="486697"/>
                </a:cubicBezTo>
                <a:cubicBezTo>
                  <a:pt x="1685037" y="493399"/>
                  <a:pt x="1548645" y="488507"/>
                  <a:pt x="1331484" y="486697"/>
                </a:cubicBezTo>
                <a:cubicBezTo>
                  <a:pt x="1114323" y="484887"/>
                  <a:pt x="992673" y="492594"/>
                  <a:pt x="798921" y="486697"/>
                </a:cubicBezTo>
                <a:cubicBezTo>
                  <a:pt x="605169" y="480800"/>
                  <a:pt x="304551" y="494600"/>
                  <a:pt x="81118" y="486697"/>
                </a:cubicBezTo>
                <a:cubicBezTo>
                  <a:pt x="41223" y="493745"/>
                  <a:pt x="-3836" y="452306"/>
                  <a:pt x="0" y="405579"/>
                </a:cubicBezTo>
                <a:cubicBezTo>
                  <a:pt x="-554" y="276987"/>
                  <a:pt x="-11221" y="174916"/>
                  <a:pt x="0" y="8111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7CB3267-6927-F365-5BDA-CDF0AFD9FD10}"/>
              </a:ext>
            </a:extLst>
          </p:cNvPr>
          <p:cNvSpPr/>
          <p:nvPr/>
        </p:nvSpPr>
        <p:spPr>
          <a:xfrm>
            <a:off x="3841938" y="2314449"/>
            <a:ext cx="1918781" cy="227584"/>
          </a:xfrm>
          <a:custGeom>
            <a:avLst/>
            <a:gdLst>
              <a:gd name="connsiteX0" fmla="*/ 0 w 1918781"/>
              <a:gd name="connsiteY0" fmla="*/ 37931 h 227584"/>
              <a:gd name="connsiteX1" fmla="*/ 37931 w 1918781"/>
              <a:gd name="connsiteY1" fmla="*/ 0 h 227584"/>
              <a:gd name="connsiteX2" fmla="*/ 689096 w 1918781"/>
              <a:gd name="connsiteY2" fmla="*/ 0 h 227584"/>
              <a:gd name="connsiteX3" fmla="*/ 1284973 w 1918781"/>
              <a:gd name="connsiteY3" fmla="*/ 0 h 227584"/>
              <a:gd name="connsiteX4" fmla="*/ 1880850 w 1918781"/>
              <a:gd name="connsiteY4" fmla="*/ 0 h 227584"/>
              <a:gd name="connsiteX5" fmla="*/ 1918781 w 1918781"/>
              <a:gd name="connsiteY5" fmla="*/ 37931 h 227584"/>
              <a:gd name="connsiteX6" fmla="*/ 1918781 w 1918781"/>
              <a:gd name="connsiteY6" fmla="*/ 189653 h 227584"/>
              <a:gd name="connsiteX7" fmla="*/ 1880850 w 1918781"/>
              <a:gd name="connsiteY7" fmla="*/ 227584 h 227584"/>
              <a:gd name="connsiteX8" fmla="*/ 1303402 w 1918781"/>
              <a:gd name="connsiteY8" fmla="*/ 227584 h 227584"/>
              <a:gd name="connsiteX9" fmla="*/ 689096 w 1918781"/>
              <a:gd name="connsiteY9" fmla="*/ 227584 h 227584"/>
              <a:gd name="connsiteX10" fmla="*/ 37931 w 1918781"/>
              <a:gd name="connsiteY10" fmla="*/ 227584 h 227584"/>
              <a:gd name="connsiteX11" fmla="*/ 0 w 1918781"/>
              <a:gd name="connsiteY11" fmla="*/ 189653 h 227584"/>
              <a:gd name="connsiteX12" fmla="*/ 0 w 1918781"/>
              <a:gd name="connsiteY12" fmla="*/ 37931 h 2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8781" h="227584" extrusionOk="0">
                <a:moveTo>
                  <a:pt x="0" y="37931"/>
                </a:moveTo>
                <a:cubicBezTo>
                  <a:pt x="-2797" y="15257"/>
                  <a:pt x="16046" y="351"/>
                  <a:pt x="37931" y="0"/>
                </a:cubicBezTo>
                <a:cubicBezTo>
                  <a:pt x="288137" y="29427"/>
                  <a:pt x="394525" y="-11642"/>
                  <a:pt x="689096" y="0"/>
                </a:cubicBezTo>
                <a:cubicBezTo>
                  <a:pt x="983668" y="11642"/>
                  <a:pt x="1038432" y="-5224"/>
                  <a:pt x="1284973" y="0"/>
                </a:cubicBezTo>
                <a:cubicBezTo>
                  <a:pt x="1531514" y="5224"/>
                  <a:pt x="1725643" y="-22380"/>
                  <a:pt x="1880850" y="0"/>
                </a:cubicBezTo>
                <a:cubicBezTo>
                  <a:pt x="1900707" y="-3516"/>
                  <a:pt x="1919452" y="14498"/>
                  <a:pt x="1918781" y="37931"/>
                </a:cubicBezTo>
                <a:cubicBezTo>
                  <a:pt x="1911267" y="86919"/>
                  <a:pt x="1918617" y="125178"/>
                  <a:pt x="1918781" y="189653"/>
                </a:cubicBezTo>
                <a:cubicBezTo>
                  <a:pt x="1918395" y="206922"/>
                  <a:pt x="1901088" y="228572"/>
                  <a:pt x="1880850" y="227584"/>
                </a:cubicBezTo>
                <a:cubicBezTo>
                  <a:pt x="1617872" y="232180"/>
                  <a:pt x="1539096" y="210094"/>
                  <a:pt x="1303402" y="227584"/>
                </a:cubicBezTo>
                <a:cubicBezTo>
                  <a:pt x="1067708" y="245074"/>
                  <a:pt x="921242" y="252463"/>
                  <a:pt x="689096" y="227584"/>
                </a:cubicBezTo>
                <a:cubicBezTo>
                  <a:pt x="456950" y="202705"/>
                  <a:pt x="268752" y="254368"/>
                  <a:pt x="37931" y="227584"/>
                </a:cubicBezTo>
                <a:cubicBezTo>
                  <a:pt x="17792" y="226783"/>
                  <a:pt x="573" y="210233"/>
                  <a:pt x="0" y="189653"/>
                </a:cubicBezTo>
                <a:cubicBezTo>
                  <a:pt x="-4578" y="126661"/>
                  <a:pt x="1256" y="102703"/>
                  <a:pt x="0" y="37931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91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DF9ED7-4811-0414-FF8E-E0F7919BD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225" y="162232"/>
            <a:ext cx="9993687" cy="669576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7311C2B-5064-F98A-D8B5-41ED4285324A}"/>
              </a:ext>
            </a:extLst>
          </p:cNvPr>
          <p:cNvGrpSpPr/>
          <p:nvPr/>
        </p:nvGrpSpPr>
        <p:grpSpPr>
          <a:xfrm>
            <a:off x="3584448" y="1854446"/>
            <a:ext cx="594360" cy="475488"/>
            <a:chOff x="3767328" y="2404872"/>
            <a:chExt cx="594360" cy="47548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8AB1453-1612-D909-AFCE-EAED79A974F6}"/>
                </a:ext>
              </a:extLst>
            </p:cNvPr>
            <p:cNvSpPr/>
            <p:nvPr/>
          </p:nvSpPr>
          <p:spPr>
            <a:xfrm>
              <a:off x="3767328" y="2404872"/>
              <a:ext cx="594360" cy="475488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7B6082-6C84-0FBE-F881-E9C326AC0579}"/>
                </a:ext>
              </a:extLst>
            </p:cNvPr>
            <p:cNvSpPr txBox="1"/>
            <p:nvPr/>
          </p:nvSpPr>
          <p:spPr>
            <a:xfrm>
              <a:off x="3910459" y="2457950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0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01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235169C-2548-9BBD-DA56-5BCB049B4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262" y="206477"/>
            <a:ext cx="9553436" cy="640080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5D798A9-A6E3-365D-2CB8-C1DFBBF1257C}"/>
              </a:ext>
            </a:extLst>
          </p:cNvPr>
          <p:cNvSpPr/>
          <p:nvPr/>
        </p:nvSpPr>
        <p:spPr>
          <a:xfrm>
            <a:off x="3781486" y="262521"/>
            <a:ext cx="2477729" cy="486697"/>
          </a:xfrm>
          <a:custGeom>
            <a:avLst/>
            <a:gdLst>
              <a:gd name="connsiteX0" fmla="*/ 0 w 2477729"/>
              <a:gd name="connsiteY0" fmla="*/ 81118 h 486697"/>
              <a:gd name="connsiteX1" fmla="*/ 81118 w 2477729"/>
              <a:gd name="connsiteY1" fmla="*/ 0 h 486697"/>
              <a:gd name="connsiteX2" fmla="*/ 613681 w 2477729"/>
              <a:gd name="connsiteY2" fmla="*/ 0 h 486697"/>
              <a:gd name="connsiteX3" fmla="*/ 1169400 w 2477729"/>
              <a:gd name="connsiteY3" fmla="*/ 0 h 486697"/>
              <a:gd name="connsiteX4" fmla="*/ 1701963 w 2477729"/>
              <a:gd name="connsiteY4" fmla="*/ 0 h 486697"/>
              <a:gd name="connsiteX5" fmla="*/ 2396611 w 2477729"/>
              <a:gd name="connsiteY5" fmla="*/ 0 h 486697"/>
              <a:gd name="connsiteX6" fmla="*/ 2477729 w 2477729"/>
              <a:gd name="connsiteY6" fmla="*/ 81118 h 486697"/>
              <a:gd name="connsiteX7" fmla="*/ 2477729 w 2477729"/>
              <a:gd name="connsiteY7" fmla="*/ 405579 h 486697"/>
              <a:gd name="connsiteX8" fmla="*/ 2396611 w 2477729"/>
              <a:gd name="connsiteY8" fmla="*/ 486697 h 486697"/>
              <a:gd name="connsiteX9" fmla="*/ 1887203 w 2477729"/>
              <a:gd name="connsiteY9" fmla="*/ 486697 h 486697"/>
              <a:gd name="connsiteX10" fmla="*/ 1331484 w 2477729"/>
              <a:gd name="connsiteY10" fmla="*/ 486697 h 486697"/>
              <a:gd name="connsiteX11" fmla="*/ 798921 w 2477729"/>
              <a:gd name="connsiteY11" fmla="*/ 486697 h 486697"/>
              <a:gd name="connsiteX12" fmla="*/ 81118 w 2477729"/>
              <a:gd name="connsiteY12" fmla="*/ 486697 h 486697"/>
              <a:gd name="connsiteX13" fmla="*/ 0 w 2477729"/>
              <a:gd name="connsiteY13" fmla="*/ 405579 h 486697"/>
              <a:gd name="connsiteX14" fmla="*/ 0 w 2477729"/>
              <a:gd name="connsiteY14" fmla="*/ 81118 h 48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77729" h="486697" extrusionOk="0">
                <a:moveTo>
                  <a:pt x="0" y="81118"/>
                </a:moveTo>
                <a:cubicBezTo>
                  <a:pt x="7478" y="37206"/>
                  <a:pt x="31224" y="-6854"/>
                  <a:pt x="81118" y="0"/>
                </a:cubicBezTo>
                <a:cubicBezTo>
                  <a:pt x="199342" y="-22172"/>
                  <a:pt x="351397" y="25455"/>
                  <a:pt x="613681" y="0"/>
                </a:cubicBezTo>
                <a:cubicBezTo>
                  <a:pt x="875965" y="-25455"/>
                  <a:pt x="1019689" y="-8285"/>
                  <a:pt x="1169400" y="0"/>
                </a:cubicBezTo>
                <a:cubicBezTo>
                  <a:pt x="1319111" y="8285"/>
                  <a:pt x="1509753" y="-17144"/>
                  <a:pt x="1701963" y="0"/>
                </a:cubicBezTo>
                <a:cubicBezTo>
                  <a:pt x="1894173" y="17144"/>
                  <a:pt x="2090876" y="18157"/>
                  <a:pt x="2396611" y="0"/>
                </a:cubicBezTo>
                <a:cubicBezTo>
                  <a:pt x="2446925" y="1260"/>
                  <a:pt x="2480341" y="33182"/>
                  <a:pt x="2477729" y="81118"/>
                </a:cubicBezTo>
                <a:cubicBezTo>
                  <a:pt x="2475122" y="182330"/>
                  <a:pt x="2474934" y="298213"/>
                  <a:pt x="2477729" y="405579"/>
                </a:cubicBezTo>
                <a:cubicBezTo>
                  <a:pt x="2483086" y="442039"/>
                  <a:pt x="2449022" y="483138"/>
                  <a:pt x="2396611" y="486697"/>
                </a:cubicBezTo>
                <a:cubicBezTo>
                  <a:pt x="2173065" y="480166"/>
                  <a:pt x="2089369" y="479995"/>
                  <a:pt x="1887203" y="486697"/>
                </a:cubicBezTo>
                <a:cubicBezTo>
                  <a:pt x="1685037" y="493399"/>
                  <a:pt x="1548645" y="488507"/>
                  <a:pt x="1331484" y="486697"/>
                </a:cubicBezTo>
                <a:cubicBezTo>
                  <a:pt x="1114323" y="484887"/>
                  <a:pt x="992673" y="492594"/>
                  <a:pt x="798921" y="486697"/>
                </a:cubicBezTo>
                <a:cubicBezTo>
                  <a:pt x="605169" y="480800"/>
                  <a:pt x="304551" y="494600"/>
                  <a:pt x="81118" y="486697"/>
                </a:cubicBezTo>
                <a:cubicBezTo>
                  <a:pt x="41223" y="493745"/>
                  <a:pt x="-3836" y="452306"/>
                  <a:pt x="0" y="405579"/>
                </a:cubicBezTo>
                <a:cubicBezTo>
                  <a:pt x="-554" y="276987"/>
                  <a:pt x="-11221" y="174916"/>
                  <a:pt x="0" y="8111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1601C5D-A85E-3FC8-0792-0C0769A8021D}"/>
              </a:ext>
            </a:extLst>
          </p:cNvPr>
          <p:cNvSpPr/>
          <p:nvPr/>
        </p:nvSpPr>
        <p:spPr>
          <a:xfrm>
            <a:off x="3540186" y="1281177"/>
            <a:ext cx="1918781" cy="227584"/>
          </a:xfrm>
          <a:custGeom>
            <a:avLst/>
            <a:gdLst>
              <a:gd name="connsiteX0" fmla="*/ 0 w 1918781"/>
              <a:gd name="connsiteY0" fmla="*/ 37931 h 227584"/>
              <a:gd name="connsiteX1" fmla="*/ 37931 w 1918781"/>
              <a:gd name="connsiteY1" fmla="*/ 0 h 227584"/>
              <a:gd name="connsiteX2" fmla="*/ 689096 w 1918781"/>
              <a:gd name="connsiteY2" fmla="*/ 0 h 227584"/>
              <a:gd name="connsiteX3" fmla="*/ 1284973 w 1918781"/>
              <a:gd name="connsiteY3" fmla="*/ 0 h 227584"/>
              <a:gd name="connsiteX4" fmla="*/ 1880850 w 1918781"/>
              <a:gd name="connsiteY4" fmla="*/ 0 h 227584"/>
              <a:gd name="connsiteX5" fmla="*/ 1918781 w 1918781"/>
              <a:gd name="connsiteY5" fmla="*/ 37931 h 227584"/>
              <a:gd name="connsiteX6" fmla="*/ 1918781 w 1918781"/>
              <a:gd name="connsiteY6" fmla="*/ 189653 h 227584"/>
              <a:gd name="connsiteX7" fmla="*/ 1880850 w 1918781"/>
              <a:gd name="connsiteY7" fmla="*/ 227584 h 227584"/>
              <a:gd name="connsiteX8" fmla="*/ 1303402 w 1918781"/>
              <a:gd name="connsiteY8" fmla="*/ 227584 h 227584"/>
              <a:gd name="connsiteX9" fmla="*/ 689096 w 1918781"/>
              <a:gd name="connsiteY9" fmla="*/ 227584 h 227584"/>
              <a:gd name="connsiteX10" fmla="*/ 37931 w 1918781"/>
              <a:gd name="connsiteY10" fmla="*/ 227584 h 227584"/>
              <a:gd name="connsiteX11" fmla="*/ 0 w 1918781"/>
              <a:gd name="connsiteY11" fmla="*/ 189653 h 227584"/>
              <a:gd name="connsiteX12" fmla="*/ 0 w 1918781"/>
              <a:gd name="connsiteY12" fmla="*/ 37931 h 2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8781" h="227584" extrusionOk="0">
                <a:moveTo>
                  <a:pt x="0" y="37931"/>
                </a:moveTo>
                <a:cubicBezTo>
                  <a:pt x="-2797" y="15257"/>
                  <a:pt x="16046" y="351"/>
                  <a:pt x="37931" y="0"/>
                </a:cubicBezTo>
                <a:cubicBezTo>
                  <a:pt x="288137" y="29427"/>
                  <a:pt x="394525" y="-11642"/>
                  <a:pt x="689096" y="0"/>
                </a:cubicBezTo>
                <a:cubicBezTo>
                  <a:pt x="983668" y="11642"/>
                  <a:pt x="1038432" y="-5224"/>
                  <a:pt x="1284973" y="0"/>
                </a:cubicBezTo>
                <a:cubicBezTo>
                  <a:pt x="1531514" y="5224"/>
                  <a:pt x="1725643" y="-22380"/>
                  <a:pt x="1880850" y="0"/>
                </a:cubicBezTo>
                <a:cubicBezTo>
                  <a:pt x="1900707" y="-3516"/>
                  <a:pt x="1919452" y="14498"/>
                  <a:pt x="1918781" y="37931"/>
                </a:cubicBezTo>
                <a:cubicBezTo>
                  <a:pt x="1911267" y="86919"/>
                  <a:pt x="1918617" y="125178"/>
                  <a:pt x="1918781" y="189653"/>
                </a:cubicBezTo>
                <a:cubicBezTo>
                  <a:pt x="1918395" y="206922"/>
                  <a:pt x="1901088" y="228572"/>
                  <a:pt x="1880850" y="227584"/>
                </a:cubicBezTo>
                <a:cubicBezTo>
                  <a:pt x="1617872" y="232180"/>
                  <a:pt x="1539096" y="210094"/>
                  <a:pt x="1303402" y="227584"/>
                </a:cubicBezTo>
                <a:cubicBezTo>
                  <a:pt x="1067708" y="245074"/>
                  <a:pt x="921242" y="252463"/>
                  <a:pt x="689096" y="227584"/>
                </a:cubicBezTo>
                <a:cubicBezTo>
                  <a:pt x="456950" y="202705"/>
                  <a:pt x="268752" y="254368"/>
                  <a:pt x="37931" y="227584"/>
                </a:cubicBezTo>
                <a:cubicBezTo>
                  <a:pt x="17792" y="226783"/>
                  <a:pt x="573" y="210233"/>
                  <a:pt x="0" y="189653"/>
                </a:cubicBezTo>
                <a:cubicBezTo>
                  <a:pt x="-4578" y="126661"/>
                  <a:pt x="1256" y="102703"/>
                  <a:pt x="0" y="37931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36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33EF-6F88-3DB6-E2F7-D21B0E47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sz="3600" dirty="0">
                <a:latin typeface="Corbel" panose="020B0503020204020204" pitchFamily="34" charset="0"/>
              </a:rPr>
              <a:t>FlexCAT Framework </a:t>
            </a:r>
            <a:r>
              <a:rPr lang="en-NL" sz="18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(Van der Ark &amp; Smits, 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00D6B-E20B-3B80-6C4D-E2F0A09F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9</a:t>
            </a:fld>
            <a:endParaRPr lang="en-NL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6BFF976-0FDA-A7BD-6D2A-E28F3643642F}"/>
              </a:ext>
            </a:extLst>
          </p:cNvPr>
          <p:cNvSpPr/>
          <p:nvPr/>
        </p:nvSpPr>
        <p:spPr>
          <a:xfrm rot="5400000">
            <a:off x="6877993" y="1685562"/>
            <a:ext cx="1371600" cy="1371600"/>
          </a:xfrm>
          <a:prstGeom prst="blockArc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9359208B-24B2-0DD7-5EB0-EC91F28BD3F8}"/>
              </a:ext>
            </a:extLst>
          </p:cNvPr>
          <p:cNvSpPr/>
          <p:nvPr/>
        </p:nvSpPr>
        <p:spPr>
          <a:xfrm rot="16200000">
            <a:off x="524042" y="1740201"/>
            <a:ext cx="1371600" cy="1371600"/>
          </a:xfrm>
          <a:prstGeom prst="blockArc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78E6C-5B1E-D820-F7BF-9DEF80A08514}"/>
              </a:ext>
            </a:extLst>
          </p:cNvPr>
          <p:cNvSpPr txBox="1"/>
          <p:nvPr/>
        </p:nvSpPr>
        <p:spPr>
          <a:xfrm>
            <a:off x="1422734" y="1964336"/>
            <a:ext cx="33056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effectLst/>
                <a:latin typeface="Corbel" panose="020B0503020204020204" pitchFamily="34" charset="0"/>
              </a:rPr>
              <a:t>engine</a:t>
            </a:r>
            <a:r>
              <a:rPr lang="en-GB" dirty="0">
                <a:effectLst/>
                <a:latin typeface="Corbel" panose="020B0503020204020204" pitchFamily="34" charset="0"/>
              </a:rPr>
              <a:t>: The model used to estimate the joint density of item scores.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331C6D-5A0B-9F6F-997C-57604FFA453C}"/>
              </a:ext>
            </a:extLst>
          </p:cNvPr>
          <p:cNvSpPr txBox="1"/>
          <p:nvPr/>
        </p:nvSpPr>
        <p:spPr>
          <a:xfrm>
            <a:off x="8622968" y="1825837"/>
            <a:ext cx="30449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effectLst/>
                <a:latin typeface="Corbel" panose="020B0503020204020204" pitchFamily="34" charset="0"/>
              </a:rPr>
              <a:t>score</a:t>
            </a:r>
            <a:r>
              <a:rPr lang="en-GB" i="1" dirty="0">
                <a:effectLst/>
                <a:latin typeface="Corbel" panose="020B0503020204020204" pitchFamily="34" charset="0"/>
              </a:rPr>
              <a:t> </a:t>
            </a:r>
            <a:r>
              <a:rPr lang="en-GB" dirty="0">
                <a:effectLst/>
                <a:latin typeface="Corbel" panose="020B0503020204020204" pitchFamily="34" charset="0"/>
              </a:rPr>
              <a:t>: The variable used to communicate the respondent’s  value. 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CB39AD-93B6-FCEE-9B13-54A7136E577B}"/>
              </a:ext>
            </a:extLst>
          </p:cNvPr>
          <p:cNvGrpSpPr/>
          <p:nvPr/>
        </p:nvGrpSpPr>
        <p:grpSpPr>
          <a:xfrm>
            <a:off x="1504950" y="3429841"/>
            <a:ext cx="9848850" cy="1485059"/>
            <a:chOff x="1504950" y="3429841"/>
            <a:chExt cx="9848850" cy="148505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6F075D-EA41-1352-4655-5619314D3293}"/>
                </a:ext>
              </a:extLst>
            </p:cNvPr>
            <p:cNvSpPr/>
            <p:nvPr/>
          </p:nvSpPr>
          <p:spPr>
            <a:xfrm>
              <a:off x="1504950" y="3429841"/>
              <a:ext cx="9848850" cy="14850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0930B74-A9E7-A6A7-FE5E-AC4BFEDA8E4E}"/>
                </a:ext>
              </a:extLst>
            </p:cNvPr>
            <p:cNvGrpSpPr/>
            <p:nvPr/>
          </p:nvGrpSpPr>
          <p:grpSpPr>
            <a:xfrm>
              <a:off x="5719762" y="3829900"/>
              <a:ext cx="752476" cy="752475"/>
              <a:chOff x="2490034" y="3970335"/>
              <a:chExt cx="752476" cy="752475"/>
            </a:xfrm>
          </p:grpSpPr>
          <p:sp>
            <p:nvSpPr>
              <p:cNvPr id="16" name="Block Arc 15">
                <a:extLst>
                  <a:ext uri="{FF2B5EF4-FFF2-40B4-BE49-F238E27FC236}">
                    <a16:creationId xmlns:a16="http://schemas.microsoft.com/office/drawing/2014/main" id="{671395C4-DA15-04FB-0405-676AB4A28757}"/>
                  </a:ext>
                </a:extLst>
              </p:cNvPr>
              <p:cNvSpPr/>
              <p:nvPr/>
            </p:nvSpPr>
            <p:spPr>
              <a:xfrm rot="16200000">
                <a:off x="2490035" y="3970335"/>
                <a:ext cx="752475" cy="752475"/>
              </a:xfrm>
              <a:prstGeom prst="blockArc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id="{13DE3CF0-8823-2412-307F-57E55258A597}"/>
                  </a:ext>
                </a:extLst>
              </p:cNvPr>
              <p:cNvSpPr/>
              <p:nvPr/>
            </p:nvSpPr>
            <p:spPr>
              <a:xfrm rot="5400000">
                <a:off x="2490034" y="3970335"/>
                <a:ext cx="752475" cy="752475"/>
              </a:xfrm>
              <a:prstGeom prst="blockArc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53074A-7D21-BBF8-E55B-55FCA1764050}"/>
                </a:ext>
              </a:extLst>
            </p:cNvPr>
            <p:cNvSpPr txBox="1"/>
            <p:nvPr/>
          </p:nvSpPr>
          <p:spPr>
            <a:xfrm>
              <a:off x="2271553" y="3958865"/>
              <a:ext cx="33949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L" sz="1600" dirty="0"/>
                <a:t>Item response theory (IRT)</a:t>
              </a:r>
            </a:p>
            <a:p>
              <a:pPr algn="r"/>
              <a:r>
                <a:rPr lang="en-NL" sz="1600" dirty="0"/>
                <a:t>model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793294-8473-AA79-096B-974C90B2F33B}"/>
                </a:ext>
              </a:extLst>
            </p:cNvPr>
            <p:cNvSpPr txBox="1"/>
            <p:nvPr/>
          </p:nvSpPr>
          <p:spPr>
            <a:xfrm>
              <a:off x="6525542" y="4021471"/>
              <a:ext cx="12971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Latent trait </a:t>
              </a:r>
              <a:r>
                <a:rPr lang="el-GR" sz="1600" dirty="0"/>
                <a:t>θ</a:t>
              </a:r>
              <a:endParaRPr lang="en-NL" sz="16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4BB72EE-2666-57D8-DD8B-6CBCECD4FB4E}"/>
              </a:ext>
            </a:extLst>
          </p:cNvPr>
          <p:cNvSpPr/>
          <p:nvPr/>
        </p:nvSpPr>
        <p:spPr>
          <a:xfrm>
            <a:off x="1504950" y="4999034"/>
            <a:ext cx="9848850" cy="1485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EA6518-3030-CD0C-C435-A56BDEEC88BB}"/>
              </a:ext>
            </a:extLst>
          </p:cNvPr>
          <p:cNvGrpSpPr/>
          <p:nvPr/>
        </p:nvGrpSpPr>
        <p:grpSpPr>
          <a:xfrm>
            <a:off x="5719762" y="5399093"/>
            <a:ext cx="752476" cy="752475"/>
            <a:chOff x="2490034" y="3970335"/>
            <a:chExt cx="752476" cy="752475"/>
          </a:xfrm>
        </p:grpSpPr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id="{E9A81FDA-6E33-944A-38D7-F5EE28387351}"/>
                </a:ext>
              </a:extLst>
            </p:cNvPr>
            <p:cNvSpPr/>
            <p:nvPr/>
          </p:nvSpPr>
          <p:spPr>
            <a:xfrm rot="16200000">
              <a:off x="2490035" y="3970335"/>
              <a:ext cx="752475" cy="752475"/>
            </a:xfrm>
            <a:prstGeom prst="blockArc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A1902458-8B81-4CC5-FCB2-B1AA1C7A01A1}"/>
                </a:ext>
              </a:extLst>
            </p:cNvPr>
            <p:cNvSpPr/>
            <p:nvPr/>
          </p:nvSpPr>
          <p:spPr>
            <a:xfrm rot="5400000">
              <a:off x="2490034" y="3970335"/>
              <a:ext cx="752475" cy="752475"/>
            </a:xfrm>
            <a:prstGeom prst="blockArc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601A5F-68EA-F07D-163B-936085E54780}"/>
              </a:ext>
            </a:extLst>
          </p:cNvPr>
          <p:cNvSpPr txBox="1"/>
          <p:nvPr/>
        </p:nvSpPr>
        <p:spPr>
          <a:xfrm>
            <a:off x="3271849" y="5553915"/>
            <a:ext cx="2409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latin typeface="Corbel" panose="020B0503020204020204" pitchFamily="34" charset="0"/>
              </a:rPr>
              <a:t>Latent class models (LCM)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555735-1F1D-28CC-C447-464D02385984}"/>
              </a:ext>
            </a:extLst>
          </p:cNvPr>
          <p:cNvSpPr txBox="1"/>
          <p:nvPr/>
        </p:nvSpPr>
        <p:spPr>
          <a:xfrm>
            <a:off x="6548796" y="5584692"/>
            <a:ext cx="1782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>
                <a:latin typeface="Corbel" panose="020B0503020204020204" pitchFamily="34" charset="0"/>
              </a:rPr>
              <a:t>Probability Status</a:t>
            </a:r>
          </a:p>
        </p:txBody>
      </p:sp>
    </p:spTree>
    <p:extLst>
      <p:ext uri="{BB962C8B-B14F-4D97-AF65-F5344CB8AC3E}">
        <p14:creationId xmlns:p14="http://schemas.microsoft.com/office/powerpoint/2010/main" val="194773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40078 -0.0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39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L -0.12044 -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32" grpId="0" animBg="1"/>
      <p:bldP spid="36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6760</TotalTime>
  <Words>1463</Words>
  <Application>Microsoft Macintosh PowerPoint</Application>
  <PresentationFormat>Widescreen</PresentationFormat>
  <Paragraphs>215</Paragraphs>
  <Slides>21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Corbel</vt:lpstr>
      <vt:lpstr>Helvetica</vt:lpstr>
      <vt:lpstr>Times New Roman</vt:lpstr>
      <vt:lpstr>Office Theme</vt:lpstr>
      <vt:lpstr>A novel predictive CAT method for screening instruments</vt:lpstr>
      <vt:lpstr>PHQ-9 Patient Depression Questionnaire  (Kroenke et al., 2001) </vt:lpstr>
      <vt:lpstr>An illustration using PHQ9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FlexCAT Framework (Van der Ark &amp; Smits, 2023)</vt:lpstr>
      <vt:lpstr>PowerPoint Presentation</vt:lpstr>
      <vt:lpstr>PowerPoint Presentation</vt:lpstr>
      <vt:lpstr>PowerPoint Presentation</vt:lpstr>
      <vt:lpstr>PowerPoint Presentation</vt:lpstr>
      <vt:lpstr>Study: LSCAT as a Screener for Prediction </vt:lpstr>
      <vt:lpstr>LSCAT Results</vt:lpstr>
      <vt:lpstr>Study: LSCAT as a Screener for Prediction </vt:lpstr>
      <vt:lpstr>Study B - Results</vt:lpstr>
      <vt:lpstr>Conclusion</vt:lpstr>
      <vt:lpstr>Future Directions and Challenges</vt:lpstr>
      <vt:lpstr>PowerPoint Presentation</vt:lpstr>
      <vt:lpstr>Reference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Tasos Psychogyiopoulos</dc:creator>
  <cp:lastModifiedBy>Tasos Psychogyiopoulos</cp:lastModifiedBy>
  <cp:revision>23</cp:revision>
  <dcterms:created xsi:type="dcterms:W3CDTF">2024-11-12T08:39:57Z</dcterms:created>
  <dcterms:modified xsi:type="dcterms:W3CDTF">2025-02-07T07:27:43Z</dcterms:modified>
</cp:coreProperties>
</file>