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3" r:id="rId5"/>
    <p:sldId id="275" r:id="rId6"/>
    <p:sldId id="277" r:id="rId7"/>
    <p:sldId id="280" r:id="rId8"/>
    <p:sldId id="286" r:id="rId9"/>
    <p:sldId id="279" r:id="rId10"/>
    <p:sldId id="282" r:id="rId11"/>
    <p:sldId id="278" r:id="rId12"/>
    <p:sldId id="276" r:id="rId13"/>
    <p:sldId id="284" r:id="rId14"/>
    <p:sldId id="285" r:id="rId15"/>
    <p:sldId id="274" r:id="rId16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6327"/>
  </p:normalViewPr>
  <p:slideViewPr>
    <p:cSldViewPr snapToGrid="0">
      <p:cViewPr varScale="1">
        <p:scale>
          <a:sx n="153" d="100"/>
          <a:sy n="153" d="100"/>
        </p:scale>
        <p:origin x="2868" y="144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7/6/2025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5989" y="764088"/>
            <a:ext cx="11661732" cy="3031688"/>
          </a:xfrm>
        </p:spPr>
        <p:txBody>
          <a:bodyPr>
            <a:normAutofit/>
          </a:bodyPr>
          <a:lstStyle/>
          <a:p>
            <a:pPr algn="ctr"/>
            <a:r>
              <a:rPr lang="el-GR" sz="4800" dirty="0" err="1"/>
              <a:t>Προγνωστικη</a:t>
            </a:r>
            <a:r>
              <a:rPr lang="el-GR" sz="4800" dirty="0"/>
              <a:t> </a:t>
            </a:r>
            <a:r>
              <a:rPr lang="el-GR" sz="4800" dirty="0" err="1"/>
              <a:t>Συντηρηση</a:t>
            </a:r>
            <a:r>
              <a:rPr lang="el-GR" sz="4800" dirty="0"/>
              <a:t> για τη </a:t>
            </a:r>
            <a:r>
              <a:rPr lang="el-GR" sz="4800" dirty="0" err="1"/>
              <a:t>Μειωση</a:t>
            </a:r>
            <a:r>
              <a:rPr lang="el-GR" sz="4800" dirty="0"/>
              <a:t> του </a:t>
            </a:r>
            <a:r>
              <a:rPr lang="el-GR" sz="4800" dirty="0" err="1"/>
              <a:t>Χρονου</a:t>
            </a:r>
            <a:r>
              <a:rPr lang="el-GR" sz="4800" dirty="0"/>
              <a:t> </a:t>
            </a:r>
            <a:r>
              <a:rPr lang="el-GR" sz="4800" dirty="0" err="1"/>
              <a:t>Αδρανειας</a:t>
            </a:r>
            <a:r>
              <a:rPr lang="el-GR" sz="4800" dirty="0"/>
              <a:t> των </a:t>
            </a:r>
            <a:r>
              <a:rPr lang="el-GR" sz="4800" dirty="0" err="1"/>
              <a:t>Μηχανων</a:t>
            </a:r>
            <a:endParaRPr lang="en-US" sz="480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89264" y="4201981"/>
            <a:ext cx="3635179" cy="384048"/>
          </a:xfrm>
        </p:spPr>
        <p:txBody>
          <a:bodyPr/>
          <a:lstStyle/>
          <a:p>
            <a:r>
              <a:rPr lang="el-GR" dirty="0" err="1"/>
              <a:t>Βήττας</a:t>
            </a:r>
            <a:r>
              <a:rPr lang="el-GR" dirty="0"/>
              <a:t> Αναστάσιος 197</a:t>
            </a:r>
            <a:endParaRPr lang="en-PK" dirty="0"/>
          </a:p>
        </p:txBody>
      </p:sp>
      <p:sp>
        <p:nvSpPr>
          <p:cNvPr id="4" name="Subtitle 10">
            <a:extLst>
              <a:ext uri="{FF2B5EF4-FFF2-40B4-BE49-F238E27FC236}">
                <a16:creationId xmlns:a16="http://schemas.microsoft.com/office/drawing/2014/main" id="{897B40C8-2BF3-1F28-D141-1B1AD6106235}"/>
              </a:ext>
            </a:extLst>
          </p:cNvPr>
          <p:cNvSpPr txBox="1">
            <a:spLocks/>
          </p:cNvSpPr>
          <p:nvPr/>
        </p:nvSpPr>
        <p:spPr>
          <a:xfrm>
            <a:off x="3037676" y="3236976"/>
            <a:ext cx="6538357" cy="3840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sz="2000" b="0" dirty="0" err="1"/>
              <a:t>Eφαρμογές</a:t>
            </a:r>
            <a:r>
              <a:rPr lang="el-GR" sz="2000" b="0" dirty="0"/>
              <a:t> Τεχνητής Νοημοσύνης για τη Βιομηχανία 4.0</a:t>
            </a:r>
            <a:endParaRPr lang="en-PK" sz="2000" b="0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EC348-7C1E-517E-B53D-B5EC11E5C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819AE13-B589-B18B-A312-9195B4B66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627811" cy="274320"/>
          </a:xfrm>
        </p:spPr>
        <p:txBody>
          <a:bodyPr/>
          <a:lstStyle/>
          <a:p>
            <a:r>
              <a:rPr lang="el-GR" sz="2000" dirty="0"/>
              <a:t>Αποτελέσματα &amp; </a:t>
            </a:r>
            <a:r>
              <a:rPr lang="en-US" sz="2000" dirty="0"/>
              <a:t>KPI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5D1AB-F84E-3226-2FE8-DAEF67AA7C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1257" y="1196002"/>
            <a:ext cx="1382704" cy="490538"/>
          </a:xfrm>
        </p:spPr>
        <p:txBody>
          <a:bodyPr/>
          <a:lstStyle/>
          <a:p>
            <a:r>
              <a:rPr lang="el-GR" dirty="0"/>
              <a:t>Στόχος</a:t>
            </a:r>
            <a:r>
              <a:rPr lang="en-US" dirty="0"/>
              <a:t>: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2107CE-55B6-DE9A-98C4-B6D1B2CC5B9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512820" y="3768634"/>
            <a:ext cx="5166360" cy="1849822"/>
          </a:xfrm>
        </p:spPr>
        <p:txBody>
          <a:bodyPr/>
          <a:lstStyle/>
          <a:p>
            <a:r>
              <a:rPr lang="el-GR" dirty="0"/>
              <a:t>Λιγότερες καθυστερήσεις παραγωγής</a:t>
            </a:r>
          </a:p>
          <a:p>
            <a:r>
              <a:rPr lang="el-GR" dirty="0"/>
              <a:t>Προληπτική συντήρηση</a:t>
            </a:r>
          </a:p>
          <a:p>
            <a:r>
              <a:rPr lang="el-GR" dirty="0"/>
              <a:t>Καλύτερη διαχείριση πόρων</a:t>
            </a:r>
          </a:p>
          <a:p>
            <a:r>
              <a:rPr lang="el-GR" dirty="0"/>
              <a:t>Αυξημένη αποδοτικότητα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EAE656F-593F-13E6-BAFD-6A0DD87A0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C39342C8-CAD6-5FB8-227E-78F8B53E1AD3}"/>
              </a:ext>
            </a:extLst>
          </p:cNvPr>
          <p:cNvSpPr txBox="1">
            <a:spLocks/>
          </p:cNvSpPr>
          <p:nvPr/>
        </p:nvSpPr>
        <p:spPr>
          <a:xfrm>
            <a:off x="0" y="3768634"/>
            <a:ext cx="2785219" cy="12228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l-GR" dirty="0"/>
              <a:t>Αναμενόμενα Οφέλη:</a:t>
            </a:r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5B68B2DA-3D55-C47D-F5D7-AB512004068B}"/>
              </a:ext>
            </a:extLst>
          </p:cNvPr>
          <p:cNvSpPr txBox="1">
            <a:spLocks/>
          </p:cNvSpPr>
          <p:nvPr/>
        </p:nvSpPr>
        <p:spPr>
          <a:xfrm>
            <a:off x="3512820" y="1333907"/>
            <a:ext cx="4828032" cy="49053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/>
              <a:t>Μείωση του </a:t>
            </a:r>
            <a:r>
              <a:rPr lang="en-US" dirty="0"/>
              <a:t>downtime </a:t>
            </a:r>
            <a:r>
              <a:rPr lang="el-GR" dirty="0"/>
              <a:t>κατά </a:t>
            </a:r>
            <a:r>
              <a:rPr lang="el-GR" b="1" dirty="0"/>
              <a:t>30%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D5E9A58-C7CC-7465-BB3A-9B9AF472B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148" y="1441271"/>
            <a:ext cx="3102429" cy="310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334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D6E0B-C5F6-4332-1779-D3BC3D622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28AC2F68-C231-18E9-D09F-D8459B15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3237411" cy="274320"/>
          </a:xfrm>
        </p:spPr>
        <p:txBody>
          <a:bodyPr/>
          <a:lstStyle/>
          <a:p>
            <a:r>
              <a:rPr lang="el-GR" sz="2000" dirty="0"/>
              <a:t>Συμπεράσματα</a:t>
            </a:r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BFB653-9285-79BA-599A-90D9E85D475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19708" y="1250986"/>
            <a:ext cx="6474823" cy="5720225"/>
          </a:xfrm>
        </p:spPr>
        <p:txBody>
          <a:bodyPr/>
          <a:lstStyle/>
          <a:p>
            <a:r>
              <a:rPr lang="el-GR" dirty="0"/>
              <a:t>Το σύστημα είναι επεκτάσιμο, επιτρέποντας στο μέλλον διασύνδεση με </a:t>
            </a:r>
            <a:r>
              <a:rPr lang="el-GR" dirty="0" err="1"/>
              <a:t>cloud</a:t>
            </a:r>
            <a:r>
              <a:rPr lang="el-GR" dirty="0"/>
              <a:t> υπηρεσίες για προηγμένη ανάλυση και αποθήκευση.</a:t>
            </a:r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Η υλοποίηση αναμένεται να βελτιώσει σημαντικά τη διαθεσιμότητα των μηχανών και να μειώσει τον χρόνο αδράνειας.</a:t>
            </a:r>
          </a:p>
          <a:p>
            <a:pPr marL="0" indent="0">
              <a:buNone/>
            </a:pPr>
            <a:endParaRPr lang="el-GR" dirty="0"/>
          </a:p>
          <a:p>
            <a:r>
              <a:rPr lang="el-GR" dirty="0"/>
              <a:t>Προσφέρει άμεση απόκριση, ενισχυμένη ασφάλεια δεδομένων και λειτουργική ανεξαρτησία από εξωτερικά δίκτυα.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D41EB3E-ED44-6DA0-06D5-E6460322C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416992-845F-48C3-B9E4-4EDAF15E1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897" y="2968343"/>
            <a:ext cx="2004192" cy="200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24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5166" y="3114330"/>
            <a:ext cx="4470546" cy="629339"/>
          </a:xfrm>
        </p:spPr>
        <p:txBody>
          <a:bodyPr/>
          <a:lstStyle/>
          <a:p>
            <a:r>
              <a:rPr lang="el-GR" sz="4000" dirty="0"/>
              <a:t>Σας </a:t>
            </a:r>
            <a:r>
              <a:rPr lang="el-GR" sz="4000" dirty="0" err="1"/>
              <a:t>ευχαριστω</a:t>
            </a:r>
            <a:r>
              <a:rPr lang="el-GR" sz="4000" dirty="0"/>
              <a:t>!</a:t>
            </a:r>
            <a:endParaRPr lang="en-US" sz="4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55434" y="4972829"/>
            <a:ext cx="3468656" cy="692331"/>
          </a:xfrm>
        </p:spPr>
        <p:txBody>
          <a:bodyPr/>
          <a:lstStyle/>
          <a:p>
            <a:r>
              <a:rPr lang="el-GR" dirty="0" err="1"/>
              <a:t>Βήττας</a:t>
            </a:r>
            <a:r>
              <a:rPr lang="el-GR" dirty="0"/>
              <a:t> Αναστάσιος 197</a:t>
            </a:r>
            <a:endParaRPr lang="en-US" dirty="0"/>
          </a:p>
        </p:txBody>
      </p:sp>
      <p:sp>
        <p:nvSpPr>
          <p:cNvPr id="4" name="Title 23">
            <a:extLst>
              <a:ext uri="{FF2B5EF4-FFF2-40B4-BE49-F238E27FC236}">
                <a16:creationId xmlns:a16="http://schemas.microsoft.com/office/drawing/2014/main" id="{FD2F0669-C860-F444-7FCD-29E11E5CC715}"/>
              </a:ext>
            </a:extLst>
          </p:cNvPr>
          <p:cNvSpPr txBox="1">
            <a:spLocks/>
          </p:cNvSpPr>
          <p:nvPr/>
        </p:nvSpPr>
        <p:spPr>
          <a:xfrm>
            <a:off x="441154" y="198466"/>
            <a:ext cx="9338571" cy="30316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7200" kern="1200" cap="all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l-GR" sz="4000" dirty="0" err="1"/>
              <a:t>Προγνωστικη</a:t>
            </a:r>
            <a:r>
              <a:rPr lang="el-GR" sz="4000" dirty="0"/>
              <a:t> </a:t>
            </a:r>
            <a:r>
              <a:rPr lang="el-GR" sz="4000" dirty="0" err="1"/>
              <a:t>Συντηρηση</a:t>
            </a:r>
            <a:r>
              <a:rPr lang="el-GR" sz="4000" dirty="0"/>
              <a:t> για τη </a:t>
            </a:r>
            <a:r>
              <a:rPr lang="el-GR" sz="4000" dirty="0" err="1"/>
              <a:t>Μειωση</a:t>
            </a:r>
            <a:r>
              <a:rPr lang="el-GR" sz="4000" dirty="0"/>
              <a:t> του </a:t>
            </a:r>
            <a:r>
              <a:rPr lang="el-GR" sz="4000" dirty="0" err="1"/>
              <a:t>Χρονου</a:t>
            </a:r>
            <a:r>
              <a:rPr lang="el-GR" sz="4000" dirty="0"/>
              <a:t> </a:t>
            </a:r>
            <a:r>
              <a:rPr lang="el-GR" sz="4000" dirty="0" err="1"/>
              <a:t>Αδρανειας</a:t>
            </a:r>
            <a:r>
              <a:rPr lang="el-GR" sz="4000" dirty="0"/>
              <a:t> των </a:t>
            </a:r>
            <a:r>
              <a:rPr lang="el-GR" sz="4000" dirty="0" err="1"/>
              <a:t>Μηχανων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9730E-E638-275F-6C74-85FDCE3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3324498" cy="274320"/>
          </a:xfrm>
        </p:spPr>
        <p:txBody>
          <a:bodyPr/>
          <a:lstStyle/>
          <a:p>
            <a:r>
              <a:rPr lang="el-GR" sz="2000" dirty="0"/>
              <a:t>Τομέας &amp; Κατηγοριοποίηση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8042712" cy="3296563"/>
          </a:xfrm>
        </p:spPr>
        <p:txBody>
          <a:bodyPr/>
          <a:lstStyle/>
          <a:p>
            <a:r>
              <a:rPr lang="el-GR" dirty="0"/>
              <a:t>Κατηγοριοποίηση Πρόκλησης: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b="0" dirty="0"/>
              <a:t>Ανίχνευση πρώιμων ενδείξεων βλαβών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b="0" dirty="0"/>
              <a:t>Γρηγορότερη ανταπόκριση σε σφάλματα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b="0" dirty="0"/>
              <a:t>Βελτίωση ροής παραγωγής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sz="2000" b="0" dirty="0"/>
              <a:t>Προβλεπτική συντήρηση με χρήση Τεχνητής Νοημοσύνης και </a:t>
            </a:r>
            <a:r>
              <a:rPr lang="el-GR" sz="2000" b="0" dirty="0" err="1"/>
              <a:t>ΙοΤ</a:t>
            </a:r>
            <a:endParaRPr lang="el-GR" sz="2000" b="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5A125252-20E6-A232-A976-A26F1ED29D61}"/>
              </a:ext>
            </a:extLst>
          </p:cNvPr>
          <p:cNvSpPr txBox="1">
            <a:spLocks/>
          </p:cNvSpPr>
          <p:nvPr/>
        </p:nvSpPr>
        <p:spPr>
          <a:xfrm>
            <a:off x="2322575" y="1878904"/>
            <a:ext cx="3959227" cy="6826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i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l-GR" sz="2200" b="1" i="0" dirty="0"/>
              <a:t>Τομέας</a:t>
            </a:r>
            <a:r>
              <a:rPr lang="en-US" b="1" i="0" dirty="0"/>
              <a:t>: </a:t>
            </a:r>
            <a:r>
              <a:rPr lang="el-GR" sz="2000" i="0" dirty="0"/>
              <a:t>Αυτοκινητοβιομηχανία</a:t>
            </a:r>
            <a:endParaRPr lang="en-US" sz="2000" i="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l-GR" sz="2000" dirty="0"/>
              <a:t>Η Πρόκληση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894F-23A1-85D4-2713-57D743F80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l-GR" dirty="0"/>
              <a:t>Τα Σημαντικότερα Προβλήματα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F4D35-9BD6-00FC-A23D-DCE50F2F2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24364" y="3217069"/>
            <a:ext cx="4010733" cy="1356360"/>
          </a:xfrm>
        </p:spPr>
        <p:txBody>
          <a:bodyPr/>
          <a:lstStyle/>
          <a:p>
            <a:r>
              <a:rPr lang="el-GR" dirty="0"/>
              <a:t>Λύση</a:t>
            </a:r>
            <a:r>
              <a:rPr lang="en-US" dirty="0"/>
              <a:t>: </a:t>
            </a:r>
            <a:r>
              <a:rPr lang="el-GR" b="0" dirty="0"/>
              <a:t>Έγκαιρη πρόβλεψη και αυτόματη ειδοποίηση για προβλήματα.</a:t>
            </a:r>
            <a:endParaRPr lang="en-US" b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49224" y="3479074"/>
            <a:ext cx="6731726" cy="1746069"/>
          </a:xfrm>
        </p:spPr>
        <p:txBody>
          <a:bodyPr/>
          <a:lstStyle/>
          <a:p>
            <a:pPr marL="0" indent="0">
              <a:buNone/>
            </a:pPr>
            <a:r>
              <a:rPr lang="el-GR" dirty="0"/>
              <a:t>• Συχνές βλάβες και κολλήματα προκαλούν σημαντικό χρόνο αδράνειας</a:t>
            </a:r>
            <a:br>
              <a:rPr lang="el-GR" dirty="0"/>
            </a:br>
            <a:r>
              <a:rPr lang="el-GR" dirty="0"/>
              <a:t>• Η τεχνική υποστήριξη παρεμβαίνει κατόπιν εντοπισμού σφαλμάτων</a:t>
            </a:r>
            <a:br>
              <a:rPr lang="el-GR" dirty="0"/>
            </a:br>
            <a:r>
              <a:rPr lang="el-GR" dirty="0"/>
              <a:t>• Κάθε λεπτό αδράνειας οδηγεί σε άμεση οικονομική απώλεια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E186D09-B374-33D8-36F8-059C3F87DE48}"/>
              </a:ext>
            </a:extLst>
          </p:cNvPr>
          <p:cNvSpPr txBox="1">
            <a:spLocks/>
          </p:cNvSpPr>
          <p:nvPr/>
        </p:nvSpPr>
        <p:spPr>
          <a:xfrm>
            <a:off x="6204204" y="1222211"/>
            <a:ext cx="4754880" cy="16827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l-GR" dirty="0"/>
              <a:t>Η επιχείρηση αποτελείτε από </a:t>
            </a:r>
            <a:r>
              <a:rPr lang="el-GR" b="1" dirty="0"/>
              <a:t>150 μηχανές</a:t>
            </a:r>
            <a:r>
              <a:rPr lang="el-GR" dirty="0"/>
              <a:t>, και ακόμα </a:t>
            </a:r>
            <a:r>
              <a:rPr lang="el-GR" b="1" dirty="0"/>
              <a:t>30 που πρόκειται να συνδεθούν άμεσα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E461F5A3-D1F2-ACCF-7E9C-11075FD55896}"/>
              </a:ext>
            </a:extLst>
          </p:cNvPr>
          <p:cNvSpPr txBox="1">
            <a:spLocks/>
          </p:cNvSpPr>
          <p:nvPr/>
        </p:nvSpPr>
        <p:spPr>
          <a:xfrm>
            <a:off x="2499796" y="1470718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200" b="1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l-GR" dirty="0"/>
              <a:t>Χώρος Προβλήματος</a:t>
            </a:r>
            <a:r>
              <a:rPr lang="en-US" dirty="0"/>
              <a:t>: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742EDD-6B97-ACB8-1847-067B22384F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2408" y="4222210"/>
            <a:ext cx="1635749" cy="1635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2627811" cy="274320"/>
          </a:xfrm>
        </p:spPr>
        <p:txBody>
          <a:bodyPr/>
          <a:lstStyle/>
          <a:p>
            <a:r>
              <a:rPr lang="el-GR" sz="2000" dirty="0"/>
              <a:t>Ερωτήματα Έρευνας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CB5A03-99D2-C953-F227-3E16202589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83719" y="980500"/>
            <a:ext cx="4828032" cy="490538"/>
          </a:xfrm>
        </p:spPr>
        <p:txBody>
          <a:bodyPr/>
          <a:lstStyle/>
          <a:p>
            <a:r>
              <a:rPr lang="el-GR" dirty="0"/>
              <a:t>Ερωτήματα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6C050-0EBC-234C-AB93-E7868D85A2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58188" y="1576263"/>
            <a:ext cx="5166360" cy="5087547"/>
          </a:xfrm>
        </p:spPr>
        <p:txBody>
          <a:bodyPr/>
          <a:lstStyle/>
          <a:p>
            <a:r>
              <a:rPr lang="el-GR" dirty="0"/>
              <a:t>Πόσο καιρό πριν θα να πάρουμε ιστορικό βλαβών έτσι ώστε το μοντέλο μας να έχει πλήρη επίγνωση των βασικών βλαβών που συμβαίνουν στα ήδη υπάρχοντα μηχανήματα;</a:t>
            </a:r>
          </a:p>
          <a:p>
            <a:r>
              <a:rPr lang="el-GR" dirty="0"/>
              <a:t>Ποιες βλάβες προκαλούν το μεγαλύτερο </a:t>
            </a:r>
            <a:r>
              <a:rPr lang="el-GR" dirty="0" err="1"/>
              <a:t>downtime</a:t>
            </a:r>
            <a:r>
              <a:rPr lang="el-GR" dirty="0"/>
              <a:t>;</a:t>
            </a:r>
          </a:p>
          <a:p>
            <a:r>
              <a:rPr lang="el-GR" dirty="0"/>
              <a:t>Ποια μορφή ειδοποίησης διευκολύνει τους τεχνικούς;</a:t>
            </a:r>
          </a:p>
          <a:p>
            <a:r>
              <a:rPr lang="el-GR" dirty="0"/>
              <a:t>Είναι το υπάρχον δίκτυο επαρκές για συνεχή ροή δεδομένων;</a:t>
            </a:r>
          </a:p>
          <a:p>
            <a:r>
              <a:rPr lang="el-GR" dirty="0"/>
              <a:t>Ποιο ποσοστό μείωσης </a:t>
            </a:r>
            <a:r>
              <a:rPr lang="el-GR" dirty="0" err="1"/>
              <a:t>downtime</a:t>
            </a:r>
            <a:r>
              <a:rPr lang="el-GR" dirty="0"/>
              <a:t> ορίζεται ως επιτυχία;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17943EB-1CD8-EF62-B738-6564DE14D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47284"/>
            <a:ext cx="4404732" cy="398472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BA5DE74-9D27-42D3-9507-DBE5F7EDA5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9724" y="118710"/>
            <a:ext cx="1384054" cy="138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283E490-900C-BCED-6C5A-C0F013C3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301752"/>
            <a:ext cx="3114597" cy="274320"/>
          </a:xfrm>
        </p:spPr>
        <p:txBody>
          <a:bodyPr/>
          <a:lstStyle/>
          <a:p>
            <a:r>
              <a:rPr lang="el-GR" sz="2000" noProof="0" dirty="0"/>
              <a:t>Απαντήσεις Ερωτημάτων</a:t>
            </a:r>
            <a:endParaRPr lang="en-US" sz="2000" noProof="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63428C-C4FF-9684-61FB-84B34A1C0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26ABA-23DD-24FB-53D0-31D78FDFA0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041522" y="658745"/>
            <a:ext cx="4828032" cy="490538"/>
          </a:xfrm>
        </p:spPr>
        <p:txBody>
          <a:bodyPr/>
          <a:lstStyle/>
          <a:p>
            <a:r>
              <a:rPr lang="el-GR" dirty="0"/>
              <a:t>Απαντήσεις</a:t>
            </a:r>
            <a:r>
              <a:rPr lang="en-US" dirty="0"/>
              <a:t>: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2CE955-57A1-D6A7-E3F6-A91F38792E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41522" y="1050807"/>
            <a:ext cx="7557579" cy="5111997"/>
          </a:xfrm>
        </p:spPr>
        <p:txBody>
          <a:bodyPr/>
          <a:lstStyle/>
          <a:p>
            <a:pPr lvl="0" fontAlgn="base"/>
            <a:r>
              <a:rPr lang="en-US" dirty="0"/>
              <a:t>A</a:t>
            </a:r>
            <a:r>
              <a:rPr lang="el-GR" dirty="0" err="1"/>
              <a:t>παιτείται</a:t>
            </a:r>
            <a:r>
              <a:rPr lang="el-GR" dirty="0"/>
              <a:t> ιστορικό βλαβών τουλάχιστον 6-12 μηνών ώστε να αναγνωριστούν επαναλαμβανόμενα μοτίβα που </a:t>
            </a:r>
            <a:r>
              <a:rPr lang="el-GR" dirty="0" err="1"/>
              <a:t>πρ</a:t>
            </a:r>
            <a:r>
              <a:rPr lang="en-US" dirty="0"/>
              <a:t>o</a:t>
            </a:r>
            <a:r>
              <a:rPr lang="el-GR" dirty="0" err="1"/>
              <a:t>καλ</a:t>
            </a:r>
            <a:r>
              <a:rPr lang="en-US" dirty="0"/>
              <a:t>o</a:t>
            </a:r>
            <a:r>
              <a:rPr lang="el-GR" dirty="0" err="1"/>
              <a:t>ύν</a:t>
            </a:r>
            <a:r>
              <a:rPr lang="el-GR" dirty="0"/>
              <a:t> τα πιο συχνά λάθη.</a:t>
            </a:r>
            <a:endParaRPr lang="en-US" dirty="0"/>
          </a:p>
          <a:p>
            <a:pPr lvl="0" fontAlgn="base"/>
            <a:r>
              <a:rPr lang="el-GR" dirty="0"/>
              <a:t>Οι μηχανικές βλάβες σε κινούμενα μέρη προκαλούν τα πιο εκτεταμένα </a:t>
            </a:r>
            <a:r>
              <a:rPr lang="it-IT" dirty="0" err="1"/>
              <a:t>downtime</a:t>
            </a:r>
            <a:r>
              <a:rPr lang="el-GR" dirty="0"/>
              <a:t>.</a:t>
            </a:r>
            <a:endParaRPr lang="en-US" dirty="0"/>
          </a:p>
          <a:p>
            <a:pPr lvl="0" fontAlgn="base"/>
            <a:r>
              <a:rPr lang="el-GR" dirty="0" err="1"/>
              <a:t>Οπτικοποίηση</a:t>
            </a:r>
            <a:r>
              <a:rPr lang="el-GR" dirty="0"/>
              <a:t> σε πραγματικό χρόνο με </a:t>
            </a:r>
            <a:r>
              <a:rPr lang="en-US" dirty="0"/>
              <a:t>dashboards </a:t>
            </a:r>
            <a:r>
              <a:rPr lang="el-GR" dirty="0"/>
              <a:t>αλλά και με ειδοποιήσεις σε κινητές συσκευές των αρμόδιων εφόσον χρειαστεί να παρέμβουν στην βλάβη.</a:t>
            </a:r>
            <a:endParaRPr lang="en-US" dirty="0"/>
          </a:p>
          <a:p>
            <a:pPr lvl="0" fontAlgn="base"/>
            <a:r>
              <a:rPr lang="el-GR" dirty="0"/>
              <a:t>Το υπάρχον δίκτυο επαρκεί για βασική ροή δεδομένων, όμως για σταθερή και συνεχή παρακολούθηση χωρίς διακοπές απαιτείται ενίσχυση. </a:t>
            </a:r>
            <a:endParaRPr lang="en-US" dirty="0"/>
          </a:p>
          <a:p>
            <a:pPr lvl="0" fontAlgn="base"/>
            <a:r>
              <a:rPr lang="el-GR" dirty="0"/>
              <a:t>Ένα ρεαλιστικό </a:t>
            </a:r>
            <a:r>
              <a:rPr lang="it-IT" dirty="0"/>
              <a:t>KPI</a:t>
            </a:r>
            <a:r>
              <a:rPr lang="el-GR" dirty="0"/>
              <a:t> είναι μείωση του </a:t>
            </a:r>
            <a:r>
              <a:rPr lang="it-IT" dirty="0" err="1"/>
              <a:t>downtime</a:t>
            </a:r>
            <a:r>
              <a:rPr lang="el-GR" dirty="0"/>
              <a:t> κατά 30% εφόσον πετύχουμε τον στόχο να προλαμβάνουμε βλάβες ή να ειδοποιούμε έγκαιρα.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BFAB30-4D89-8C94-E0C4-0E1129DF33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10" y="1767214"/>
            <a:ext cx="2491635" cy="249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30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3237411" cy="274320"/>
          </a:xfrm>
        </p:spPr>
        <p:txBody>
          <a:bodyPr/>
          <a:lstStyle/>
          <a:p>
            <a:r>
              <a:rPr lang="el-GR" sz="2000" dirty="0"/>
              <a:t>Προτεινόμενες Τεχνολογίες</a:t>
            </a:r>
            <a:endParaRPr lang="en-US" sz="20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36911-B582-CB5C-914D-58A0AE6AB7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576072"/>
            <a:ext cx="5251270" cy="717180"/>
          </a:xfrm>
        </p:spPr>
        <p:txBody>
          <a:bodyPr/>
          <a:lstStyle/>
          <a:p>
            <a:r>
              <a:rPr lang="el-GR" dirty="0"/>
              <a:t>Τεχνολογίες Που Χρησιμοποιήθηκαν</a:t>
            </a:r>
            <a:r>
              <a:rPr lang="en-US" dirty="0"/>
              <a:t>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320937" y="1010196"/>
            <a:ext cx="6474823" cy="5364480"/>
          </a:xfrm>
        </p:spPr>
        <p:txBody>
          <a:bodyPr/>
          <a:lstStyle/>
          <a:p>
            <a:r>
              <a:rPr lang="el-GR" dirty="0"/>
              <a:t>Αλγόριθμοι Μηχανικής Μάθησης (</a:t>
            </a:r>
            <a:r>
              <a:rPr lang="en-US" dirty="0"/>
              <a:t>Random Forest, SVM)</a:t>
            </a:r>
            <a:r>
              <a:rPr lang="el-GR"/>
              <a:t> όσο και βαθιάς μάθησης (LSTM, CNN), </a:t>
            </a:r>
            <a:r>
              <a:rPr lang="el-GR" dirty="0"/>
              <a:t>για την ανάλυση των δεδομένων από τις μηχανές και την πρόβλεψη πιθανών βλαβών πριν αυτές συμβούν.</a:t>
            </a:r>
          </a:p>
          <a:p>
            <a:r>
              <a:rPr lang="en-US" dirty="0"/>
              <a:t>Edge Devices (NVIDIA Jetson</a:t>
            </a:r>
            <a:r>
              <a:rPr lang="el-GR" dirty="0"/>
              <a:t> </a:t>
            </a:r>
            <a:r>
              <a:rPr lang="en-US" dirty="0"/>
              <a:t>Nano)</a:t>
            </a:r>
            <a:r>
              <a:rPr lang="el-GR" dirty="0"/>
              <a:t> στις μηχανές για την τοπική συλλογή και φιλτράρισμα των δεδομένων σε πραγματικό χρόνο.</a:t>
            </a:r>
            <a:endParaRPr lang="en-US" dirty="0"/>
          </a:p>
          <a:p>
            <a:r>
              <a:rPr lang="el-GR" dirty="0"/>
              <a:t>Πρωτόκολλο</a:t>
            </a:r>
            <a:r>
              <a:rPr lang="en-US" dirty="0"/>
              <a:t> </a:t>
            </a:r>
            <a:r>
              <a:rPr lang="el-GR" dirty="0"/>
              <a:t>Επικοινωνίας </a:t>
            </a:r>
            <a:r>
              <a:rPr lang="en-US" dirty="0"/>
              <a:t>Modbus</a:t>
            </a:r>
            <a:r>
              <a:rPr lang="el-GR" dirty="0"/>
              <a:t>, για σταθερή και ασφαλή μεταφορά δεδομένων από τις </a:t>
            </a:r>
            <a:r>
              <a:rPr lang="el-GR" dirty="0" err="1"/>
              <a:t>edge</a:t>
            </a:r>
            <a:r>
              <a:rPr lang="el-GR" dirty="0"/>
              <a:t> συσκευές προς τον τοπικό </a:t>
            </a:r>
            <a:r>
              <a:rPr lang="el-GR" dirty="0" err="1"/>
              <a:t>server</a:t>
            </a:r>
            <a:r>
              <a:rPr lang="el-GR" dirty="0"/>
              <a:t>.</a:t>
            </a:r>
            <a:endParaRPr lang="en-US" dirty="0"/>
          </a:p>
          <a:p>
            <a:r>
              <a:rPr lang="el-GR" dirty="0" err="1"/>
              <a:t>Οπτικοποίηση</a:t>
            </a:r>
            <a:r>
              <a:rPr lang="el-GR" dirty="0"/>
              <a:t> με </a:t>
            </a:r>
            <a:r>
              <a:rPr lang="en-US" dirty="0"/>
              <a:t>Grafana </a:t>
            </a:r>
            <a:r>
              <a:rPr lang="el-GR" dirty="0"/>
              <a:t>και</a:t>
            </a:r>
            <a:r>
              <a:rPr lang="en-US" dirty="0"/>
              <a:t> Power BI</a:t>
            </a:r>
            <a:r>
              <a:rPr lang="el-GR" dirty="0"/>
              <a:t>, με σκοπό την αναπαράσταση των δεδομένων λειτουργίας και των ειδοποιήσεων σε </a:t>
            </a:r>
            <a:r>
              <a:rPr lang="el-GR" dirty="0" err="1"/>
              <a:t>dashboards</a:t>
            </a:r>
            <a:r>
              <a:rPr lang="el-GR" dirty="0"/>
              <a:t>.</a:t>
            </a:r>
          </a:p>
          <a:p>
            <a:r>
              <a:rPr lang="en-US" dirty="0"/>
              <a:t>Cloud </a:t>
            </a:r>
            <a:r>
              <a:rPr lang="el-GR" dirty="0"/>
              <a:t>Υποδομές: </a:t>
            </a:r>
            <a:r>
              <a:rPr lang="en-US" dirty="0"/>
              <a:t>Microsoft Azure, AWS</a:t>
            </a:r>
            <a:r>
              <a:rPr lang="el-GR" dirty="0"/>
              <a:t>, για την αποθήκευση ιστορικών δεδομένων και την εκπαίδευση πιο εξελιγμένων μοντέλων πρόβλεψης.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 descr="Grafana logo - Social media &amp; Logos Icons">
            <a:extLst>
              <a:ext uri="{FF2B5EF4-FFF2-40B4-BE49-F238E27FC236}">
                <a16:creationId xmlns:a16="http://schemas.microsoft.com/office/drawing/2014/main" id="{274CBD91-C20A-6C67-648B-C46C2C80A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35" y="1157406"/>
            <a:ext cx="2386466" cy="1193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NVidia Jetson Nano Developer Kit">
            <a:extLst>
              <a:ext uri="{FF2B5EF4-FFF2-40B4-BE49-F238E27FC236}">
                <a16:creationId xmlns:a16="http://schemas.microsoft.com/office/drawing/2014/main" id="{654DCF23-9B41-F0B9-EF23-7C669C59F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76" y="5214249"/>
            <a:ext cx="2054455" cy="1576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Download Microsoft Azure (Windows Azure) Logo in SVG Vector ...">
            <a:extLst>
              <a:ext uri="{FF2B5EF4-FFF2-40B4-BE49-F238E27FC236}">
                <a16:creationId xmlns:a16="http://schemas.microsoft.com/office/drawing/2014/main" id="{90C58AE1-C770-F454-2665-A3A6786B3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" y="2076736"/>
            <a:ext cx="2661851" cy="177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887BA47E-5298-1A19-C600-B2937EF5F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099" y="3851303"/>
            <a:ext cx="1490608" cy="892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9C9137C-4C2A-3985-8399-B6159A8C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4334691" cy="274320"/>
          </a:xfrm>
        </p:spPr>
        <p:txBody>
          <a:bodyPr/>
          <a:lstStyle/>
          <a:p>
            <a:r>
              <a:rPr lang="el-GR" sz="2000" dirty="0"/>
              <a:t>Συγκριτική Ανάλυση Υλοποιήσεων</a:t>
            </a:r>
            <a:endParaRPr lang="en-US" sz="20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9804E48-D44D-C8A3-0944-D8913675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B9E04C1-EB10-9843-8BE1-99C61C498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9084952"/>
              </p:ext>
            </p:extLst>
          </p:nvPr>
        </p:nvGraphicFramePr>
        <p:xfrm>
          <a:off x="1412965" y="3226231"/>
          <a:ext cx="10515600" cy="25603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422468901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7094045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243052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l-GR" b="1" dirty="0"/>
                        <a:t>Χαρακτηριστικό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Cloud Server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Local Server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1409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l-GR" dirty="0"/>
                        <a:t>Υπολογιστική Ισχύς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l-GR" dirty="0"/>
                        <a:t>Υψηλή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l-GR" dirty="0"/>
                        <a:t>Υψηλή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6266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l-GR" dirty="0"/>
                        <a:t>Συνδεσιμότητα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l-GR" dirty="0"/>
                        <a:t>Απαιτείται σταθερή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l-GR" dirty="0"/>
                        <a:t>Ελάχιστη – Μέτριου Επιπέδου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7571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l-GR"/>
                        <a:t>Ασφάλεια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l-GR" dirty="0"/>
                        <a:t>Μέτρια-Υψηλή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l-GR"/>
                        <a:t>Πολύ Υψηλή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601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l-GR"/>
                        <a:t>Κόστος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l-GR" dirty="0"/>
                        <a:t>Συνεχές λειτουργικό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l-GR" dirty="0"/>
                        <a:t>Αρχικό υψηλό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3252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l-GR"/>
                        <a:t>Κλιμάκωση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l-GR" dirty="0"/>
                        <a:t>Εύκολη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l-GR" dirty="0"/>
                        <a:t>Περιορισμένη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5576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l-GR"/>
                        <a:t>Απόκριση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l-GR"/>
                        <a:t>Μέση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l-GR" dirty="0"/>
                        <a:t>Άμεση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301058"/>
                  </a:ext>
                </a:extLst>
              </a:tr>
            </a:tbl>
          </a:graphicData>
        </a:graphic>
      </p:graphicFrame>
      <p:pic>
        <p:nvPicPr>
          <p:cNvPr id="2052" name="Picture 4" descr="Cloud Storage vs. Dedicated Servers, Pros &amp; Cons - Part 2 - Intellithought">
            <a:extLst>
              <a:ext uri="{FF2B5EF4-FFF2-40B4-BE49-F238E27FC236}">
                <a16:creationId xmlns:a16="http://schemas.microsoft.com/office/drawing/2014/main" id="{B1EC9D85-9EAB-AE44-B0C6-A39667215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189" y="748256"/>
            <a:ext cx="7480662" cy="2247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05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83AAE15-CE16-991A-C05F-0BD974181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3542211" cy="274320"/>
          </a:xfrm>
        </p:spPr>
        <p:txBody>
          <a:bodyPr/>
          <a:lstStyle/>
          <a:p>
            <a:r>
              <a:rPr lang="el-GR" sz="2000" dirty="0"/>
              <a:t>Προτεινόμενη Αρχιτεκτονική</a:t>
            </a:r>
            <a:endParaRPr lang="en-US" sz="200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9D3C290-A56C-B087-9C47-005A3BC3E1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5760" y="1587640"/>
            <a:ext cx="5181600" cy="490538"/>
          </a:xfrm>
        </p:spPr>
        <p:txBody>
          <a:bodyPr/>
          <a:lstStyle/>
          <a:p>
            <a:r>
              <a:rPr lang="el-GR" dirty="0"/>
              <a:t>Πώς Λειτουργεί το Σύστημα</a:t>
            </a:r>
            <a:r>
              <a:rPr lang="en-US" dirty="0"/>
              <a:t>: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954CCA8-9E58-39CC-C428-F4B19348692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2150691"/>
            <a:ext cx="4754880" cy="3650892"/>
          </a:xfrm>
        </p:spPr>
        <p:txBody>
          <a:bodyPr/>
          <a:lstStyle/>
          <a:p>
            <a:r>
              <a:rPr lang="el-GR" dirty="0"/>
              <a:t>Τοποθέτηση </a:t>
            </a:r>
            <a:r>
              <a:rPr lang="el-GR" dirty="0" err="1"/>
              <a:t>edge</a:t>
            </a:r>
            <a:r>
              <a:rPr lang="el-GR" dirty="0"/>
              <a:t> συσκευών σε κάθε μηχανή.</a:t>
            </a:r>
          </a:p>
          <a:p>
            <a:r>
              <a:rPr lang="el-GR" dirty="0"/>
              <a:t>Τοπική συλλογή δεδομένων από αισθητήρες (θερμοκρασία, τάση, κραδασμοί).</a:t>
            </a:r>
          </a:p>
          <a:p>
            <a:r>
              <a:rPr lang="el-GR" dirty="0"/>
              <a:t>Επεξεργασία &amp; φιλτράρισμα τοπικά.</a:t>
            </a:r>
          </a:p>
          <a:p>
            <a:r>
              <a:rPr lang="el-GR" dirty="0"/>
              <a:t>Σύνδεση με τοπικό </a:t>
            </a:r>
            <a:r>
              <a:rPr lang="el-GR" dirty="0" err="1"/>
              <a:t>server</a:t>
            </a:r>
            <a:r>
              <a:rPr lang="el-GR" dirty="0"/>
              <a:t> μέσω </a:t>
            </a:r>
            <a:r>
              <a:rPr lang="el-GR" dirty="0" err="1"/>
              <a:t>Modbus</a:t>
            </a:r>
            <a:r>
              <a:rPr lang="el-GR" dirty="0"/>
              <a:t>.</a:t>
            </a:r>
          </a:p>
          <a:p>
            <a:r>
              <a:rPr lang="el-GR" dirty="0"/>
              <a:t>Εκτέλεση M</a:t>
            </a:r>
            <a:r>
              <a:rPr lang="en-US" dirty="0" err="1"/>
              <a:t>achine</a:t>
            </a:r>
            <a:r>
              <a:rPr lang="en-US" dirty="0"/>
              <a:t> </a:t>
            </a:r>
            <a:r>
              <a:rPr lang="el-GR" dirty="0"/>
              <a:t>L</a:t>
            </a:r>
            <a:r>
              <a:rPr lang="en-US" dirty="0"/>
              <a:t>earning</a:t>
            </a:r>
            <a:r>
              <a:rPr lang="el-GR" dirty="0"/>
              <a:t> μοντέλων στον </a:t>
            </a:r>
            <a:r>
              <a:rPr lang="el-GR" dirty="0" err="1"/>
              <a:t>server</a:t>
            </a:r>
            <a:r>
              <a:rPr lang="el-GR" dirty="0"/>
              <a:t>.</a:t>
            </a:r>
          </a:p>
          <a:p>
            <a:r>
              <a:rPr lang="el-GR" dirty="0"/>
              <a:t>Ειδοποιήσεις σε κινητές συσκευές/οθόνες </a:t>
            </a:r>
            <a:r>
              <a:rPr lang="el-GR" dirty="0" err="1"/>
              <a:t>dashboard</a:t>
            </a:r>
            <a:r>
              <a:rPr lang="el-GR" dirty="0"/>
              <a:t>.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028CB885-1C00-6752-B9F7-E874752B98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858" y="1743266"/>
            <a:ext cx="6808725" cy="27546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F2CCD2E-78AF-1DC1-FC44-F4450D055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6895" y="5162591"/>
            <a:ext cx="1277983" cy="127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EED6286-6851-6DDB-6D9B-9B02A607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79" y="301752"/>
            <a:ext cx="4204064" cy="274320"/>
          </a:xfrm>
        </p:spPr>
        <p:txBody>
          <a:bodyPr/>
          <a:lstStyle/>
          <a:p>
            <a:r>
              <a:rPr lang="el-GR" sz="2000" dirty="0"/>
              <a:t>Τεχνικοί Περιορισμοί Συστήματος</a:t>
            </a:r>
            <a:endParaRPr lang="en-US" sz="20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3C4BE-E1DD-7EED-DB71-4D5F3B63E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34298" y="1799642"/>
            <a:ext cx="4828032" cy="490538"/>
          </a:xfrm>
        </p:spPr>
        <p:txBody>
          <a:bodyPr/>
          <a:lstStyle/>
          <a:p>
            <a:r>
              <a:rPr lang="el-GR" dirty="0"/>
              <a:t>Περιορισμοί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82119" y="2750741"/>
            <a:ext cx="9830018" cy="3392147"/>
          </a:xfrm>
        </p:spPr>
        <p:txBody>
          <a:bodyPr/>
          <a:lstStyle/>
          <a:p>
            <a:r>
              <a:rPr lang="el-GR" dirty="0"/>
              <a:t>Παρόλο που τα δεδομένα παραμένουν εντός εργοστασίου, απαιτούνται αντίγραφα ασφαλείας και περιορισμένη πρόσβαση από εξουσιοδοτημένους χρήστες για διασφάλιση αξιοπιστίας.</a:t>
            </a:r>
          </a:p>
          <a:p>
            <a:r>
              <a:rPr lang="el-GR" dirty="0"/>
              <a:t>Η εκπαίδευση των τεχνικών είναι κρίσιμη: απαιτείται </a:t>
            </a:r>
            <a:r>
              <a:rPr lang="el-GR" dirty="0" err="1"/>
              <a:t>διεπαφή</a:t>
            </a:r>
            <a:r>
              <a:rPr lang="el-GR" dirty="0"/>
              <a:t> απλή &amp; φιλική, καθώς και βασική εξοικείωση με το </a:t>
            </a:r>
            <a:r>
              <a:rPr lang="el-GR" dirty="0" err="1"/>
              <a:t>dashboard</a:t>
            </a:r>
            <a:r>
              <a:rPr lang="el-GR" dirty="0"/>
              <a:t>.</a:t>
            </a:r>
          </a:p>
          <a:p>
            <a:r>
              <a:rPr lang="el-GR" dirty="0"/>
              <a:t>Η εκτίμηση του υπολειπόμενου χρόνου ζωής (RUL) εξαρτάται από ποιοτικά και επαρκή ιστορικά δεδομένα. Απαραίτητη είναι η συνεχής συλλογή και επισημείωση βλαβών.</a:t>
            </a:r>
          </a:p>
          <a:p>
            <a:r>
              <a:rPr lang="el-GR" dirty="0"/>
              <a:t>Ο τοπικός </a:t>
            </a:r>
            <a:r>
              <a:rPr lang="el-GR" dirty="0" err="1"/>
              <a:t>server</a:t>
            </a:r>
            <a:r>
              <a:rPr lang="el-GR" dirty="0"/>
              <a:t> πρέπει να έχει ισχυρό </a:t>
            </a:r>
            <a:r>
              <a:rPr lang="el-GR" dirty="0" err="1"/>
              <a:t>hardware</a:t>
            </a:r>
            <a:r>
              <a:rPr lang="el-GR" dirty="0"/>
              <a:t> για παράλληλη εκτέλεση αλγορίθμων και σταθερή διαχείριση δεδομένων από πολλές μηχανές.</a:t>
            </a:r>
          </a:p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46A857D-ECA6-174C-BEED-DD2F5B293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550742" y="893973"/>
            <a:ext cx="769434" cy="769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3" id="{548E155F-A436-4869-AA06-37335B2050B4}" vid="{0EDDC63E-FF1F-4E31-B8F2-45C944B9C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147</TotalTime>
  <Words>677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Προγνωστικη Συντηρηση για τη Μειωση του Χρονου Αδρανειας των Μηχανων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Σας ευχαριστω!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ANASTASIOS VITTAS</dc:creator>
  <cp:lastModifiedBy>ANASTASIOS VITTAS</cp:lastModifiedBy>
  <cp:revision>9</cp:revision>
  <dcterms:created xsi:type="dcterms:W3CDTF">2025-07-05T09:58:11Z</dcterms:created>
  <dcterms:modified xsi:type="dcterms:W3CDTF">2025-07-06T18:47:18Z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