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0" r:id="rId5"/>
    <p:sldId id="265" r:id="rId6"/>
    <p:sldId id="266" r:id="rId7"/>
    <p:sldId id="267" r:id="rId8"/>
    <p:sldId id="268" r:id="rId9"/>
    <p:sldId id="269" r:id="rId10"/>
    <p:sldId id="272" r:id="rId11"/>
    <p:sldId id="25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9" r:id="rId27"/>
    <p:sldId id="287" r:id="rId28"/>
    <p:sldId id="288" r:id="rId29"/>
    <p:sldId id="286" r:id="rId30"/>
    <p:sldId id="290" r:id="rId31"/>
    <p:sldId id="29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DF171-ED03-5042-8416-9754FA9E90B4}" v="1" dt="2022-09-07T01:13:5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 autoAdjust="0"/>
    <p:restoredTop sz="80915" autoAdjust="0"/>
  </p:normalViewPr>
  <p:slideViewPr>
    <p:cSldViewPr>
      <p:cViewPr varScale="1">
        <p:scale>
          <a:sx n="98" d="100"/>
          <a:sy n="98" d="100"/>
        </p:scale>
        <p:origin x="23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Ye" userId="7751ec6a-9b8a-454c-b893-ebcd3fff48f2" providerId="ADAL" clId="{B61DF171-ED03-5042-8416-9754FA9E90B4}"/>
    <pc:docChg chg="modSld">
      <pc:chgData name="Lin Ye" userId="7751ec6a-9b8a-454c-b893-ebcd3fff48f2" providerId="ADAL" clId="{B61DF171-ED03-5042-8416-9754FA9E90B4}" dt="2022-09-07T01:13:54.047" v="0"/>
      <pc:docMkLst>
        <pc:docMk/>
      </pc:docMkLst>
      <pc:sldChg chg="addSp">
        <pc:chgData name="Lin Ye" userId="7751ec6a-9b8a-454c-b893-ebcd3fff48f2" providerId="ADAL" clId="{B61DF171-ED03-5042-8416-9754FA9E90B4}" dt="2022-09-07T01:13:54.047" v="0"/>
        <pc:sldMkLst>
          <pc:docMk/>
          <pc:sldMk cId="1850498115" sldId="256"/>
        </pc:sldMkLst>
        <pc:picChg chg="add">
          <ac:chgData name="Lin Ye" userId="7751ec6a-9b8a-454c-b893-ebcd3fff48f2" providerId="ADAL" clId="{B61DF171-ED03-5042-8416-9754FA9E90B4}" dt="2022-09-07T01:13:54.047" v="0"/>
          <ac:picMkLst>
            <pc:docMk/>
            <pc:sldMk cId="1850498115" sldId="256"/>
            <ac:picMk id="4" creationId="{3BB8DEA0-55E2-25BC-5BFE-E0D6E7F2A3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F96AE9-288F-461D-B42B-509A65B9C3D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611F3B-3E9F-430F-A792-AA8DD008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11F3B-3E9F-430F-A792-AA8DD0084D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/>
            </a:lvl1pPr>
            <a:lvl2pPr marL="742950" indent="-285750">
              <a:buClr>
                <a:schemeClr val="accent2"/>
              </a:buClr>
              <a:buSzPct val="95000"/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265E5E-FF8B-4BC8-91F4-520DD119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1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columbia.edu/~gelman/arm/missing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089025"/>
          </a:xfrm>
        </p:spPr>
        <p:txBody>
          <a:bodyPr>
            <a:noAutofit/>
          </a:bodyPr>
          <a:lstStyle/>
          <a:p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Group Assignment</a:t>
            </a:r>
            <a:br>
              <a:rPr lang="en-US" sz="4800" b="1" dirty="0">
                <a:solidFill>
                  <a:srgbClr val="C00000"/>
                </a:solidFill>
              </a:rPr>
            </a:br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RSM8502 – Data-Based Decision Making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8DEA0-55E2-25BC-5BFE-E0D6E7F2A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Outcome 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Binary variable that states whether a sale has been made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9217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/>
          <a:lstStyle/>
          <a:p>
            <a:r>
              <a:rPr lang="en-US" dirty="0"/>
              <a:t>Step 1: Exploratory Data Analysis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Load the data into your favorite data analysis software </a:t>
            </a:r>
          </a:p>
          <a:p>
            <a:r>
              <a:rPr lang="en-US" dirty="0"/>
              <a:t>Check for linear correlations between the input variables </a:t>
            </a:r>
          </a:p>
          <a:p>
            <a:r>
              <a:rPr lang="en-US" dirty="0"/>
              <a:t>Do you detect variables that are collinear (i.e., have a strong linear correlation between each other)?</a:t>
            </a:r>
          </a:p>
          <a:p>
            <a:r>
              <a:rPr lang="en-US" dirty="0"/>
              <a:t>Note: relevant to numeric variables only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04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1a: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900"/>
          <a:stretch/>
        </p:blipFill>
        <p:spPr>
          <a:xfrm>
            <a:off x="381000" y="1676401"/>
            <a:ext cx="862965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307569"/>
            <a:ext cx="3886200" cy="3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Some of the variables exhibit missing values (`unknown' values). Propose at least two ways to handle missing values and apply one of your suggestions to deal with missing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need to do a little bit of research on how to handle this: substitute the average value in for the missing value, drop the data point, etc…. You can also research this yourself by reading: </a:t>
            </a:r>
            <a:r>
              <a:rPr lang="en-US" dirty="0">
                <a:hlinkClick r:id="rId2"/>
              </a:rPr>
              <a:t>http://www.stat.columbia.edu/~gelman/arm/missing.pdf</a:t>
            </a:r>
            <a:endParaRPr lang="en-US" dirty="0"/>
          </a:p>
          <a:p>
            <a:r>
              <a:rPr lang="en-US" dirty="0"/>
              <a:t>Numeric vs. categorical?</a:t>
            </a:r>
          </a:p>
        </p:txBody>
      </p:sp>
    </p:spTree>
    <p:extLst>
      <p:ext uri="{BB962C8B-B14F-4D97-AF65-F5344CB8AC3E}">
        <p14:creationId xmlns:p14="http://schemas.microsoft.com/office/powerpoint/2010/main" val="297334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cross-tabulation analysis to test the dependency of different variables on the target variable (y) </a:t>
            </a:r>
          </a:p>
          <a:p>
            <a:pPr lvl="0"/>
            <a:r>
              <a:rPr lang="en-US" dirty="0"/>
              <a:t>Which of the variables seem to influence the target variable?</a:t>
            </a:r>
          </a:p>
          <a:p>
            <a:pPr lvl="0"/>
            <a:r>
              <a:rPr lang="en-US" b="1" dirty="0"/>
              <a:t>Use categorical only</a:t>
            </a:r>
          </a:p>
        </p:txBody>
      </p:sp>
    </p:spTree>
    <p:extLst>
      <p:ext uri="{BB962C8B-B14F-4D97-AF65-F5344CB8AC3E}">
        <p14:creationId xmlns:p14="http://schemas.microsoft.com/office/powerpoint/2010/main" val="368173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1c: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6375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31" y="4038600"/>
            <a:ext cx="57912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1d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Which of the three groups of input variables (Group1-Group3) do you find the most useful in explaining y based on your analysis so far?</a:t>
            </a:r>
          </a:p>
          <a:p>
            <a:pPr lvl="0"/>
            <a:r>
              <a:rPr lang="en-US" dirty="0"/>
              <a:t>Was the campaign successful?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Use the results of your cross-tab analysis + analyze the prior on the values of y</a:t>
            </a:r>
          </a:p>
        </p:txBody>
      </p:sp>
    </p:spTree>
    <p:extLst>
      <p:ext uri="{BB962C8B-B14F-4D97-AF65-F5344CB8AC3E}">
        <p14:creationId xmlns:p14="http://schemas.microsoft.com/office/powerpoint/2010/main" val="161407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/>
          <a:lstStyle/>
          <a:p>
            <a:r>
              <a:rPr lang="en-US" dirty="0"/>
              <a:t>Step 2: Predictive Modeling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2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Predictive Modeling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Basis for the recommender system that the bank desires – prior to call, one wants to know the odds for success (and perhaps not call if the odds are low)</a:t>
            </a:r>
          </a:p>
          <a:p>
            <a:pPr lvl="0"/>
            <a:r>
              <a:rPr lang="en-US" dirty="0"/>
              <a:t>Sales representative’s time is money</a:t>
            </a:r>
          </a:p>
          <a:p>
            <a:pPr lvl="0"/>
            <a:r>
              <a:rPr lang="en-US" dirty="0"/>
              <a:t>Beyond prediction: can be useful to answer 1d more thoroughly – which of the variables explains successful calls?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46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The Story of DT Bank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DT Bank is one of the leading banks in Canada</a:t>
            </a:r>
          </a:p>
          <a:p>
            <a:r>
              <a:rPr lang="en-US" dirty="0"/>
              <a:t>Recent campaign to increase its revenue from selling fixed-term deposits</a:t>
            </a:r>
          </a:p>
          <a:p>
            <a:r>
              <a:rPr lang="en-US" dirty="0"/>
              <a:t>The campaign is based on direct contact via outbound sales calls</a:t>
            </a:r>
          </a:p>
          <a:p>
            <a:r>
              <a:rPr lang="en-US" dirty="0"/>
              <a:t>For every call, the bank has collected all relevant </a:t>
            </a:r>
            <a:r>
              <a:rPr lang="en-US" b="1" dirty="0"/>
              <a:t>client data </a:t>
            </a:r>
            <a:r>
              <a:rPr lang="en-US" dirty="0"/>
              <a:t>associated with the call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325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Fit a suitable predictive model (from the models you learned in class) to predict the target variable y </a:t>
            </a:r>
          </a:p>
          <a:p>
            <a:pPr lvl="0"/>
            <a:r>
              <a:rPr lang="en-US" dirty="0"/>
              <a:t>Explain your choice (what model is most suitable? Why?)</a:t>
            </a:r>
          </a:p>
          <a:p>
            <a:r>
              <a:rPr lang="en-US" dirty="0"/>
              <a:t>Note that you are not limited to main effects (you may apply functions to input variables and consider interactions between the variables) 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688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2a: Applying 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6786563" cy="4452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74796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 variable could have a quadratic effect on y or the product of two X variables could be significant predictor.</a:t>
            </a:r>
          </a:p>
        </p:txBody>
      </p:sp>
    </p:spTree>
    <p:extLst>
      <p:ext uri="{BB962C8B-B14F-4D97-AF65-F5344CB8AC3E}">
        <p14:creationId xmlns:p14="http://schemas.microsoft.com/office/powerpoint/2010/main" val="66518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2a: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739063" cy="41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2b and 2c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Discuss whether using the variable </a:t>
            </a:r>
            <a:r>
              <a:rPr lang="en-US" i="1" dirty="0"/>
              <a:t>duration</a:t>
            </a:r>
            <a:r>
              <a:rPr lang="en-US" dirty="0"/>
              <a:t> as an input variable is a good idea. </a:t>
            </a:r>
          </a:p>
          <a:p>
            <a:pPr lvl="0"/>
            <a:r>
              <a:rPr lang="en-US" dirty="0"/>
              <a:t>Hint: consider the usefulness of the variable in predicting the success of a potential call.</a:t>
            </a:r>
          </a:p>
          <a:p>
            <a:endParaRPr lang="en-US" dirty="0"/>
          </a:p>
          <a:p>
            <a:r>
              <a:rPr lang="en-US" dirty="0"/>
              <a:t>Analyze the output of the model. Is the overall model significant? </a:t>
            </a:r>
          </a:p>
          <a:p>
            <a:r>
              <a:rPr lang="en-US" dirty="0"/>
              <a:t>Which of the variables are most influential? </a:t>
            </a:r>
          </a:p>
          <a:p>
            <a:r>
              <a:rPr lang="en-US" dirty="0"/>
              <a:t>Is this influence statistically significant?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How can you test the predictive power of your model? </a:t>
            </a:r>
          </a:p>
          <a:p>
            <a:pPr lvl="0"/>
            <a:r>
              <a:rPr lang="en-US" dirty="0"/>
              <a:t>You can look at R-Square and Max-rescaled R-Square and other Pseudo </a:t>
            </a:r>
            <a:r>
              <a:rPr lang="en-US" dirty="0" err="1"/>
              <a:t>Rsquare</a:t>
            </a:r>
            <a:r>
              <a:rPr lang="en-US" dirty="0"/>
              <a:t> like measurements relevant for the type of regression that you have applied</a:t>
            </a:r>
          </a:p>
          <a:p>
            <a:pPr lvl="0"/>
            <a:r>
              <a:rPr lang="en-US" dirty="0"/>
              <a:t>Please look at </a:t>
            </a:r>
            <a:r>
              <a:rPr lang="en-US" b="1" dirty="0"/>
              <a:t>classification tables </a:t>
            </a:r>
            <a:r>
              <a:rPr lang="en-US" dirty="0"/>
              <a:t>- in SAS Studio, under options select classification table and then find the cutoff that delivers the highest percentage of correct hits.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2d: Classification Table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52600"/>
            <a:ext cx="3627496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421" y="2008257"/>
            <a:ext cx="4322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Threshold = 0.5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P(Y = TRUE| X) &gt; 0.5 -&gt; yes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21" y="3869920"/>
            <a:ext cx="4322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Threshold = 0.7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P(Y = TRUE| X) &gt; 0.7 -&gt; yes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227457"/>
            <a:ext cx="3681562" cy="15569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3421" y="5537340"/>
            <a:ext cx="4322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Threshold = 0.3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P(Y = TRUE| X) &gt; 0.3 -&gt; yes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39" y="4877733"/>
            <a:ext cx="3740357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Receiver operating characteristic (ROC) Curve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676400"/>
            <a:ext cx="8867775" cy="4519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6013589"/>
            <a:ext cx="4322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Helps to select the optimal threshold (data specific)</a:t>
            </a:r>
          </a:p>
        </p:txBody>
      </p:sp>
    </p:spTree>
    <p:extLst>
      <p:ext uri="{BB962C8B-B14F-4D97-AF65-F5344CB8AC3E}">
        <p14:creationId xmlns:p14="http://schemas.microsoft.com/office/powerpoint/2010/main" val="217846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/>
          <a:lstStyle/>
          <a:p>
            <a:r>
              <a:rPr lang="en-US" dirty="0"/>
              <a:t>Step 3: Sensitivity Analysis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Sheila the Assistant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assistant, Sheila </a:t>
            </a:r>
            <a:r>
              <a:rPr lang="en-US" dirty="0" err="1"/>
              <a:t>Shortsight</a:t>
            </a:r>
            <a:r>
              <a:rPr lang="en-US" dirty="0"/>
              <a:t>, is convinced that collecting socio-economic data about the bank's clients, which corresponds to the variables in </a:t>
            </a:r>
            <a:r>
              <a:rPr lang="en-US" b="1" dirty="0"/>
              <a:t>Group 4</a:t>
            </a:r>
            <a:r>
              <a:rPr lang="en-US" dirty="0"/>
              <a:t> of the dataset</a:t>
            </a:r>
          </a:p>
          <a:p>
            <a:r>
              <a:rPr lang="en-US" dirty="0"/>
              <a:t>The price of the additional information is $5000. You know that DT Bank are willing to pay $1000$ dollars for every % of improvement beyond the model that you suggested in Part 2a. </a:t>
            </a:r>
          </a:p>
        </p:txBody>
      </p:sp>
    </p:spTree>
    <p:extLst>
      <p:ext uri="{BB962C8B-B14F-4D97-AF65-F5344CB8AC3E}">
        <p14:creationId xmlns:p14="http://schemas.microsoft.com/office/powerpoint/2010/main" val="322046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3a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Perform an analysis whether it is worth purchasing the extra data. </a:t>
            </a:r>
          </a:p>
          <a:p>
            <a:pPr lvl="0"/>
            <a:r>
              <a:rPr lang="en-US" dirty="0"/>
              <a:t>Prove your claims using two predictive models (one that uses only the first 3 groups of variables and one that uses all 4 groups)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i="1" dirty="0"/>
              <a:t>Think back to the classification table (you obtain as output in SAS) and compare the highest percentage of correct hits that you can achieve with each model. 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Jonah the Consultant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are a data science expert hired by DT Bank to analyze the success of the campaign and to develop a recommender system that uses a suitable prediction model </a:t>
            </a:r>
          </a:p>
          <a:p>
            <a:r>
              <a:rPr lang="en-US" dirty="0"/>
              <a:t>The description of the dataset that you will use for your analysis appears in Appendix A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97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2172"/>
            <a:ext cx="8229600" cy="1143000"/>
          </a:xfrm>
        </p:spPr>
        <p:txBody>
          <a:bodyPr/>
          <a:lstStyle/>
          <a:p>
            <a:r>
              <a:rPr lang="en-US" dirty="0"/>
              <a:t>Question 3b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7193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 a cross-tab analysis to Group 4 variables in order to explain differences in the target variable values as function of these input variables. Explain your findings.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Similar to Question 1c – but now for the new variables</a:t>
            </a:r>
          </a:p>
        </p:txBody>
      </p:sp>
    </p:spTree>
    <p:extLst>
      <p:ext uri="{BB962C8B-B14F-4D97-AF65-F5344CB8AC3E}">
        <p14:creationId xmlns:p14="http://schemas.microsoft.com/office/powerpoint/2010/main" val="324795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For questions: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4000" dirty="0" err="1">
                <a:solidFill>
                  <a:srgbClr val="002060"/>
                </a:solidFill>
              </a:rPr>
              <a:t>Vivek.Nandur@Rotman.Utoronto.Ca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29600" cy="1143000"/>
          </a:xfrm>
        </p:spPr>
        <p:txBody>
          <a:bodyPr/>
          <a:lstStyle/>
          <a:p>
            <a:r>
              <a:rPr lang="en-US" dirty="0"/>
              <a:t>The Data (Appendix 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Data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572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dataset is stored in the file bank-additional-full.csv - ordered by date </a:t>
            </a:r>
          </a:p>
          <a:p>
            <a:r>
              <a:rPr lang="en-US" sz="2800" dirty="0"/>
              <a:t>It comprises outbound call information </a:t>
            </a:r>
          </a:p>
          <a:p>
            <a:r>
              <a:rPr lang="en-US" sz="2800" dirty="0"/>
              <a:t>The number of instances is 41188 with each record having 20 input attributes (covariates, features, predictors) and a (binary) output variable (prediction target, outcome)</a:t>
            </a:r>
          </a:p>
          <a:p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8149"/>
            <a:ext cx="7845972" cy="14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3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Attributes: Group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3038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General input attributes: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age (numeric)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job - type of job (categorical: "admin.","blue-collar","entrepreneur","housemaid","management","retired","self-employed","services","student","technician","unemployed","unknown")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marital : marital status (categorical: "</a:t>
            </a:r>
            <a:r>
              <a:rPr lang="en-US" dirty="0" err="1"/>
              <a:t>divorced","married","single","unknown</a:t>
            </a:r>
            <a:r>
              <a:rPr lang="en-US" dirty="0"/>
              <a:t>"; note: "divorced" means divorced or widowed)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education (categorical: "basic.4y","basic.6y","basic.9y","high.school","illiterate","professional.course","university.degree","unknown")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default: has credit in default? (categorical: "</a:t>
            </a:r>
            <a:r>
              <a:rPr lang="en-US" dirty="0" err="1"/>
              <a:t>no","yes","unknown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housing: has housing loan? (categorical: "</a:t>
            </a:r>
            <a:r>
              <a:rPr lang="en-US" dirty="0" err="1"/>
              <a:t>no","yes","unknown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loan: has personal loan? (categorical: "</a:t>
            </a:r>
            <a:r>
              <a:rPr lang="en-US" dirty="0" err="1"/>
              <a:t>no","yes","unknown</a:t>
            </a:r>
            <a:r>
              <a:rPr lang="en-US" dirty="0"/>
              <a:t>")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97761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Attributes: Group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3038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attributes related to the last contact of the current campaign: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contact: contact communication type (categorical: "</a:t>
            </a:r>
            <a:r>
              <a:rPr lang="en-US" dirty="0" err="1"/>
              <a:t>cellular","telephone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month: last contact month of year (categorical: "</a:t>
            </a:r>
            <a:r>
              <a:rPr lang="en-US" dirty="0" err="1"/>
              <a:t>jan</a:t>
            </a:r>
            <a:r>
              <a:rPr lang="en-US" dirty="0"/>
              <a:t>", "</a:t>
            </a:r>
            <a:r>
              <a:rPr lang="en-US" dirty="0" err="1"/>
              <a:t>feb</a:t>
            </a:r>
            <a:r>
              <a:rPr lang="en-US" dirty="0"/>
              <a:t>", "mar", ..., "</a:t>
            </a:r>
            <a:r>
              <a:rPr lang="en-US" dirty="0" err="1"/>
              <a:t>nov</a:t>
            </a:r>
            <a:r>
              <a:rPr lang="en-US" dirty="0"/>
              <a:t>", "</a:t>
            </a:r>
            <a:r>
              <a:rPr lang="en-US" dirty="0" err="1"/>
              <a:t>dec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day_of_week</a:t>
            </a:r>
            <a:r>
              <a:rPr lang="en-US" dirty="0"/>
              <a:t>: last contact day of the week (categorical: "mon","</a:t>
            </a:r>
            <a:r>
              <a:rPr lang="en-US" dirty="0" err="1"/>
              <a:t>tue</a:t>
            </a:r>
            <a:r>
              <a:rPr lang="en-US" dirty="0"/>
              <a:t>","wed","</a:t>
            </a:r>
            <a:r>
              <a:rPr lang="en-US" dirty="0" err="1"/>
              <a:t>thu</a:t>
            </a:r>
            <a:r>
              <a:rPr lang="en-US" dirty="0"/>
              <a:t>","</a:t>
            </a:r>
            <a:r>
              <a:rPr lang="en-US" dirty="0" err="1"/>
              <a:t>fri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duration: last contact duration, in seconds (numeric). Important note: the duration variable is unknown before the sales call is finished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625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Attributes: Group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3038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Historical attributes (campaign related):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campaign: number of contacts performed during this campaign and for this client (numeric, includes last contact)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pdays</a:t>
            </a:r>
            <a:r>
              <a:rPr lang="en-US" dirty="0"/>
              <a:t>: number of days that passed by after the client was last contacted from a previous campaign (numeric; 999 means client was not previously contacted)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previous: number of contacts performed before this campaign and for this client (numeric)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poutcome</a:t>
            </a:r>
            <a:r>
              <a:rPr lang="en-US" dirty="0"/>
              <a:t>: outcome of the previous marketing campaign (categorical: "</a:t>
            </a:r>
            <a:r>
              <a:rPr lang="en-US" dirty="0" err="1"/>
              <a:t>failure","nonexistent","success</a:t>
            </a:r>
            <a:r>
              <a:rPr lang="en-US" dirty="0"/>
              <a:t>")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65416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Attributes: Group 4 (not available at first)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5E5E-FF8B-4BC8-91F4-520DD1196F0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3038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Socio-economic context variables: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cons.price.idx</a:t>
            </a:r>
            <a:r>
              <a:rPr lang="en-US" dirty="0"/>
              <a:t>: consumer price index - monthly indicator (numeric)   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cons.conf.idx</a:t>
            </a:r>
            <a:r>
              <a:rPr lang="en-US" dirty="0"/>
              <a:t>: consumer confidence index - monthly indicator (numeric)   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euribor3m: </a:t>
            </a:r>
            <a:r>
              <a:rPr lang="en-US" dirty="0" err="1"/>
              <a:t>euribor</a:t>
            </a:r>
            <a:r>
              <a:rPr lang="en-US" dirty="0"/>
              <a:t> 3 month rate - daily indicator (numeric)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nr.employed</a:t>
            </a:r>
            <a:r>
              <a:rPr lang="en-US" dirty="0"/>
              <a:t>: number of employees - quarterly indicator (numeric)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64061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1443</Words>
  <Application>Microsoft Macintosh PowerPoint</Application>
  <PresentationFormat>On-screen Show (4:3)</PresentationFormat>
  <Paragraphs>143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Office Theme</vt:lpstr>
      <vt:lpstr> Group Assignment  RSM8502 – Data-Based Decision Making</vt:lpstr>
      <vt:lpstr>The Story of DT Bank</vt:lpstr>
      <vt:lpstr>Jonah the Consultant</vt:lpstr>
      <vt:lpstr>The Data (Appendix A)</vt:lpstr>
      <vt:lpstr>Data Overview</vt:lpstr>
      <vt:lpstr>Attributes: Group 1</vt:lpstr>
      <vt:lpstr>Attributes: Group 2</vt:lpstr>
      <vt:lpstr>Attributes: Group 3</vt:lpstr>
      <vt:lpstr>Attributes: Group 4 (not available at first)</vt:lpstr>
      <vt:lpstr>Outcome y</vt:lpstr>
      <vt:lpstr>Step 1: Exploratory Data Analysis</vt:lpstr>
      <vt:lpstr>Question 1a</vt:lpstr>
      <vt:lpstr>Question 1a: Example</vt:lpstr>
      <vt:lpstr>Question 1b</vt:lpstr>
      <vt:lpstr>Question 1c</vt:lpstr>
      <vt:lpstr>Question 1c: Example</vt:lpstr>
      <vt:lpstr>Question 1d</vt:lpstr>
      <vt:lpstr>Step 2: Predictive Modeling</vt:lpstr>
      <vt:lpstr>Predictive Modeling</vt:lpstr>
      <vt:lpstr>Question 2a</vt:lpstr>
      <vt:lpstr>Question 2a: Applying functions</vt:lpstr>
      <vt:lpstr>Question 2a: Example</vt:lpstr>
      <vt:lpstr>Question 2b and 2c</vt:lpstr>
      <vt:lpstr>Question 2d</vt:lpstr>
      <vt:lpstr>Question 2d: Classification Table</vt:lpstr>
      <vt:lpstr>Receiver operating characteristic (ROC) Curve</vt:lpstr>
      <vt:lpstr>Step 3: Sensitivity Analysis</vt:lpstr>
      <vt:lpstr>Sheila the Assistant</vt:lpstr>
      <vt:lpstr>Question 3a</vt:lpstr>
      <vt:lpstr>Question 3b</vt:lpstr>
      <vt:lpstr>Thank you  For questions: Vivek.Nandur@Rotman.Utoronto.Ca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Analysis and Simulation  in Process Mining</dc:title>
  <dc:creator>Mandelbaum</dc:creator>
  <cp:lastModifiedBy>Lin Ye</cp:lastModifiedBy>
  <cp:revision>1433</cp:revision>
  <cp:lastPrinted>2017-03-19T10:15:56Z</cp:lastPrinted>
  <dcterms:created xsi:type="dcterms:W3CDTF">2014-03-03T17:52:05Z</dcterms:created>
  <dcterms:modified xsi:type="dcterms:W3CDTF">2022-09-07T01:14:04Z</dcterms:modified>
</cp:coreProperties>
</file>