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4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7708-7332-52AF-5BEB-0ED08EFF1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3C182C-0BB1-0425-B1F4-4C22BD483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6235459-B086-3F90-78E5-CCA1E24E9FE5}"/>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324E02BC-D78E-D55E-26D8-8B09A0167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2594D-4A38-EBBB-6017-190E8A98CD3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1971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F54E-1ED1-E7E3-E0F1-A17A1E4EED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467FBA-BA06-B44D-8FC4-F603DEC37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5A7C19-9144-B094-30AB-F9216946DC5A}"/>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1234E17F-AB83-26AA-D791-CF5E270A8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673BC-C250-BD17-BDDD-6FD6482EF2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9371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5D1AC-1184-E82E-BD9C-28F23227DE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A20FC3-5043-3815-E221-84CD99379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96D8C1-D604-4542-E890-021CDA540513}"/>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B47107D1-2E48-CF65-0301-FB871650F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38BF5-DE0F-7465-2004-CD4DD7873B6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6360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74CF-4D9D-D3C3-8AA4-C262DAF749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18C7AC-C5C0-B1B1-F6EB-011CB5D1F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8C0FC5-1B78-3770-DC5D-5833B64B31B6}"/>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0CE8A698-893C-CCB2-F0B3-2329013B7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C9166-5C6A-3D9C-5611-6D67732E0AE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0268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FFB5-7004-8D2C-7182-ED7445165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CF4477-C74C-9800-F7B9-D2D263EC4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354D60-C746-DFB2-964C-3EBADBE2D1FF}"/>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D82E9900-BCF0-2B33-ACD7-EBD3B0ED4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E600-5699-6613-E9B5-4DA9574672F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353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E2CD-8D69-616A-5E70-38A06BD736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27966C-E4C2-AD12-D363-6CCD08112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4AEE94-6C1F-D3A2-42C0-D327F83A4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902E90-0B3C-BE4E-1289-9E43B095D9C4}"/>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6" name="Footer Placeholder 5">
            <a:extLst>
              <a:ext uri="{FF2B5EF4-FFF2-40B4-BE49-F238E27FC236}">
                <a16:creationId xmlns:a16="http://schemas.microsoft.com/office/drawing/2014/main" id="{9F70632C-777E-1C19-CA49-908C58A62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D4EFE-432E-4D60-F185-17F2453917A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6820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D6C9-448B-95AC-FB60-92C4217C19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B18835-E27F-2E42-B60C-6FD20DE94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AA520-1482-F1DF-16D0-5753FA36D3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A219AF-4236-8AFD-13FD-CF2E4BE4D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3D4BF-992B-2C6F-00E3-288B05BA3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EC4C06-09D7-A050-F072-DC3B3647C303}"/>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8" name="Footer Placeholder 7">
            <a:extLst>
              <a:ext uri="{FF2B5EF4-FFF2-40B4-BE49-F238E27FC236}">
                <a16:creationId xmlns:a16="http://schemas.microsoft.com/office/drawing/2014/main" id="{958A5B8F-51AA-B1E6-E09B-8614D6E7E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BC56B1-4356-6182-EF18-662333C9248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3512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0419-98B9-8A05-2C26-8EE3B410C2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FED3B1-6A0E-AF2B-7EEA-9C29E769C89C}"/>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4" name="Footer Placeholder 3">
            <a:extLst>
              <a:ext uri="{FF2B5EF4-FFF2-40B4-BE49-F238E27FC236}">
                <a16:creationId xmlns:a16="http://schemas.microsoft.com/office/drawing/2014/main" id="{AFF48E83-E583-99CD-3947-5EB1F037C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57055-C7B8-BF93-E805-EB650C7CA1F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435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5D9DA-A2FE-CA24-A14B-8F8755E8B89E}"/>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3" name="Footer Placeholder 2">
            <a:extLst>
              <a:ext uri="{FF2B5EF4-FFF2-40B4-BE49-F238E27FC236}">
                <a16:creationId xmlns:a16="http://schemas.microsoft.com/office/drawing/2014/main" id="{9B43623E-6453-D633-4F62-1E31DF5DE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266B33-04CB-66EB-D96C-F32544F3583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7973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764A-5986-DE16-8D1E-512F0DCCE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EDC72-D3CF-75D9-0AD8-845981C5D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8C53D5-48D8-40AF-5A80-7736B3400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A5B31-A7D6-7904-543F-9A501E3BD4A6}"/>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6" name="Footer Placeholder 5">
            <a:extLst>
              <a:ext uri="{FF2B5EF4-FFF2-40B4-BE49-F238E27FC236}">
                <a16:creationId xmlns:a16="http://schemas.microsoft.com/office/drawing/2014/main" id="{DCA72F83-09C7-3DFE-D477-A883BE50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7988F-C8CD-EEAB-FCC2-94D57723DE8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218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0531-B464-3DA0-EB42-8FDEE3D16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936D7F-2600-8ECF-E460-96D4519D6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B5DB34-7630-A8DB-112C-BBDAC6993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BCA8B-8DEF-371C-8155-ACFC951DFE0E}"/>
              </a:ext>
            </a:extLst>
          </p:cNvPr>
          <p:cNvSpPr>
            <a:spLocks noGrp="1"/>
          </p:cNvSpPr>
          <p:nvPr>
            <p:ph type="dt" sz="half" idx="10"/>
          </p:nvPr>
        </p:nvSpPr>
        <p:spPr/>
        <p:txBody>
          <a:bodyPr/>
          <a:lstStyle/>
          <a:p>
            <a:fld id="{C764DE79-268F-4C1A-8933-263129D2AF90}" type="datetimeFigureOut">
              <a:rPr lang="en-US" smtClean="0"/>
              <a:t>3/19/2023</a:t>
            </a:fld>
            <a:endParaRPr lang="en-US"/>
          </a:p>
        </p:txBody>
      </p:sp>
      <p:sp>
        <p:nvSpPr>
          <p:cNvPr id="6" name="Footer Placeholder 5">
            <a:extLst>
              <a:ext uri="{FF2B5EF4-FFF2-40B4-BE49-F238E27FC236}">
                <a16:creationId xmlns:a16="http://schemas.microsoft.com/office/drawing/2014/main" id="{F20C8A6B-377A-7FE9-6A9C-5825F38B5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E97F0-CED4-B58D-3D11-E2D3CD238B35}"/>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9669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C3C7A-3F86-84DD-E84E-25154C662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7E8AF6-F17B-F2EB-C804-5DF4E5106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E8A827-6D09-4FB7-A0CE-0665A66E1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3/19/2023</a:t>
            </a:fld>
            <a:endParaRPr lang="en-US"/>
          </a:p>
        </p:txBody>
      </p:sp>
      <p:sp>
        <p:nvSpPr>
          <p:cNvPr id="5" name="Footer Placeholder 4">
            <a:extLst>
              <a:ext uri="{FF2B5EF4-FFF2-40B4-BE49-F238E27FC236}">
                <a16:creationId xmlns:a16="http://schemas.microsoft.com/office/drawing/2014/main" id="{99DF2657-6F6B-5C84-C4C9-91C369F7A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364661-C081-BDE6-BD9C-AED355A5E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3475586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 Case Study&gt;</a:t>
            </a:r>
          </a:p>
          <a:p>
            <a:endParaRPr lang="en-US" sz="4000" dirty="0"/>
          </a:p>
          <a:p>
            <a:r>
              <a:rPr lang="en-US" sz="2800" b="1" dirty="0"/>
              <a:t>&lt;03/19/23&gt;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218E-D64B-AD86-CEE9-E72E79FF2FD3}"/>
              </a:ext>
            </a:extLst>
          </p:cNvPr>
          <p:cNvSpPr>
            <a:spLocks noGrp="1"/>
          </p:cNvSpPr>
          <p:nvPr>
            <p:ph type="title"/>
          </p:nvPr>
        </p:nvSpPr>
        <p:spPr/>
        <p:txBody>
          <a:bodyPr/>
          <a:lstStyle/>
          <a:p>
            <a:r>
              <a:rPr lang="en-GB" dirty="0"/>
              <a:t> </a:t>
            </a:r>
            <a:r>
              <a:rPr lang="en-GB" b="1" dirty="0">
                <a:solidFill>
                  <a:srgbClr val="FF6600"/>
                </a:solidFill>
              </a:rPr>
              <a:t>Analysis of Trips Per Customer</a:t>
            </a:r>
          </a:p>
        </p:txBody>
      </p:sp>
      <p:pic>
        <p:nvPicPr>
          <p:cNvPr id="5" name="Content Placeholder 4" descr="Chart, bar chart&#10;&#10;Description automatically generated">
            <a:extLst>
              <a:ext uri="{FF2B5EF4-FFF2-40B4-BE49-F238E27FC236}">
                <a16:creationId xmlns:a16="http://schemas.microsoft.com/office/drawing/2014/main" id="{86614E7C-20D9-7A57-3D5B-9CF34B22D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75" y="1451088"/>
            <a:ext cx="6445458" cy="4780467"/>
          </a:xfrm>
        </p:spPr>
      </p:pic>
      <p:sp>
        <p:nvSpPr>
          <p:cNvPr id="6" name="TextBox 5">
            <a:extLst>
              <a:ext uri="{FF2B5EF4-FFF2-40B4-BE49-F238E27FC236}">
                <a16:creationId xmlns:a16="http://schemas.microsoft.com/office/drawing/2014/main" id="{12E9A7F1-55B6-53BC-7CF6-3BEF3DECCDB2}"/>
              </a:ext>
            </a:extLst>
          </p:cNvPr>
          <p:cNvSpPr txBox="1"/>
          <p:nvPr/>
        </p:nvSpPr>
        <p:spPr>
          <a:xfrm>
            <a:off x="7724633" y="1801504"/>
            <a:ext cx="3821373" cy="3970318"/>
          </a:xfrm>
          <a:prstGeom prst="rect">
            <a:avLst/>
          </a:prstGeom>
          <a:noFill/>
        </p:spPr>
        <p:txBody>
          <a:bodyPr wrap="square" rtlCol="0">
            <a:spAutoFit/>
          </a:bodyPr>
          <a:lstStyle/>
          <a:p>
            <a:r>
              <a:rPr lang="en-GB"/>
              <a:t>It's encouraging to see that the majority of the data shows customers taking 2 or more trips. This indicates that both Pink Cab and Yellow Cab have a good level of customer retention, as people are returning to use their services multiple times. Although having a single trip as the second-highest category suggests there is room for improvement, the fact that most customers are taking multiple trips demonstrates that these cab companies are doing something right.</a:t>
            </a:r>
            <a:endParaRPr lang="en-GB" dirty="0"/>
          </a:p>
        </p:txBody>
      </p:sp>
    </p:spTree>
    <p:extLst>
      <p:ext uri="{BB962C8B-B14F-4D97-AF65-F5344CB8AC3E}">
        <p14:creationId xmlns:p14="http://schemas.microsoft.com/office/powerpoint/2010/main" val="238839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373C-2A6E-EF28-2898-B236B4D4D336}"/>
              </a:ext>
            </a:extLst>
          </p:cNvPr>
          <p:cNvSpPr>
            <a:spLocks noGrp="1"/>
          </p:cNvSpPr>
          <p:nvPr>
            <p:ph type="title"/>
          </p:nvPr>
        </p:nvSpPr>
        <p:spPr>
          <a:xfrm>
            <a:off x="0" y="337829"/>
            <a:ext cx="10515600" cy="1325563"/>
          </a:xfrm>
        </p:spPr>
        <p:txBody>
          <a:bodyPr/>
          <a:lstStyle/>
          <a:p>
            <a:r>
              <a:rPr lang="en-US" b="1" dirty="0">
                <a:solidFill>
                  <a:srgbClr val="FF6600"/>
                </a:solidFill>
              </a:rPr>
              <a:t>Profit Per City</a:t>
            </a:r>
            <a:endParaRPr lang="en-GB" b="1" dirty="0">
              <a:solidFill>
                <a:srgbClr val="FF6600"/>
              </a:solidFill>
            </a:endParaRPr>
          </a:p>
        </p:txBody>
      </p:sp>
      <p:pic>
        <p:nvPicPr>
          <p:cNvPr id="5" name="Content Placeholder 4" descr="Chart&#10;&#10;Description automatically generated">
            <a:extLst>
              <a:ext uri="{FF2B5EF4-FFF2-40B4-BE49-F238E27FC236}">
                <a16:creationId xmlns:a16="http://schemas.microsoft.com/office/drawing/2014/main" id="{27BA1724-449B-19E3-6389-642507345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0931" y="177421"/>
            <a:ext cx="7811069" cy="6342750"/>
          </a:xfrm>
        </p:spPr>
      </p:pic>
      <p:sp>
        <p:nvSpPr>
          <p:cNvPr id="6" name="TextBox 5">
            <a:extLst>
              <a:ext uri="{FF2B5EF4-FFF2-40B4-BE49-F238E27FC236}">
                <a16:creationId xmlns:a16="http://schemas.microsoft.com/office/drawing/2014/main" id="{7EDBEBA5-9136-35DE-735C-5A733DED902A}"/>
              </a:ext>
            </a:extLst>
          </p:cNvPr>
          <p:cNvSpPr txBox="1"/>
          <p:nvPr/>
        </p:nvSpPr>
        <p:spPr>
          <a:xfrm>
            <a:off x="136477" y="1510270"/>
            <a:ext cx="4244454" cy="4524315"/>
          </a:xfrm>
          <a:prstGeom prst="rect">
            <a:avLst/>
          </a:prstGeom>
          <a:noFill/>
        </p:spPr>
        <p:txBody>
          <a:bodyPr wrap="square" rtlCol="0">
            <a:spAutoFit/>
          </a:bodyPr>
          <a:lstStyle/>
          <a:p>
            <a:r>
              <a:rPr lang="en-GB" dirty="0"/>
              <a:t>It's not surprising that New York City generates the most profit for both Pink Cab and Yellow Cab, given its status as the largest and one of the busiest cities in the United States. The high population density and extensive transportation needs of its residents and visitors make it a prime market for taxi services.</a:t>
            </a:r>
          </a:p>
          <a:p>
            <a:endParaRPr lang="en-GB" dirty="0"/>
          </a:p>
          <a:p>
            <a:r>
              <a:rPr lang="en-GB" dirty="0"/>
              <a:t>Pink Cab has Los Angeles as its second most profitable city, while Yellow Cab has it very close to the top as well. This also makes sense, considering that Los Angeles is another major city with a large population and a well-established demand for transportation services.</a:t>
            </a:r>
          </a:p>
        </p:txBody>
      </p:sp>
    </p:spTree>
    <p:extLst>
      <p:ext uri="{BB962C8B-B14F-4D97-AF65-F5344CB8AC3E}">
        <p14:creationId xmlns:p14="http://schemas.microsoft.com/office/powerpoint/2010/main" val="237219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5AF3-1EAF-C7CD-1095-7A8529552C7D}"/>
              </a:ext>
            </a:extLst>
          </p:cNvPr>
          <p:cNvSpPr>
            <a:spLocks noGrp="1"/>
          </p:cNvSpPr>
          <p:nvPr>
            <p:ph type="title"/>
          </p:nvPr>
        </p:nvSpPr>
        <p:spPr>
          <a:xfrm>
            <a:off x="0" y="434560"/>
            <a:ext cx="10515600" cy="1325563"/>
          </a:xfrm>
        </p:spPr>
        <p:txBody>
          <a:bodyPr/>
          <a:lstStyle/>
          <a:p>
            <a:r>
              <a:rPr lang="en-US" b="1" dirty="0">
                <a:solidFill>
                  <a:srgbClr val="FF6600"/>
                </a:solidFill>
              </a:rPr>
              <a:t>Cab Rides Per City</a:t>
            </a:r>
            <a:endParaRPr lang="en-GB" b="1" dirty="0">
              <a:solidFill>
                <a:srgbClr val="FF6600"/>
              </a:solidFill>
            </a:endParaRPr>
          </a:p>
        </p:txBody>
      </p:sp>
      <p:pic>
        <p:nvPicPr>
          <p:cNvPr id="5" name="Content Placeholder 4" descr="Chart, bar chart&#10;&#10;Description automatically generated">
            <a:extLst>
              <a:ext uri="{FF2B5EF4-FFF2-40B4-BE49-F238E27FC236}">
                <a16:creationId xmlns:a16="http://schemas.microsoft.com/office/drawing/2014/main" id="{5C76EB21-A201-F525-CC4E-B28480CAB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118" y="554903"/>
            <a:ext cx="8024882" cy="5868537"/>
          </a:xfrm>
        </p:spPr>
      </p:pic>
      <p:sp>
        <p:nvSpPr>
          <p:cNvPr id="6" name="TextBox 5">
            <a:extLst>
              <a:ext uri="{FF2B5EF4-FFF2-40B4-BE49-F238E27FC236}">
                <a16:creationId xmlns:a16="http://schemas.microsoft.com/office/drawing/2014/main" id="{083C4241-07D2-8F7E-BC7E-134DAE3D3FA7}"/>
              </a:ext>
            </a:extLst>
          </p:cNvPr>
          <p:cNvSpPr txBox="1"/>
          <p:nvPr/>
        </p:nvSpPr>
        <p:spPr>
          <a:xfrm>
            <a:off x="218364" y="1501254"/>
            <a:ext cx="3944205" cy="5179326"/>
          </a:xfrm>
          <a:prstGeom prst="rect">
            <a:avLst/>
          </a:prstGeom>
          <a:noFill/>
        </p:spPr>
        <p:txBody>
          <a:bodyPr wrap="square" rtlCol="0">
            <a:spAutoFit/>
          </a:bodyPr>
          <a:lstStyle/>
          <a:p>
            <a:r>
              <a:rPr lang="en-GB"/>
              <a:t>It is indeed surprising that Pink Cab has more trips in Los Angeles than in New York, despite New York being their most profitable city. This information could indicate that Pink Cab might be able to improve their profitability in Los Angeles by optimising their pricing strategy, operational efficiency, or marketing efforts.</a:t>
            </a:r>
          </a:p>
          <a:p>
            <a:endParaRPr lang="en-GB"/>
          </a:p>
          <a:p>
            <a:r>
              <a:rPr lang="en-GB"/>
              <a:t>Yellow Cab's Chicago presence is noteworthy as well, as it ranks second in terms of the number of trips, while it is the fourth most profitable city for the company. This suggests that there might be potential for Yellow Cab to increase profitability in Chicago by leveraging their already strong presence in the city.</a:t>
            </a:r>
            <a:endParaRPr lang="en-GB" dirty="0"/>
          </a:p>
        </p:txBody>
      </p:sp>
    </p:spTree>
    <p:extLst>
      <p:ext uri="{BB962C8B-B14F-4D97-AF65-F5344CB8AC3E}">
        <p14:creationId xmlns:p14="http://schemas.microsoft.com/office/powerpoint/2010/main" val="185720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B8ED-17A8-6CEB-675B-CE2AA4F2F93B}"/>
              </a:ext>
            </a:extLst>
          </p:cNvPr>
          <p:cNvSpPr>
            <a:spLocks noGrp="1"/>
          </p:cNvSpPr>
          <p:nvPr>
            <p:ph type="title"/>
          </p:nvPr>
        </p:nvSpPr>
        <p:spPr>
          <a:xfrm>
            <a:off x="0" y="0"/>
            <a:ext cx="10515600" cy="1325563"/>
          </a:xfrm>
        </p:spPr>
        <p:txBody>
          <a:bodyPr/>
          <a:lstStyle/>
          <a:p>
            <a:r>
              <a:rPr lang="en-GB" b="1" dirty="0">
                <a:solidFill>
                  <a:srgbClr val="FF6600"/>
                </a:solidFill>
              </a:rPr>
              <a:t>Analysis of days of the week</a:t>
            </a:r>
          </a:p>
        </p:txBody>
      </p:sp>
      <p:pic>
        <p:nvPicPr>
          <p:cNvPr id="5" name="Content Placeholder 4" descr="Chart, bar chart&#10;&#10;Description automatically generated">
            <a:extLst>
              <a:ext uri="{FF2B5EF4-FFF2-40B4-BE49-F238E27FC236}">
                <a16:creationId xmlns:a16="http://schemas.microsoft.com/office/drawing/2014/main" id="{4BF3087D-4B63-C040-59BC-52E08ADF3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44" y="829451"/>
            <a:ext cx="6049219" cy="4277322"/>
          </a:xfrm>
        </p:spPr>
      </p:pic>
      <p:pic>
        <p:nvPicPr>
          <p:cNvPr id="7" name="Picture 6" descr="Chart, bar chart&#10;&#10;Description automatically generated">
            <a:extLst>
              <a:ext uri="{FF2B5EF4-FFF2-40B4-BE49-F238E27FC236}">
                <a16:creationId xmlns:a16="http://schemas.microsoft.com/office/drawing/2014/main" id="{55ACB3BC-763E-13B0-C217-7036703DB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906" y="297999"/>
            <a:ext cx="5600131" cy="4135344"/>
          </a:xfrm>
          <a:prstGeom prst="rect">
            <a:avLst/>
          </a:prstGeom>
        </p:spPr>
      </p:pic>
      <p:sp>
        <p:nvSpPr>
          <p:cNvPr id="8" name="TextBox 7">
            <a:extLst>
              <a:ext uri="{FF2B5EF4-FFF2-40B4-BE49-F238E27FC236}">
                <a16:creationId xmlns:a16="http://schemas.microsoft.com/office/drawing/2014/main" id="{ED600578-D7DB-92FD-AE53-10EA537083DE}"/>
              </a:ext>
            </a:extLst>
          </p:cNvPr>
          <p:cNvSpPr txBox="1"/>
          <p:nvPr/>
        </p:nvSpPr>
        <p:spPr>
          <a:xfrm>
            <a:off x="155963" y="4828516"/>
            <a:ext cx="6279943" cy="1815882"/>
          </a:xfrm>
          <a:prstGeom prst="rect">
            <a:avLst/>
          </a:prstGeom>
          <a:noFill/>
        </p:spPr>
        <p:txBody>
          <a:bodyPr wrap="square" rtlCol="0">
            <a:spAutoFit/>
          </a:bodyPr>
          <a:lstStyle/>
          <a:p>
            <a:r>
              <a:rPr lang="en-GB" sz="1400" dirty="0"/>
              <a:t>On busy days like Friday and Saturday, the companies can allocate more cabs to meet the increased demand, ensuring that customers can access a cab whenever they need one. This could lead to higher customer satisfaction and potentially boost revenues during peak times.</a:t>
            </a:r>
          </a:p>
          <a:p>
            <a:endParaRPr lang="en-GB" sz="1400" dirty="0"/>
          </a:p>
          <a:p>
            <a:r>
              <a:rPr lang="en-GB" sz="1400" dirty="0"/>
              <a:t>On slower days like Wednesday and Monday, the companies might consider reducing the number of cabs on the road, thereby lowering operational costs without significantly impacting customer availability.</a:t>
            </a:r>
          </a:p>
        </p:txBody>
      </p:sp>
      <p:sp>
        <p:nvSpPr>
          <p:cNvPr id="9" name="TextBox 8">
            <a:extLst>
              <a:ext uri="{FF2B5EF4-FFF2-40B4-BE49-F238E27FC236}">
                <a16:creationId xmlns:a16="http://schemas.microsoft.com/office/drawing/2014/main" id="{90DC6AAD-4AEE-C0BC-78E5-C48DBE268F90}"/>
              </a:ext>
            </a:extLst>
          </p:cNvPr>
          <p:cNvSpPr txBox="1"/>
          <p:nvPr/>
        </p:nvSpPr>
        <p:spPr>
          <a:xfrm>
            <a:off x="6435906" y="4433343"/>
            <a:ext cx="5562750" cy="1815882"/>
          </a:xfrm>
          <a:prstGeom prst="rect">
            <a:avLst/>
          </a:prstGeom>
          <a:noFill/>
        </p:spPr>
        <p:txBody>
          <a:bodyPr wrap="square" rtlCol="0">
            <a:spAutoFit/>
          </a:bodyPr>
          <a:lstStyle/>
          <a:p>
            <a:r>
              <a:rPr lang="en-GB" sz="1400"/>
              <a:t>It appears that the number of trips and profits have a strong correlation in the data, indicating that as the number of trips increases, so does the profit. This relationship can be helpful for both Pink Cab and Yellow Cab when making operational and strategic decisions.</a:t>
            </a:r>
          </a:p>
          <a:p>
            <a:endParaRPr lang="en-GB" sz="1400"/>
          </a:p>
          <a:p>
            <a:r>
              <a:rPr lang="en-GB" sz="1400"/>
              <a:t>Since the two variables are closely linked, the companies can focus their efforts on increasing the number of trips, knowing that it will likely lead to higher profits.</a:t>
            </a:r>
            <a:endParaRPr lang="en-GB" sz="1400" dirty="0"/>
          </a:p>
        </p:txBody>
      </p:sp>
    </p:spTree>
    <p:extLst>
      <p:ext uri="{BB962C8B-B14F-4D97-AF65-F5344CB8AC3E}">
        <p14:creationId xmlns:p14="http://schemas.microsoft.com/office/powerpoint/2010/main" val="34065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CE82-F09C-0CD9-51B7-5DD96FFBC763}"/>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DB5B7153-2094-6FB3-018F-364DD95339FA}"/>
              </a:ext>
            </a:extLst>
          </p:cNvPr>
          <p:cNvSpPr>
            <a:spLocks noGrp="1"/>
          </p:cNvSpPr>
          <p:nvPr>
            <p:ph idx="1"/>
          </p:nvPr>
        </p:nvSpPr>
        <p:spPr/>
        <p:txBody>
          <a:bodyPr/>
          <a:lstStyle/>
          <a:p>
            <a:pPr marL="0" indent="0">
              <a:buNone/>
            </a:pPr>
            <a:r>
              <a:rPr lang="en-GB" sz="1600" dirty="0"/>
              <a:t>We have evaluated both cab companies, Yellow Cab and Pink Cab, on various aspects and found that Yellow Cab outperforms Pink Cab in several areas:</a:t>
            </a:r>
          </a:p>
          <a:p>
            <a:r>
              <a:rPr lang="en-GB" sz="1600" dirty="0"/>
              <a:t> </a:t>
            </a:r>
            <a:r>
              <a:rPr lang="en-GB" sz="1600" b="1" dirty="0"/>
              <a:t>Customer Reach</a:t>
            </a:r>
            <a:r>
              <a:rPr lang="en-GB" sz="1600" dirty="0"/>
              <a:t>: Yellow Cab has a higher customer reach in 25 cities, while Pink Cab has a higher reach in only 4 cities. Yellow Cab also shows better performance in covering other cab users compared to Pink Cab.</a:t>
            </a:r>
          </a:p>
          <a:p>
            <a:r>
              <a:rPr lang="en-GB" sz="1600" dirty="0"/>
              <a:t> </a:t>
            </a:r>
            <a:r>
              <a:rPr lang="en-GB" sz="1600" b="1" dirty="0"/>
              <a:t>Customer Retention</a:t>
            </a:r>
            <a:r>
              <a:rPr lang="en-GB" sz="1600" dirty="0"/>
              <a:t>: Analysing customer retention in two segments (at least 5 drives and at least 10 drives with the same cab company), we found that Yellow Cab performs significantly better than Pink Cab in both segments.</a:t>
            </a:r>
          </a:p>
          <a:p>
            <a:r>
              <a:rPr lang="en-GB" sz="1600" dirty="0"/>
              <a:t> </a:t>
            </a:r>
            <a:r>
              <a:rPr lang="en-GB" sz="1600" b="1" dirty="0"/>
              <a:t>Age-wise Reach</a:t>
            </a:r>
            <a:r>
              <a:rPr lang="en-GB" sz="1600" dirty="0"/>
              <a:t>: Yellow Cab has customers in all age groups, and it is even popular among the 60+ age group, as much as it is in the 18-25 age group.</a:t>
            </a:r>
          </a:p>
          <a:p>
            <a:r>
              <a:rPr lang="en-GB" sz="1600" b="1" dirty="0"/>
              <a:t> Average Profit per KM</a:t>
            </a:r>
            <a:r>
              <a:rPr lang="en-GB" sz="1600" dirty="0"/>
              <a:t>: Yellow Cab's average profit per KM is nearly three times higher than Pink Cab’s.</a:t>
            </a:r>
          </a:p>
          <a:p>
            <a:r>
              <a:rPr lang="en-GB" sz="1600" dirty="0"/>
              <a:t> </a:t>
            </a:r>
            <a:r>
              <a:rPr lang="en-GB" sz="1600" b="1" dirty="0"/>
              <a:t>Income-wise Reach</a:t>
            </a:r>
            <a:r>
              <a:rPr lang="en-GB" sz="1600" dirty="0"/>
              <a:t>: Both cab companies are popular in the high and medium-income classes, but Yellow Cab performs better than Pink Cab in offering services to all three income groups (low, medium, and high).</a:t>
            </a:r>
          </a:p>
          <a:p>
            <a:r>
              <a:rPr lang="en-GB" sz="1600" dirty="0"/>
              <a:t> </a:t>
            </a:r>
            <a:r>
              <a:rPr lang="en-GB" sz="1600" b="1" dirty="0"/>
              <a:t>Ride count and Profit Forecasting</a:t>
            </a:r>
            <a:r>
              <a:rPr lang="en-GB" sz="1600" dirty="0"/>
              <a:t>: Both companies face a decline in profit and ride numbers. Yellow Cab's forecasted profit loss is around 1.83%, while Pink Cab's loss is 3.1%. Pink Cab experiences a more significant loss even when its forecasted ride count loss is less than Yellow Cab’s.</a:t>
            </a:r>
          </a:p>
          <a:p>
            <a:pPr marL="0" indent="0">
              <a:buNone/>
            </a:pPr>
            <a:r>
              <a:rPr lang="en-GB" sz="1600" dirty="0"/>
              <a:t>Based on these findings, we recommend investing in Yellow Cab over Pink Cab.</a:t>
            </a:r>
          </a:p>
        </p:txBody>
      </p:sp>
    </p:spTree>
    <p:extLst>
      <p:ext uri="{BB962C8B-B14F-4D97-AF65-F5344CB8AC3E}">
        <p14:creationId xmlns:p14="http://schemas.microsoft.com/office/powerpoint/2010/main" val="46471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7719-FF2B-D18C-A8F2-1EA4C0C6D549}"/>
              </a:ext>
            </a:extLst>
          </p:cNvPr>
          <p:cNvSpPr>
            <a:spLocks noGrp="1"/>
          </p:cNvSpPr>
          <p:nvPr>
            <p:ph type="title"/>
          </p:nvPr>
        </p:nvSpPr>
        <p:spPr/>
        <p:txBody>
          <a:bodyPr/>
          <a:lstStyle/>
          <a:p>
            <a:r>
              <a:rPr lang="en-US" b="1" dirty="0">
                <a:solidFill>
                  <a:srgbClr val="FF6600"/>
                </a:solidFill>
              </a:rPr>
              <a:t>Data Exploration</a:t>
            </a:r>
            <a:endParaRPr lang="en-GB" b="1" dirty="0">
              <a:solidFill>
                <a:srgbClr val="FF6600"/>
              </a:solidFill>
            </a:endParaRPr>
          </a:p>
        </p:txBody>
      </p:sp>
      <p:sp>
        <p:nvSpPr>
          <p:cNvPr id="4" name="Content Placeholder 3">
            <a:extLst>
              <a:ext uri="{FF2B5EF4-FFF2-40B4-BE49-F238E27FC236}">
                <a16:creationId xmlns:a16="http://schemas.microsoft.com/office/drawing/2014/main" id="{B119D456-0310-71AE-756B-210E724C77DC}"/>
              </a:ext>
            </a:extLst>
          </p:cNvPr>
          <p:cNvSpPr>
            <a:spLocks noGrp="1"/>
          </p:cNvSpPr>
          <p:nvPr>
            <p:ph idx="1"/>
          </p:nvPr>
        </p:nvSpPr>
        <p:spPr/>
        <p:txBody>
          <a:bodyPr/>
          <a:lstStyle/>
          <a:p>
            <a:r>
              <a:rPr lang="en-US" dirty="0"/>
              <a:t> </a:t>
            </a:r>
            <a:r>
              <a:rPr lang="en-US" sz="1800" dirty="0"/>
              <a:t>22 features ( including 4 derived features)</a:t>
            </a:r>
          </a:p>
          <a:p>
            <a:r>
              <a:rPr lang="en-US" sz="1800" dirty="0"/>
              <a:t> Timeframe of the data: 2016-01-01 to 2018-12-31</a:t>
            </a:r>
          </a:p>
          <a:p>
            <a:r>
              <a:rPr lang="en-US" sz="1800" dirty="0"/>
              <a:t>Total Data Points: 359,392</a:t>
            </a:r>
          </a:p>
          <a:p>
            <a:pPr marL="0" indent="0">
              <a:buNone/>
            </a:pPr>
            <a:endParaRPr lang="en-US" sz="1800" dirty="0"/>
          </a:p>
          <a:p>
            <a:pPr marL="0" indent="0">
              <a:buNone/>
            </a:pPr>
            <a:r>
              <a:rPr lang="en-US" sz="2000" b="1" dirty="0"/>
              <a:t>Assumptions:</a:t>
            </a:r>
          </a:p>
          <a:p>
            <a:r>
              <a:rPr lang="en-US" sz="1800" dirty="0"/>
              <a:t> </a:t>
            </a:r>
            <a:r>
              <a:rPr lang="en-GB" sz="1800" dirty="0"/>
              <a:t>Outliers are present in </a:t>
            </a:r>
            <a:r>
              <a:rPr lang="en-GB" sz="1800" dirty="0" err="1"/>
              <a:t>Price_Charged</a:t>
            </a:r>
            <a:r>
              <a:rPr lang="en-GB" sz="1800" dirty="0"/>
              <a:t> and </a:t>
            </a:r>
            <a:r>
              <a:rPr lang="en-GB" sz="1800" dirty="0" err="1"/>
              <a:t>Cost_of_Trip</a:t>
            </a:r>
            <a:r>
              <a:rPr lang="en-GB" sz="1800" dirty="0"/>
              <a:t> features, but due to the unavailability of trip duration details, we are not treating these as outliers.</a:t>
            </a:r>
          </a:p>
          <a:p>
            <a:r>
              <a:rPr lang="en-GB" sz="1800" dirty="0"/>
              <a:t> Profit of rides is calculated, keeping other factors constant and only </a:t>
            </a:r>
            <a:r>
              <a:rPr lang="en-GB" sz="1800" dirty="0" err="1"/>
              <a:t>Price_Charged</a:t>
            </a:r>
            <a:r>
              <a:rPr lang="en-GB" sz="1800" dirty="0"/>
              <a:t> and </a:t>
            </a:r>
            <a:r>
              <a:rPr lang="en-GB" sz="1800" dirty="0" err="1"/>
              <a:t>Cost_of_Trip</a:t>
            </a:r>
            <a:r>
              <a:rPr lang="en-GB" sz="1800" dirty="0"/>
              <a:t> features used to calculate profit.</a:t>
            </a:r>
          </a:p>
          <a:p>
            <a:r>
              <a:rPr lang="en-GB" sz="1800" dirty="0"/>
              <a:t> Users feature of the city dataset is treated as the number of cab users in the city. We have assumed that this can be other cab users as well (including Yellow and Pink cabs).</a:t>
            </a:r>
          </a:p>
        </p:txBody>
      </p:sp>
      <p:pic>
        <p:nvPicPr>
          <p:cNvPr id="8" name="Graphic 7" descr="Document with solid fill">
            <a:extLst>
              <a:ext uri="{FF2B5EF4-FFF2-40B4-BE49-F238E27FC236}">
                <a16:creationId xmlns:a16="http://schemas.microsoft.com/office/drawing/2014/main" id="{07F436E0-0E56-EC87-94CB-7F7A178F9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4394" y="386557"/>
            <a:ext cx="914400" cy="914400"/>
          </a:xfrm>
          <a:prstGeom prst="rect">
            <a:avLst/>
          </a:prstGeom>
        </p:spPr>
      </p:pic>
      <p:pic>
        <p:nvPicPr>
          <p:cNvPr id="9" name="Picture 8">
            <a:extLst>
              <a:ext uri="{FF2B5EF4-FFF2-40B4-BE49-F238E27FC236}">
                <a16:creationId xmlns:a16="http://schemas.microsoft.com/office/drawing/2014/main" id="{594642D8-C96F-9339-A100-586401A1D0C3}"/>
              </a:ext>
            </a:extLst>
          </p:cNvPr>
          <p:cNvPicPr>
            <a:picLocks noChangeAspect="1"/>
          </p:cNvPicPr>
          <p:nvPr/>
        </p:nvPicPr>
        <p:blipFill>
          <a:blip r:embed="rId4"/>
          <a:stretch>
            <a:fillRect/>
          </a:stretch>
        </p:blipFill>
        <p:spPr>
          <a:xfrm>
            <a:off x="8998916" y="1923946"/>
            <a:ext cx="914479" cy="914479"/>
          </a:xfrm>
          <a:prstGeom prst="rect">
            <a:avLst/>
          </a:prstGeom>
        </p:spPr>
      </p:pic>
      <p:pic>
        <p:nvPicPr>
          <p:cNvPr id="10" name="Picture 9">
            <a:extLst>
              <a:ext uri="{FF2B5EF4-FFF2-40B4-BE49-F238E27FC236}">
                <a16:creationId xmlns:a16="http://schemas.microsoft.com/office/drawing/2014/main" id="{1D5BB318-89DA-0750-56B2-02F1D0467C90}"/>
              </a:ext>
            </a:extLst>
          </p:cNvPr>
          <p:cNvPicPr>
            <a:picLocks noChangeAspect="1"/>
          </p:cNvPicPr>
          <p:nvPr/>
        </p:nvPicPr>
        <p:blipFill>
          <a:blip r:embed="rId4"/>
          <a:stretch>
            <a:fillRect/>
          </a:stretch>
        </p:blipFill>
        <p:spPr>
          <a:xfrm>
            <a:off x="10840104" y="365125"/>
            <a:ext cx="914479" cy="914479"/>
          </a:xfrm>
          <a:prstGeom prst="rect">
            <a:avLst/>
          </a:prstGeom>
        </p:spPr>
      </p:pic>
      <p:pic>
        <p:nvPicPr>
          <p:cNvPr id="11" name="Picture 10">
            <a:extLst>
              <a:ext uri="{FF2B5EF4-FFF2-40B4-BE49-F238E27FC236}">
                <a16:creationId xmlns:a16="http://schemas.microsoft.com/office/drawing/2014/main" id="{25CF4DFA-F2FD-E806-396E-B4CCADEB7812}"/>
              </a:ext>
            </a:extLst>
          </p:cNvPr>
          <p:cNvPicPr>
            <a:picLocks noChangeAspect="1"/>
          </p:cNvPicPr>
          <p:nvPr/>
        </p:nvPicPr>
        <p:blipFill>
          <a:blip r:embed="rId4"/>
          <a:stretch>
            <a:fillRect/>
          </a:stretch>
        </p:blipFill>
        <p:spPr>
          <a:xfrm>
            <a:off x="9524841" y="386557"/>
            <a:ext cx="914479" cy="914479"/>
          </a:xfrm>
          <a:prstGeom prst="rect">
            <a:avLst/>
          </a:prstGeom>
        </p:spPr>
      </p:pic>
      <p:pic>
        <p:nvPicPr>
          <p:cNvPr id="12" name="Picture 11">
            <a:extLst>
              <a:ext uri="{FF2B5EF4-FFF2-40B4-BE49-F238E27FC236}">
                <a16:creationId xmlns:a16="http://schemas.microsoft.com/office/drawing/2014/main" id="{65726665-C631-2533-D465-4BF19FCBEFDB}"/>
              </a:ext>
            </a:extLst>
          </p:cNvPr>
          <p:cNvPicPr>
            <a:picLocks noChangeAspect="1"/>
          </p:cNvPicPr>
          <p:nvPr/>
        </p:nvPicPr>
        <p:blipFill>
          <a:blip r:embed="rId4"/>
          <a:stretch>
            <a:fillRect/>
          </a:stretch>
        </p:blipFill>
        <p:spPr>
          <a:xfrm>
            <a:off x="8209578" y="365125"/>
            <a:ext cx="914479" cy="914479"/>
          </a:xfrm>
          <a:prstGeom prst="rect">
            <a:avLst/>
          </a:prstGeom>
        </p:spPr>
      </p:pic>
      <p:sp>
        <p:nvSpPr>
          <p:cNvPr id="13" name="TextBox 12">
            <a:extLst>
              <a:ext uri="{FF2B5EF4-FFF2-40B4-BE49-F238E27FC236}">
                <a16:creationId xmlns:a16="http://schemas.microsoft.com/office/drawing/2014/main" id="{B964D8CA-C7D4-20BE-4AC7-24E7955337F5}"/>
              </a:ext>
            </a:extLst>
          </p:cNvPr>
          <p:cNvSpPr txBox="1"/>
          <p:nvPr/>
        </p:nvSpPr>
        <p:spPr>
          <a:xfrm>
            <a:off x="6846997" y="1279604"/>
            <a:ext cx="1315184" cy="307777"/>
          </a:xfrm>
          <a:prstGeom prst="rect">
            <a:avLst/>
          </a:prstGeom>
          <a:noFill/>
        </p:spPr>
        <p:txBody>
          <a:bodyPr wrap="square" rtlCol="0">
            <a:spAutoFit/>
          </a:bodyPr>
          <a:lstStyle/>
          <a:p>
            <a:r>
              <a:rPr lang="en-US" sz="1400" dirty="0"/>
              <a:t>Cab_data.csv</a:t>
            </a:r>
            <a:endParaRPr lang="en-GB" sz="1400" dirty="0"/>
          </a:p>
        </p:txBody>
      </p:sp>
      <p:sp>
        <p:nvSpPr>
          <p:cNvPr id="14" name="TextBox 13">
            <a:extLst>
              <a:ext uri="{FF2B5EF4-FFF2-40B4-BE49-F238E27FC236}">
                <a16:creationId xmlns:a16="http://schemas.microsoft.com/office/drawing/2014/main" id="{FF087DC5-0EBE-DF57-086D-D5809969EE36}"/>
              </a:ext>
            </a:extLst>
          </p:cNvPr>
          <p:cNvSpPr txBox="1"/>
          <p:nvPr/>
        </p:nvSpPr>
        <p:spPr>
          <a:xfrm>
            <a:off x="8044509" y="1260652"/>
            <a:ext cx="1480332" cy="307777"/>
          </a:xfrm>
          <a:prstGeom prst="rect">
            <a:avLst/>
          </a:prstGeom>
          <a:noFill/>
        </p:spPr>
        <p:txBody>
          <a:bodyPr wrap="square" rtlCol="0">
            <a:spAutoFit/>
          </a:bodyPr>
          <a:lstStyle/>
          <a:p>
            <a:r>
              <a:rPr lang="en-US" sz="1400" dirty="0"/>
              <a:t>Customer_ID.csv</a:t>
            </a:r>
            <a:endParaRPr lang="en-GB" sz="1400" dirty="0"/>
          </a:p>
        </p:txBody>
      </p:sp>
      <p:sp>
        <p:nvSpPr>
          <p:cNvPr id="15" name="TextBox 14">
            <a:extLst>
              <a:ext uri="{FF2B5EF4-FFF2-40B4-BE49-F238E27FC236}">
                <a16:creationId xmlns:a16="http://schemas.microsoft.com/office/drawing/2014/main" id="{10A46631-E7C8-6774-3BDD-5F082C096D34}"/>
              </a:ext>
            </a:extLst>
          </p:cNvPr>
          <p:cNvSpPr txBox="1"/>
          <p:nvPr/>
        </p:nvSpPr>
        <p:spPr>
          <a:xfrm>
            <a:off x="9359693" y="1270128"/>
            <a:ext cx="1570789" cy="307777"/>
          </a:xfrm>
          <a:prstGeom prst="rect">
            <a:avLst/>
          </a:prstGeom>
          <a:noFill/>
        </p:spPr>
        <p:txBody>
          <a:bodyPr wrap="square" rtlCol="0">
            <a:spAutoFit/>
          </a:bodyPr>
          <a:lstStyle/>
          <a:p>
            <a:r>
              <a:rPr lang="en-US" sz="1400" dirty="0"/>
              <a:t>Transaction_ID.csv</a:t>
            </a:r>
            <a:endParaRPr lang="en-GB" sz="1400" dirty="0"/>
          </a:p>
        </p:txBody>
      </p:sp>
      <p:sp>
        <p:nvSpPr>
          <p:cNvPr id="16" name="TextBox 15">
            <a:extLst>
              <a:ext uri="{FF2B5EF4-FFF2-40B4-BE49-F238E27FC236}">
                <a16:creationId xmlns:a16="http://schemas.microsoft.com/office/drawing/2014/main" id="{A2337E6F-FBDA-8794-3303-6ECA3C8689E6}"/>
              </a:ext>
            </a:extLst>
          </p:cNvPr>
          <p:cNvSpPr txBox="1"/>
          <p:nvPr/>
        </p:nvSpPr>
        <p:spPr>
          <a:xfrm>
            <a:off x="10907734" y="1246712"/>
            <a:ext cx="1287890" cy="307777"/>
          </a:xfrm>
          <a:prstGeom prst="rect">
            <a:avLst/>
          </a:prstGeom>
          <a:noFill/>
        </p:spPr>
        <p:txBody>
          <a:bodyPr wrap="square" rtlCol="0">
            <a:spAutoFit/>
          </a:bodyPr>
          <a:lstStyle/>
          <a:p>
            <a:r>
              <a:rPr lang="en-US" sz="1400" dirty="0"/>
              <a:t>City.csv</a:t>
            </a:r>
            <a:endParaRPr lang="en-GB" sz="1400" dirty="0"/>
          </a:p>
        </p:txBody>
      </p:sp>
      <p:sp>
        <p:nvSpPr>
          <p:cNvPr id="17" name="TextBox 16">
            <a:extLst>
              <a:ext uri="{FF2B5EF4-FFF2-40B4-BE49-F238E27FC236}">
                <a16:creationId xmlns:a16="http://schemas.microsoft.com/office/drawing/2014/main" id="{4EBF23BF-B0E4-76D5-5703-D80A9CF89BA9}"/>
              </a:ext>
            </a:extLst>
          </p:cNvPr>
          <p:cNvSpPr txBox="1"/>
          <p:nvPr/>
        </p:nvSpPr>
        <p:spPr>
          <a:xfrm>
            <a:off x="9091779" y="2819473"/>
            <a:ext cx="1536827" cy="307777"/>
          </a:xfrm>
          <a:prstGeom prst="rect">
            <a:avLst/>
          </a:prstGeom>
          <a:noFill/>
        </p:spPr>
        <p:txBody>
          <a:bodyPr wrap="square" rtlCol="0">
            <a:spAutoFit/>
          </a:bodyPr>
          <a:lstStyle/>
          <a:p>
            <a:r>
              <a:rPr lang="en-US" sz="1400" dirty="0"/>
              <a:t>Cab_df.csv</a:t>
            </a:r>
            <a:endParaRPr lang="en-GB" sz="1400" dirty="0"/>
          </a:p>
        </p:txBody>
      </p:sp>
      <p:pic>
        <p:nvPicPr>
          <p:cNvPr id="19" name="Graphic 18" descr="Arrow Right outline">
            <a:extLst>
              <a:ext uri="{FF2B5EF4-FFF2-40B4-BE49-F238E27FC236}">
                <a16:creationId xmlns:a16="http://schemas.microsoft.com/office/drawing/2014/main" id="{58C61FAA-6189-4A96-51AB-B8388E0B8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209377">
            <a:off x="9268032" y="1177921"/>
            <a:ext cx="914400" cy="914400"/>
          </a:xfrm>
          <a:prstGeom prst="rect">
            <a:avLst/>
          </a:prstGeom>
        </p:spPr>
      </p:pic>
      <p:pic>
        <p:nvPicPr>
          <p:cNvPr id="22" name="Picture 21">
            <a:extLst>
              <a:ext uri="{FF2B5EF4-FFF2-40B4-BE49-F238E27FC236}">
                <a16:creationId xmlns:a16="http://schemas.microsoft.com/office/drawing/2014/main" id="{81030754-FCAF-8C5D-5145-81A27BC8D313}"/>
              </a:ext>
            </a:extLst>
          </p:cNvPr>
          <p:cNvPicPr>
            <a:picLocks noChangeAspect="1"/>
          </p:cNvPicPr>
          <p:nvPr/>
        </p:nvPicPr>
        <p:blipFill>
          <a:blip r:embed="rId7"/>
          <a:stretch>
            <a:fillRect/>
          </a:stretch>
        </p:blipFill>
        <p:spPr>
          <a:xfrm rot="20793367">
            <a:off x="7388743" y="1296630"/>
            <a:ext cx="1280271" cy="1286367"/>
          </a:xfrm>
          <a:prstGeom prst="rect">
            <a:avLst/>
          </a:prstGeom>
        </p:spPr>
      </p:pic>
      <p:pic>
        <p:nvPicPr>
          <p:cNvPr id="23" name="Picture 22">
            <a:extLst>
              <a:ext uri="{FF2B5EF4-FFF2-40B4-BE49-F238E27FC236}">
                <a16:creationId xmlns:a16="http://schemas.microsoft.com/office/drawing/2014/main" id="{BCDCFBEB-2754-3490-A1ED-1AB54C2B083B}"/>
              </a:ext>
            </a:extLst>
          </p:cNvPr>
          <p:cNvPicPr>
            <a:picLocks noChangeAspect="1"/>
          </p:cNvPicPr>
          <p:nvPr/>
        </p:nvPicPr>
        <p:blipFill>
          <a:blip r:embed="rId7"/>
          <a:stretch>
            <a:fillRect/>
          </a:stretch>
        </p:blipFill>
        <p:spPr>
          <a:xfrm>
            <a:off x="8221108" y="1027884"/>
            <a:ext cx="1280271" cy="1286367"/>
          </a:xfrm>
          <a:prstGeom prst="rect">
            <a:avLst/>
          </a:prstGeom>
        </p:spPr>
      </p:pic>
      <p:pic>
        <p:nvPicPr>
          <p:cNvPr id="24" name="Picture 23">
            <a:extLst>
              <a:ext uri="{FF2B5EF4-FFF2-40B4-BE49-F238E27FC236}">
                <a16:creationId xmlns:a16="http://schemas.microsoft.com/office/drawing/2014/main" id="{707C5857-B9D1-F30F-603C-1C2F4D955820}"/>
              </a:ext>
            </a:extLst>
          </p:cNvPr>
          <p:cNvPicPr>
            <a:picLocks noChangeAspect="1"/>
          </p:cNvPicPr>
          <p:nvPr/>
        </p:nvPicPr>
        <p:blipFill>
          <a:blip r:embed="rId7"/>
          <a:stretch>
            <a:fillRect/>
          </a:stretch>
        </p:blipFill>
        <p:spPr>
          <a:xfrm rot="4928668">
            <a:off x="9930343" y="1244281"/>
            <a:ext cx="1280271" cy="1286367"/>
          </a:xfrm>
          <a:prstGeom prst="rect">
            <a:avLst/>
          </a:prstGeom>
        </p:spPr>
      </p:pic>
    </p:spTree>
    <p:extLst>
      <p:ext uri="{BB962C8B-B14F-4D97-AF65-F5344CB8AC3E}">
        <p14:creationId xmlns:p14="http://schemas.microsoft.com/office/powerpoint/2010/main" val="357163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238B-86DA-591B-F5F5-8E452C12D2E6}"/>
              </a:ext>
            </a:extLst>
          </p:cNvPr>
          <p:cNvSpPr>
            <a:spLocks noGrp="1"/>
          </p:cNvSpPr>
          <p:nvPr>
            <p:ph type="title"/>
          </p:nvPr>
        </p:nvSpPr>
        <p:spPr>
          <a:xfrm>
            <a:off x="838200" y="119073"/>
            <a:ext cx="10515600" cy="1325563"/>
          </a:xfrm>
        </p:spPr>
        <p:txBody>
          <a:bodyPr/>
          <a:lstStyle/>
          <a:p>
            <a:r>
              <a:rPr lang="en-US" b="1" dirty="0">
                <a:solidFill>
                  <a:srgbClr val="FF6600"/>
                </a:solidFill>
              </a:rPr>
              <a:t>Overview of Cab Company's</a:t>
            </a:r>
            <a:endParaRPr lang="en-GB" b="1" dirty="0">
              <a:solidFill>
                <a:srgbClr val="FF6600"/>
              </a:solidFill>
            </a:endParaRPr>
          </a:p>
        </p:txBody>
      </p:sp>
      <p:pic>
        <p:nvPicPr>
          <p:cNvPr id="5" name="Content Placeholder 4" descr="Table&#10;&#10;Description automatically generated">
            <a:extLst>
              <a:ext uri="{FF2B5EF4-FFF2-40B4-BE49-F238E27FC236}">
                <a16:creationId xmlns:a16="http://schemas.microsoft.com/office/drawing/2014/main" id="{06670166-BEF5-B523-24B1-9BEF6EF06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96" y="5597400"/>
            <a:ext cx="4877481" cy="895475"/>
          </a:xfrm>
        </p:spPr>
      </p:pic>
      <p:pic>
        <p:nvPicPr>
          <p:cNvPr id="7" name="Picture 6" descr="Chart, bar chart&#10;&#10;Description automatically generated">
            <a:extLst>
              <a:ext uri="{FF2B5EF4-FFF2-40B4-BE49-F238E27FC236}">
                <a16:creationId xmlns:a16="http://schemas.microsoft.com/office/drawing/2014/main" id="{D59E9F10-F46A-96A5-4D76-5AC13F5E3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02" y="1339504"/>
            <a:ext cx="3886888" cy="3700247"/>
          </a:xfrm>
          <a:prstGeom prst="rect">
            <a:avLst/>
          </a:prstGeom>
        </p:spPr>
      </p:pic>
      <p:pic>
        <p:nvPicPr>
          <p:cNvPr id="9" name="Picture 8" descr="Chart, bar chart&#10;&#10;Description automatically generated">
            <a:extLst>
              <a:ext uri="{FF2B5EF4-FFF2-40B4-BE49-F238E27FC236}">
                <a16:creationId xmlns:a16="http://schemas.microsoft.com/office/drawing/2014/main" id="{088E340A-459B-B72D-B069-AB82CB4FEC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6782" y="1332570"/>
            <a:ext cx="3630305" cy="3700246"/>
          </a:xfrm>
          <a:prstGeom prst="rect">
            <a:avLst/>
          </a:prstGeom>
        </p:spPr>
      </p:pic>
      <p:pic>
        <p:nvPicPr>
          <p:cNvPr id="11" name="Picture 10" descr="Chart, bar chart&#10;&#10;Description automatically generated">
            <a:extLst>
              <a:ext uri="{FF2B5EF4-FFF2-40B4-BE49-F238E27FC236}">
                <a16:creationId xmlns:a16="http://schemas.microsoft.com/office/drawing/2014/main" id="{7F2FADAC-6721-9B39-7E47-682E49344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4519" y="3875135"/>
            <a:ext cx="4877481" cy="2982865"/>
          </a:xfrm>
          <a:prstGeom prst="rect">
            <a:avLst/>
          </a:prstGeom>
        </p:spPr>
      </p:pic>
      <p:pic>
        <p:nvPicPr>
          <p:cNvPr id="13" name="Picture 12" descr="Chart, bar chart&#10;&#10;Description automatically generated">
            <a:extLst>
              <a:ext uri="{FF2B5EF4-FFF2-40B4-BE49-F238E27FC236}">
                <a16:creationId xmlns:a16="http://schemas.microsoft.com/office/drawing/2014/main" id="{77F605C8-8558-7F3E-2F65-79469BD62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0876" y="365125"/>
            <a:ext cx="4431322" cy="2982865"/>
          </a:xfrm>
          <a:prstGeom prst="rect">
            <a:avLst/>
          </a:prstGeom>
        </p:spPr>
      </p:pic>
    </p:spTree>
    <p:extLst>
      <p:ext uri="{BB962C8B-B14F-4D97-AF65-F5344CB8AC3E}">
        <p14:creationId xmlns:p14="http://schemas.microsoft.com/office/powerpoint/2010/main" val="267984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3B8-153A-6CE9-ED09-59B298739EA9}"/>
              </a:ext>
            </a:extLst>
          </p:cNvPr>
          <p:cNvSpPr>
            <a:spLocks noGrp="1"/>
          </p:cNvSpPr>
          <p:nvPr>
            <p:ph type="title"/>
          </p:nvPr>
        </p:nvSpPr>
        <p:spPr/>
        <p:txBody>
          <a:bodyPr/>
          <a:lstStyle/>
          <a:p>
            <a:r>
              <a:rPr lang="en-US" b="1" dirty="0">
                <a:solidFill>
                  <a:srgbClr val="FF6600"/>
                </a:solidFill>
              </a:rPr>
              <a:t>Profit By Year</a:t>
            </a:r>
            <a:endParaRPr lang="en-GB" b="1" dirty="0">
              <a:solidFill>
                <a:srgbClr val="FF6600"/>
              </a:solidFill>
            </a:endParaRPr>
          </a:p>
        </p:txBody>
      </p:sp>
      <p:pic>
        <p:nvPicPr>
          <p:cNvPr id="5" name="Content Placeholder 4" descr="Chart, bar chart&#10;&#10;Description automatically generated">
            <a:extLst>
              <a:ext uri="{FF2B5EF4-FFF2-40B4-BE49-F238E27FC236}">
                <a16:creationId xmlns:a16="http://schemas.microsoft.com/office/drawing/2014/main" id="{F10EAC0D-43C7-36FC-BD6C-4A74D9C24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36" y="1583861"/>
            <a:ext cx="7002212" cy="4893655"/>
          </a:xfrm>
        </p:spPr>
      </p:pic>
      <p:sp>
        <p:nvSpPr>
          <p:cNvPr id="6" name="TextBox 5">
            <a:extLst>
              <a:ext uri="{FF2B5EF4-FFF2-40B4-BE49-F238E27FC236}">
                <a16:creationId xmlns:a16="http://schemas.microsoft.com/office/drawing/2014/main" id="{53B67086-A86E-551D-E755-BB92192400DC}"/>
              </a:ext>
            </a:extLst>
          </p:cNvPr>
          <p:cNvSpPr txBox="1"/>
          <p:nvPr/>
        </p:nvSpPr>
        <p:spPr>
          <a:xfrm>
            <a:off x="7566319" y="1868109"/>
            <a:ext cx="4299045" cy="3970318"/>
          </a:xfrm>
          <a:prstGeom prst="rect">
            <a:avLst/>
          </a:prstGeom>
          <a:noFill/>
        </p:spPr>
        <p:txBody>
          <a:bodyPr wrap="square" rtlCol="0">
            <a:spAutoFit/>
          </a:bodyPr>
          <a:lstStyle/>
          <a:p>
            <a:r>
              <a:rPr lang="en-GB" dirty="0"/>
              <a:t>Both companies have been generating a substantial profit and exhibit impressive performance metrics. However, Yellow Cab clearly stands out as the dominant player, outperforming Pink Cab in every metric throughout the overall analysis. Both companies experienced a peak in profit in 2017, but their profit levels in 2018 were lower than in 2016. This raises the question of whether both companies are experiencing a gradual decline in profitability. Further analysis would be needed to determine the underlying causes and assess the long-term trends.</a:t>
            </a:r>
          </a:p>
        </p:txBody>
      </p:sp>
    </p:spTree>
    <p:extLst>
      <p:ext uri="{BB962C8B-B14F-4D97-AF65-F5344CB8AC3E}">
        <p14:creationId xmlns:p14="http://schemas.microsoft.com/office/powerpoint/2010/main" val="99387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FA9D-9359-1D04-A1A2-48AB582FE7BA}"/>
              </a:ext>
            </a:extLst>
          </p:cNvPr>
          <p:cNvSpPr>
            <a:spLocks noGrp="1"/>
          </p:cNvSpPr>
          <p:nvPr>
            <p:ph type="title"/>
          </p:nvPr>
        </p:nvSpPr>
        <p:spPr/>
        <p:txBody>
          <a:bodyPr/>
          <a:lstStyle/>
          <a:p>
            <a:r>
              <a:rPr lang="en-US" b="1" dirty="0">
                <a:solidFill>
                  <a:srgbClr val="FF6600"/>
                </a:solidFill>
              </a:rPr>
              <a:t>Analysis of Age</a:t>
            </a:r>
            <a:endParaRPr lang="en-GB" b="1" dirty="0">
              <a:solidFill>
                <a:srgbClr val="FF6600"/>
              </a:solidFill>
            </a:endParaRPr>
          </a:p>
        </p:txBody>
      </p:sp>
      <p:pic>
        <p:nvPicPr>
          <p:cNvPr id="5" name="Content Placeholder 4" descr="Chart, bar chart&#10;&#10;Description automatically generated">
            <a:extLst>
              <a:ext uri="{FF2B5EF4-FFF2-40B4-BE49-F238E27FC236}">
                <a16:creationId xmlns:a16="http://schemas.microsoft.com/office/drawing/2014/main" id="{0A604B5B-BDD6-D37E-255A-6DB3E782C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81" y="1690688"/>
            <a:ext cx="6866817" cy="4797070"/>
          </a:xfrm>
        </p:spPr>
      </p:pic>
      <p:sp>
        <p:nvSpPr>
          <p:cNvPr id="6" name="TextBox 5">
            <a:extLst>
              <a:ext uri="{FF2B5EF4-FFF2-40B4-BE49-F238E27FC236}">
                <a16:creationId xmlns:a16="http://schemas.microsoft.com/office/drawing/2014/main" id="{1B6C0358-B8A2-C8F0-8BB0-559FBA7AF1B9}"/>
              </a:ext>
            </a:extLst>
          </p:cNvPr>
          <p:cNvSpPr txBox="1"/>
          <p:nvPr/>
        </p:nvSpPr>
        <p:spPr>
          <a:xfrm>
            <a:off x="7301552" y="1977291"/>
            <a:ext cx="4353636" cy="3693319"/>
          </a:xfrm>
          <a:prstGeom prst="rect">
            <a:avLst/>
          </a:prstGeom>
          <a:noFill/>
        </p:spPr>
        <p:txBody>
          <a:bodyPr wrap="square" rtlCol="0">
            <a:spAutoFit/>
          </a:bodyPr>
          <a:lstStyle/>
          <a:p>
            <a:r>
              <a:rPr lang="en-GB" dirty="0"/>
              <a:t>The 30-39 age range is the highest performing segment for Yellow Cab by a significant margin. For Pink Cab, the 20-29 and 30-39 age groups are quite close in terms of performance. Both companies have their lowest performance in the under-20 age group, which is to be expected considering that younger individuals might have less disposable income or less need for cab services. These insights can help both companies tailor their marketing and operational strategies to target their key customer segments more effectively.</a:t>
            </a:r>
          </a:p>
        </p:txBody>
      </p:sp>
    </p:spTree>
    <p:extLst>
      <p:ext uri="{BB962C8B-B14F-4D97-AF65-F5344CB8AC3E}">
        <p14:creationId xmlns:p14="http://schemas.microsoft.com/office/powerpoint/2010/main" val="324847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40A7-2E64-1117-93BC-99F5816095BD}"/>
              </a:ext>
            </a:extLst>
          </p:cNvPr>
          <p:cNvSpPr>
            <a:spLocks noGrp="1"/>
          </p:cNvSpPr>
          <p:nvPr>
            <p:ph type="title"/>
          </p:nvPr>
        </p:nvSpPr>
        <p:spPr/>
        <p:txBody>
          <a:bodyPr/>
          <a:lstStyle/>
          <a:p>
            <a:r>
              <a:rPr lang="en-US" b="1" dirty="0">
                <a:solidFill>
                  <a:srgbClr val="FF6600"/>
                </a:solidFill>
              </a:rPr>
              <a:t>Analysis of Gender</a:t>
            </a:r>
            <a:endParaRPr lang="en-GB" b="1" dirty="0">
              <a:solidFill>
                <a:srgbClr val="FF6600"/>
              </a:solidFill>
            </a:endParaRPr>
          </a:p>
        </p:txBody>
      </p:sp>
      <p:pic>
        <p:nvPicPr>
          <p:cNvPr id="5" name="Content Placeholder 4" descr="Chart, bar chart&#10;&#10;Description automatically generated">
            <a:extLst>
              <a:ext uri="{FF2B5EF4-FFF2-40B4-BE49-F238E27FC236}">
                <a16:creationId xmlns:a16="http://schemas.microsoft.com/office/drawing/2014/main" id="{C951B0D5-62A1-4C31-88F7-CC6275C63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51" y="1722986"/>
            <a:ext cx="6909245" cy="4769889"/>
          </a:xfrm>
        </p:spPr>
      </p:pic>
      <p:sp>
        <p:nvSpPr>
          <p:cNvPr id="6" name="TextBox 5">
            <a:extLst>
              <a:ext uri="{FF2B5EF4-FFF2-40B4-BE49-F238E27FC236}">
                <a16:creationId xmlns:a16="http://schemas.microsoft.com/office/drawing/2014/main" id="{20253ACA-3EEE-EE3C-9C03-100FE127287A}"/>
              </a:ext>
            </a:extLst>
          </p:cNvPr>
          <p:cNvSpPr txBox="1"/>
          <p:nvPr/>
        </p:nvSpPr>
        <p:spPr>
          <a:xfrm>
            <a:off x="7342496" y="1910687"/>
            <a:ext cx="3835020" cy="4247317"/>
          </a:xfrm>
          <a:prstGeom prst="rect">
            <a:avLst/>
          </a:prstGeom>
          <a:noFill/>
        </p:spPr>
        <p:txBody>
          <a:bodyPr wrap="square" rtlCol="0">
            <a:spAutoFit/>
          </a:bodyPr>
          <a:lstStyle/>
          <a:p>
            <a:r>
              <a:rPr lang="en-GB"/>
              <a:t>Both companies observe that male customers generate the most profit, which is a valuable insight for tailoring marketing campaigns. By understanding that males contribute more significantly to their revenue, both Pink Cab and Yellow Cab can develop targeted advertising and promotional strategies to further engage this demographic. Additionally, they could explore the preferences and needs of their male customers to better cater to their demands, ultimately maximizing profitability and customer satisfaction.</a:t>
            </a:r>
            <a:endParaRPr lang="en-GB" dirty="0"/>
          </a:p>
        </p:txBody>
      </p:sp>
    </p:spTree>
    <p:extLst>
      <p:ext uri="{BB962C8B-B14F-4D97-AF65-F5344CB8AC3E}">
        <p14:creationId xmlns:p14="http://schemas.microsoft.com/office/powerpoint/2010/main" val="287767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EA2F-EF97-ACFC-13C0-CB48BD272E03}"/>
              </a:ext>
            </a:extLst>
          </p:cNvPr>
          <p:cNvSpPr>
            <a:spLocks noGrp="1"/>
          </p:cNvSpPr>
          <p:nvPr>
            <p:ph type="title"/>
          </p:nvPr>
        </p:nvSpPr>
        <p:spPr/>
        <p:txBody>
          <a:bodyPr/>
          <a:lstStyle/>
          <a:p>
            <a:r>
              <a:rPr lang="en-US" b="1" dirty="0">
                <a:solidFill>
                  <a:srgbClr val="FF6600"/>
                </a:solidFill>
              </a:rPr>
              <a:t>Analysis of Income</a:t>
            </a:r>
            <a:endParaRPr lang="en-GB" b="1" dirty="0">
              <a:solidFill>
                <a:srgbClr val="FF6600"/>
              </a:solidFill>
            </a:endParaRPr>
          </a:p>
        </p:txBody>
      </p:sp>
      <p:pic>
        <p:nvPicPr>
          <p:cNvPr id="5" name="Content Placeholder 4" descr="Chart&#10;&#10;Description automatically generated">
            <a:extLst>
              <a:ext uri="{FF2B5EF4-FFF2-40B4-BE49-F238E27FC236}">
                <a16:creationId xmlns:a16="http://schemas.microsoft.com/office/drawing/2014/main" id="{D84FFFA1-D107-AF57-0642-3D37B92B9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473290"/>
            <a:ext cx="5627427" cy="3917829"/>
          </a:xfrm>
        </p:spPr>
      </p:pic>
      <p:pic>
        <p:nvPicPr>
          <p:cNvPr id="8" name="Picture 7" descr="Chart, bar chart&#10;&#10;Description automatically generated">
            <a:extLst>
              <a:ext uri="{FF2B5EF4-FFF2-40B4-BE49-F238E27FC236}">
                <a16:creationId xmlns:a16="http://schemas.microsoft.com/office/drawing/2014/main" id="{422F1911-3582-26C7-2BB3-ED76BB34A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74" y="1297559"/>
            <a:ext cx="4891581" cy="4262882"/>
          </a:xfrm>
          <a:prstGeom prst="rect">
            <a:avLst/>
          </a:prstGeom>
        </p:spPr>
      </p:pic>
      <p:sp>
        <p:nvSpPr>
          <p:cNvPr id="9" name="TextBox 8">
            <a:extLst>
              <a:ext uri="{FF2B5EF4-FFF2-40B4-BE49-F238E27FC236}">
                <a16:creationId xmlns:a16="http://schemas.microsoft.com/office/drawing/2014/main" id="{DE6C2194-184E-DF27-4D8F-605CFD4F84D7}"/>
              </a:ext>
            </a:extLst>
          </p:cNvPr>
          <p:cNvSpPr txBox="1"/>
          <p:nvPr/>
        </p:nvSpPr>
        <p:spPr>
          <a:xfrm>
            <a:off x="5230355" y="4267779"/>
            <a:ext cx="7028597" cy="2585323"/>
          </a:xfrm>
          <a:prstGeom prst="rect">
            <a:avLst/>
          </a:prstGeom>
          <a:noFill/>
        </p:spPr>
        <p:txBody>
          <a:bodyPr wrap="square" rtlCol="0">
            <a:spAutoFit/>
          </a:bodyPr>
          <a:lstStyle/>
          <a:p>
            <a:r>
              <a:rPr lang="en-GB" dirty="0"/>
              <a:t>The observation that customers with high income contribute the most to the profit is an important insight for both Pink Cab and Yellow Cab. As these high-income individuals have more disposable income, they are more likely to use taxi services more frequently or for longer distances. This information can help both companies focus on catering to the preferences and expectations of their high-income customers, offering premium services, and developing targeted marketing campaigns that appeal to this demographic. By doing so, they can further capitalise on this segment's potential to drive even greater profitability.</a:t>
            </a:r>
          </a:p>
        </p:txBody>
      </p:sp>
    </p:spTree>
    <p:extLst>
      <p:ext uri="{BB962C8B-B14F-4D97-AF65-F5344CB8AC3E}">
        <p14:creationId xmlns:p14="http://schemas.microsoft.com/office/powerpoint/2010/main" val="358106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39E4-9F69-8FC6-EEA5-1B48C60133D2}"/>
              </a:ext>
            </a:extLst>
          </p:cNvPr>
          <p:cNvSpPr>
            <a:spLocks noGrp="1"/>
          </p:cNvSpPr>
          <p:nvPr>
            <p:ph type="title"/>
          </p:nvPr>
        </p:nvSpPr>
        <p:spPr/>
        <p:txBody>
          <a:bodyPr/>
          <a:lstStyle/>
          <a:p>
            <a:r>
              <a:rPr lang="en-US" b="1" dirty="0">
                <a:solidFill>
                  <a:srgbClr val="FF6600"/>
                </a:solidFill>
              </a:rPr>
              <a:t>Analysis of Payments</a:t>
            </a:r>
            <a:endParaRPr lang="en-GB" b="1" dirty="0">
              <a:solidFill>
                <a:srgbClr val="FF6600"/>
              </a:solidFill>
            </a:endParaRPr>
          </a:p>
        </p:txBody>
      </p:sp>
      <p:pic>
        <p:nvPicPr>
          <p:cNvPr id="5" name="Content Placeholder 4" descr="Chart, treemap chart&#10;&#10;Description automatically generated">
            <a:extLst>
              <a:ext uri="{FF2B5EF4-FFF2-40B4-BE49-F238E27FC236}">
                <a16:creationId xmlns:a16="http://schemas.microsoft.com/office/drawing/2014/main" id="{EC8BBEFE-9A87-A6C4-E326-DC3FD3DA1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7" y="1572716"/>
            <a:ext cx="4758360" cy="3712567"/>
          </a:xfrm>
        </p:spPr>
      </p:pic>
      <p:pic>
        <p:nvPicPr>
          <p:cNvPr id="7" name="Picture 6" descr="Chart, bar chart&#10;&#10;Description automatically generated">
            <a:extLst>
              <a:ext uri="{FF2B5EF4-FFF2-40B4-BE49-F238E27FC236}">
                <a16:creationId xmlns:a16="http://schemas.microsoft.com/office/drawing/2014/main" id="{DD3D9738-8A6F-E729-3262-84E2A0976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220" y="1411927"/>
            <a:ext cx="6687563" cy="3729399"/>
          </a:xfrm>
          <a:prstGeom prst="rect">
            <a:avLst/>
          </a:prstGeom>
        </p:spPr>
      </p:pic>
      <p:sp>
        <p:nvSpPr>
          <p:cNvPr id="8" name="TextBox 7">
            <a:extLst>
              <a:ext uri="{FF2B5EF4-FFF2-40B4-BE49-F238E27FC236}">
                <a16:creationId xmlns:a16="http://schemas.microsoft.com/office/drawing/2014/main" id="{74C70CCF-322F-E557-CBCE-5A8CAD9BAA2D}"/>
              </a:ext>
            </a:extLst>
          </p:cNvPr>
          <p:cNvSpPr txBox="1"/>
          <p:nvPr/>
        </p:nvSpPr>
        <p:spPr>
          <a:xfrm>
            <a:off x="225217" y="5141326"/>
            <a:ext cx="6277970" cy="1754326"/>
          </a:xfrm>
          <a:prstGeom prst="rect">
            <a:avLst/>
          </a:prstGeom>
          <a:noFill/>
        </p:spPr>
        <p:txBody>
          <a:bodyPr wrap="square" rtlCol="0">
            <a:spAutoFit/>
          </a:bodyPr>
          <a:lstStyle/>
          <a:p>
            <a:r>
              <a:rPr lang="en-GB"/>
              <a:t>Both companies exhibit very similar trends in their payment data, with card transactions accounting for the largest percentage of payments. However, the difference is not overwhelming. As we progress further into the digital age, we can expect card usage to rise even more, eventually becoming the predominant payment method</a:t>
            </a:r>
            <a:endParaRPr lang="en-GB" dirty="0"/>
          </a:p>
        </p:txBody>
      </p:sp>
      <p:sp>
        <p:nvSpPr>
          <p:cNvPr id="9" name="TextBox 8">
            <a:extLst>
              <a:ext uri="{FF2B5EF4-FFF2-40B4-BE49-F238E27FC236}">
                <a16:creationId xmlns:a16="http://schemas.microsoft.com/office/drawing/2014/main" id="{DB45D110-67E8-76E2-6D25-4B49520B6396}"/>
              </a:ext>
            </a:extLst>
          </p:cNvPr>
          <p:cNvSpPr txBox="1"/>
          <p:nvPr/>
        </p:nvSpPr>
        <p:spPr>
          <a:xfrm>
            <a:off x="7574507" y="5141326"/>
            <a:ext cx="3889612" cy="1477328"/>
          </a:xfrm>
          <a:prstGeom prst="rect">
            <a:avLst/>
          </a:prstGeom>
          <a:noFill/>
        </p:spPr>
        <p:txBody>
          <a:bodyPr wrap="square" rtlCol="0">
            <a:spAutoFit/>
          </a:bodyPr>
          <a:lstStyle/>
          <a:p>
            <a:r>
              <a:rPr lang="en-GB"/>
              <a:t>The majority of taxi rides are within the 20-39 km distance group, highlighting that shorter trips are the most common for both Pink Cab and Yellow Cab companies</a:t>
            </a:r>
            <a:endParaRPr lang="en-GB" dirty="0"/>
          </a:p>
        </p:txBody>
      </p:sp>
    </p:spTree>
    <p:extLst>
      <p:ext uri="{BB962C8B-B14F-4D97-AF65-F5344CB8AC3E}">
        <p14:creationId xmlns:p14="http://schemas.microsoft.com/office/powerpoint/2010/main" val="4223545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134</TotalTime>
  <Words>1407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Data Exploration</vt:lpstr>
      <vt:lpstr>Overview of Cab Company's</vt:lpstr>
      <vt:lpstr>Profit By Year</vt:lpstr>
      <vt:lpstr>Analysis of Age</vt:lpstr>
      <vt:lpstr>Analysis of Gender</vt:lpstr>
      <vt:lpstr>Analysis of Income</vt:lpstr>
      <vt:lpstr>Analysis of Payments</vt:lpstr>
      <vt:lpstr> Analysis of Trips Per Customer</vt:lpstr>
      <vt:lpstr>Profit Per City</vt:lpstr>
      <vt:lpstr>Cab Rides Per City</vt:lpstr>
      <vt:lpstr>Analysis of days of the week</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walker</dc:creator>
  <cp:lastModifiedBy>connor walker</cp:lastModifiedBy>
  <cp:revision>2</cp:revision>
  <dcterms:created xsi:type="dcterms:W3CDTF">2023-03-19T20:57:27Z</dcterms:created>
  <dcterms:modified xsi:type="dcterms:W3CDTF">2023-03-19T23:11:57Z</dcterms:modified>
</cp:coreProperties>
</file>