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950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5AC-7440-4769-89F4-BB34B17CB5A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94-B9A1-4412-AB39-F618A4D0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5AC-7440-4769-89F4-BB34B17CB5A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94-B9A1-4412-AB39-F618A4D0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1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5AC-7440-4769-89F4-BB34B17CB5A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94-B9A1-4412-AB39-F618A4D0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1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5AC-7440-4769-89F4-BB34B17CB5A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94-B9A1-4412-AB39-F618A4D0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0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5AC-7440-4769-89F4-BB34B17CB5A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94-B9A1-4412-AB39-F618A4D0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5AC-7440-4769-89F4-BB34B17CB5A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94-B9A1-4412-AB39-F618A4D0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5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5AC-7440-4769-89F4-BB34B17CB5A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94-B9A1-4412-AB39-F618A4D0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5AC-7440-4769-89F4-BB34B17CB5A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94-B9A1-4412-AB39-F618A4D0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5AC-7440-4769-89F4-BB34B17CB5A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94-B9A1-4412-AB39-F618A4D0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0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5AC-7440-4769-89F4-BB34B17CB5A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94-B9A1-4412-AB39-F618A4D0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2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5AC-7440-4769-89F4-BB34B17CB5A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94-B9A1-4412-AB39-F618A4D0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4B5AC-7440-4769-89F4-BB34B17CB5A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1194-B9A1-4412-AB39-F618A4D0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1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73150" y="887705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myApplication.do</a:t>
            </a:r>
            <a:endParaRPr lang="en-US" sz="1100" dirty="0"/>
          </a:p>
        </p:txBody>
      </p:sp>
      <p:sp>
        <p:nvSpPr>
          <p:cNvPr id="3" name="Flowchart: Document 2"/>
          <p:cNvSpPr/>
          <p:nvPr/>
        </p:nvSpPr>
        <p:spPr>
          <a:xfrm>
            <a:off x="663650" y="1649705"/>
            <a:ext cx="904010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name.jsp</a:t>
            </a:r>
            <a:endParaRPr lang="en-US" sz="1100" dirty="0"/>
          </a:p>
        </p:txBody>
      </p:sp>
      <p:sp>
        <p:nvSpPr>
          <p:cNvPr id="4" name="Flowchart: Document 3"/>
          <p:cNvSpPr/>
          <p:nvPr/>
        </p:nvSpPr>
        <p:spPr>
          <a:xfrm>
            <a:off x="2546898" y="121435"/>
            <a:ext cx="1285009" cy="60960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showApplicationStatus.jsp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 flipV="1">
            <a:off x="1758159" y="426235"/>
            <a:ext cx="788739" cy="618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>
            <a:off x="1115655" y="1201877"/>
            <a:ext cx="0" cy="4478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7860" y="121435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success.submitted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11713" y="1286810"/>
            <a:ext cx="1494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success.not_submitted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473150" y="2487905"/>
            <a:ext cx="1285009" cy="314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NameForm</a:t>
            </a:r>
            <a:endParaRPr lang="en-US" sz="1100" dirty="0"/>
          </a:p>
        </p:txBody>
      </p:sp>
      <p:cxnSp>
        <p:nvCxnSpPr>
          <p:cNvPr id="17" name="Straight Arrow Connector 16"/>
          <p:cNvCxnSpPr>
            <a:stCxn id="3" idx="2"/>
            <a:endCxn id="16" idx="0"/>
          </p:cNvCxnSpPr>
          <p:nvPr/>
        </p:nvCxnSpPr>
        <p:spPr>
          <a:xfrm>
            <a:off x="1115655" y="2050209"/>
            <a:ext cx="0" cy="4376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52024" y="2078561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Submit</a:t>
            </a:r>
            <a:endParaRPr lang="en-US" sz="1100" dirty="0"/>
          </a:p>
        </p:txBody>
      </p:sp>
      <p:cxnSp>
        <p:nvCxnSpPr>
          <p:cNvPr id="22" name="Curved Connector 21"/>
          <p:cNvCxnSpPr>
            <a:stCxn id="16" idx="1"/>
            <a:endCxn id="3" idx="1"/>
          </p:cNvCxnSpPr>
          <p:nvPr/>
        </p:nvCxnSpPr>
        <p:spPr>
          <a:xfrm rot="10800000" flipH="1">
            <a:off x="473150" y="1864133"/>
            <a:ext cx="190500" cy="780858"/>
          </a:xfrm>
          <a:prstGeom prst="curvedConnector3">
            <a:avLst>
              <a:gd name="adj1" fmla="val -12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070" y="1876656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!validate</a:t>
            </a:r>
            <a:endParaRPr lang="en-US" sz="1100" dirty="0"/>
          </a:p>
        </p:txBody>
      </p:sp>
      <p:sp>
        <p:nvSpPr>
          <p:cNvPr id="24" name="Rounded Rectangle 23"/>
          <p:cNvSpPr/>
          <p:nvPr/>
        </p:nvSpPr>
        <p:spPr>
          <a:xfrm>
            <a:off x="473150" y="3033937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name.do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stCxn id="16" idx="2"/>
            <a:endCxn id="24" idx="0"/>
          </p:cNvCxnSpPr>
          <p:nvPr/>
        </p:nvCxnSpPr>
        <p:spPr>
          <a:xfrm>
            <a:off x="1115655" y="2802077"/>
            <a:ext cx="0" cy="2318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73150" y="3859505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setCitizenshipList.do</a:t>
            </a:r>
          </a:p>
        </p:txBody>
      </p:sp>
      <p:cxnSp>
        <p:nvCxnSpPr>
          <p:cNvPr id="31" name="Straight Arrow Connector 30"/>
          <p:cNvCxnSpPr>
            <a:stCxn id="24" idx="2"/>
            <a:endCxn id="30" idx="0"/>
          </p:cNvCxnSpPr>
          <p:nvPr/>
        </p:nvCxnSpPr>
        <p:spPr>
          <a:xfrm>
            <a:off x="1115655" y="3348109"/>
            <a:ext cx="0" cy="511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48560" y="3445495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success</a:t>
            </a:r>
            <a:endParaRPr lang="en-US" sz="1100" dirty="0"/>
          </a:p>
        </p:txBody>
      </p:sp>
      <p:sp>
        <p:nvSpPr>
          <p:cNvPr id="35" name="Flowchart: Document 34"/>
          <p:cNvSpPr/>
          <p:nvPr/>
        </p:nvSpPr>
        <p:spPr>
          <a:xfrm>
            <a:off x="493933" y="4614578"/>
            <a:ext cx="1241598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citizenship.jsp</a:t>
            </a:r>
            <a:endParaRPr lang="en-US" sz="1100" dirty="0"/>
          </a:p>
        </p:txBody>
      </p:sp>
      <p:cxnSp>
        <p:nvCxnSpPr>
          <p:cNvPr id="36" name="Straight Arrow Connector 35"/>
          <p:cNvCxnSpPr>
            <a:stCxn id="30" idx="2"/>
            <a:endCxn id="35" idx="0"/>
          </p:cNvCxnSpPr>
          <p:nvPr/>
        </p:nvCxnSpPr>
        <p:spPr>
          <a:xfrm flipH="1">
            <a:off x="1114732" y="4173677"/>
            <a:ext cx="923" cy="440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5675" y="4263322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forward</a:t>
            </a:r>
            <a:endParaRPr lang="en-US" sz="1100" dirty="0"/>
          </a:p>
        </p:txBody>
      </p:sp>
      <p:sp>
        <p:nvSpPr>
          <p:cNvPr id="41" name="Rounded Rectangle 40"/>
          <p:cNvSpPr/>
          <p:nvPr/>
        </p:nvSpPr>
        <p:spPr>
          <a:xfrm>
            <a:off x="471153" y="5416515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citizenship.do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35" idx="2"/>
            <a:endCxn id="41" idx="0"/>
          </p:cNvCxnSpPr>
          <p:nvPr/>
        </p:nvCxnSpPr>
        <p:spPr>
          <a:xfrm flipH="1">
            <a:off x="1113658" y="5015082"/>
            <a:ext cx="1074" cy="401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54328" y="4827674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Choose citizenship</a:t>
            </a:r>
            <a:endParaRPr lang="en-US" sz="1100" dirty="0"/>
          </a:p>
        </p:txBody>
      </p:sp>
      <p:sp>
        <p:nvSpPr>
          <p:cNvPr id="46" name="Rounded Rectangle 45"/>
          <p:cNvSpPr/>
          <p:nvPr/>
        </p:nvSpPr>
        <p:spPr>
          <a:xfrm>
            <a:off x="478079" y="6162828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setCitizenshipList.do</a:t>
            </a:r>
          </a:p>
        </p:txBody>
      </p:sp>
      <p:cxnSp>
        <p:nvCxnSpPr>
          <p:cNvPr id="47" name="Straight Arrow Connector 46"/>
          <p:cNvCxnSpPr>
            <a:stCxn id="41" idx="2"/>
            <a:endCxn id="46" idx="0"/>
          </p:cNvCxnSpPr>
          <p:nvPr/>
        </p:nvCxnSpPr>
        <p:spPr>
          <a:xfrm>
            <a:off x="1113658" y="5730687"/>
            <a:ext cx="6926" cy="432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53489" y="5748818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success</a:t>
            </a:r>
            <a:endParaRPr lang="en-US" sz="1100" dirty="0"/>
          </a:p>
        </p:txBody>
      </p:sp>
      <p:sp>
        <p:nvSpPr>
          <p:cNvPr id="50" name="Flowchart: Document 49"/>
          <p:cNvSpPr/>
          <p:nvPr/>
        </p:nvSpPr>
        <p:spPr>
          <a:xfrm>
            <a:off x="2319437" y="5917123"/>
            <a:ext cx="1241598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residence.jsp</a:t>
            </a:r>
            <a:endParaRPr lang="en-US" sz="1100" dirty="0"/>
          </a:p>
        </p:txBody>
      </p:sp>
      <p:cxnSp>
        <p:nvCxnSpPr>
          <p:cNvPr id="51" name="Straight Arrow Connector 50"/>
          <p:cNvCxnSpPr>
            <a:stCxn id="46" idx="3"/>
            <a:endCxn id="50" idx="1"/>
          </p:cNvCxnSpPr>
          <p:nvPr/>
        </p:nvCxnSpPr>
        <p:spPr>
          <a:xfrm flipV="1">
            <a:off x="1763088" y="6131551"/>
            <a:ext cx="556349" cy="188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75652" y="614429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forward</a:t>
            </a:r>
            <a:endParaRPr lang="en-US" sz="1100" dirty="0"/>
          </a:p>
        </p:txBody>
      </p:sp>
      <p:sp>
        <p:nvSpPr>
          <p:cNvPr id="56" name="Rounded Rectangle 55"/>
          <p:cNvSpPr/>
          <p:nvPr/>
        </p:nvSpPr>
        <p:spPr>
          <a:xfrm>
            <a:off x="2288264" y="5328881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residence.do</a:t>
            </a:r>
            <a:endParaRPr lang="en-US" sz="1100" dirty="0"/>
          </a:p>
        </p:txBody>
      </p:sp>
      <p:cxnSp>
        <p:nvCxnSpPr>
          <p:cNvPr id="57" name="Straight Arrow Connector 56"/>
          <p:cNvCxnSpPr>
            <a:stCxn id="56" idx="0"/>
            <a:endCxn id="66" idx="2"/>
          </p:cNvCxnSpPr>
          <p:nvPr/>
        </p:nvCxnSpPr>
        <p:spPr>
          <a:xfrm flipV="1">
            <a:off x="2930769" y="4899096"/>
            <a:ext cx="4733" cy="4297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74872" y="5643053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Choose residence</a:t>
            </a:r>
            <a:endParaRPr lang="en-US" sz="1100" dirty="0"/>
          </a:p>
        </p:txBody>
      </p:sp>
      <p:cxnSp>
        <p:nvCxnSpPr>
          <p:cNvPr id="59" name="Straight Arrow Connector 58"/>
          <p:cNvCxnSpPr>
            <a:stCxn id="50" idx="0"/>
            <a:endCxn id="56" idx="2"/>
          </p:cNvCxnSpPr>
          <p:nvPr/>
        </p:nvCxnSpPr>
        <p:spPr>
          <a:xfrm flipH="1" flipV="1">
            <a:off x="2930769" y="5643053"/>
            <a:ext cx="9467" cy="274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990888" y="4957943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success</a:t>
            </a:r>
            <a:endParaRPr lang="en-US" sz="1100" dirty="0"/>
          </a:p>
        </p:txBody>
      </p:sp>
      <p:sp>
        <p:nvSpPr>
          <p:cNvPr id="66" name="Flowchart: Document 65"/>
          <p:cNvSpPr/>
          <p:nvPr/>
        </p:nvSpPr>
        <p:spPr>
          <a:xfrm>
            <a:off x="2314703" y="4498592"/>
            <a:ext cx="1241598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address.jsp</a:t>
            </a:r>
            <a:endParaRPr lang="en-US" sz="1100" dirty="0"/>
          </a:p>
        </p:txBody>
      </p:sp>
      <p:sp>
        <p:nvSpPr>
          <p:cNvPr id="70" name="Rounded Rectangle 69"/>
          <p:cNvSpPr/>
          <p:nvPr/>
        </p:nvSpPr>
        <p:spPr>
          <a:xfrm>
            <a:off x="2297731" y="3657600"/>
            <a:ext cx="1285009" cy="314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AddressForm</a:t>
            </a:r>
            <a:endParaRPr lang="en-US" sz="1100" dirty="0"/>
          </a:p>
        </p:txBody>
      </p:sp>
      <p:cxnSp>
        <p:nvCxnSpPr>
          <p:cNvPr id="71" name="Straight Arrow Connector 70"/>
          <p:cNvCxnSpPr>
            <a:stCxn id="66" idx="0"/>
            <a:endCxn id="70" idx="2"/>
          </p:cNvCxnSpPr>
          <p:nvPr/>
        </p:nvCxnSpPr>
        <p:spPr>
          <a:xfrm flipV="1">
            <a:off x="2935502" y="3971772"/>
            <a:ext cx="4734" cy="5268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014933" y="4104377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Submit</a:t>
            </a:r>
            <a:endParaRPr lang="en-US" sz="1100" dirty="0"/>
          </a:p>
        </p:txBody>
      </p:sp>
      <p:cxnSp>
        <p:nvCxnSpPr>
          <p:cNvPr id="75" name="Curved Connector 74"/>
          <p:cNvCxnSpPr>
            <a:stCxn id="70" idx="1"/>
            <a:endCxn id="66" idx="1"/>
          </p:cNvCxnSpPr>
          <p:nvPr/>
        </p:nvCxnSpPr>
        <p:spPr>
          <a:xfrm rot="10800000" flipH="1" flipV="1">
            <a:off x="2297731" y="3814686"/>
            <a:ext cx="16972" cy="898334"/>
          </a:xfrm>
          <a:prstGeom prst="curvedConnector3">
            <a:avLst>
              <a:gd name="adj1" fmla="val -1346924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81697" y="4061417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!validate</a:t>
            </a:r>
            <a:endParaRPr lang="en-US" sz="1100" dirty="0"/>
          </a:p>
        </p:txBody>
      </p:sp>
      <p:sp>
        <p:nvSpPr>
          <p:cNvPr id="80" name="Rounded Rectangle 79"/>
          <p:cNvSpPr/>
          <p:nvPr/>
        </p:nvSpPr>
        <p:spPr>
          <a:xfrm>
            <a:off x="2297731" y="3096491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address.do</a:t>
            </a:r>
            <a:endParaRPr lang="en-US" sz="1100" dirty="0"/>
          </a:p>
        </p:txBody>
      </p:sp>
      <p:cxnSp>
        <p:nvCxnSpPr>
          <p:cNvPr id="81" name="Straight Arrow Connector 80"/>
          <p:cNvCxnSpPr>
            <a:stCxn id="70" idx="0"/>
            <a:endCxn id="80" idx="2"/>
          </p:cNvCxnSpPr>
          <p:nvPr/>
        </p:nvCxnSpPr>
        <p:spPr>
          <a:xfrm flipV="1">
            <a:off x="2940236" y="3410663"/>
            <a:ext cx="0" cy="246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Document 84"/>
          <p:cNvSpPr/>
          <p:nvPr/>
        </p:nvSpPr>
        <p:spPr>
          <a:xfrm>
            <a:off x="2319437" y="2291938"/>
            <a:ext cx="1241598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residency.jsp</a:t>
            </a:r>
            <a:endParaRPr lang="en-US" sz="1100" dirty="0"/>
          </a:p>
        </p:txBody>
      </p:sp>
      <p:cxnSp>
        <p:nvCxnSpPr>
          <p:cNvPr id="86" name="Straight Arrow Connector 85"/>
          <p:cNvCxnSpPr>
            <a:stCxn id="80" idx="0"/>
            <a:endCxn id="85" idx="2"/>
          </p:cNvCxnSpPr>
          <p:nvPr/>
        </p:nvCxnSpPr>
        <p:spPr>
          <a:xfrm flipV="1">
            <a:off x="2940236" y="2692442"/>
            <a:ext cx="0" cy="4040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990888" y="2763661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success.non_us</a:t>
            </a:r>
            <a:endParaRPr lang="en-US" sz="1100" dirty="0"/>
          </a:p>
        </p:txBody>
      </p:sp>
      <p:sp>
        <p:nvSpPr>
          <p:cNvPr id="90" name="Rounded Rectangle 89"/>
          <p:cNvSpPr/>
          <p:nvPr/>
        </p:nvSpPr>
        <p:spPr>
          <a:xfrm>
            <a:off x="2286002" y="1568618"/>
            <a:ext cx="1285009" cy="314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RecidencyForm</a:t>
            </a:r>
            <a:endParaRPr lang="en-US" sz="1100" dirty="0"/>
          </a:p>
        </p:txBody>
      </p:sp>
      <p:cxnSp>
        <p:nvCxnSpPr>
          <p:cNvPr id="91" name="Straight Arrow Connector 90"/>
          <p:cNvCxnSpPr>
            <a:stCxn id="85" idx="0"/>
            <a:endCxn id="90" idx="2"/>
          </p:cNvCxnSpPr>
          <p:nvPr/>
        </p:nvCxnSpPr>
        <p:spPr>
          <a:xfrm flipH="1" flipV="1">
            <a:off x="2928507" y="1882790"/>
            <a:ext cx="11729" cy="4091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03204" y="1973624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Submit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1969968" y="1845502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!validate</a:t>
            </a:r>
            <a:endParaRPr lang="en-US" sz="1100" dirty="0"/>
          </a:p>
        </p:txBody>
      </p:sp>
      <p:sp>
        <p:nvSpPr>
          <p:cNvPr id="95" name="Rounded Rectangle 94"/>
          <p:cNvSpPr/>
          <p:nvPr/>
        </p:nvSpPr>
        <p:spPr>
          <a:xfrm>
            <a:off x="2286002" y="1007509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residency.do</a:t>
            </a:r>
            <a:endParaRPr lang="en-US" sz="1100" dirty="0"/>
          </a:p>
        </p:txBody>
      </p:sp>
      <p:cxnSp>
        <p:nvCxnSpPr>
          <p:cNvPr id="96" name="Straight Arrow Connector 95"/>
          <p:cNvCxnSpPr>
            <a:stCxn id="90" idx="0"/>
            <a:endCxn id="95" idx="2"/>
          </p:cNvCxnSpPr>
          <p:nvPr/>
        </p:nvCxnSpPr>
        <p:spPr>
          <a:xfrm flipV="1">
            <a:off x="2928507" y="1321681"/>
            <a:ext cx="0" cy="246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90" idx="1"/>
            <a:endCxn id="85" idx="1"/>
          </p:cNvCxnSpPr>
          <p:nvPr/>
        </p:nvCxnSpPr>
        <p:spPr>
          <a:xfrm rot="10800000" flipH="1" flipV="1">
            <a:off x="2286001" y="1725704"/>
            <a:ext cx="33435" cy="780662"/>
          </a:xfrm>
          <a:prstGeom prst="curvedConnector3">
            <a:avLst>
              <a:gd name="adj1" fmla="val -683715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4114800" y="1005473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setUniversityLocList.do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741114" y="847572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success</a:t>
            </a:r>
            <a:endParaRPr lang="en-US" sz="1100" dirty="0"/>
          </a:p>
        </p:txBody>
      </p:sp>
      <p:cxnSp>
        <p:nvCxnSpPr>
          <p:cNvPr id="109" name="Straight Arrow Connector 108"/>
          <p:cNvCxnSpPr>
            <a:stCxn id="95" idx="3"/>
            <a:endCxn id="107" idx="1"/>
          </p:cNvCxnSpPr>
          <p:nvPr/>
        </p:nvCxnSpPr>
        <p:spPr>
          <a:xfrm flipV="1">
            <a:off x="3571011" y="1162559"/>
            <a:ext cx="543789" cy="20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0" idx="3"/>
            <a:endCxn id="107" idx="1"/>
          </p:cNvCxnSpPr>
          <p:nvPr/>
        </p:nvCxnSpPr>
        <p:spPr>
          <a:xfrm flipV="1">
            <a:off x="3582740" y="1162559"/>
            <a:ext cx="532060" cy="20910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56301" y="1380153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success.us</a:t>
            </a:r>
            <a:endParaRPr lang="en-US" sz="1100" dirty="0"/>
          </a:p>
        </p:txBody>
      </p:sp>
      <p:sp>
        <p:nvSpPr>
          <p:cNvPr id="121" name="Flowchart: Document 120"/>
          <p:cNvSpPr/>
          <p:nvPr/>
        </p:nvSpPr>
        <p:spPr>
          <a:xfrm>
            <a:off x="4136505" y="1665831"/>
            <a:ext cx="1241598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provide_degree_location.jsp</a:t>
            </a:r>
            <a:endParaRPr lang="en-US" sz="1100" dirty="0"/>
          </a:p>
        </p:txBody>
      </p:sp>
      <p:cxnSp>
        <p:nvCxnSpPr>
          <p:cNvPr id="122" name="Straight Arrow Connector 121"/>
          <p:cNvCxnSpPr>
            <a:stCxn id="107" idx="2"/>
            <a:endCxn id="121" idx="0"/>
          </p:cNvCxnSpPr>
          <p:nvPr/>
        </p:nvCxnSpPr>
        <p:spPr>
          <a:xfrm flipH="1">
            <a:off x="4757304" y="1319645"/>
            <a:ext cx="1" cy="346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799092" y="1380153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forward</a:t>
            </a:r>
            <a:endParaRPr lang="en-US" sz="1100" dirty="0"/>
          </a:p>
        </p:txBody>
      </p:sp>
      <p:sp>
        <p:nvSpPr>
          <p:cNvPr id="126" name="Rounded Rectangle 125"/>
          <p:cNvSpPr/>
          <p:nvPr/>
        </p:nvSpPr>
        <p:spPr>
          <a:xfrm>
            <a:off x="4127756" y="2487003"/>
            <a:ext cx="1285009" cy="314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ProvideDegreeLocForm</a:t>
            </a:r>
            <a:endParaRPr lang="en-US" sz="1100" dirty="0"/>
          </a:p>
        </p:txBody>
      </p:sp>
      <p:cxnSp>
        <p:nvCxnSpPr>
          <p:cNvPr id="127" name="Straight Arrow Connector 126"/>
          <p:cNvCxnSpPr>
            <a:stCxn id="121" idx="2"/>
            <a:endCxn id="126" idx="0"/>
          </p:cNvCxnSpPr>
          <p:nvPr/>
        </p:nvCxnSpPr>
        <p:spPr>
          <a:xfrm>
            <a:off x="4757304" y="2066335"/>
            <a:ext cx="12957" cy="4206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770261" y="2077658"/>
            <a:ext cx="623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Submit</a:t>
            </a:r>
            <a:endParaRPr lang="en-US" sz="1100" dirty="0"/>
          </a:p>
        </p:txBody>
      </p:sp>
      <p:cxnSp>
        <p:nvCxnSpPr>
          <p:cNvPr id="129" name="Curved Connector 128"/>
          <p:cNvCxnSpPr>
            <a:stCxn id="126" idx="1"/>
            <a:endCxn id="121" idx="1"/>
          </p:cNvCxnSpPr>
          <p:nvPr/>
        </p:nvCxnSpPr>
        <p:spPr>
          <a:xfrm rot="10800000" flipH="1">
            <a:off x="4127755" y="1880259"/>
            <a:ext cx="8749" cy="763830"/>
          </a:xfrm>
          <a:prstGeom prst="curvedConnector3">
            <a:avLst>
              <a:gd name="adj1" fmla="val -261287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4127756" y="3033035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provide_degree_location.do</a:t>
            </a:r>
            <a:endParaRPr lang="en-US" sz="1100" dirty="0"/>
          </a:p>
        </p:txBody>
      </p:sp>
      <p:cxnSp>
        <p:nvCxnSpPr>
          <p:cNvPr id="131" name="Straight Arrow Connector 130"/>
          <p:cNvCxnSpPr>
            <a:stCxn id="126" idx="2"/>
            <a:endCxn id="130" idx="0"/>
          </p:cNvCxnSpPr>
          <p:nvPr/>
        </p:nvCxnSpPr>
        <p:spPr>
          <a:xfrm>
            <a:off x="4770261" y="2801175"/>
            <a:ext cx="0" cy="2318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Document 133"/>
          <p:cNvSpPr/>
          <p:nvPr/>
        </p:nvSpPr>
        <p:spPr>
          <a:xfrm>
            <a:off x="4142983" y="3675521"/>
            <a:ext cx="1241598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provide_degree_university2</a:t>
            </a:r>
            <a:r>
              <a:rPr lang="en-US" sz="1100" dirty="0" smtClean="0"/>
              <a:t>.jsp</a:t>
            </a:r>
            <a:endParaRPr lang="en-US" sz="1100" dirty="0"/>
          </a:p>
        </p:txBody>
      </p:sp>
      <p:cxnSp>
        <p:nvCxnSpPr>
          <p:cNvPr id="135" name="Straight Arrow Connector 134"/>
          <p:cNvCxnSpPr>
            <a:stCxn id="130" idx="2"/>
            <a:endCxn id="134" idx="0"/>
          </p:cNvCxnSpPr>
          <p:nvPr/>
        </p:nvCxnSpPr>
        <p:spPr>
          <a:xfrm flipH="1">
            <a:off x="4763782" y="3347207"/>
            <a:ext cx="6479" cy="3283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814563" y="3413911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success</a:t>
            </a:r>
            <a:endParaRPr lang="en-US" sz="1100" dirty="0"/>
          </a:p>
        </p:txBody>
      </p:sp>
      <p:sp>
        <p:nvSpPr>
          <p:cNvPr id="139" name="Rounded Rectangle 138"/>
          <p:cNvSpPr/>
          <p:nvPr/>
        </p:nvSpPr>
        <p:spPr>
          <a:xfrm>
            <a:off x="4123063" y="4374308"/>
            <a:ext cx="1285009" cy="314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ProvideDegreeLocForm</a:t>
            </a:r>
            <a:endParaRPr lang="en-US" sz="11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838608" y="4050761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Submit</a:t>
            </a:r>
            <a:endParaRPr lang="en-US" sz="1100" dirty="0"/>
          </a:p>
        </p:txBody>
      </p:sp>
      <p:cxnSp>
        <p:nvCxnSpPr>
          <p:cNvPr id="141" name="Straight Arrow Connector 140"/>
          <p:cNvCxnSpPr>
            <a:stCxn id="134" idx="2"/>
            <a:endCxn id="139" idx="0"/>
          </p:cNvCxnSpPr>
          <p:nvPr/>
        </p:nvCxnSpPr>
        <p:spPr>
          <a:xfrm>
            <a:off x="4763782" y="4076025"/>
            <a:ext cx="1786" cy="2982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>
            <a:stCxn id="139" idx="1"/>
            <a:endCxn id="134" idx="1"/>
          </p:cNvCxnSpPr>
          <p:nvPr/>
        </p:nvCxnSpPr>
        <p:spPr>
          <a:xfrm rot="10800000" flipH="1">
            <a:off x="4123063" y="3889950"/>
            <a:ext cx="19920" cy="641445"/>
          </a:xfrm>
          <a:prstGeom prst="curvedConnector3">
            <a:avLst>
              <a:gd name="adj1" fmla="val -114759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>
            <a:off x="4130652" y="4896835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provide_degree_university</a:t>
            </a:r>
            <a:r>
              <a:rPr lang="en-US" sz="1100" dirty="0" smtClean="0"/>
              <a:t>.do</a:t>
            </a:r>
            <a:endParaRPr lang="en-US" sz="1100" dirty="0"/>
          </a:p>
        </p:txBody>
      </p:sp>
      <p:cxnSp>
        <p:nvCxnSpPr>
          <p:cNvPr id="151" name="Straight Arrow Connector 150"/>
          <p:cNvCxnSpPr>
            <a:stCxn id="139" idx="2"/>
            <a:endCxn id="150" idx="0"/>
          </p:cNvCxnSpPr>
          <p:nvPr/>
        </p:nvCxnSpPr>
        <p:spPr>
          <a:xfrm>
            <a:off x="4765568" y="4688480"/>
            <a:ext cx="7589" cy="2083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/>
          <p:cNvSpPr/>
          <p:nvPr/>
        </p:nvSpPr>
        <p:spPr>
          <a:xfrm>
            <a:off x="4130652" y="5525948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setDisciplineList.do</a:t>
            </a:r>
          </a:p>
        </p:txBody>
      </p:sp>
      <p:sp>
        <p:nvSpPr>
          <p:cNvPr id="156" name="Flowchart: Document 155"/>
          <p:cNvSpPr/>
          <p:nvPr/>
        </p:nvSpPr>
        <p:spPr>
          <a:xfrm>
            <a:off x="4151434" y="6124344"/>
            <a:ext cx="1241598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provide_degree_discipline.jsp</a:t>
            </a:r>
            <a:endParaRPr lang="en-US" sz="1100" dirty="0"/>
          </a:p>
        </p:txBody>
      </p:sp>
      <p:cxnSp>
        <p:nvCxnSpPr>
          <p:cNvPr id="157" name="Straight Arrow Connector 156"/>
          <p:cNvCxnSpPr>
            <a:stCxn id="155" idx="2"/>
            <a:endCxn id="156" idx="0"/>
          </p:cNvCxnSpPr>
          <p:nvPr/>
        </p:nvCxnSpPr>
        <p:spPr>
          <a:xfrm flipH="1">
            <a:off x="4772233" y="5840120"/>
            <a:ext cx="924" cy="2842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5923747" y="6186402"/>
            <a:ext cx="1285009" cy="314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ProvideDegreeDiscForm</a:t>
            </a:r>
            <a:endParaRPr lang="en-US" sz="1100" dirty="0"/>
          </a:p>
        </p:txBody>
      </p:sp>
      <p:cxnSp>
        <p:nvCxnSpPr>
          <p:cNvPr id="160" name="Straight Arrow Connector 159"/>
          <p:cNvCxnSpPr>
            <a:stCxn id="156" idx="3"/>
            <a:endCxn id="159" idx="1"/>
          </p:cNvCxnSpPr>
          <p:nvPr/>
        </p:nvCxnSpPr>
        <p:spPr>
          <a:xfrm>
            <a:off x="5393032" y="6338772"/>
            <a:ext cx="530715" cy="47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159" idx="2"/>
            <a:endCxn id="156" idx="2"/>
          </p:cNvCxnSpPr>
          <p:nvPr/>
        </p:nvCxnSpPr>
        <p:spPr>
          <a:xfrm rot="5400000">
            <a:off x="5657106" y="5615702"/>
            <a:ext cx="24274" cy="1794019"/>
          </a:xfrm>
          <a:prstGeom prst="curvedConnector3">
            <a:avLst>
              <a:gd name="adj1" fmla="val 1158548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/>
          <p:cNvSpPr/>
          <p:nvPr/>
        </p:nvSpPr>
        <p:spPr>
          <a:xfrm>
            <a:off x="5923747" y="5520632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provide_degree_discipline.do</a:t>
            </a:r>
            <a:endParaRPr lang="en-US" sz="1100" dirty="0"/>
          </a:p>
        </p:txBody>
      </p:sp>
      <p:cxnSp>
        <p:nvCxnSpPr>
          <p:cNvPr id="164" name="Straight Arrow Connector 163"/>
          <p:cNvCxnSpPr>
            <a:stCxn id="159" idx="0"/>
            <a:endCxn id="163" idx="2"/>
          </p:cNvCxnSpPr>
          <p:nvPr/>
        </p:nvCxnSpPr>
        <p:spPr>
          <a:xfrm flipV="1">
            <a:off x="6566252" y="5834804"/>
            <a:ext cx="0" cy="3515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0" idx="2"/>
            <a:endCxn id="155" idx="0"/>
          </p:cNvCxnSpPr>
          <p:nvPr/>
        </p:nvCxnSpPr>
        <p:spPr>
          <a:xfrm>
            <a:off x="4773157" y="5211007"/>
            <a:ext cx="0" cy="3149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4838608" y="5211007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success</a:t>
            </a:r>
            <a:endParaRPr lang="en-US" sz="11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838608" y="584012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forward</a:t>
            </a:r>
            <a:endParaRPr lang="en-US" sz="1100" dirty="0"/>
          </a:p>
        </p:txBody>
      </p:sp>
      <p:sp>
        <p:nvSpPr>
          <p:cNvPr id="190" name="TextBox 189"/>
          <p:cNvSpPr txBox="1"/>
          <p:nvPr/>
        </p:nvSpPr>
        <p:spPr>
          <a:xfrm>
            <a:off x="5399809" y="6085284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Submit</a:t>
            </a:r>
            <a:endParaRPr lang="en-US" sz="1100" dirty="0"/>
          </a:p>
        </p:txBody>
      </p:sp>
      <p:cxnSp>
        <p:nvCxnSpPr>
          <p:cNvPr id="195" name="Straight Arrow Connector 194"/>
          <p:cNvCxnSpPr>
            <a:stCxn id="163" idx="0"/>
            <a:endCxn id="197" idx="2"/>
          </p:cNvCxnSpPr>
          <p:nvPr/>
        </p:nvCxnSpPr>
        <p:spPr>
          <a:xfrm flipH="1" flipV="1">
            <a:off x="6561517" y="5196957"/>
            <a:ext cx="4735" cy="3236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652577" y="5214610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success</a:t>
            </a:r>
            <a:endParaRPr lang="en-US" sz="1100" dirty="0"/>
          </a:p>
        </p:txBody>
      </p:sp>
      <p:sp>
        <p:nvSpPr>
          <p:cNvPr id="197" name="Flowchart: Document 196"/>
          <p:cNvSpPr/>
          <p:nvPr/>
        </p:nvSpPr>
        <p:spPr>
          <a:xfrm>
            <a:off x="5940718" y="4796453"/>
            <a:ext cx="1241598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merge_degree.jsp</a:t>
            </a:r>
            <a:endParaRPr lang="en-US" sz="1100" dirty="0"/>
          </a:p>
        </p:txBody>
      </p:sp>
      <p:sp>
        <p:nvSpPr>
          <p:cNvPr id="198" name="Rounded Rectangle 197"/>
          <p:cNvSpPr/>
          <p:nvPr/>
        </p:nvSpPr>
        <p:spPr>
          <a:xfrm>
            <a:off x="5923746" y="4184420"/>
            <a:ext cx="1285009" cy="314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MergeDegreeForm</a:t>
            </a:r>
            <a:endParaRPr lang="en-US" sz="1100" dirty="0"/>
          </a:p>
        </p:txBody>
      </p:sp>
      <p:cxnSp>
        <p:nvCxnSpPr>
          <p:cNvPr id="199" name="Straight Arrow Connector 198"/>
          <p:cNvCxnSpPr>
            <a:stCxn id="197" idx="0"/>
            <a:endCxn id="198" idx="2"/>
          </p:cNvCxnSpPr>
          <p:nvPr/>
        </p:nvCxnSpPr>
        <p:spPr>
          <a:xfrm flipV="1">
            <a:off x="6561517" y="4498592"/>
            <a:ext cx="4734" cy="2978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6628925" y="449629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Submit</a:t>
            </a:r>
            <a:endParaRPr lang="en-US" sz="1100" dirty="0"/>
          </a:p>
        </p:txBody>
      </p:sp>
      <p:cxnSp>
        <p:nvCxnSpPr>
          <p:cNvPr id="201" name="Curved Connector 200"/>
          <p:cNvCxnSpPr>
            <a:stCxn id="198" idx="1"/>
            <a:endCxn id="197" idx="1"/>
          </p:cNvCxnSpPr>
          <p:nvPr/>
        </p:nvCxnSpPr>
        <p:spPr>
          <a:xfrm rot="10800000" flipH="1" flipV="1">
            <a:off x="5923746" y="4341505"/>
            <a:ext cx="16972" cy="669375"/>
          </a:xfrm>
          <a:prstGeom prst="curvedConnector3">
            <a:avLst>
              <a:gd name="adj1" fmla="val -1346924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/>
          <p:cNvSpPr/>
          <p:nvPr/>
        </p:nvSpPr>
        <p:spPr>
          <a:xfrm>
            <a:off x="5923746" y="3623311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</a:t>
            </a:r>
            <a:r>
              <a:rPr lang="en-US" sz="1100" dirty="0" smtClean="0"/>
              <a:t>erge_degree.do</a:t>
            </a:r>
            <a:endParaRPr lang="en-US" sz="1100" dirty="0"/>
          </a:p>
        </p:txBody>
      </p:sp>
      <p:cxnSp>
        <p:nvCxnSpPr>
          <p:cNvPr id="203" name="Straight Arrow Connector 202"/>
          <p:cNvCxnSpPr>
            <a:stCxn id="198" idx="0"/>
            <a:endCxn id="202" idx="2"/>
          </p:cNvCxnSpPr>
          <p:nvPr/>
        </p:nvCxnSpPr>
        <p:spPr>
          <a:xfrm flipV="1">
            <a:off x="6566251" y="3937483"/>
            <a:ext cx="0" cy="246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ounded Rectangle 223"/>
          <p:cNvSpPr/>
          <p:nvPr/>
        </p:nvSpPr>
        <p:spPr>
          <a:xfrm>
            <a:off x="5919012" y="3045404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setSpecializationList.do</a:t>
            </a:r>
            <a:endParaRPr lang="en-US" sz="1100" dirty="0"/>
          </a:p>
        </p:txBody>
      </p:sp>
      <p:sp>
        <p:nvSpPr>
          <p:cNvPr id="228" name="Flowchart: Document 227"/>
          <p:cNvSpPr/>
          <p:nvPr/>
        </p:nvSpPr>
        <p:spPr>
          <a:xfrm>
            <a:off x="5919012" y="2325728"/>
            <a:ext cx="1241598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specialization.jsp</a:t>
            </a:r>
            <a:endParaRPr lang="en-US" sz="1100" dirty="0"/>
          </a:p>
        </p:txBody>
      </p:sp>
      <p:sp>
        <p:nvSpPr>
          <p:cNvPr id="240" name="Rounded Rectangle 239"/>
          <p:cNvSpPr/>
          <p:nvPr/>
        </p:nvSpPr>
        <p:spPr>
          <a:xfrm>
            <a:off x="5891822" y="1693289"/>
            <a:ext cx="1285009" cy="314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SpecializarionForm</a:t>
            </a:r>
            <a:endParaRPr lang="en-US" sz="1100" dirty="0"/>
          </a:p>
        </p:txBody>
      </p:sp>
      <p:sp>
        <p:nvSpPr>
          <p:cNvPr id="241" name="Rounded Rectangle 240"/>
          <p:cNvSpPr/>
          <p:nvPr/>
        </p:nvSpPr>
        <p:spPr>
          <a:xfrm>
            <a:off x="5897307" y="1133628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specialization</a:t>
            </a:r>
            <a:r>
              <a:rPr lang="en-US" sz="1100" dirty="0" smtClean="0"/>
              <a:t>.do</a:t>
            </a:r>
            <a:endParaRPr lang="en-US" sz="1100" dirty="0"/>
          </a:p>
        </p:txBody>
      </p:sp>
      <p:cxnSp>
        <p:nvCxnSpPr>
          <p:cNvPr id="242" name="Straight Arrow Connector 241"/>
          <p:cNvCxnSpPr>
            <a:stCxn id="202" idx="0"/>
            <a:endCxn id="224" idx="2"/>
          </p:cNvCxnSpPr>
          <p:nvPr/>
        </p:nvCxnSpPr>
        <p:spPr>
          <a:xfrm flipH="1" flipV="1">
            <a:off x="6561517" y="3359576"/>
            <a:ext cx="4734" cy="2637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24" idx="0"/>
            <a:endCxn id="228" idx="2"/>
          </p:cNvCxnSpPr>
          <p:nvPr/>
        </p:nvCxnSpPr>
        <p:spPr>
          <a:xfrm flipH="1" flipV="1">
            <a:off x="6539811" y="2726232"/>
            <a:ext cx="21706" cy="3191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28" idx="0"/>
            <a:endCxn id="240" idx="2"/>
          </p:cNvCxnSpPr>
          <p:nvPr/>
        </p:nvCxnSpPr>
        <p:spPr>
          <a:xfrm flipH="1" flipV="1">
            <a:off x="6534327" y="2007461"/>
            <a:ext cx="5484" cy="318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40" idx="0"/>
            <a:endCxn id="241" idx="2"/>
          </p:cNvCxnSpPr>
          <p:nvPr/>
        </p:nvCxnSpPr>
        <p:spPr>
          <a:xfrm flipV="1">
            <a:off x="6534327" y="1447800"/>
            <a:ext cx="5485" cy="2454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ocument 257"/>
          <p:cNvSpPr/>
          <p:nvPr/>
        </p:nvSpPr>
        <p:spPr>
          <a:xfrm>
            <a:off x="7739612" y="1077191"/>
            <a:ext cx="1241598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verification.jsp</a:t>
            </a:r>
            <a:endParaRPr lang="en-US" sz="1100" dirty="0"/>
          </a:p>
        </p:txBody>
      </p:sp>
      <p:cxnSp>
        <p:nvCxnSpPr>
          <p:cNvPr id="259" name="Straight Arrow Connector 258"/>
          <p:cNvCxnSpPr>
            <a:stCxn id="241" idx="3"/>
            <a:endCxn id="258" idx="1"/>
          </p:cNvCxnSpPr>
          <p:nvPr/>
        </p:nvCxnSpPr>
        <p:spPr>
          <a:xfrm>
            <a:off x="7182316" y="1290714"/>
            <a:ext cx="557296" cy="9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urved Connector 261"/>
          <p:cNvCxnSpPr>
            <a:stCxn id="240" idx="1"/>
            <a:endCxn id="228" idx="1"/>
          </p:cNvCxnSpPr>
          <p:nvPr/>
        </p:nvCxnSpPr>
        <p:spPr>
          <a:xfrm rot="10800000" flipH="1" flipV="1">
            <a:off x="5891822" y="1850374"/>
            <a:ext cx="27190" cy="689781"/>
          </a:xfrm>
          <a:prstGeom prst="curvedConnector3">
            <a:avLst>
              <a:gd name="adj1" fmla="val -84075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6623928" y="2035789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Submit</a:t>
            </a:r>
            <a:endParaRPr lang="en-US" sz="1100" dirty="0"/>
          </a:p>
        </p:txBody>
      </p:sp>
      <p:sp>
        <p:nvSpPr>
          <p:cNvPr id="266" name="TextBox 265"/>
          <p:cNvSpPr txBox="1"/>
          <p:nvPr/>
        </p:nvSpPr>
        <p:spPr>
          <a:xfrm>
            <a:off x="7196980" y="997931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success</a:t>
            </a:r>
            <a:endParaRPr lang="en-US" sz="11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518402" y="3347207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success.done</a:t>
            </a:r>
            <a:endParaRPr lang="en-US" sz="11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595875" y="2740317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forward</a:t>
            </a:r>
            <a:endParaRPr lang="en-US" sz="1100" dirty="0"/>
          </a:p>
        </p:txBody>
      </p:sp>
      <p:cxnSp>
        <p:nvCxnSpPr>
          <p:cNvPr id="269" name="Straight Arrow Connector 268"/>
          <p:cNvCxnSpPr>
            <a:stCxn id="202" idx="1"/>
            <a:endCxn id="107" idx="3"/>
          </p:cNvCxnSpPr>
          <p:nvPr/>
        </p:nvCxnSpPr>
        <p:spPr>
          <a:xfrm rot="10800000">
            <a:off x="5399810" y="1162559"/>
            <a:ext cx="523937" cy="26178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5217066" y="2751934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success.more</a:t>
            </a:r>
            <a:endParaRPr lang="en-US" sz="1100" dirty="0"/>
          </a:p>
        </p:txBody>
      </p:sp>
      <p:sp>
        <p:nvSpPr>
          <p:cNvPr id="276" name="Rounded Rectangle 275"/>
          <p:cNvSpPr/>
          <p:nvPr/>
        </p:nvSpPr>
        <p:spPr>
          <a:xfrm>
            <a:off x="7696201" y="1693401"/>
            <a:ext cx="1285009" cy="314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VerificationForm</a:t>
            </a:r>
            <a:endParaRPr lang="en-US" sz="1100" dirty="0"/>
          </a:p>
        </p:txBody>
      </p:sp>
      <p:sp>
        <p:nvSpPr>
          <p:cNvPr id="277" name="Rounded Rectangle 276"/>
          <p:cNvSpPr/>
          <p:nvPr/>
        </p:nvSpPr>
        <p:spPr>
          <a:xfrm>
            <a:off x="7696201" y="2239433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verification.do</a:t>
            </a:r>
            <a:endParaRPr lang="en-US" sz="1100" dirty="0"/>
          </a:p>
        </p:txBody>
      </p:sp>
      <p:cxnSp>
        <p:nvCxnSpPr>
          <p:cNvPr id="278" name="Straight Arrow Connector 277"/>
          <p:cNvCxnSpPr>
            <a:stCxn id="276" idx="2"/>
            <a:endCxn id="277" idx="0"/>
          </p:cNvCxnSpPr>
          <p:nvPr/>
        </p:nvCxnSpPr>
        <p:spPr>
          <a:xfrm>
            <a:off x="8338706" y="2007573"/>
            <a:ext cx="0" cy="2318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ounded Rectangle 285"/>
          <p:cNvSpPr/>
          <p:nvPr/>
        </p:nvSpPr>
        <p:spPr>
          <a:xfrm>
            <a:off x="7696200" y="2878958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Submit_application.do</a:t>
            </a:r>
            <a:endParaRPr lang="en-US" sz="1100" dirty="0"/>
          </a:p>
        </p:txBody>
      </p:sp>
      <p:sp>
        <p:nvSpPr>
          <p:cNvPr id="288" name="Flowchart: Document 287"/>
          <p:cNvSpPr/>
          <p:nvPr/>
        </p:nvSpPr>
        <p:spPr>
          <a:xfrm>
            <a:off x="7696200" y="3723055"/>
            <a:ext cx="1241598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confirmation.jsp</a:t>
            </a:r>
            <a:endParaRPr lang="en-US" sz="1100" dirty="0"/>
          </a:p>
        </p:txBody>
      </p:sp>
      <p:cxnSp>
        <p:nvCxnSpPr>
          <p:cNvPr id="289" name="Straight Arrow Connector 288"/>
          <p:cNvCxnSpPr>
            <a:stCxn id="258" idx="2"/>
            <a:endCxn id="276" idx="0"/>
          </p:cNvCxnSpPr>
          <p:nvPr/>
        </p:nvCxnSpPr>
        <p:spPr>
          <a:xfrm flipH="1">
            <a:off x="8338706" y="1477695"/>
            <a:ext cx="21705" cy="2157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77" idx="2"/>
            <a:endCxn id="286" idx="0"/>
          </p:cNvCxnSpPr>
          <p:nvPr/>
        </p:nvCxnSpPr>
        <p:spPr>
          <a:xfrm flipH="1">
            <a:off x="8338705" y="2553605"/>
            <a:ext cx="1" cy="3253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86" idx="2"/>
            <a:endCxn id="288" idx="0"/>
          </p:cNvCxnSpPr>
          <p:nvPr/>
        </p:nvCxnSpPr>
        <p:spPr>
          <a:xfrm flipH="1">
            <a:off x="8316999" y="3193130"/>
            <a:ext cx="21706" cy="529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Flowchart: Document 300"/>
          <p:cNvSpPr/>
          <p:nvPr/>
        </p:nvSpPr>
        <p:spPr>
          <a:xfrm>
            <a:off x="7696200" y="4578229"/>
            <a:ext cx="1241598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cancelation.jsp</a:t>
            </a:r>
            <a:endParaRPr lang="en-US" sz="1100" dirty="0"/>
          </a:p>
        </p:txBody>
      </p:sp>
      <p:sp>
        <p:nvSpPr>
          <p:cNvPr id="302" name="TextBox 301"/>
          <p:cNvSpPr txBox="1"/>
          <p:nvPr/>
        </p:nvSpPr>
        <p:spPr>
          <a:xfrm>
            <a:off x="8423812" y="1431791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Submit</a:t>
            </a:r>
            <a:endParaRPr lang="en-US" sz="1100" dirty="0"/>
          </a:p>
        </p:txBody>
      </p:sp>
      <p:sp>
        <p:nvSpPr>
          <p:cNvPr id="304" name="TextBox 303"/>
          <p:cNvSpPr txBox="1"/>
          <p:nvPr/>
        </p:nvSpPr>
        <p:spPr>
          <a:xfrm>
            <a:off x="7818612" y="2570422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success.submit</a:t>
            </a:r>
            <a:endParaRPr lang="en-US" sz="1100" dirty="0"/>
          </a:p>
        </p:txBody>
      </p:sp>
      <p:cxnSp>
        <p:nvCxnSpPr>
          <p:cNvPr id="305" name="Curved Connector 304"/>
          <p:cNvCxnSpPr>
            <a:stCxn id="276" idx="1"/>
            <a:endCxn id="258" idx="1"/>
          </p:cNvCxnSpPr>
          <p:nvPr/>
        </p:nvCxnSpPr>
        <p:spPr>
          <a:xfrm rot="10800000" flipH="1">
            <a:off x="7696200" y="1291619"/>
            <a:ext cx="43411" cy="558868"/>
          </a:xfrm>
          <a:prstGeom prst="curvedConnector3">
            <a:avLst>
              <a:gd name="adj1" fmla="val -526595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77" idx="1"/>
            <a:endCxn id="301" idx="1"/>
          </p:cNvCxnSpPr>
          <p:nvPr/>
        </p:nvCxnSpPr>
        <p:spPr>
          <a:xfrm rot="10800000" flipV="1">
            <a:off x="7696201" y="2396519"/>
            <a:ext cx="1" cy="2396138"/>
          </a:xfrm>
          <a:prstGeom prst="curvedConnector3">
            <a:avLst>
              <a:gd name="adj1" fmla="val 228601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249286" y="4225166"/>
            <a:ext cx="1008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success.cancel</a:t>
            </a:r>
            <a:endParaRPr lang="en-US" sz="1100" dirty="0"/>
          </a:p>
        </p:txBody>
      </p:sp>
      <p:sp>
        <p:nvSpPr>
          <p:cNvPr id="316" name="TextBox 315"/>
          <p:cNvSpPr txBox="1"/>
          <p:nvPr/>
        </p:nvSpPr>
        <p:spPr>
          <a:xfrm>
            <a:off x="8384431" y="328391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forward</a:t>
            </a:r>
            <a:endParaRPr lang="en-US" sz="1100" dirty="0"/>
          </a:p>
        </p:txBody>
      </p:sp>
      <p:sp>
        <p:nvSpPr>
          <p:cNvPr id="317" name="TextBox 316"/>
          <p:cNvSpPr txBox="1"/>
          <p:nvPr/>
        </p:nvSpPr>
        <p:spPr>
          <a:xfrm>
            <a:off x="797512" y="267859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321" name="Straight Arrow Connector 320"/>
          <p:cNvCxnSpPr>
            <a:stCxn id="317" idx="2"/>
            <a:endCxn id="2" idx="0"/>
          </p:cNvCxnSpPr>
          <p:nvPr/>
        </p:nvCxnSpPr>
        <p:spPr>
          <a:xfrm>
            <a:off x="1113657" y="637191"/>
            <a:ext cx="1998" cy="250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7333513" y="164625"/>
            <a:ext cx="1604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Applicant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205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49582" y="916049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ChairHome.do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412429" y="8832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4" name="Straight Arrow Connector 3"/>
          <p:cNvCxnSpPr>
            <a:stCxn id="3" idx="3"/>
            <a:endCxn id="2" idx="1"/>
          </p:cNvCxnSpPr>
          <p:nvPr/>
        </p:nvCxnSpPr>
        <p:spPr>
          <a:xfrm>
            <a:off x="1044718" y="1067893"/>
            <a:ext cx="804864" cy="52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ocument 4"/>
          <p:cNvSpPr/>
          <p:nvPr/>
        </p:nvSpPr>
        <p:spPr>
          <a:xfrm>
            <a:off x="2038083" y="1628544"/>
            <a:ext cx="904010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prereview.jsp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5" idx="2"/>
            <a:endCxn id="10" idx="0"/>
          </p:cNvCxnSpPr>
          <p:nvPr/>
        </p:nvCxnSpPr>
        <p:spPr>
          <a:xfrm rot="5400000">
            <a:off x="1573444" y="1571260"/>
            <a:ext cx="458857" cy="1374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47571" y="1298577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Case1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473150" y="2487905"/>
            <a:ext cx="1285009" cy="314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AddReviewerForm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3195694" y="2483219"/>
            <a:ext cx="1285009" cy="314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RemoveReviewerForm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473150" y="3048000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r>
              <a:rPr lang="en-US" sz="1100" dirty="0" smtClean="0"/>
              <a:t>ddreviewer.do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3210791" y="3048000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removereviewer.do</a:t>
            </a:r>
            <a:endParaRPr lang="en-US" sz="1100" dirty="0"/>
          </a:p>
        </p:txBody>
      </p:sp>
      <p:cxnSp>
        <p:nvCxnSpPr>
          <p:cNvPr id="18" name="Straight Arrow Connector 5"/>
          <p:cNvCxnSpPr>
            <a:stCxn id="5" idx="2"/>
            <a:endCxn id="11" idx="0"/>
          </p:cNvCxnSpPr>
          <p:nvPr/>
        </p:nvCxnSpPr>
        <p:spPr>
          <a:xfrm rot="16200000" flipH="1">
            <a:off x="2937058" y="1582077"/>
            <a:ext cx="454171" cy="13481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2"/>
            <a:endCxn id="5" idx="0"/>
          </p:cNvCxnSpPr>
          <p:nvPr/>
        </p:nvCxnSpPr>
        <p:spPr>
          <a:xfrm flipH="1">
            <a:off x="2490088" y="1230221"/>
            <a:ext cx="1999" cy="3983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3" idx="0"/>
          </p:cNvCxnSpPr>
          <p:nvPr/>
        </p:nvCxnSpPr>
        <p:spPr>
          <a:xfrm>
            <a:off x="1115655" y="2802077"/>
            <a:ext cx="0" cy="2459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4" idx="0"/>
          </p:cNvCxnSpPr>
          <p:nvPr/>
        </p:nvCxnSpPr>
        <p:spPr>
          <a:xfrm>
            <a:off x="3838199" y="2797391"/>
            <a:ext cx="15097" cy="250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839191" y="2473847"/>
            <a:ext cx="1285009" cy="314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StartForm</a:t>
            </a:r>
            <a:endParaRPr lang="en-US" sz="1100" dirty="0"/>
          </a:p>
        </p:txBody>
      </p:sp>
      <p:sp>
        <p:nvSpPr>
          <p:cNvPr id="33" name="Rounded Rectangle 32"/>
          <p:cNvSpPr/>
          <p:nvPr/>
        </p:nvSpPr>
        <p:spPr>
          <a:xfrm>
            <a:off x="1854288" y="3038628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startreview.do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32" idx="2"/>
            <a:endCxn id="33" idx="0"/>
          </p:cNvCxnSpPr>
          <p:nvPr/>
        </p:nvCxnSpPr>
        <p:spPr>
          <a:xfrm>
            <a:off x="2481696" y="2788019"/>
            <a:ext cx="15097" cy="250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32" idx="0"/>
          </p:cNvCxnSpPr>
          <p:nvPr/>
        </p:nvCxnSpPr>
        <p:spPr>
          <a:xfrm flipH="1">
            <a:off x="2481696" y="2029048"/>
            <a:ext cx="8392" cy="444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0" idx="1"/>
            <a:endCxn id="5" idx="1"/>
          </p:cNvCxnSpPr>
          <p:nvPr/>
        </p:nvCxnSpPr>
        <p:spPr>
          <a:xfrm rot="10800000" flipH="1">
            <a:off x="473149" y="1842973"/>
            <a:ext cx="1564933" cy="802019"/>
          </a:xfrm>
          <a:prstGeom prst="curvedConnector3">
            <a:avLst>
              <a:gd name="adj1" fmla="val -14608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1" idx="3"/>
            <a:endCxn id="5" idx="3"/>
          </p:cNvCxnSpPr>
          <p:nvPr/>
        </p:nvCxnSpPr>
        <p:spPr>
          <a:xfrm flipH="1" flipV="1">
            <a:off x="2942093" y="1842972"/>
            <a:ext cx="1538610" cy="797333"/>
          </a:xfrm>
          <a:prstGeom prst="curvedConnector3">
            <a:avLst>
              <a:gd name="adj1" fmla="val -14858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2" idx="1"/>
            <a:endCxn id="5" idx="1"/>
          </p:cNvCxnSpPr>
          <p:nvPr/>
        </p:nvCxnSpPr>
        <p:spPr>
          <a:xfrm rot="10800000" flipH="1">
            <a:off x="1839191" y="1842973"/>
            <a:ext cx="198892" cy="787961"/>
          </a:xfrm>
          <a:prstGeom prst="curvedConnector3">
            <a:avLst>
              <a:gd name="adj1" fmla="val -114937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3" idx="2"/>
          </p:cNvCxnSpPr>
          <p:nvPr/>
        </p:nvCxnSpPr>
        <p:spPr>
          <a:xfrm>
            <a:off x="2496793" y="3352800"/>
            <a:ext cx="0" cy="2286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2"/>
          </p:cNvCxnSpPr>
          <p:nvPr/>
        </p:nvCxnSpPr>
        <p:spPr>
          <a:xfrm>
            <a:off x="1115655" y="3362172"/>
            <a:ext cx="1" cy="21922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4" idx="2"/>
          </p:cNvCxnSpPr>
          <p:nvPr/>
        </p:nvCxnSpPr>
        <p:spPr>
          <a:xfrm>
            <a:off x="3853296" y="3362172"/>
            <a:ext cx="0" cy="21922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1115656" y="3581400"/>
            <a:ext cx="3501490" cy="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5"/>
          <p:cNvCxnSpPr>
            <a:endCxn id="2" idx="3"/>
          </p:cNvCxnSpPr>
          <p:nvPr/>
        </p:nvCxnSpPr>
        <p:spPr>
          <a:xfrm rot="16200000" flipV="1">
            <a:off x="2621735" y="1585991"/>
            <a:ext cx="2508268" cy="148255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41006" y="2039439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AddReviewer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3429000" y="1989837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RemoveReviewer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2423337" y="2034221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StartRevie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112995" y="357100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Success</a:t>
            </a:r>
            <a:endParaRPr lang="en-US" sz="1100" dirty="0"/>
          </a:p>
        </p:txBody>
      </p:sp>
      <p:sp>
        <p:nvSpPr>
          <p:cNvPr id="87" name="Flowchart: Document 86"/>
          <p:cNvSpPr/>
          <p:nvPr/>
        </p:nvSpPr>
        <p:spPr>
          <a:xfrm>
            <a:off x="6461670" y="1560187"/>
            <a:ext cx="904010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review.jsp</a:t>
            </a:r>
            <a:endParaRPr lang="en-US" sz="1100" dirty="0"/>
          </a:p>
        </p:txBody>
      </p:sp>
      <p:cxnSp>
        <p:nvCxnSpPr>
          <p:cNvPr id="88" name="Straight Arrow Connector 5"/>
          <p:cNvCxnSpPr>
            <a:stCxn id="2" idx="0"/>
            <a:endCxn id="87" idx="0"/>
          </p:cNvCxnSpPr>
          <p:nvPr/>
        </p:nvCxnSpPr>
        <p:spPr>
          <a:xfrm rot="16200000" flipH="1">
            <a:off x="4380812" y="-972676"/>
            <a:ext cx="644138" cy="4421588"/>
          </a:xfrm>
          <a:prstGeom prst="bentConnector3">
            <a:avLst>
              <a:gd name="adj1" fmla="val -354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707082" y="3810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Case2</a:t>
            </a:r>
            <a:endParaRPr lang="en-US" sz="1100" dirty="0"/>
          </a:p>
        </p:txBody>
      </p:sp>
      <p:sp>
        <p:nvSpPr>
          <p:cNvPr id="92" name="Rounded Rectangle 91"/>
          <p:cNvSpPr/>
          <p:nvPr/>
        </p:nvSpPr>
        <p:spPr>
          <a:xfrm>
            <a:off x="4876800" y="2416123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reviewers.do</a:t>
            </a:r>
            <a:endParaRPr lang="en-US" sz="1100" dirty="0"/>
          </a:p>
        </p:txBody>
      </p:sp>
      <p:sp>
        <p:nvSpPr>
          <p:cNvPr id="93" name="Rounded Rectangle 92"/>
          <p:cNvSpPr/>
          <p:nvPr/>
        </p:nvSpPr>
        <p:spPr>
          <a:xfrm>
            <a:off x="7614441" y="2416123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specializations.do</a:t>
            </a:r>
            <a:endParaRPr lang="en-US" sz="1100" dirty="0"/>
          </a:p>
        </p:txBody>
      </p:sp>
      <p:sp>
        <p:nvSpPr>
          <p:cNvPr id="94" name="Rounded Rectangle 93"/>
          <p:cNvSpPr/>
          <p:nvPr/>
        </p:nvSpPr>
        <p:spPr>
          <a:xfrm>
            <a:off x="6257938" y="2406751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disciplines.do</a:t>
            </a:r>
            <a:endParaRPr lang="en-US" sz="1100" dirty="0"/>
          </a:p>
        </p:txBody>
      </p:sp>
      <p:sp>
        <p:nvSpPr>
          <p:cNvPr id="95" name="Flowchart: Document 94"/>
          <p:cNvSpPr/>
          <p:nvPr/>
        </p:nvSpPr>
        <p:spPr>
          <a:xfrm>
            <a:off x="4876800" y="2981286"/>
            <a:ext cx="1285009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reviewers.jsp</a:t>
            </a:r>
            <a:endParaRPr lang="en-US" sz="1100" dirty="0"/>
          </a:p>
        </p:txBody>
      </p:sp>
      <p:sp>
        <p:nvSpPr>
          <p:cNvPr id="96" name="Flowchart: Document 95"/>
          <p:cNvSpPr/>
          <p:nvPr/>
        </p:nvSpPr>
        <p:spPr>
          <a:xfrm>
            <a:off x="6257938" y="2981286"/>
            <a:ext cx="1285009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disciplines.jsp</a:t>
            </a:r>
            <a:endParaRPr lang="en-US" sz="1100" dirty="0"/>
          </a:p>
        </p:txBody>
      </p:sp>
      <p:sp>
        <p:nvSpPr>
          <p:cNvPr id="97" name="Flowchart: Document 96"/>
          <p:cNvSpPr/>
          <p:nvPr/>
        </p:nvSpPr>
        <p:spPr>
          <a:xfrm>
            <a:off x="7614441" y="2981286"/>
            <a:ext cx="1285009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specializations.jsp</a:t>
            </a:r>
            <a:endParaRPr lang="en-US" sz="1100" dirty="0"/>
          </a:p>
        </p:txBody>
      </p:sp>
      <p:cxnSp>
        <p:nvCxnSpPr>
          <p:cNvPr id="98" name="Straight Arrow Connector 5"/>
          <p:cNvCxnSpPr>
            <a:stCxn id="87" idx="2"/>
            <a:endCxn id="92" idx="0"/>
          </p:cNvCxnSpPr>
          <p:nvPr/>
        </p:nvCxnSpPr>
        <p:spPr>
          <a:xfrm rot="5400000">
            <a:off x="5988774" y="1491222"/>
            <a:ext cx="455432" cy="13943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5"/>
          <p:cNvCxnSpPr>
            <a:stCxn id="87" idx="2"/>
            <a:endCxn id="93" idx="0"/>
          </p:cNvCxnSpPr>
          <p:nvPr/>
        </p:nvCxnSpPr>
        <p:spPr>
          <a:xfrm rot="16200000" flipH="1">
            <a:off x="7357594" y="1516771"/>
            <a:ext cx="455432" cy="1343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7" idx="2"/>
            <a:endCxn id="94" idx="0"/>
          </p:cNvCxnSpPr>
          <p:nvPr/>
        </p:nvCxnSpPr>
        <p:spPr>
          <a:xfrm flipH="1">
            <a:off x="6900443" y="1960691"/>
            <a:ext cx="13232" cy="446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2" idx="2"/>
            <a:endCxn id="95" idx="0"/>
          </p:cNvCxnSpPr>
          <p:nvPr/>
        </p:nvCxnSpPr>
        <p:spPr>
          <a:xfrm>
            <a:off x="5519305" y="2730295"/>
            <a:ext cx="0" cy="2509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4" idx="2"/>
            <a:endCxn id="96" idx="0"/>
          </p:cNvCxnSpPr>
          <p:nvPr/>
        </p:nvCxnSpPr>
        <p:spPr>
          <a:xfrm>
            <a:off x="6900443" y="2720923"/>
            <a:ext cx="0" cy="260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3" idx="2"/>
            <a:endCxn id="97" idx="0"/>
          </p:cNvCxnSpPr>
          <p:nvPr/>
        </p:nvCxnSpPr>
        <p:spPr>
          <a:xfrm>
            <a:off x="8256946" y="2730295"/>
            <a:ext cx="0" cy="2509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498523" y="2730295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forward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917140" y="2719676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forward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256946" y="2719676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forward</a:t>
            </a:r>
            <a:endParaRPr lang="en-US" sz="1100" dirty="0"/>
          </a:p>
        </p:txBody>
      </p:sp>
      <p:sp>
        <p:nvSpPr>
          <p:cNvPr id="120" name="Rounded Rectangle 119"/>
          <p:cNvSpPr/>
          <p:nvPr/>
        </p:nvSpPr>
        <p:spPr>
          <a:xfrm>
            <a:off x="6256313" y="5202382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applications.do</a:t>
            </a:r>
            <a:endParaRPr lang="en-US" sz="1100" dirty="0"/>
          </a:p>
        </p:txBody>
      </p:sp>
      <p:cxnSp>
        <p:nvCxnSpPr>
          <p:cNvPr id="121" name="Straight Arrow Connector 5"/>
          <p:cNvCxnSpPr>
            <a:stCxn id="95" idx="2"/>
            <a:endCxn id="120" idx="0"/>
          </p:cNvCxnSpPr>
          <p:nvPr/>
        </p:nvCxnSpPr>
        <p:spPr>
          <a:xfrm rot="16200000" flipH="1">
            <a:off x="5298765" y="3602329"/>
            <a:ext cx="1820592" cy="1379513"/>
          </a:xfrm>
          <a:prstGeom prst="bentConnector3">
            <a:avLst>
              <a:gd name="adj1" fmla="val 8595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5"/>
          <p:cNvCxnSpPr>
            <a:stCxn id="151" idx="2"/>
            <a:endCxn id="120" idx="0"/>
          </p:cNvCxnSpPr>
          <p:nvPr/>
        </p:nvCxnSpPr>
        <p:spPr>
          <a:xfrm rot="5400000">
            <a:off x="7311153" y="4264519"/>
            <a:ext cx="525529" cy="13501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50" idx="2"/>
            <a:endCxn id="120" idx="0"/>
          </p:cNvCxnSpPr>
          <p:nvPr/>
        </p:nvCxnSpPr>
        <p:spPr>
          <a:xfrm>
            <a:off x="6892512" y="4676853"/>
            <a:ext cx="6306" cy="52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Document 132"/>
          <p:cNvSpPr/>
          <p:nvPr/>
        </p:nvSpPr>
        <p:spPr>
          <a:xfrm>
            <a:off x="6262600" y="5776669"/>
            <a:ext cx="1285009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applications.jsp</a:t>
            </a:r>
            <a:endParaRPr lang="en-US" sz="1100" dirty="0"/>
          </a:p>
        </p:txBody>
      </p:sp>
      <p:cxnSp>
        <p:nvCxnSpPr>
          <p:cNvPr id="134" name="Straight Arrow Connector 133"/>
          <p:cNvCxnSpPr>
            <a:stCxn id="120" idx="2"/>
            <a:endCxn id="133" idx="0"/>
          </p:cNvCxnSpPr>
          <p:nvPr/>
        </p:nvCxnSpPr>
        <p:spPr>
          <a:xfrm>
            <a:off x="6898818" y="5516554"/>
            <a:ext cx="6287" cy="2601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898197" y="55150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forward</a:t>
            </a:r>
            <a:endParaRPr lang="en-US" sz="1100" dirty="0"/>
          </a:p>
        </p:txBody>
      </p:sp>
      <p:sp>
        <p:nvSpPr>
          <p:cNvPr id="148" name="Rounded Rectangle 147"/>
          <p:cNvSpPr/>
          <p:nvPr/>
        </p:nvSpPr>
        <p:spPr>
          <a:xfrm>
            <a:off x="7606510" y="3711186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specializations.do</a:t>
            </a:r>
            <a:endParaRPr lang="en-US" sz="1100" dirty="0"/>
          </a:p>
        </p:txBody>
      </p:sp>
      <p:sp>
        <p:nvSpPr>
          <p:cNvPr id="149" name="Rounded Rectangle 148"/>
          <p:cNvSpPr/>
          <p:nvPr/>
        </p:nvSpPr>
        <p:spPr>
          <a:xfrm>
            <a:off x="6250007" y="3701814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disciplines.do</a:t>
            </a:r>
            <a:endParaRPr lang="en-US" sz="1100" dirty="0"/>
          </a:p>
        </p:txBody>
      </p:sp>
      <p:sp>
        <p:nvSpPr>
          <p:cNvPr id="150" name="Flowchart: Document 149"/>
          <p:cNvSpPr/>
          <p:nvPr/>
        </p:nvSpPr>
        <p:spPr>
          <a:xfrm>
            <a:off x="6250007" y="4276349"/>
            <a:ext cx="1285009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disciplines.jsp</a:t>
            </a:r>
            <a:endParaRPr lang="en-US" sz="1100" dirty="0"/>
          </a:p>
        </p:txBody>
      </p:sp>
      <p:sp>
        <p:nvSpPr>
          <p:cNvPr id="151" name="Flowchart: Document 150"/>
          <p:cNvSpPr/>
          <p:nvPr/>
        </p:nvSpPr>
        <p:spPr>
          <a:xfrm>
            <a:off x="7606510" y="4276349"/>
            <a:ext cx="1285009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specializations.jsp</a:t>
            </a:r>
            <a:endParaRPr lang="en-US" sz="1100" dirty="0"/>
          </a:p>
        </p:txBody>
      </p:sp>
      <p:cxnSp>
        <p:nvCxnSpPr>
          <p:cNvPr id="152" name="Straight Arrow Connector 151"/>
          <p:cNvCxnSpPr>
            <a:stCxn id="149" idx="2"/>
            <a:endCxn id="150" idx="0"/>
          </p:cNvCxnSpPr>
          <p:nvPr/>
        </p:nvCxnSpPr>
        <p:spPr>
          <a:xfrm>
            <a:off x="6892512" y="4015986"/>
            <a:ext cx="0" cy="260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8" idx="2"/>
            <a:endCxn id="151" idx="0"/>
          </p:cNvCxnSpPr>
          <p:nvPr/>
        </p:nvCxnSpPr>
        <p:spPr>
          <a:xfrm>
            <a:off x="8249015" y="4025358"/>
            <a:ext cx="0" cy="2509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09209" y="401473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forward</a:t>
            </a:r>
            <a:endParaRPr 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249015" y="401473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forward</a:t>
            </a:r>
            <a:endParaRPr lang="en-US" sz="1100" dirty="0"/>
          </a:p>
        </p:txBody>
      </p:sp>
      <p:cxnSp>
        <p:nvCxnSpPr>
          <p:cNvPr id="165" name="Straight Arrow Connector 164"/>
          <p:cNvCxnSpPr>
            <a:stCxn id="96" idx="2"/>
            <a:endCxn id="149" idx="0"/>
          </p:cNvCxnSpPr>
          <p:nvPr/>
        </p:nvCxnSpPr>
        <p:spPr>
          <a:xfrm flipH="1">
            <a:off x="6892512" y="3381790"/>
            <a:ext cx="7931" cy="320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909209" y="3281521"/>
            <a:ext cx="718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Choose </a:t>
            </a:r>
          </a:p>
          <a:p>
            <a:r>
              <a:rPr lang="en-US" sz="1100" dirty="0" smtClean="0"/>
              <a:t>discipline</a:t>
            </a:r>
            <a:endParaRPr lang="en-US" sz="1100" dirty="0"/>
          </a:p>
        </p:txBody>
      </p:sp>
      <p:cxnSp>
        <p:nvCxnSpPr>
          <p:cNvPr id="169" name="Straight Arrow Connector 168"/>
          <p:cNvCxnSpPr>
            <a:stCxn id="97" idx="2"/>
            <a:endCxn id="148" idx="0"/>
          </p:cNvCxnSpPr>
          <p:nvPr/>
        </p:nvCxnSpPr>
        <p:spPr>
          <a:xfrm flipH="1">
            <a:off x="8249015" y="3381790"/>
            <a:ext cx="7931" cy="329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8286129" y="3281521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Choose </a:t>
            </a:r>
          </a:p>
          <a:p>
            <a:r>
              <a:rPr lang="en-US" sz="1100" dirty="0" smtClean="0"/>
              <a:t>specialization</a:t>
            </a:r>
            <a:endParaRPr lang="en-US" sz="1100" dirty="0"/>
          </a:p>
        </p:txBody>
      </p:sp>
      <p:sp>
        <p:nvSpPr>
          <p:cNvPr id="175" name="Rounded Rectangle 174"/>
          <p:cNvSpPr/>
          <p:nvPr/>
        </p:nvSpPr>
        <p:spPr>
          <a:xfrm>
            <a:off x="4480703" y="5834011"/>
            <a:ext cx="1285009" cy="314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StatusUpdateForm</a:t>
            </a:r>
            <a:endParaRPr lang="en-US" sz="1100" dirty="0"/>
          </a:p>
        </p:txBody>
      </p:sp>
      <p:cxnSp>
        <p:nvCxnSpPr>
          <p:cNvPr id="176" name="Straight Arrow Connector 175"/>
          <p:cNvCxnSpPr>
            <a:stCxn id="133" idx="1"/>
            <a:endCxn id="175" idx="3"/>
          </p:cNvCxnSpPr>
          <p:nvPr/>
        </p:nvCxnSpPr>
        <p:spPr>
          <a:xfrm flipH="1">
            <a:off x="5765712" y="5991097"/>
            <a:ext cx="4968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2942093" y="5834011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changestatus.do</a:t>
            </a:r>
            <a:endParaRPr lang="en-US" sz="1100" dirty="0"/>
          </a:p>
        </p:txBody>
      </p:sp>
      <p:cxnSp>
        <p:nvCxnSpPr>
          <p:cNvPr id="185" name="Straight Arrow Connector 184"/>
          <p:cNvCxnSpPr>
            <a:stCxn id="175" idx="1"/>
            <a:endCxn id="184" idx="3"/>
          </p:cNvCxnSpPr>
          <p:nvPr/>
        </p:nvCxnSpPr>
        <p:spPr>
          <a:xfrm flipH="1">
            <a:off x="4227102" y="5991097"/>
            <a:ext cx="25360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/>
          <p:cNvCxnSpPr>
            <a:stCxn id="175" idx="0"/>
            <a:endCxn id="120" idx="1"/>
          </p:cNvCxnSpPr>
          <p:nvPr/>
        </p:nvCxnSpPr>
        <p:spPr>
          <a:xfrm rot="5400000" flipH="1" flipV="1">
            <a:off x="5452489" y="5030188"/>
            <a:ext cx="474543" cy="1133105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5"/>
          <p:cNvCxnSpPr>
            <a:stCxn id="184" idx="0"/>
            <a:endCxn id="120" idx="1"/>
          </p:cNvCxnSpPr>
          <p:nvPr/>
        </p:nvCxnSpPr>
        <p:spPr>
          <a:xfrm rot="5400000" flipH="1" flipV="1">
            <a:off x="4683184" y="4260883"/>
            <a:ext cx="474543" cy="267171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166555" y="5105400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Success</a:t>
            </a:r>
            <a:endParaRPr lang="en-US" sz="1100" dirty="0"/>
          </a:p>
        </p:txBody>
      </p:sp>
      <p:sp>
        <p:nvSpPr>
          <p:cNvPr id="195" name="TextBox 194"/>
          <p:cNvSpPr txBox="1"/>
          <p:nvPr/>
        </p:nvSpPr>
        <p:spPr>
          <a:xfrm>
            <a:off x="7929396" y="183777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Chair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131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65290" y="916049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reviewersHome.do</a:t>
            </a:r>
            <a:endParaRPr lang="en-US" sz="1100" dirty="0"/>
          </a:p>
        </p:txBody>
      </p:sp>
      <p:cxnSp>
        <p:nvCxnSpPr>
          <p:cNvPr id="3" name="Straight Arrow Connector 2"/>
          <p:cNvCxnSpPr>
            <a:stCxn id="4" idx="3"/>
            <a:endCxn id="2" idx="1"/>
          </p:cNvCxnSpPr>
          <p:nvPr/>
        </p:nvCxnSpPr>
        <p:spPr>
          <a:xfrm>
            <a:off x="1044718" y="1067893"/>
            <a:ext cx="420572" cy="52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2429" y="8832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1653791" y="1628544"/>
            <a:ext cx="904010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</a:t>
            </a:r>
            <a:r>
              <a:rPr lang="en-US" sz="1100" dirty="0" err="1" smtClean="0"/>
              <a:t>eviewerhome.jsp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2" idx="2"/>
            <a:endCxn id="7" idx="0"/>
          </p:cNvCxnSpPr>
          <p:nvPr/>
        </p:nvCxnSpPr>
        <p:spPr>
          <a:xfrm flipH="1">
            <a:off x="2105796" y="1230221"/>
            <a:ext cx="1999" cy="3983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36238" y="1298577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forward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1463290" y="2514600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application.do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7" idx="2"/>
            <a:endCxn id="14" idx="0"/>
          </p:cNvCxnSpPr>
          <p:nvPr/>
        </p:nvCxnSpPr>
        <p:spPr>
          <a:xfrm flipH="1">
            <a:off x="2105795" y="2029048"/>
            <a:ext cx="1" cy="4855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39939" y="2118012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Select application</a:t>
            </a:r>
            <a:endParaRPr lang="en-US" sz="1100" dirty="0"/>
          </a:p>
        </p:txBody>
      </p:sp>
      <p:sp>
        <p:nvSpPr>
          <p:cNvPr id="20" name="Flowchart: Document 19"/>
          <p:cNvSpPr/>
          <p:nvPr/>
        </p:nvSpPr>
        <p:spPr>
          <a:xfrm>
            <a:off x="1653789" y="3200400"/>
            <a:ext cx="904010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review.jsp</a:t>
            </a:r>
            <a:endParaRPr lang="en-US" sz="1100" dirty="0"/>
          </a:p>
        </p:txBody>
      </p:sp>
      <p:cxnSp>
        <p:nvCxnSpPr>
          <p:cNvPr id="21" name="Straight Arrow Connector 20"/>
          <p:cNvCxnSpPr>
            <a:stCxn id="14" idx="2"/>
            <a:endCxn id="20" idx="0"/>
          </p:cNvCxnSpPr>
          <p:nvPr/>
        </p:nvCxnSpPr>
        <p:spPr>
          <a:xfrm flipH="1">
            <a:off x="2105794" y="2828772"/>
            <a:ext cx="1" cy="3716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72629" y="2938790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Forward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463289" y="3962400"/>
            <a:ext cx="1285009" cy="314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ReviewForm</a:t>
            </a:r>
            <a:endParaRPr lang="en-US" sz="1100" dirty="0"/>
          </a:p>
        </p:txBody>
      </p:sp>
      <p:cxnSp>
        <p:nvCxnSpPr>
          <p:cNvPr id="26" name="Straight Arrow Connector 25"/>
          <p:cNvCxnSpPr>
            <a:stCxn id="20" idx="2"/>
            <a:endCxn id="25" idx="0"/>
          </p:cNvCxnSpPr>
          <p:nvPr/>
        </p:nvCxnSpPr>
        <p:spPr>
          <a:xfrm>
            <a:off x="2105794" y="3600904"/>
            <a:ext cx="0" cy="3614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72629" y="3537109"/>
            <a:ext cx="979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Submit grade</a:t>
            </a:r>
          </a:p>
          <a:p>
            <a:r>
              <a:rPr lang="en-US" sz="1100" dirty="0" smtClean="0"/>
              <a:t>and comment</a:t>
            </a:r>
          </a:p>
        </p:txBody>
      </p:sp>
      <p:cxnSp>
        <p:nvCxnSpPr>
          <p:cNvPr id="31" name="Curved Connector 30"/>
          <p:cNvCxnSpPr>
            <a:stCxn id="25" idx="1"/>
            <a:endCxn id="20" idx="1"/>
          </p:cNvCxnSpPr>
          <p:nvPr/>
        </p:nvCxnSpPr>
        <p:spPr>
          <a:xfrm rot="10800000" flipH="1">
            <a:off x="1463289" y="3414828"/>
            <a:ext cx="190500" cy="704658"/>
          </a:xfrm>
          <a:prstGeom prst="curvedConnector3">
            <a:avLst>
              <a:gd name="adj1" fmla="val -12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465290" y="5029200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commitreview.do</a:t>
            </a:r>
            <a:endParaRPr lang="en-US" sz="1100" dirty="0"/>
          </a:p>
        </p:txBody>
      </p:sp>
      <p:cxnSp>
        <p:nvCxnSpPr>
          <p:cNvPr id="35" name="Straight Arrow Connector 34"/>
          <p:cNvCxnSpPr>
            <a:stCxn id="25" idx="2"/>
            <a:endCxn id="34" idx="0"/>
          </p:cNvCxnSpPr>
          <p:nvPr/>
        </p:nvCxnSpPr>
        <p:spPr>
          <a:xfrm>
            <a:off x="2105794" y="4276572"/>
            <a:ext cx="2001" cy="7526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61660" y="3962400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listReviewer.do</a:t>
            </a:r>
            <a:endParaRPr lang="en-US" sz="1100" dirty="0"/>
          </a:p>
        </p:txBody>
      </p:sp>
      <p:sp>
        <p:nvSpPr>
          <p:cNvPr id="39" name="Rounded Rectangle 38"/>
          <p:cNvSpPr/>
          <p:nvPr/>
        </p:nvSpPr>
        <p:spPr>
          <a:xfrm>
            <a:off x="4838700" y="3951767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decideResult.do</a:t>
            </a:r>
            <a:endParaRPr lang="en-US" sz="1100" dirty="0"/>
          </a:p>
        </p:txBody>
      </p:sp>
      <p:sp>
        <p:nvSpPr>
          <p:cNvPr id="40" name="Flowchart: Document 39"/>
          <p:cNvSpPr/>
          <p:nvPr/>
        </p:nvSpPr>
        <p:spPr>
          <a:xfrm>
            <a:off x="3552159" y="3319931"/>
            <a:ext cx="904010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list.jsp</a:t>
            </a:r>
            <a:endParaRPr lang="en-US" sz="1100" dirty="0"/>
          </a:p>
        </p:txBody>
      </p:sp>
      <p:sp>
        <p:nvSpPr>
          <p:cNvPr id="41" name="Flowchart: Document 40"/>
          <p:cNvSpPr/>
          <p:nvPr/>
        </p:nvSpPr>
        <p:spPr>
          <a:xfrm>
            <a:off x="5029199" y="3302853"/>
            <a:ext cx="904010" cy="4288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decision.jsp</a:t>
            </a:r>
            <a:endParaRPr 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3361660" y="2598337"/>
            <a:ext cx="1285009" cy="314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SelectReviewForm</a:t>
            </a:r>
            <a:endParaRPr lang="en-US" sz="1100" dirty="0"/>
          </a:p>
        </p:txBody>
      </p:sp>
      <p:sp>
        <p:nvSpPr>
          <p:cNvPr id="44" name="Rounded Rectangle 43"/>
          <p:cNvSpPr/>
          <p:nvPr/>
        </p:nvSpPr>
        <p:spPr>
          <a:xfrm>
            <a:off x="4838700" y="2624618"/>
            <a:ext cx="1285009" cy="314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StatusUpdateForm</a:t>
            </a:r>
            <a:endParaRPr lang="en-US" sz="1100" dirty="0"/>
          </a:p>
        </p:txBody>
      </p:sp>
      <p:sp>
        <p:nvSpPr>
          <p:cNvPr id="46" name="Rounded Rectangle 45"/>
          <p:cNvSpPr/>
          <p:nvPr/>
        </p:nvSpPr>
        <p:spPr>
          <a:xfrm>
            <a:off x="3361660" y="1910947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assignReviewer.do</a:t>
            </a:r>
            <a:endParaRPr lang="en-US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4838700" y="1900314"/>
            <a:ext cx="1285009" cy="31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changestatus.do</a:t>
            </a:r>
            <a:endParaRPr lang="en-US" sz="1100" dirty="0"/>
          </a:p>
        </p:txBody>
      </p:sp>
      <p:cxnSp>
        <p:nvCxnSpPr>
          <p:cNvPr id="50" name="Straight Arrow Connector 5"/>
          <p:cNvCxnSpPr>
            <a:stCxn id="34" idx="3"/>
            <a:endCxn id="38" idx="2"/>
          </p:cNvCxnSpPr>
          <p:nvPr/>
        </p:nvCxnSpPr>
        <p:spPr>
          <a:xfrm flipV="1">
            <a:off x="2750299" y="4276572"/>
            <a:ext cx="1253866" cy="90971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"/>
          <p:cNvCxnSpPr>
            <a:stCxn id="34" idx="3"/>
            <a:endCxn id="39" idx="2"/>
          </p:cNvCxnSpPr>
          <p:nvPr/>
        </p:nvCxnSpPr>
        <p:spPr>
          <a:xfrm flipV="1">
            <a:off x="2750299" y="4265939"/>
            <a:ext cx="2730906" cy="920347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8" idx="0"/>
            <a:endCxn id="40" idx="2"/>
          </p:cNvCxnSpPr>
          <p:nvPr/>
        </p:nvCxnSpPr>
        <p:spPr>
          <a:xfrm flipH="1" flipV="1">
            <a:off x="4004164" y="3720435"/>
            <a:ext cx="1" cy="241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56321" y="3683728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Forward</a:t>
            </a:r>
          </a:p>
        </p:txBody>
      </p:sp>
      <p:cxnSp>
        <p:nvCxnSpPr>
          <p:cNvPr id="58" name="Straight Arrow Connector 57"/>
          <p:cNvCxnSpPr>
            <a:stCxn id="39" idx="0"/>
            <a:endCxn id="41" idx="2"/>
          </p:cNvCxnSpPr>
          <p:nvPr/>
        </p:nvCxnSpPr>
        <p:spPr>
          <a:xfrm flipH="1" flipV="1">
            <a:off x="5481204" y="3703357"/>
            <a:ext cx="1" cy="2484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01227" y="3683728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Forward</a:t>
            </a:r>
          </a:p>
        </p:txBody>
      </p:sp>
      <p:cxnSp>
        <p:nvCxnSpPr>
          <p:cNvPr id="64" name="Straight Arrow Connector 63"/>
          <p:cNvCxnSpPr>
            <a:stCxn id="40" idx="0"/>
            <a:endCxn id="42" idx="2"/>
          </p:cNvCxnSpPr>
          <p:nvPr/>
        </p:nvCxnSpPr>
        <p:spPr>
          <a:xfrm flipV="1">
            <a:off x="4004164" y="2912509"/>
            <a:ext cx="1" cy="4074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056321" y="2943653"/>
            <a:ext cx="692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Choose</a:t>
            </a:r>
          </a:p>
          <a:p>
            <a:r>
              <a:rPr lang="en-US" sz="1100" dirty="0" smtClean="0"/>
              <a:t>reviewer</a:t>
            </a:r>
          </a:p>
        </p:txBody>
      </p:sp>
      <p:cxnSp>
        <p:nvCxnSpPr>
          <p:cNvPr id="66" name="Straight Arrow Connector 65"/>
          <p:cNvCxnSpPr>
            <a:stCxn id="41" idx="0"/>
            <a:endCxn id="44" idx="2"/>
          </p:cNvCxnSpPr>
          <p:nvPr/>
        </p:nvCxnSpPr>
        <p:spPr>
          <a:xfrm flipV="1">
            <a:off x="5481204" y="2938790"/>
            <a:ext cx="1" cy="3640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601227" y="2943653"/>
            <a:ext cx="606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Choose</a:t>
            </a:r>
          </a:p>
          <a:p>
            <a:r>
              <a:rPr lang="en-US" sz="1100" dirty="0" smtClean="0"/>
              <a:t>Status</a:t>
            </a:r>
          </a:p>
        </p:txBody>
      </p:sp>
      <p:cxnSp>
        <p:nvCxnSpPr>
          <p:cNvPr id="73" name="Straight Arrow Connector 72"/>
          <p:cNvCxnSpPr>
            <a:stCxn id="42" idx="0"/>
            <a:endCxn id="46" idx="2"/>
          </p:cNvCxnSpPr>
          <p:nvPr/>
        </p:nvCxnSpPr>
        <p:spPr>
          <a:xfrm flipV="1">
            <a:off x="4004165" y="2225119"/>
            <a:ext cx="0" cy="373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4" idx="0"/>
            <a:endCxn id="47" idx="2"/>
          </p:cNvCxnSpPr>
          <p:nvPr/>
        </p:nvCxnSpPr>
        <p:spPr>
          <a:xfrm flipV="1">
            <a:off x="5481205" y="2214486"/>
            <a:ext cx="0" cy="410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5"/>
          <p:cNvCxnSpPr>
            <a:stCxn id="46" idx="0"/>
            <a:endCxn id="2" idx="3"/>
          </p:cNvCxnSpPr>
          <p:nvPr/>
        </p:nvCxnSpPr>
        <p:spPr>
          <a:xfrm rot="16200000" flipV="1">
            <a:off x="2958326" y="865108"/>
            <a:ext cx="837812" cy="125386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5"/>
          <p:cNvCxnSpPr>
            <a:stCxn id="47" idx="0"/>
            <a:endCxn id="2" idx="3"/>
          </p:cNvCxnSpPr>
          <p:nvPr/>
        </p:nvCxnSpPr>
        <p:spPr>
          <a:xfrm rot="16200000" flipV="1">
            <a:off x="3702163" y="121272"/>
            <a:ext cx="827179" cy="273090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29585" y="4510667"/>
            <a:ext cx="986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assign</a:t>
            </a:r>
          </a:p>
          <a:p>
            <a:r>
              <a:rPr lang="en-US" sz="1100" dirty="0" smtClean="0"/>
              <a:t>(reviewer &lt; 3)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91546" y="4515985"/>
            <a:ext cx="1056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decide</a:t>
            </a:r>
          </a:p>
          <a:p>
            <a:r>
              <a:rPr lang="en-US" sz="1100" dirty="0" smtClean="0"/>
              <a:t>(reviewer &gt;= 3)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315200" y="183777"/>
            <a:ext cx="1572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Reviewer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39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168</Words>
  <Application>Microsoft Office PowerPoint</Application>
  <PresentationFormat>On-screen Show (4:3)</PresentationFormat>
  <Paragraphs>152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PuttPokE</dc:creator>
  <cp:lastModifiedBy>PuttPokE</cp:lastModifiedBy>
  <cp:revision>60</cp:revision>
  <dcterms:created xsi:type="dcterms:W3CDTF">2010-12-01T01:50:14Z</dcterms:created>
  <dcterms:modified xsi:type="dcterms:W3CDTF">2010-12-01T05:54:59Z</dcterms:modified>
</cp:coreProperties>
</file>