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sldIdLst>
    <p:sldId id="256" r:id="rId2"/>
    <p:sldId id="257" r:id="rId3"/>
    <p:sldId id="365" r:id="rId4"/>
    <p:sldId id="350" r:id="rId5"/>
    <p:sldId id="339" r:id="rId6"/>
    <p:sldId id="340" r:id="rId7"/>
    <p:sldId id="341" r:id="rId8"/>
    <p:sldId id="348" r:id="rId9"/>
    <p:sldId id="342" r:id="rId10"/>
    <p:sldId id="351" r:id="rId11"/>
    <p:sldId id="352" r:id="rId12"/>
    <p:sldId id="353" r:id="rId13"/>
    <p:sldId id="354" r:id="rId14"/>
    <p:sldId id="355" r:id="rId15"/>
    <p:sldId id="356" r:id="rId16"/>
    <p:sldId id="357" r:id="rId17"/>
    <p:sldId id="358" r:id="rId18"/>
    <p:sldId id="359" r:id="rId19"/>
    <p:sldId id="360" r:id="rId20"/>
    <p:sldId id="27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72" autoAdjust="0"/>
    <p:restoredTop sz="94660"/>
  </p:normalViewPr>
  <p:slideViewPr>
    <p:cSldViewPr snapToGrid="0">
      <p:cViewPr varScale="1">
        <p:scale>
          <a:sx n="86" d="100"/>
          <a:sy n="86" d="100"/>
        </p:scale>
        <p:origin x="58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90970-1684-1E67-87DF-01732D2328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A6A663-9431-9B83-8A34-1DA2210F7F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99219CE-D363-2CDC-1758-CDE91CF293E8}"/>
              </a:ext>
            </a:extLst>
          </p:cNvPr>
          <p:cNvSpPr>
            <a:spLocks noGrp="1"/>
          </p:cNvSpPr>
          <p:nvPr>
            <p:ph type="dt" sz="half" idx="10"/>
          </p:nvPr>
        </p:nvSpPr>
        <p:spPr/>
        <p:txBody>
          <a:bodyPr/>
          <a:lstStyle/>
          <a:p>
            <a:fld id="{7CF0BCE0-945C-4FDF-95A1-2149B1FF5B83}" type="datetimeFigureOut">
              <a:rPr lang="en-US" smtClean="0"/>
              <a:t>4/17/2024</a:t>
            </a:fld>
            <a:endParaRPr lang="en-US"/>
          </a:p>
        </p:txBody>
      </p:sp>
      <p:sp>
        <p:nvSpPr>
          <p:cNvPr id="5" name="Footer Placeholder 4">
            <a:extLst>
              <a:ext uri="{FF2B5EF4-FFF2-40B4-BE49-F238E27FC236}">
                <a16:creationId xmlns:a16="http://schemas.microsoft.com/office/drawing/2014/main" id="{42443608-FECA-D3C2-5DF0-0B66116AAF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BAB8E2-1F81-5030-9D11-66AA08B754F3}"/>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403177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44AB6-F443-73E5-55F5-CD3449FFEF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6A99B2B-B693-E278-DAFE-3DAEA78E99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9CBDE2-3591-E5C2-CD75-47F58155BAFC}"/>
              </a:ext>
            </a:extLst>
          </p:cNvPr>
          <p:cNvSpPr>
            <a:spLocks noGrp="1"/>
          </p:cNvSpPr>
          <p:nvPr>
            <p:ph type="dt" sz="half" idx="10"/>
          </p:nvPr>
        </p:nvSpPr>
        <p:spPr/>
        <p:txBody>
          <a:bodyPr/>
          <a:lstStyle/>
          <a:p>
            <a:fld id="{7CF0BCE0-945C-4FDF-95A1-2149B1FF5B83}" type="datetimeFigureOut">
              <a:rPr lang="en-US" smtClean="0"/>
              <a:t>4/17/2024</a:t>
            </a:fld>
            <a:endParaRPr lang="en-US"/>
          </a:p>
        </p:txBody>
      </p:sp>
      <p:sp>
        <p:nvSpPr>
          <p:cNvPr id="5" name="Footer Placeholder 4">
            <a:extLst>
              <a:ext uri="{FF2B5EF4-FFF2-40B4-BE49-F238E27FC236}">
                <a16:creationId xmlns:a16="http://schemas.microsoft.com/office/drawing/2014/main" id="{A017B073-0824-8F5A-06E8-967D207508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4678A9-5642-3BF5-244E-D27F547BFAD4}"/>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628134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EB7C35-C3C5-AE32-8A87-6B762B00495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7914E2-1AFE-D66E-1440-FF56AF4D0D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13C85A-746D-CB76-F238-EAD850FFFD3D}"/>
              </a:ext>
            </a:extLst>
          </p:cNvPr>
          <p:cNvSpPr>
            <a:spLocks noGrp="1"/>
          </p:cNvSpPr>
          <p:nvPr>
            <p:ph type="dt" sz="half" idx="10"/>
          </p:nvPr>
        </p:nvSpPr>
        <p:spPr/>
        <p:txBody>
          <a:bodyPr/>
          <a:lstStyle/>
          <a:p>
            <a:fld id="{7CF0BCE0-945C-4FDF-95A1-2149B1FF5B83}" type="datetimeFigureOut">
              <a:rPr lang="en-US" smtClean="0"/>
              <a:t>4/17/2024</a:t>
            </a:fld>
            <a:endParaRPr lang="en-US"/>
          </a:p>
        </p:txBody>
      </p:sp>
      <p:sp>
        <p:nvSpPr>
          <p:cNvPr id="5" name="Footer Placeholder 4">
            <a:extLst>
              <a:ext uri="{FF2B5EF4-FFF2-40B4-BE49-F238E27FC236}">
                <a16:creationId xmlns:a16="http://schemas.microsoft.com/office/drawing/2014/main" id="{51457BBA-031C-0E83-7E66-75570A1726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2748AF-CBEC-BD70-97B5-30B4E5494C92}"/>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056955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74EEF-B66A-0454-D7CB-6FFCA2CFB6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68577D-BA7C-E1E8-B8D6-ADB2F64166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EA1B11-5BC3-2734-0A94-9F824BC2C4D8}"/>
              </a:ext>
            </a:extLst>
          </p:cNvPr>
          <p:cNvSpPr>
            <a:spLocks noGrp="1"/>
          </p:cNvSpPr>
          <p:nvPr>
            <p:ph type="dt" sz="half" idx="10"/>
          </p:nvPr>
        </p:nvSpPr>
        <p:spPr/>
        <p:txBody>
          <a:bodyPr/>
          <a:lstStyle/>
          <a:p>
            <a:fld id="{7CF0BCE0-945C-4FDF-95A1-2149B1FF5B83}" type="datetimeFigureOut">
              <a:rPr lang="en-US" smtClean="0"/>
              <a:t>4/17/2024</a:t>
            </a:fld>
            <a:endParaRPr lang="en-US"/>
          </a:p>
        </p:txBody>
      </p:sp>
      <p:sp>
        <p:nvSpPr>
          <p:cNvPr id="5" name="Footer Placeholder 4">
            <a:extLst>
              <a:ext uri="{FF2B5EF4-FFF2-40B4-BE49-F238E27FC236}">
                <a16:creationId xmlns:a16="http://schemas.microsoft.com/office/drawing/2014/main" id="{7A3AB818-A86B-8CF9-3337-4A2017732D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C1E248-7082-0088-B6AD-19A737B93A55}"/>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479019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EE6E2-7234-10BB-FE4E-A849A6DFEF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45FCBBC-5AD7-5AD2-09DE-54AD7D1110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E63EA1-7ECA-A1EA-55E6-01215B4A8537}"/>
              </a:ext>
            </a:extLst>
          </p:cNvPr>
          <p:cNvSpPr>
            <a:spLocks noGrp="1"/>
          </p:cNvSpPr>
          <p:nvPr>
            <p:ph type="dt" sz="half" idx="10"/>
          </p:nvPr>
        </p:nvSpPr>
        <p:spPr/>
        <p:txBody>
          <a:bodyPr/>
          <a:lstStyle/>
          <a:p>
            <a:fld id="{7CF0BCE0-945C-4FDF-95A1-2149B1FF5B83}" type="datetimeFigureOut">
              <a:rPr lang="en-US" smtClean="0"/>
              <a:t>4/17/2024</a:t>
            </a:fld>
            <a:endParaRPr lang="en-US" dirty="0"/>
          </a:p>
        </p:txBody>
      </p:sp>
      <p:sp>
        <p:nvSpPr>
          <p:cNvPr id="5" name="Footer Placeholder 4">
            <a:extLst>
              <a:ext uri="{FF2B5EF4-FFF2-40B4-BE49-F238E27FC236}">
                <a16:creationId xmlns:a16="http://schemas.microsoft.com/office/drawing/2014/main" id="{7FCB3612-693C-A1FA-ADED-C7216AE13A3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7DA1926-53A2-F264-BEC0-50B7CA05CC14}"/>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272571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4B56C-A892-A40D-7D69-7145655A28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111291-3CDC-55B2-FA75-009948AC9B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6D19BE-98C1-0487-2FAF-13EF5C80D3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D57354B-B427-F8F1-FF56-7C9267A38BBB}"/>
              </a:ext>
            </a:extLst>
          </p:cNvPr>
          <p:cNvSpPr>
            <a:spLocks noGrp="1"/>
          </p:cNvSpPr>
          <p:nvPr>
            <p:ph type="dt" sz="half" idx="10"/>
          </p:nvPr>
        </p:nvSpPr>
        <p:spPr/>
        <p:txBody>
          <a:bodyPr/>
          <a:lstStyle/>
          <a:p>
            <a:fld id="{7CF0BCE0-945C-4FDF-95A1-2149B1FF5B83}" type="datetimeFigureOut">
              <a:rPr lang="en-US" smtClean="0"/>
              <a:t>4/17/2024</a:t>
            </a:fld>
            <a:endParaRPr lang="en-US"/>
          </a:p>
        </p:txBody>
      </p:sp>
      <p:sp>
        <p:nvSpPr>
          <p:cNvPr id="6" name="Footer Placeholder 5">
            <a:extLst>
              <a:ext uri="{FF2B5EF4-FFF2-40B4-BE49-F238E27FC236}">
                <a16:creationId xmlns:a16="http://schemas.microsoft.com/office/drawing/2014/main" id="{3A77AF36-2967-7CA2-BCDC-61443C37B5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A3C730-CC26-5B05-17CF-41E5EA7869B4}"/>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942242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3F9F0-90D3-DBBB-3C94-7FECA6E3BD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DBD705-5490-4DFF-78A2-FA0DE023B7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70EF92-6B0C-57EB-0769-90916194C1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D42864-4D3F-BA88-1E25-9A41051CED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D8E2DA-78D3-BDD1-759F-6F1F0E7E38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254D80-FDBC-1556-0FE4-690482AFCC7D}"/>
              </a:ext>
            </a:extLst>
          </p:cNvPr>
          <p:cNvSpPr>
            <a:spLocks noGrp="1"/>
          </p:cNvSpPr>
          <p:nvPr>
            <p:ph type="dt" sz="half" idx="10"/>
          </p:nvPr>
        </p:nvSpPr>
        <p:spPr/>
        <p:txBody>
          <a:bodyPr/>
          <a:lstStyle/>
          <a:p>
            <a:fld id="{7CF0BCE0-945C-4FDF-95A1-2149B1FF5B83}" type="datetimeFigureOut">
              <a:rPr lang="en-US" smtClean="0"/>
              <a:t>4/17/2024</a:t>
            </a:fld>
            <a:endParaRPr lang="en-US"/>
          </a:p>
        </p:txBody>
      </p:sp>
      <p:sp>
        <p:nvSpPr>
          <p:cNvPr id="8" name="Footer Placeholder 7">
            <a:extLst>
              <a:ext uri="{FF2B5EF4-FFF2-40B4-BE49-F238E27FC236}">
                <a16:creationId xmlns:a16="http://schemas.microsoft.com/office/drawing/2014/main" id="{84463F25-DF71-C647-87A4-BC2880BCFA7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E861193-2E09-AEB9-742F-6C45B5CA7632}"/>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4273700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EEF42-7531-824B-904C-79158940CD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2D93326-B024-9A9C-589C-3B09BBC7B414}"/>
              </a:ext>
            </a:extLst>
          </p:cNvPr>
          <p:cNvSpPr>
            <a:spLocks noGrp="1"/>
          </p:cNvSpPr>
          <p:nvPr>
            <p:ph type="dt" sz="half" idx="10"/>
          </p:nvPr>
        </p:nvSpPr>
        <p:spPr/>
        <p:txBody>
          <a:bodyPr/>
          <a:lstStyle/>
          <a:p>
            <a:fld id="{7CF0BCE0-945C-4FDF-95A1-2149B1FF5B83}" type="datetimeFigureOut">
              <a:rPr lang="en-US" smtClean="0"/>
              <a:t>4/17/2024</a:t>
            </a:fld>
            <a:endParaRPr lang="en-US"/>
          </a:p>
        </p:txBody>
      </p:sp>
      <p:sp>
        <p:nvSpPr>
          <p:cNvPr id="4" name="Footer Placeholder 3">
            <a:extLst>
              <a:ext uri="{FF2B5EF4-FFF2-40B4-BE49-F238E27FC236}">
                <a16:creationId xmlns:a16="http://schemas.microsoft.com/office/drawing/2014/main" id="{CE33B73B-4471-BEBE-37CB-1E3A67EF165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38F7EF0-4660-B6DD-F7A1-8F1E519E37BC}"/>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086792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78BA4A-A15F-747B-1C9A-0BBCA51BEB7A}"/>
              </a:ext>
            </a:extLst>
          </p:cNvPr>
          <p:cNvSpPr>
            <a:spLocks noGrp="1"/>
          </p:cNvSpPr>
          <p:nvPr>
            <p:ph type="dt" sz="half" idx="10"/>
          </p:nvPr>
        </p:nvSpPr>
        <p:spPr/>
        <p:txBody>
          <a:bodyPr/>
          <a:lstStyle/>
          <a:p>
            <a:fld id="{7CF0BCE0-945C-4FDF-95A1-2149B1FF5B83}" type="datetimeFigureOut">
              <a:rPr lang="en-US" smtClean="0"/>
              <a:t>4/17/2024</a:t>
            </a:fld>
            <a:endParaRPr lang="en-US"/>
          </a:p>
        </p:txBody>
      </p:sp>
      <p:sp>
        <p:nvSpPr>
          <p:cNvPr id="3" name="Footer Placeholder 2">
            <a:extLst>
              <a:ext uri="{FF2B5EF4-FFF2-40B4-BE49-F238E27FC236}">
                <a16:creationId xmlns:a16="http://schemas.microsoft.com/office/drawing/2014/main" id="{3280AC12-E8D2-D68A-97E7-46EB3B26CA8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25346D1-888F-A74B-3AF3-A2C29A2E5376}"/>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778948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54EC3-B945-3F39-6295-F0E5F891A2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C4F7B2-7060-99B3-E97D-BE6051B277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3725BD4-98ED-C61E-49B0-6A6FEF1C7B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1189C3-DFA2-568A-66F2-DC479AF18FE9}"/>
              </a:ext>
            </a:extLst>
          </p:cNvPr>
          <p:cNvSpPr>
            <a:spLocks noGrp="1"/>
          </p:cNvSpPr>
          <p:nvPr>
            <p:ph type="dt" sz="half" idx="10"/>
          </p:nvPr>
        </p:nvSpPr>
        <p:spPr/>
        <p:txBody>
          <a:bodyPr/>
          <a:lstStyle/>
          <a:p>
            <a:fld id="{7CF0BCE0-945C-4FDF-95A1-2149B1FF5B83}" type="datetimeFigureOut">
              <a:rPr lang="en-US" smtClean="0"/>
              <a:t>4/17/2024</a:t>
            </a:fld>
            <a:endParaRPr lang="en-US"/>
          </a:p>
        </p:txBody>
      </p:sp>
      <p:sp>
        <p:nvSpPr>
          <p:cNvPr id="6" name="Footer Placeholder 5">
            <a:extLst>
              <a:ext uri="{FF2B5EF4-FFF2-40B4-BE49-F238E27FC236}">
                <a16:creationId xmlns:a16="http://schemas.microsoft.com/office/drawing/2014/main" id="{7DC54C0A-A8C6-C46D-2D00-785C4288AD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EF9002-6008-37B4-39DB-6BBA42D240C3}"/>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686411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BA464-17FE-5151-12C9-9B4C3123BF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AFFB05-F229-5603-D996-A4B2D59093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81C8BE-E52C-2BEC-EBBF-D7C822C4EE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D47609-E038-5588-6D37-C7430DADB99D}"/>
              </a:ext>
            </a:extLst>
          </p:cNvPr>
          <p:cNvSpPr>
            <a:spLocks noGrp="1"/>
          </p:cNvSpPr>
          <p:nvPr>
            <p:ph type="dt" sz="half" idx="10"/>
          </p:nvPr>
        </p:nvSpPr>
        <p:spPr/>
        <p:txBody>
          <a:bodyPr/>
          <a:lstStyle/>
          <a:p>
            <a:fld id="{7CF0BCE0-945C-4FDF-95A1-2149B1FF5B83}" type="datetimeFigureOut">
              <a:rPr lang="en-US" smtClean="0"/>
              <a:t>4/17/2024</a:t>
            </a:fld>
            <a:endParaRPr lang="en-US"/>
          </a:p>
        </p:txBody>
      </p:sp>
      <p:sp>
        <p:nvSpPr>
          <p:cNvPr id="6" name="Footer Placeholder 5">
            <a:extLst>
              <a:ext uri="{FF2B5EF4-FFF2-40B4-BE49-F238E27FC236}">
                <a16:creationId xmlns:a16="http://schemas.microsoft.com/office/drawing/2014/main" id="{E62D9918-DDCA-091D-15B7-4D43FD5835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67BF62-B54F-FBA5-1C18-EF0CAC8F60C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009245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205183-50A2-3954-4A9A-D31E8047FA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A40AD1-2064-3CDB-BB26-927C5137C8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DB7105-6C75-BB95-744E-058A60EAF0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r"/>
            <a:fld id="{7CF0BCE0-945C-4FDF-95A1-2149B1FF5B83}" type="datetimeFigureOut">
              <a:rPr lang="en-US" smtClean="0"/>
              <a:pPr algn="r"/>
              <a:t>4/17/2024</a:t>
            </a:fld>
            <a:endParaRPr lang="en-US" dirty="0"/>
          </a:p>
        </p:txBody>
      </p:sp>
      <p:sp>
        <p:nvSpPr>
          <p:cNvPr id="5" name="Footer Placeholder 4">
            <a:extLst>
              <a:ext uri="{FF2B5EF4-FFF2-40B4-BE49-F238E27FC236}">
                <a16:creationId xmlns:a16="http://schemas.microsoft.com/office/drawing/2014/main" id="{BC43C419-3BCF-8172-16B6-9C2DC1D35C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sz="1000" dirty="0"/>
          </a:p>
        </p:txBody>
      </p:sp>
      <p:sp>
        <p:nvSpPr>
          <p:cNvPr id="6" name="Slide Number Placeholder 5">
            <a:extLst>
              <a:ext uri="{FF2B5EF4-FFF2-40B4-BE49-F238E27FC236}">
                <a16:creationId xmlns:a16="http://schemas.microsoft.com/office/drawing/2014/main" id="{5469F394-7D6F-E300-FF57-85737BA2CB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3102232110"/>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6AF4ABE2-381B-4B67-9C0F-27FFD64F7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8">
            <a:extLst>
              <a:ext uri="{FF2B5EF4-FFF2-40B4-BE49-F238E27FC236}">
                <a16:creationId xmlns:a16="http://schemas.microsoft.com/office/drawing/2014/main" id="{4AA509EC-4C56-4A74-A517-3ECD04C3F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82070" y="2355786"/>
            <a:ext cx="7341665"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BE3872D-1D33-2AB7-B799-BBA51CE1277B}"/>
              </a:ext>
            </a:extLst>
          </p:cNvPr>
          <p:cNvSpPr>
            <a:spLocks noGrp="1"/>
          </p:cNvSpPr>
          <p:nvPr>
            <p:ph type="ctrTitle"/>
          </p:nvPr>
        </p:nvSpPr>
        <p:spPr>
          <a:xfrm>
            <a:off x="3537914" y="2447916"/>
            <a:ext cx="8273030" cy="3492769"/>
          </a:xfrm>
          <a:prstGeom prst="ellipse">
            <a:avLst/>
          </a:prstGeom>
        </p:spPr>
        <p:txBody>
          <a:bodyPr vert="horz" lIns="91440" tIns="45720" rIns="91440" bIns="45720" rtlCol="0">
            <a:noAutofit/>
          </a:bodyPr>
          <a:lstStyle/>
          <a:p>
            <a:br>
              <a:rPr lang="en-US" sz="1800" b="1" dirty="0"/>
            </a:br>
            <a:br>
              <a:rPr lang="en-US" sz="1800" b="1" dirty="0"/>
            </a:br>
            <a:br>
              <a:rPr lang="en-US" sz="1800" b="1" dirty="0"/>
            </a:br>
            <a:br>
              <a:rPr lang="en-US" sz="1800" b="1" dirty="0"/>
            </a:br>
            <a:br>
              <a:rPr lang="en-US" sz="2400" b="1" dirty="0">
                <a:solidFill>
                  <a:schemeClr val="bg1">
                    <a:lumMod val="95000"/>
                  </a:schemeClr>
                </a:solidFill>
              </a:rPr>
            </a:br>
            <a:br>
              <a:rPr lang="en-US" sz="2400" b="1" dirty="0">
                <a:solidFill>
                  <a:schemeClr val="bg1">
                    <a:lumMod val="95000"/>
                  </a:schemeClr>
                </a:solidFill>
              </a:rPr>
            </a:br>
            <a:br>
              <a:rPr lang="en-US" sz="2400" b="1" dirty="0">
                <a:solidFill>
                  <a:schemeClr val="bg1">
                    <a:lumMod val="95000"/>
                  </a:schemeClr>
                </a:solidFill>
              </a:rPr>
            </a:br>
            <a:br>
              <a:rPr lang="en-US" sz="2400" b="1" dirty="0">
                <a:solidFill>
                  <a:schemeClr val="bg1">
                    <a:lumMod val="95000"/>
                  </a:schemeClr>
                </a:solidFill>
              </a:rPr>
            </a:br>
            <a:br>
              <a:rPr lang="en-US" sz="2400" b="1" dirty="0">
                <a:solidFill>
                  <a:schemeClr val="bg1">
                    <a:lumMod val="95000"/>
                  </a:schemeClr>
                </a:solidFill>
              </a:rPr>
            </a:br>
            <a:br>
              <a:rPr lang="en-US" sz="2400" b="1" dirty="0">
                <a:solidFill>
                  <a:schemeClr val="bg1">
                    <a:lumMod val="95000"/>
                  </a:schemeClr>
                </a:solidFill>
              </a:rPr>
            </a:br>
            <a:br>
              <a:rPr lang="en-US" sz="2400" b="1" dirty="0">
                <a:solidFill>
                  <a:schemeClr val="bg1">
                    <a:lumMod val="95000"/>
                  </a:schemeClr>
                </a:solidFill>
              </a:rPr>
            </a:br>
            <a:r>
              <a:rPr lang="en-US" b="1" dirty="0">
                <a:solidFill>
                  <a:schemeClr val="bg1">
                    <a:lumMod val="95000"/>
                  </a:schemeClr>
                </a:solidFill>
              </a:rPr>
              <a:t>Linux  </a:t>
            </a:r>
            <a:br>
              <a:rPr lang="en-US" b="1" dirty="0">
                <a:solidFill>
                  <a:schemeClr val="bg1">
                    <a:lumMod val="95000"/>
                  </a:schemeClr>
                </a:solidFill>
              </a:rPr>
            </a:br>
            <a:br>
              <a:rPr lang="en-US" sz="1600" b="1" dirty="0"/>
            </a:br>
            <a:br>
              <a:rPr lang="en-US" sz="1600" b="1" dirty="0"/>
            </a:br>
            <a:br>
              <a:rPr lang="en-US" sz="1600" b="1" dirty="0"/>
            </a:br>
            <a:br>
              <a:rPr lang="en-US" sz="1600" b="1" dirty="0"/>
            </a:br>
            <a:endParaRPr lang="en-US" sz="1600" dirty="0"/>
          </a:p>
        </p:txBody>
      </p:sp>
      <p:sp>
        <p:nvSpPr>
          <p:cNvPr id="56" name="Freeform 5">
            <a:extLst>
              <a:ext uri="{FF2B5EF4-FFF2-40B4-BE49-F238E27FC236}">
                <a16:creationId xmlns:a16="http://schemas.microsoft.com/office/drawing/2014/main" id="{6FBC94C7-2F0E-4FBA-B442-0E0296AAA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82070" y="1654168"/>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6">
            <a:extLst>
              <a:ext uri="{FF2B5EF4-FFF2-40B4-BE49-F238E27FC236}">
                <a16:creationId xmlns:a16="http://schemas.microsoft.com/office/drawing/2014/main" id="{6CF43A2F-2E6F-44F4-A006-A10CF1DCB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16808" y="1311136"/>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7">
            <a:extLst>
              <a:ext uri="{FF2B5EF4-FFF2-40B4-BE49-F238E27FC236}">
                <a16:creationId xmlns:a16="http://schemas.microsoft.com/office/drawing/2014/main" id="{F83DA5F0-0D4C-4E74-8A5C-F6CBD391F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16808" y="1126737"/>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Rectangle 61">
            <a:extLst>
              <a:ext uri="{FF2B5EF4-FFF2-40B4-BE49-F238E27FC236}">
                <a16:creationId xmlns:a16="http://schemas.microsoft.com/office/drawing/2014/main" id="{A7798713-AB3F-41E3-8CE3-1C1FBCF7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5528" y="1120021"/>
            <a:ext cx="3268481" cy="3509529"/>
          </a:xfrm>
          <a:prstGeom prst="rect">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Graphic 48" descr="Head with Gears">
            <a:extLst>
              <a:ext uri="{FF2B5EF4-FFF2-40B4-BE49-F238E27FC236}">
                <a16:creationId xmlns:a16="http://schemas.microsoft.com/office/drawing/2014/main" id="{86A70767-D810-3D64-F5FE-02960D6636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6395" y="1418907"/>
            <a:ext cx="2961361" cy="2961361"/>
          </a:xfrm>
          <a:prstGeom prst="rect">
            <a:avLst/>
          </a:prstGeom>
        </p:spPr>
      </p:pic>
      <p:pic>
        <p:nvPicPr>
          <p:cNvPr id="9" name="Picture 8" descr="Text&#10;&#10;Description automatically generated">
            <a:extLst>
              <a:ext uri="{FF2B5EF4-FFF2-40B4-BE49-F238E27FC236}">
                <a16:creationId xmlns:a16="http://schemas.microsoft.com/office/drawing/2014/main" id="{8237A0A3-C2E4-0392-E043-3BA2A937C3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330" y="102390"/>
            <a:ext cx="2476190" cy="634921"/>
          </a:xfrm>
          <a:prstGeom prst="rect">
            <a:avLst/>
          </a:prstGeom>
        </p:spPr>
      </p:pic>
    </p:spTree>
    <p:extLst>
      <p:ext uri="{BB962C8B-B14F-4D97-AF65-F5344CB8AC3E}">
        <p14:creationId xmlns:p14="http://schemas.microsoft.com/office/powerpoint/2010/main" val="4162690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nodeType="clickEffect">
                                  <p:stCondLst>
                                    <p:cond delay="0"/>
                                  </p:stCondLst>
                                  <p:childTnLst>
                                    <p:set>
                                      <p:cBhvr>
                                        <p:cTn id="13" dur="1" fill="hold">
                                          <p:stCondLst>
                                            <p:cond delay="0"/>
                                          </p:stCondLst>
                                        </p:cTn>
                                        <p:tgtEl>
                                          <p:spTgt spid="49"/>
                                        </p:tgtEl>
                                        <p:attrNameLst>
                                          <p:attrName>style.visibility</p:attrName>
                                        </p:attrNameLst>
                                      </p:cBhvr>
                                      <p:to>
                                        <p:strVal val="visible"/>
                                      </p:to>
                                    </p:set>
                                    <p:animEffect transition="in" filter="wipe(down)">
                                      <p:cBhvr>
                                        <p:cTn id="14" dur="580">
                                          <p:stCondLst>
                                            <p:cond delay="0"/>
                                          </p:stCondLst>
                                        </p:cTn>
                                        <p:tgtEl>
                                          <p:spTgt spid="49"/>
                                        </p:tgtEl>
                                      </p:cBhvr>
                                    </p:animEffect>
                                    <p:anim calcmode="lin" valueType="num">
                                      <p:cBhvr>
                                        <p:cTn id="15" dur="1822" tmFilter="0,0; 0.14,0.36; 0.43,0.73; 0.71,0.91; 1.0,1.0">
                                          <p:stCondLst>
                                            <p:cond delay="0"/>
                                          </p:stCondLst>
                                        </p:cTn>
                                        <p:tgtEl>
                                          <p:spTgt spid="49"/>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49"/>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49"/>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49"/>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49"/>
                                        </p:tgtEl>
                                        <p:attrNameLst>
                                          <p:attrName>ppt_y</p:attrName>
                                        </p:attrNameLst>
                                      </p:cBhvr>
                                      <p:tavLst>
                                        <p:tav tm="0" fmla="#ppt_y-sin(pi*$)/81">
                                          <p:val>
                                            <p:fltVal val="0"/>
                                          </p:val>
                                        </p:tav>
                                        <p:tav tm="100000">
                                          <p:val>
                                            <p:fltVal val="1"/>
                                          </p:val>
                                        </p:tav>
                                      </p:tavLst>
                                    </p:anim>
                                    <p:animScale>
                                      <p:cBhvr>
                                        <p:cTn id="20" dur="26">
                                          <p:stCondLst>
                                            <p:cond delay="650"/>
                                          </p:stCondLst>
                                        </p:cTn>
                                        <p:tgtEl>
                                          <p:spTgt spid="49"/>
                                        </p:tgtEl>
                                      </p:cBhvr>
                                      <p:to x="100000" y="60000"/>
                                    </p:animScale>
                                    <p:animScale>
                                      <p:cBhvr>
                                        <p:cTn id="21" dur="166" decel="50000">
                                          <p:stCondLst>
                                            <p:cond delay="676"/>
                                          </p:stCondLst>
                                        </p:cTn>
                                        <p:tgtEl>
                                          <p:spTgt spid="49"/>
                                        </p:tgtEl>
                                      </p:cBhvr>
                                      <p:to x="100000" y="100000"/>
                                    </p:animScale>
                                    <p:animScale>
                                      <p:cBhvr>
                                        <p:cTn id="22" dur="26">
                                          <p:stCondLst>
                                            <p:cond delay="1312"/>
                                          </p:stCondLst>
                                        </p:cTn>
                                        <p:tgtEl>
                                          <p:spTgt spid="49"/>
                                        </p:tgtEl>
                                      </p:cBhvr>
                                      <p:to x="100000" y="80000"/>
                                    </p:animScale>
                                    <p:animScale>
                                      <p:cBhvr>
                                        <p:cTn id="23" dur="166" decel="50000">
                                          <p:stCondLst>
                                            <p:cond delay="1338"/>
                                          </p:stCondLst>
                                        </p:cTn>
                                        <p:tgtEl>
                                          <p:spTgt spid="49"/>
                                        </p:tgtEl>
                                      </p:cBhvr>
                                      <p:to x="100000" y="100000"/>
                                    </p:animScale>
                                    <p:animScale>
                                      <p:cBhvr>
                                        <p:cTn id="24" dur="26">
                                          <p:stCondLst>
                                            <p:cond delay="1642"/>
                                          </p:stCondLst>
                                        </p:cTn>
                                        <p:tgtEl>
                                          <p:spTgt spid="49"/>
                                        </p:tgtEl>
                                      </p:cBhvr>
                                      <p:to x="100000" y="90000"/>
                                    </p:animScale>
                                    <p:animScale>
                                      <p:cBhvr>
                                        <p:cTn id="25" dur="166" decel="50000">
                                          <p:stCondLst>
                                            <p:cond delay="1668"/>
                                          </p:stCondLst>
                                        </p:cTn>
                                        <p:tgtEl>
                                          <p:spTgt spid="49"/>
                                        </p:tgtEl>
                                      </p:cBhvr>
                                      <p:to x="100000" y="100000"/>
                                    </p:animScale>
                                    <p:animScale>
                                      <p:cBhvr>
                                        <p:cTn id="26" dur="26">
                                          <p:stCondLst>
                                            <p:cond delay="1808"/>
                                          </p:stCondLst>
                                        </p:cTn>
                                        <p:tgtEl>
                                          <p:spTgt spid="49"/>
                                        </p:tgtEl>
                                      </p:cBhvr>
                                      <p:to x="100000" y="95000"/>
                                    </p:animScale>
                                    <p:animScale>
                                      <p:cBhvr>
                                        <p:cTn id="27" dur="166" decel="50000">
                                          <p:stCondLst>
                                            <p:cond delay="1834"/>
                                          </p:stCondLst>
                                        </p:cTn>
                                        <p:tgtEl>
                                          <p:spTgt spid="49"/>
                                        </p:tgtEl>
                                      </p:cBhvr>
                                      <p:to x="100000" y="100000"/>
                                    </p:animScale>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circle(in)">
                                      <p:cBhvr>
                                        <p:cTn id="3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0">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30">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3961F6B8-D27A-C716-6048-77A07C93FAA2}"/>
              </a:ext>
            </a:extLst>
          </p:cNvPr>
          <p:cNvSpPr>
            <a:spLocks noGrp="1"/>
          </p:cNvSpPr>
          <p:nvPr>
            <p:ph type="title"/>
          </p:nvPr>
        </p:nvSpPr>
        <p:spPr>
          <a:xfrm>
            <a:off x="958506" y="800392"/>
            <a:ext cx="10264697" cy="1197084"/>
          </a:xfrm>
        </p:spPr>
        <p:txBody>
          <a:bodyPr>
            <a:normAutofit/>
          </a:bodyPr>
          <a:lstStyle/>
          <a:p>
            <a:pPr algn="ctr"/>
            <a:r>
              <a:rPr lang="en-US" sz="2800" b="1" dirty="0">
                <a:solidFill>
                  <a:schemeClr val="bg1"/>
                </a:solidFill>
                <a:latin typeface="+mn-lt"/>
              </a:rPr>
              <a:t>What is Linux, and how does it differ from other operating systems?</a:t>
            </a:r>
          </a:p>
        </p:txBody>
      </p:sp>
      <p:sp>
        <p:nvSpPr>
          <p:cNvPr id="3" name="Content Placeholder 2">
            <a:extLst>
              <a:ext uri="{FF2B5EF4-FFF2-40B4-BE49-F238E27FC236}">
                <a16:creationId xmlns:a16="http://schemas.microsoft.com/office/drawing/2014/main" id="{BA149429-8D48-76CD-89A4-EB92E40B8EB1}"/>
              </a:ext>
            </a:extLst>
          </p:cNvPr>
          <p:cNvSpPr>
            <a:spLocks noGrp="1"/>
          </p:cNvSpPr>
          <p:nvPr>
            <p:ph idx="1"/>
          </p:nvPr>
        </p:nvSpPr>
        <p:spPr>
          <a:xfrm>
            <a:off x="1119322" y="2467993"/>
            <a:ext cx="10103881" cy="2521258"/>
          </a:xfrm>
        </p:spPr>
        <p:txBody>
          <a:bodyPr anchor="ctr">
            <a:normAutofit/>
          </a:bodyPr>
          <a:lstStyle/>
          <a:p>
            <a:pPr marL="0" indent="0" algn="ctr">
              <a:buNone/>
            </a:pPr>
            <a:r>
              <a:rPr lang="en-US" sz="2000" dirty="0"/>
              <a:t>Linux is an open-source operating system kernel that serves as the core of many different </a:t>
            </a:r>
          </a:p>
          <a:p>
            <a:pPr marL="0" indent="0" algn="ctr">
              <a:buNone/>
            </a:pPr>
            <a:r>
              <a:rPr lang="en-US" sz="2000" dirty="0"/>
              <a:t>Linux distributions (or distros). It differs from other operating systems like Windows and macOS in </a:t>
            </a:r>
          </a:p>
          <a:p>
            <a:pPr marL="0" indent="0" algn="ctr">
              <a:buNone/>
            </a:pPr>
            <a:r>
              <a:rPr lang="en-US" sz="2000" dirty="0"/>
              <a:t>that it is open-source, highly customizable, and often used in servers and embedded systems.</a:t>
            </a:r>
          </a:p>
          <a:p>
            <a:pPr marL="0" indent="0" algn="ctr">
              <a:buNone/>
            </a:pPr>
            <a:endParaRPr lang="en-US" sz="2000" b="1" dirty="0"/>
          </a:p>
          <a:p>
            <a:pPr marL="1371600" lvl="3" indent="0">
              <a:buNone/>
            </a:pPr>
            <a:endParaRPr lang="en-US" sz="2000" b="1" dirty="0"/>
          </a:p>
        </p:txBody>
      </p:sp>
      <p:pic>
        <p:nvPicPr>
          <p:cNvPr id="4" name="Picture 3" descr="Text&#10;&#10;Description automatically generated">
            <a:extLst>
              <a:ext uri="{FF2B5EF4-FFF2-40B4-BE49-F238E27FC236}">
                <a16:creationId xmlns:a16="http://schemas.microsoft.com/office/drawing/2014/main" id="{3AF79D8B-738C-195F-E288-510286E5B9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6281" y="5822883"/>
            <a:ext cx="2476190" cy="634921"/>
          </a:xfrm>
          <a:prstGeom prst="rect">
            <a:avLst/>
          </a:prstGeom>
        </p:spPr>
      </p:pic>
    </p:spTree>
    <p:extLst>
      <p:ext uri="{BB962C8B-B14F-4D97-AF65-F5344CB8AC3E}">
        <p14:creationId xmlns:p14="http://schemas.microsoft.com/office/powerpoint/2010/main" val="3543988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0">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30">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3961F6B8-D27A-C716-6048-77A07C93FAA2}"/>
              </a:ext>
            </a:extLst>
          </p:cNvPr>
          <p:cNvSpPr>
            <a:spLocks noGrp="1"/>
          </p:cNvSpPr>
          <p:nvPr>
            <p:ph type="title"/>
          </p:nvPr>
        </p:nvSpPr>
        <p:spPr>
          <a:xfrm>
            <a:off x="958506" y="800392"/>
            <a:ext cx="10264697" cy="1197084"/>
          </a:xfrm>
        </p:spPr>
        <p:txBody>
          <a:bodyPr>
            <a:normAutofit/>
          </a:bodyPr>
          <a:lstStyle/>
          <a:p>
            <a:pPr algn="ctr"/>
            <a:r>
              <a:rPr lang="en-US" sz="2800" b="1" dirty="0">
                <a:solidFill>
                  <a:schemeClr val="bg1"/>
                </a:solidFill>
                <a:latin typeface="+mn-lt"/>
              </a:rPr>
              <a:t>What is a Linux distribution (Linux distro), and give an example?</a:t>
            </a:r>
          </a:p>
        </p:txBody>
      </p:sp>
      <p:sp>
        <p:nvSpPr>
          <p:cNvPr id="3" name="Content Placeholder 2">
            <a:extLst>
              <a:ext uri="{FF2B5EF4-FFF2-40B4-BE49-F238E27FC236}">
                <a16:creationId xmlns:a16="http://schemas.microsoft.com/office/drawing/2014/main" id="{BA149429-8D48-76CD-89A4-EB92E40B8EB1}"/>
              </a:ext>
            </a:extLst>
          </p:cNvPr>
          <p:cNvSpPr>
            <a:spLocks noGrp="1"/>
          </p:cNvSpPr>
          <p:nvPr>
            <p:ph idx="1"/>
          </p:nvPr>
        </p:nvSpPr>
        <p:spPr>
          <a:xfrm>
            <a:off x="1119322" y="2467993"/>
            <a:ext cx="10103881" cy="2521258"/>
          </a:xfrm>
        </p:spPr>
        <p:txBody>
          <a:bodyPr anchor="ctr">
            <a:normAutofit/>
          </a:bodyPr>
          <a:lstStyle/>
          <a:p>
            <a:pPr marL="0" indent="0" algn="ctr">
              <a:buNone/>
            </a:pPr>
            <a:r>
              <a:rPr lang="en-US" sz="2000" dirty="0"/>
              <a:t>A Linux distribution (or distro) is a complete operating system package built around the Linux kernel. </a:t>
            </a:r>
          </a:p>
          <a:p>
            <a:pPr marL="0" indent="0" algn="ctr">
              <a:buNone/>
            </a:pPr>
            <a:r>
              <a:rPr lang="en-US" sz="2000" dirty="0"/>
              <a:t>Examples of Linux distributions include Ubuntu, CentOS, Debian, Fedora, and Arch Linux.</a:t>
            </a:r>
          </a:p>
          <a:p>
            <a:pPr marL="0" indent="0" algn="ctr">
              <a:buNone/>
            </a:pPr>
            <a:endParaRPr lang="en-US" sz="2000" dirty="0">
              <a:solidFill>
                <a:srgbClr val="002060"/>
              </a:solidFill>
            </a:endParaRPr>
          </a:p>
          <a:p>
            <a:pPr marL="1371600" lvl="3" indent="0">
              <a:buNone/>
            </a:pPr>
            <a:endParaRPr lang="en-US" sz="2000" b="1" dirty="0"/>
          </a:p>
        </p:txBody>
      </p:sp>
      <p:pic>
        <p:nvPicPr>
          <p:cNvPr id="4" name="Picture 3" descr="Text&#10;&#10;Description automatically generated">
            <a:extLst>
              <a:ext uri="{FF2B5EF4-FFF2-40B4-BE49-F238E27FC236}">
                <a16:creationId xmlns:a16="http://schemas.microsoft.com/office/drawing/2014/main" id="{3AF79D8B-738C-195F-E288-510286E5B9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6281" y="5822883"/>
            <a:ext cx="2476190" cy="634921"/>
          </a:xfrm>
          <a:prstGeom prst="rect">
            <a:avLst/>
          </a:prstGeom>
        </p:spPr>
      </p:pic>
    </p:spTree>
    <p:extLst>
      <p:ext uri="{BB962C8B-B14F-4D97-AF65-F5344CB8AC3E}">
        <p14:creationId xmlns:p14="http://schemas.microsoft.com/office/powerpoint/2010/main" val="293439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0">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30">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3961F6B8-D27A-C716-6048-77A07C93FAA2}"/>
              </a:ext>
            </a:extLst>
          </p:cNvPr>
          <p:cNvSpPr>
            <a:spLocks noGrp="1"/>
          </p:cNvSpPr>
          <p:nvPr>
            <p:ph type="title"/>
          </p:nvPr>
        </p:nvSpPr>
        <p:spPr>
          <a:xfrm>
            <a:off x="958506" y="800392"/>
            <a:ext cx="10264697" cy="1197084"/>
          </a:xfrm>
        </p:spPr>
        <p:txBody>
          <a:bodyPr>
            <a:normAutofit/>
          </a:bodyPr>
          <a:lstStyle/>
          <a:p>
            <a:pPr algn="ctr"/>
            <a:r>
              <a:rPr lang="en-US" sz="2800" b="1" dirty="0">
                <a:solidFill>
                  <a:schemeClr val="bg1"/>
                </a:solidFill>
                <a:latin typeface="+mn-lt"/>
              </a:rPr>
              <a:t>How can you open a terminal window in Linux?</a:t>
            </a:r>
          </a:p>
        </p:txBody>
      </p:sp>
      <p:sp>
        <p:nvSpPr>
          <p:cNvPr id="3" name="Content Placeholder 2">
            <a:extLst>
              <a:ext uri="{FF2B5EF4-FFF2-40B4-BE49-F238E27FC236}">
                <a16:creationId xmlns:a16="http://schemas.microsoft.com/office/drawing/2014/main" id="{BA149429-8D48-76CD-89A4-EB92E40B8EB1}"/>
              </a:ext>
            </a:extLst>
          </p:cNvPr>
          <p:cNvSpPr>
            <a:spLocks noGrp="1"/>
          </p:cNvSpPr>
          <p:nvPr>
            <p:ph idx="1"/>
          </p:nvPr>
        </p:nvSpPr>
        <p:spPr>
          <a:xfrm>
            <a:off x="1119322" y="2467993"/>
            <a:ext cx="10103881" cy="2521258"/>
          </a:xfrm>
        </p:spPr>
        <p:txBody>
          <a:bodyPr anchor="ctr">
            <a:normAutofit/>
          </a:bodyPr>
          <a:lstStyle/>
          <a:p>
            <a:pPr marL="0" indent="0" algn="ctr">
              <a:buNone/>
            </a:pPr>
            <a:r>
              <a:rPr lang="en-US" sz="2000" dirty="0"/>
              <a:t>You can open a terminal window in Linux by pressing Ctrl + Alt + T or by searching </a:t>
            </a:r>
          </a:p>
          <a:p>
            <a:pPr marL="0" indent="0" algn="ctr">
              <a:buNone/>
            </a:pPr>
            <a:r>
              <a:rPr lang="en-US" sz="2000" dirty="0"/>
              <a:t>for "Terminal" in the application menu.</a:t>
            </a:r>
          </a:p>
          <a:p>
            <a:pPr marL="0" indent="0" algn="ctr">
              <a:buNone/>
            </a:pPr>
            <a:endParaRPr lang="en-US" sz="2000" dirty="0"/>
          </a:p>
          <a:p>
            <a:pPr marL="1371600" lvl="3" indent="0">
              <a:buNone/>
            </a:pPr>
            <a:endParaRPr lang="en-US" sz="2000" b="1" dirty="0"/>
          </a:p>
        </p:txBody>
      </p:sp>
      <p:pic>
        <p:nvPicPr>
          <p:cNvPr id="4" name="Picture 3" descr="Text&#10;&#10;Description automatically generated">
            <a:extLst>
              <a:ext uri="{FF2B5EF4-FFF2-40B4-BE49-F238E27FC236}">
                <a16:creationId xmlns:a16="http://schemas.microsoft.com/office/drawing/2014/main" id="{3AF79D8B-738C-195F-E288-510286E5B9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6281" y="5822883"/>
            <a:ext cx="2476190" cy="634921"/>
          </a:xfrm>
          <a:prstGeom prst="rect">
            <a:avLst/>
          </a:prstGeom>
        </p:spPr>
      </p:pic>
    </p:spTree>
    <p:extLst>
      <p:ext uri="{BB962C8B-B14F-4D97-AF65-F5344CB8AC3E}">
        <p14:creationId xmlns:p14="http://schemas.microsoft.com/office/powerpoint/2010/main" val="4065758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0">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30">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3961F6B8-D27A-C716-6048-77A07C93FAA2}"/>
              </a:ext>
            </a:extLst>
          </p:cNvPr>
          <p:cNvSpPr>
            <a:spLocks noGrp="1"/>
          </p:cNvSpPr>
          <p:nvPr>
            <p:ph type="title"/>
          </p:nvPr>
        </p:nvSpPr>
        <p:spPr>
          <a:xfrm>
            <a:off x="958506" y="800392"/>
            <a:ext cx="10264697" cy="1197084"/>
          </a:xfrm>
        </p:spPr>
        <p:txBody>
          <a:bodyPr>
            <a:normAutofit/>
          </a:bodyPr>
          <a:lstStyle/>
          <a:p>
            <a:pPr algn="ctr"/>
            <a:r>
              <a:rPr lang="en-US" sz="2800" b="1" dirty="0">
                <a:solidFill>
                  <a:schemeClr val="bg1"/>
                </a:solidFill>
                <a:latin typeface="+mn-lt"/>
              </a:rPr>
              <a:t>What is the purpose of the "sudo" command in Linux?</a:t>
            </a:r>
          </a:p>
        </p:txBody>
      </p:sp>
      <p:sp>
        <p:nvSpPr>
          <p:cNvPr id="3" name="Content Placeholder 2">
            <a:extLst>
              <a:ext uri="{FF2B5EF4-FFF2-40B4-BE49-F238E27FC236}">
                <a16:creationId xmlns:a16="http://schemas.microsoft.com/office/drawing/2014/main" id="{BA149429-8D48-76CD-89A4-EB92E40B8EB1}"/>
              </a:ext>
            </a:extLst>
          </p:cNvPr>
          <p:cNvSpPr>
            <a:spLocks noGrp="1"/>
          </p:cNvSpPr>
          <p:nvPr>
            <p:ph idx="1"/>
          </p:nvPr>
        </p:nvSpPr>
        <p:spPr>
          <a:xfrm>
            <a:off x="1119322" y="2467993"/>
            <a:ext cx="10103881" cy="2521258"/>
          </a:xfrm>
        </p:spPr>
        <p:txBody>
          <a:bodyPr anchor="ctr">
            <a:normAutofit/>
          </a:bodyPr>
          <a:lstStyle/>
          <a:p>
            <a:pPr marL="0" indent="0" algn="ctr">
              <a:buNone/>
            </a:pPr>
            <a:r>
              <a:rPr lang="en-US" sz="2000" dirty="0"/>
              <a:t>The "sudo" command in Linux is used to execute commands with superuser (root) privileges. </a:t>
            </a:r>
          </a:p>
          <a:p>
            <a:pPr marL="0" indent="0" algn="ctr">
              <a:buNone/>
            </a:pPr>
            <a:r>
              <a:rPr lang="en-US" sz="2000" dirty="0"/>
              <a:t>It allows authorized users to perform administrative tasks and system modifications.</a:t>
            </a:r>
          </a:p>
          <a:p>
            <a:pPr marL="0" indent="0" algn="ctr">
              <a:buNone/>
            </a:pPr>
            <a:endParaRPr lang="en-US" sz="2000" dirty="0"/>
          </a:p>
          <a:p>
            <a:pPr marL="1371600" lvl="3" indent="0">
              <a:buNone/>
            </a:pPr>
            <a:endParaRPr lang="en-US" sz="2000" b="1" dirty="0"/>
          </a:p>
        </p:txBody>
      </p:sp>
      <p:pic>
        <p:nvPicPr>
          <p:cNvPr id="4" name="Picture 3" descr="Text&#10;&#10;Description automatically generated">
            <a:extLst>
              <a:ext uri="{FF2B5EF4-FFF2-40B4-BE49-F238E27FC236}">
                <a16:creationId xmlns:a16="http://schemas.microsoft.com/office/drawing/2014/main" id="{3AF79D8B-738C-195F-E288-510286E5B9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6281" y="5822883"/>
            <a:ext cx="2476190" cy="634921"/>
          </a:xfrm>
          <a:prstGeom prst="rect">
            <a:avLst/>
          </a:prstGeom>
        </p:spPr>
      </p:pic>
    </p:spTree>
    <p:extLst>
      <p:ext uri="{BB962C8B-B14F-4D97-AF65-F5344CB8AC3E}">
        <p14:creationId xmlns:p14="http://schemas.microsoft.com/office/powerpoint/2010/main" val="244296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0">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30">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3961F6B8-D27A-C716-6048-77A07C93FAA2}"/>
              </a:ext>
            </a:extLst>
          </p:cNvPr>
          <p:cNvSpPr>
            <a:spLocks noGrp="1"/>
          </p:cNvSpPr>
          <p:nvPr>
            <p:ph type="title"/>
          </p:nvPr>
        </p:nvSpPr>
        <p:spPr>
          <a:xfrm>
            <a:off x="958506" y="800392"/>
            <a:ext cx="10264697" cy="1197084"/>
          </a:xfrm>
        </p:spPr>
        <p:txBody>
          <a:bodyPr>
            <a:normAutofit/>
          </a:bodyPr>
          <a:lstStyle/>
          <a:p>
            <a:pPr algn="ctr"/>
            <a:r>
              <a:rPr lang="en-US" sz="2800" b="1" dirty="0">
                <a:solidFill>
                  <a:schemeClr val="bg1"/>
                </a:solidFill>
                <a:latin typeface="+mn-lt"/>
              </a:rPr>
              <a:t>What is the Linux file system hierarchy, and what are some key directories?</a:t>
            </a:r>
          </a:p>
        </p:txBody>
      </p:sp>
      <p:sp>
        <p:nvSpPr>
          <p:cNvPr id="3" name="Content Placeholder 2">
            <a:extLst>
              <a:ext uri="{FF2B5EF4-FFF2-40B4-BE49-F238E27FC236}">
                <a16:creationId xmlns:a16="http://schemas.microsoft.com/office/drawing/2014/main" id="{BA149429-8D48-76CD-89A4-EB92E40B8EB1}"/>
              </a:ext>
            </a:extLst>
          </p:cNvPr>
          <p:cNvSpPr>
            <a:spLocks noGrp="1"/>
          </p:cNvSpPr>
          <p:nvPr>
            <p:ph idx="1"/>
          </p:nvPr>
        </p:nvSpPr>
        <p:spPr>
          <a:xfrm>
            <a:off x="1119322" y="2600033"/>
            <a:ext cx="10103881" cy="3021946"/>
          </a:xfrm>
        </p:spPr>
        <p:txBody>
          <a:bodyPr anchor="ctr">
            <a:normAutofit fontScale="92500" lnSpcReduction="10000"/>
          </a:bodyPr>
          <a:lstStyle/>
          <a:p>
            <a:pPr marL="0" indent="0" algn="ctr">
              <a:buNone/>
            </a:pPr>
            <a:r>
              <a:rPr lang="en-US" sz="2000" dirty="0"/>
              <a:t>The Linux file system hierarchy defines the organization of files and directories in Linux. </a:t>
            </a:r>
          </a:p>
          <a:p>
            <a:pPr marL="0" indent="0" algn="ctr">
              <a:buNone/>
            </a:pPr>
            <a:r>
              <a:rPr lang="en-US" sz="2000" dirty="0"/>
              <a:t>Key directories include:</a:t>
            </a:r>
          </a:p>
          <a:p>
            <a:pPr marL="0" indent="0" algn="ctr">
              <a:buNone/>
            </a:pPr>
            <a:endParaRPr lang="en-US" sz="2000" dirty="0"/>
          </a:p>
          <a:p>
            <a:pPr marL="0" indent="0" algn="ctr">
              <a:buNone/>
            </a:pPr>
            <a:r>
              <a:rPr lang="en-US" sz="2000" dirty="0"/>
              <a:t>/: The root directory.</a:t>
            </a:r>
          </a:p>
          <a:p>
            <a:pPr marL="0" indent="0" algn="ctr">
              <a:buNone/>
            </a:pPr>
            <a:r>
              <a:rPr lang="en-US" sz="2000" dirty="0"/>
              <a:t>/home: User home directories.</a:t>
            </a:r>
          </a:p>
          <a:p>
            <a:pPr marL="0" indent="0" algn="ctr">
              <a:buNone/>
            </a:pPr>
            <a:r>
              <a:rPr lang="en-US" sz="2000" dirty="0"/>
              <a:t>/</a:t>
            </a:r>
            <a:r>
              <a:rPr lang="en-US" sz="2000" dirty="0" err="1"/>
              <a:t>etc</a:t>
            </a:r>
            <a:r>
              <a:rPr lang="en-US" sz="2000" dirty="0"/>
              <a:t>: Configuration files.</a:t>
            </a:r>
          </a:p>
          <a:p>
            <a:pPr marL="0" indent="0" algn="ctr">
              <a:buNone/>
            </a:pPr>
            <a:r>
              <a:rPr lang="en-US" sz="2000" dirty="0"/>
              <a:t>/var: Variable data (e.g., logs, databases).</a:t>
            </a:r>
          </a:p>
          <a:p>
            <a:pPr marL="0" indent="0" algn="ctr">
              <a:buNone/>
            </a:pPr>
            <a:r>
              <a:rPr lang="en-US" sz="2000" dirty="0"/>
              <a:t>/bin and /</a:t>
            </a:r>
            <a:r>
              <a:rPr lang="en-US" sz="2000" dirty="0" err="1"/>
              <a:t>usr</a:t>
            </a:r>
            <a:r>
              <a:rPr lang="en-US" sz="2000" dirty="0"/>
              <a:t>/bin: System binaries and user binaries, respectively.</a:t>
            </a:r>
          </a:p>
          <a:p>
            <a:pPr marL="1371600" lvl="3" indent="0">
              <a:buNone/>
            </a:pPr>
            <a:endParaRPr lang="en-US" sz="2000" b="1" dirty="0"/>
          </a:p>
        </p:txBody>
      </p:sp>
      <p:pic>
        <p:nvPicPr>
          <p:cNvPr id="4" name="Picture 3" descr="Text&#10;&#10;Description automatically generated">
            <a:extLst>
              <a:ext uri="{FF2B5EF4-FFF2-40B4-BE49-F238E27FC236}">
                <a16:creationId xmlns:a16="http://schemas.microsoft.com/office/drawing/2014/main" id="{3AF79D8B-738C-195F-E288-510286E5B9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6281" y="5822883"/>
            <a:ext cx="2476190" cy="634921"/>
          </a:xfrm>
          <a:prstGeom prst="rect">
            <a:avLst/>
          </a:prstGeom>
        </p:spPr>
      </p:pic>
    </p:spTree>
    <p:extLst>
      <p:ext uri="{BB962C8B-B14F-4D97-AF65-F5344CB8AC3E}">
        <p14:creationId xmlns:p14="http://schemas.microsoft.com/office/powerpoint/2010/main" val="1148395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0">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30">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3961F6B8-D27A-C716-6048-77A07C93FAA2}"/>
              </a:ext>
            </a:extLst>
          </p:cNvPr>
          <p:cNvSpPr>
            <a:spLocks noGrp="1"/>
          </p:cNvSpPr>
          <p:nvPr>
            <p:ph type="title"/>
          </p:nvPr>
        </p:nvSpPr>
        <p:spPr>
          <a:xfrm>
            <a:off x="958506" y="800392"/>
            <a:ext cx="10264697" cy="1197084"/>
          </a:xfrm>
        </p:spPr>
        <p:txBody>
          <a:bodyPr>
            <a:normAutofit fontScale="90000"/>
          </a:bodyPr>
          <a:lstStyle/>
          <a:p>
            <a:pPr algn="ctr"/>
            <a:br>
              <a:rPr lang="en-US" sz="2800" b="1" dirty="0">
                <a:solidFill>
                  <a:schemeClr val="bg1"/>
                </a:solidFill>
                <a:latin typeface="+mn-lt"/>
              </a:rPr>
            </a:br>
            <a:r>
              <a:rPr lang="en-US" sz="2800" b="1" dirty="0">
                <a:solidFill>
                  <a:schemeClr val="bg1"/>
                </a:solidFill>
                <a:latin typeface="+mn-lt"/>
              </a:rPr>
              <a:t>How can you install software in Linux using package managers?</a:t>
            </a:r>
            <a:br>
              <a:rPr lang="en-US" sz="2800" b="1" dirty="0">
                <a:solidFill>
                  <a:schemeClr val="bg1"/>
                </a:solidFill>
                <a:latin typeface="+mn-lt"/>
              </a:rPr>
            </a:br>
            <a:endParaRPr lang="en-US" sz="2800" b="1" dirty="0">
              <a:solidFill>
                <a:schemeClr val="bg1"/>
              </a:solidFill>
              <a:latin typeface="+mn-lt"/>
            </a:endParaRPr>
          </a:p>
        </p:txBody>
      </p:sp>
      <p:sp>
        <p:nvSpPr>
          <p:cNvPr id="3" name="Content Placeholder 2">
            <a:extLst>
              <a:ext uri="{FF2B5EF4-FFF2-40B4-BE49-F238E27FC236}">
                <a16:creationId xmlns:a16="http://schemas.microsoft.com/office/drawing/2014/main" id="{BA149429-8D48-76CD-89A4-EB92E40B8EB1}"/>
              </a:ext>
            </a:extLst>
          </p:cNvPr>
          <p:cNvSpPr>
            <a:spLocks noGrp="1"/>
          </p:cNvSpPr>
          <p:nvPr>
            <p:ph idx="1"/>
          </p:nvPr>
        </p:nvSpPr>
        <p:spPr>
          <a:xfrm>
            <a:off x="1119322" y="2467993"/>
            <a:ext cx="10103881" cy="2521258"/>
          </a:xfrm>
        </p:spPr>
        <p:txBody>
          <a:bodyPr anchor="ctr">
            <a:normAutofit/>
          </a:bodyPr>
          <a:lstStyle/>
          <a:p>
            <a:pPr marL="0" indent="0" algn="ctr">
              <a:buNone/>
            </a:pPr>
            <a:r>
              <a:rPr lang="en-US" sz="2000" dirty="0"/>
              <a:t>You can install software in Linux using package managers like "apt" (used in Debian/Ubuntu), "yum" </a:t>
            </a:r>
          </a:p>
          <a:p>
            <a:pPr marL="0" indent="0" algn="ctr">
              <a:buNone/>
            </a:pPr>
            <a:r>
              <a:rPr lang="en-US" sz="2000" dirty="0"/>
              <a:t>(used in CentOS/Fedora), or "</a:t>
            </a:r>
            <a:r>
              <a:rPr lang="en-US" sz="2000" dirty="0" err="1"/>
              <a:t>pacman</a:t>
            </a:r>
            <a:r>
              <a:rPr lang="en-US" sz="2000" dirty="0"/>
              <a:t>" (used in Arch Linux). For example, to install a package using "apt," </a:t>
            </a:r>
          </a:p>
          <a:p>
            <a:pPr marL="0" indent="0" algn="ctr">
              <a:buNone/>
            </a:pPr>
            <a:r>
              <a:rPr lang="en-US" sz="2000" dirty="0"/>
              <a:t>you can run sudo apt-get install package-name.</a:t>
            </a:r>
          </a:p>
          <a:p>
            <a:pPr marL="0" indent="0" algn="ctr">
              <a:buNone/>
            </a:pPr>
            <a:endParaRPr lang="en-US" sz="2000" b="1" dirty="0">
              <a:solidFill>
                <a:srgbClr val="002060"/>
              </a:solidFill>
            </a:endParaRPr>
          </a:p>
          <a:p>
            <a:pPr marL="1371600" lvl="3" indent="0">
              <a:buNone/>
            </a:pPr>
            <a:endParaRPr lang="en-US" sz="2000" b="1" dirty="0"/>
          </a:p>
        </p:txBody>
      </p:sp>
      <p:pic>
        <p:nvPicPr>
          <p:cNvPr id="4" name="Picture 3" descr="Text&#10;&#10;Description automatically generated">
            <a:extLst>
              <a:ext uri="{FF2B5EF4-FFF2-40B4-BE49-F238E27FC236}">
                <a16:creationId xmlns:a16="http://schemas.microsoft.com/office/drawing/2014/main" id="{3AF79D8B-738C-195F-E288-510286E5B9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6281" y="5822883"/>
            <a:ext cx="2476190" cy="634921"/>
          </a:xfrm>
          <a:prstGeom prst="rect">
            <a:avLst/>
          </a:prstGeom>
        </p:spPr>
      </p:pic>
    </p:spTree>
    <p:extLst>
      <p:ext uri="{BB962C8B-B14F-4D97-AF65-F5344CB8AC3E}">
        <p14:creationId xmlns:p14="http://schemas.microsoft.com/office/powerpoint/2010/main" val="3402014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0">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30">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3961F6B8-D27A-C716-6048-77A07C93FAA2}"/>
              </a:ext>
            </a:extLst>
          </p:cNvPr>
          <p:cNvSpPr>
            <a:spLocks noGrp="1"/>
          </p:cNvSpPr>
          <p:nvPr>
            <p:ph type="title"/>
          </p:nvPr>
        </p:nvSpPr>
        <p:spPr>
          <a:xfrm>
            <a:off x="958506" y="800392"/>
            <a:ext cx="10264697" cy="1197084"/>
          </a:xfrm>
        </p:spPr>
        <p:txBody>
          <a:bodyPr>
            <a:normAutofit fontScale="90000"/>
          </a:bodyPr>
          <a:lstStyle/>
          <a:p>
            <a:pPr algn="ctr"/>
            <a:br>
              <a:rPr lang="en-US" sz="2800" b="1" dirty="0">
                <a:solidFill>
                  <a:schemeClr val="bg1"/>
                </a:solidFill>
                <a:latin typeface="+mn-lt"/>
              </a:rPr>
            </a:br>
            <a:r>
              <a:rPr lang="en-US" sz="2800" b="1" dirty="0">
                <a:solidFill>
                  <a:schemeClr val="bg1"/>
                </a:solidFill>
                <a:latin typeface="+mn-lt"/>
              </a:rPr>
              <a:t>What is the difference between a process and a thread in Linux?</a:t>
            </a:r>
            <a:br>
              <a:rPr lang="en-US" sz="2800" b="1" dirty="0">
                <a:solidFill>
                  <a:schemeClr val="bg1"/>
                </a:solidFill>
                <a:latin typeface="+mn-lt"/>
              </a:rPr>
            </a:br>
            <a:endParaRPr lang="en-US" sz="2800" b="1" dirty="0">
              <a:solidFill>
                <a:schemeClr val="bg1"/>
              </a:solidFill>
              <a:latin typeface="+mn-lt"/>
            </a:endParaRPr>
          </a:p>
        </p:txBody>
      </p:sp>
      <p:sp>
        <p:nvSpPr>
          <p:cNvPr id="3" name="Content Placeholder 2">
            <a:extLst>
              <a:ext uri="{FF2B5EF4-FFF2-40B4-BE49-F238E27FC236}">
                <a16:creationId xmlns:a16="http://schemas.microsoft.com/office/drawing/2014/main" id="{BA149429-8D48-76CD-89A4-EB92E40B8EB1}"/>
              </a:ext>
            </a:extLst>
          </p:cNvPr>
          <p:cNvSpPr>
            <a:spLocks noGrp="1"/>
          </p:cNvSpPr>
          <p:nvPr>
            <p:ph idx="1"/>
          </p:nvPr>
        </p:nvSpPr>
        <p:spPr>
          <a:xfrm>
            <a:off x="1119322" y="2467993"/>
            <a:ext cx="10103881" cy="2521258"/>
          </a:xfrm>
        </p:spPr>
        <p:txBody>
          <a:bodyPr anchor="ctr">
            <a:normAutofit/>
          </a:bodyPr>
          <a:lstStyle/>
          <a:p>
            <a:pPr marL="0" indent="0" algn="ctr">
              <a:buNone/>
            </a:pPr>
            <a:r>
              <a:rPr lang="en-US" sz="2000" dirty="0"/>
              <a:t>In Linux, a process is an independent program with its own memory and resources, while a </a:t>
            </a:r>
          </a:p>
          <a:p>
            <a:pPr marL="0" indent="0" algn="ctr">
              <a:buNone/>
            </a:pPr>
            <a:r>
              <a:rPr lang="en-US" sz="2000" dirty="0"/>
              <a:t>thread is a lightweight execution unit within a process. Multiple threads within a single process can share resources and memory.</a:t>
            </a:r>
          </a:p>
          <a:p>
            <a:pPr marL="1371600" lvl="3" indent="0">
              <a:buNone/>
            </a:pPr>
            <a:endParaRPr lang="en-US" sz="2000" b="1" dirty="0"/>
          </a:p>
        </p:txBody>
      </p:sp>
      <p:pic>
        <p:nvPicPr>
          <p:cNvPr id="4" name="Picture 3" descr="Text&#10;&#10;Description automatically generated">
            <a:extLst>
              <a:ext uri="{FF2B5EF4-FFF2-40B4-BE49-F238E27FC236}">
                <a16:creationId xmlns:a16="http://schemas.microsoft.com/office/drawing/2014/main" id="{3AF79D8B-738C-195F-E288-510286E5B9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6281" y="5822883"/>
            <a:ext cx="2476190" cy="634921"/>
          </a:xfrm>
          <a:prstGeom prst="rect">
            <a:avLst/>
          </a:prstGeom>
        </p:spPr>
      </p:pic>
    </p:spTree>
    <p:extLst>
      <p:ext uri="{BB962C8B-B14F-4D97-AF65-F5344CB8AC3E}">
        <p14:creationId xmlns:p14="http://schemas.microsoft.com/office/powerpoint/2010/main" val="1729263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0">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30">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3961F6B8-D27A-C716-6048-77A07C93FAA2}"/>
              </a:ext>
            </a:extLst>
          </p:cNvPr>
          <p:cNvSpPr>
            <a:spLocks noGrp="1"/>
          </p:cNvSpPr>
          <p:nvPr>
            <p:ph type="title"/>
          </p:nvPr>
        </p:nvSpPr>
        <p:spPr>
          <a:xfrm>
            <a:off x="958506" y="800392"/>
            <a:ext cx="10264697" cy="1197084"/>
          </a:xfrm>
        </p:spPr>
        <p:txBody>
          <a:bodyPr>
            <a:normAutofit/>
          </a:bodyPr>
          <a:lstStyle/>
          <a:p>
            <a:pPr algn="ctr"/>
            <a:r>
              <a:rPr lang="en-US" sz="2800" b="1" dirty="0">
                <a:solidFill>
                  <a:schemeClr val="bg1"/>
                </a:solidFill>
                <a:latin typeface="+mn-lt"/>
              </a:rPr>
              <a:t>What does the "</a:t>
            </a:r>
            <a:r>
              <a:rPr lang="en-US" sz="2800" b="1" dirty="0" err="1">
                <a:solidFill>
                  <a:schemeClr val="bg1"/>
                </a:solidFill>
                <a:latin typeface="+mn-lt"/>
              </a:rPr>
              <a:t>chmod</a:t>
            </a:r>
            <a:r>
              <a:rPr lang="en-US" sz="2800" b="1" dirty="0">
                <a:solidFill>
                  <a:schemeClr val="bg1"/>
                </a:solidFill>
                <a:latin typeface="+mn-lt"/>
              </a:rPr>
              <a:t>" command do in Linux?</a:t>
            </a:r>
          </a:p>
        </p:txBody>
      </p:sp>
      <p:sp>
        <p:nvSpPr>
          <p:cNvPr id="3" name="Content Placeholder 2">
            <a:extLst>
              <a:ext uri="{FF2B5EF4-FFF2-40B4-BE49-F238E27FC236}">
                <a16:creationId xmlns:a16="http://schemas.microsoft.com/office/drawing/2014/main" id="{BA149429-8D48-76CD-89A4-EB92E40B8EB1}"/>
              </a:ext>
            </a:extLst>
          </p:cNvPr>
          <p:cNvSpPr>
            <a:spLocks noGrp="1"/>
          </p:cNvSpPr>
          <p:nvPr>
            <p:ph idx="1"/>
          </p:nvPr>
        </p:nvSpPr>
        <p:spPr>
          <a:xfrm>
            <a:off x="1119322" y="2467993"/>
            <a:ext cx="10103881" cy="2521258"/>
          </a:xfrm>
        </p:spPr>
        <p:txBody>
          <a:bodyPr anchor="ctr">
            <a:normAutofit/>
          </a:bodyPr>
          <a:lstStyle/>
          <a:p>
            <a:pPr marL="0" indent="0" algn="ctr">
              <a:buNone/>
            </a:pPr>
            <a:r>
              <a:rPr lang="en-US" sz="2000" dirty="0"/>
              <a:t>The "</a:t>
            </a:r>
            <a:r>
              <a:rPr lang="en-US" sz="2000" dirty="0" err="1"/>
              <a:t>chmod</a:t>
            </a:r>
            <a:r>
              <a:rPr lang="en-US" sz="2000" dirty="0"/>
              <a:t>" command in Linux is used to change file permissions. </a:t>
            </a:r>
          </a:p>
          <a:p>
            <a:pPr marL="0" indent="0" algn="ctr">
              <a:buNone/>
            </a:pPr>
            <a:r>
              <a:rPr lang="en-US" sz="2000" dirty="0"/>
              <a:t>It allows you to control who can read, write, or execute a file or directory.</a:t>
            </a:r>
          </a:p>
          <a:p>
            <a:pPr marL="0" indent="0" algn="ctr">
              <a:buNone/>
            </a:pPr>
            <a:endParaRPr lang="en-US" sz="2000" dirty="0"/>
          </a:p>
          <a:p>
            <a:pPr marL="1371600" lvl="3" indent="0">
              <a:buNone/>
            </a:pPr>
            <a:endParaRPr lang="en-US" sz="2000" b="1" dirty="0"/>
          </a:p>
        </p:txBody>
      </p:sp>
      <p:pic>
        <p:nvPicPr>
          <p:cNvPr id="4" name="Picture 3" descr="Text&#10;&#10;Description automatically generated">
            <a:extLst>
              <a:ext uri="{FF2B5EF4-FFF2-40B4-BE49-F238E27FC236}">
                <a16:creationId xmlns:a16="http://schemas.microsoft.com/office/drawing/2014/main" id="{3AF79D8B-738C-195F-E288-510286E5B9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6281" y="5822883"/>
            <a:ext cx="2476190" cy="634921"/>
          </a:xfrm>
          <a:prstGeom prst="rect">
            <a:avLst/>
          </a:prstGeom>
        </p:spPr>
      </p:pic>
    </p:spTree>
    <p:extLst>
      <p:ext uri="{BB962C8B-B14F-4D97-AF65-F5344CB8AC3E}">
        <p14:creationId xmlns:p14="http://schemas.microsoft.com/office/powerpoint/2010/main" val="3759224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0">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30">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3961F6B8-D27A-C716-6048-77A07C93FAA2}"/>
              </a:ext>
            </a:extLst>
          </p:cNvPr>
          <p:cNvSpPr>
            <a:spLocks noGrp="1"/>
          </p:cNvSpPr>
          <p:nvPr>
            <p:ph type="title"/>
          </p:nvPr>
        </p:nvSpPr>
        <p:spPr>
          <a:xfrm>
            <a:off x="958506" y="800392"/>
            <a:ext cx="10264697" cy="1197084"/>
          </a:xfrm>
        </p:spPr>
        <p:txBody>
          <a:bodyPr>
            <a:normAutofit/>
          </a:bodyPr>
          <a:lstStyle/>
          <a:p>
            <a:pPr algn="ctr"/>
            <a:r>
              <a:rPr lang="en-US" sz="2800" b="1" dirty="0">
                <a:solidFill>
                  <a:schemeClr val="bg1"/>
                </a:solidFill>
                <a:latin typeface="+mn-lt"/>
              </a:rPr>
              <a:t>How can you find files and directories in Linux using the "find" command?</a:t>
            </a:r>
          </a:p>
        </p:txBody>
      </p:sp>
      <p:sp>
        <p:nvSpPr>
          <p:cNvPr id="3" name="Content Placeholder 2">
            <a:extLst>
              <a:ext uri="{FF2B5EF4-FFF2-40B4-BE49-F238E27FC236}">
                <a16:creationId xmlns:a16="http://schemas.microsoft.com/office/drawing/2014/main" id="{BA149429-8D48-76CD-89A4-EB92E40B8EB1}"/>
              </a:ext>
            </a:extLst>
          </p:cNvPr>
          <p:cNvSpPr>
            <a:spLocks noGrp="1"/>
          </p:cNvSpPr>
          <p:nvPr>
            <p:ph idx="1"/>
          </p:nvPr>
        </p:nvSpPr>
        <p:spPr>
          <a:xfrm>
            <a:off x="1119322" y="2467993"/>
            <a:ext cx="10103881" cy="2521258"/>
          </a:xfrm>
        </p:spPr>
        <p:txBody>
          <a:bodyPr anchor="ctr">
            <a:normAutofit/>
          </a:bodyPr>
          <a:lstStyle/>
          <a:p>
            <a:pPr marL="0" indent="0" algn="ctr">
              <a:buNone/>
            </a:pPr>
            <a:r>
              <a:rPr lang="en-US" sz="2000" dirty="0"/>
              <a:t>You can use the "find" command in Linux to search for files and directories based on various criteria, </a:t>
            </a:r>
          </a:p>
          <a:p>
            <a:pPr marL="0" indent="0" algn="ctr">
              <a:buNone/>
            </a:pPr>
            <a:r>
              <a:rPr lang="en-US" sz="2000" dirty="0"/>
              <a:t>such as name, type, or size. For example, to find all "txt" files in the current directory, you can run find . </a:t>
            </a:r>
          </a:p>
          <a:p>
            <a:pPr marL="0" indent="0" algn="ctr">
              <a:buNone/>
            </a:pPr>
            <a:r>
              <a:rPr lang="en-US" sz="2000" dirty="0"/>
              <a:t>-type f -name "*.txt".</a:t>
            </a:r>
          </a:p>
          <a:p>
            <a:pPr marL="0" indent="0" algn="ctr">
              <a:buNone/>
            </a:pPr>
            <a:endParaRPr lang="en-US" sz="2000" dirty="0">
              <a:solidFill>
                <a:srgbClr val="002060"/>
              </a:solidFill>
            </a:endParaRPr>
          </a:p>
          <a:p>
            <a:pPr marL="1371600" lvl="3" indent="0">
              <a:buNone/>
            </a:pPr>
            <a:endParaRPr lang="en-US" sz="2000" b="1" dirty="0"/>
          </a:p>
        </p:txBody>
      </p:sp>
      <p:pic>
        <p:nvPicPr>
          <p:cNvPr id="4" name="Picture 3" descr="Text&#10;&#10;Description automatically generated">
            <a:extLst>
              <a:ext uri="{FF2B5EF4-FFF2-40B4-BE49-F238E27FC236}">
                <a16:creationId xmlns:a16="http://schemas.microsoft.com/office/drawing/2014/main" id="{3AF79D8B-738C-195F-E288-510286E5B9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6281" y="5822883"/>
            <a:ext cx="2476190" cy="634921"/>
          </a:xfrm>
          <a:prstGeom prst="rect">
            <a:avLst/>
          </a:prstGeom>
        </p:spPr>
      </p:pic>
    </p:spTree>
    <p:extLst>
      <p:ext uri="{BB962C8B-B14F-4D97-AF65-F5344CB8AC3E}">
        <p14:creationId xmlns:p14="http://schemas.microsoft.com/office/powerpoint/2010/main" val="2399039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0">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30">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3961F6B8-D27A-C716-6048-77A07C93FAA2}"/>
              </a:ext>
            </a:extLst>
          </p:cNvPr>
          <p:cNvSpPr>
            <a:spLocks noGrp="1"/>
          </p:cNvSpPr>
          <p:nvPr>
            <p:ph type="title"/>
          </p:nvPr>
        </p:nvSpPr>
        <p:spPr>
          <a:xfrm>
            <a:off x="958506" y="800392"/>
            <a:ext cx="10264697" cy="1197084"/>
          </a:xfrm>
        </p:spPr>
        <p:txBody>
          <a:bodyPr>
            <a:normAutofit/>
          </a:bodyPr>
          <a:lstStyle/>
          <a:p>
            <a:pPr algn="ctr"/>
            <a:r>
              <a:rPr lang="en-US" sz="2800" b="1" dirty="0">
                <a:solidFill>
                  <a:schemeClr val="bg1"/>
                </a:solidFill>
                <a:latin typeface="+mn-lt"/>
              </a:rPr>
              <a:t>What is the purpose of the "grep" command in Linux?</a:t>
            </a:r>
          </a:p>
        </p:txBody>
      </p:sp>
      <p:sp>
        <p:nvSpPr>
          <p:cNvPr id="3" name="Content Placeholder 2">
            <a:extLst>
              <a:ext uri="{FF2B5EF4-FFF2-40B4-BE49-F238E27FC236}">
                <a16:creationId xmlns:a16="http://schemas.microsoft.com/office/drawing/2014/main" id="{BA149429-8D48-76CD-89A4-EB92E40B8EB1}"/>
              </a:ext>
            </a:extLst>
          </p:cNvPr>
          <p:cNvSpPr>
            <a:spLocks noGrp="1"/>
          </p:cNvSpPr>
          <p:nvPr>
            <p:ph idx="1"/>
          </p:nvPr>
        </p:nvSpPr>
        <p:spPr>
          <a:xfrm>
            <a:off x="1119322" y="2341848"/>
            <a:ext cx="10103881" cy="2878221"/>
          </a:xfrm>
        </p:spPr>
        <p:txBody>
          <a:bodyPr anchor="ctr">
            <a:normAutofit/>
          </a:bodyPr>
          <a:lstStyle/>
          <a:p>
            <a:pPr marL="0" indent="0" algn="ctr">
              <a:buNone/>
            </a:pPr>
            <a:endParaRPr lang="en-US" sz="2000" b="1" dirty="0">
              <a:solidFill>
                <a:srgbClr val="002060"/>
              </a:solidFill>
            </a:endParaRPr>
          </a:p>
          <a:p>
            <a:pPr marL="0" indent="0" algn="ctr">
              <a:buNone/>
            </a:pPr>
            <a:r>
              <a:rPr lang="en-US" sz="2000" dirty="0"/>
              <a:t>The "grep" command is used in Linux to search for text patterns within files. </a:t>
            </a:r>
          </a:p>
          <a:p>
            <a:pPr marL="0" indent="0" algn="ctr">
              <a:buNone/>
            </a:pPr>
            <a:r>
              <a:rPr lang="en-US" sz="2000" dirty="0"/>
              <a:t>It's a powerful tool for text processing and can be used to find, filter, and extract information from text files.</a:t>
            </a:r>
          </a:p>
          <a:p>
            <a:pPr marL="0" indent="0" algn="ctr">
              <a:buNone/>
            </a:pPr>
            <a:endParaRPr lang="en-US" sz="2000" dirty="0">
              <a:solidFill>
                <a:srgbClr val="002060"/>
              </a:solidFill>
            </a:endParaRPr>
          </a:p>
          <a:p>
            <a:pPr marL="0" indent="0" algn="ctr">
              <a:buNone/>
            </a:pPr>
            <a:endParaRPr lang="en-US" sz="2000" b="1" dirty="0">
              <a:solidFill>
                <a:srgbClr val="002060"/>
              </a:solidFill>
            </a:endParaRPr>
          </a:p>
          <a:p>
            <a:pPr marL="0" indent="0" algn="ctr">
              <a:buNone/>
            </a:pPr>
            <a:endParaRPr lang="en-US" sz="2000" b="1" dirty="0">
              <a:solidFill>
                <a:srgbClr val="002060"/>
              </a:solidFill>
            </a:endParaRPr>
          </a:p>
          <a:p>
            <a:pPr marL="1371600" lvl="3" indent="0">
              <a:buNone/>
            </a:pPr>
            <a:endParaRPr lang="en-US" sz="2000" b="1" dirty="0"/>
          </a:p>
        </p:txBody>
      </p:sp>
      <p:pic>
        <p:nvPicPr>
          <p:cNvPr id="4" name="Picture 3" descr="Text&#10;&#10;Description automatically generated">
            <a:extLst>
              <a:ext uri="{FF2B5EF4-FFF2-40B4-BE49-F238E27FC236}">
                <a16:creationId xmlns:a16="http://schemas.microsoft.com/office/drawing/2014/main" id="{3AF79D8B-738C-195F-E288-510286E5B9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6281" y="5822883"/>
            <a:ext cx="2476190" cy="634921"/>
          </a:xfrm>
          <a:prstGeom prst="rect">
            <a:avLst/>
          </a:prstGeom>
        </p:spPr>
      </p:pic>
    </p:spTree>
    <p:extLst>
      <p:ext uri="{BB962C8B-B14F-4D97-AF65-F5344CB8AC3E}">
        <p14:creationId xmlns:p14="http://schemas.microsoft.com/office/powerpoint/2010/main" val="3178459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0">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30">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3961F6B8-D27A-C716-6048-77A07C93FAA2}"/>
              </a:ext>
            </a:extLst>
          </p:cNvPr>
          <p:cNvSpPr>
            <a:spLocks noGrp="1"/>
          </p:cNvSpPr>
          <p:nvPr>
            <p:ph type="title"/>
          </p:nvPr>
        </p:nvSpPr>
        <p:spPr>
          <a:xfrm>
            <a:off x="958506" y="800392"/>
            <a:ext cx="10264697" cy="1197084"/>
          </a:xfrm>
        </p:spPr>
        <p:txBody>
          <a:bodyPr>
            <a:normAutofit/>
          </a:bodyPr>
          <a:lstStyle/>
          <a:p>
            <a:pPr algn="ctr"/>
            <a:br>
              <a:rPr lang="en-US" sz="2400" b="1" dirty="0">
                <a:solidFill>
                  <a:schemeClr val="bg1"/>
                </a:solidFill>
              </a:rPr>
            </a:br>
            <a:r>
              <a:rPr lang="en-US" sz="2800" b="1" dirty="0">
                <a:solidFill>
                  <a:schemeClr val="bg1"/>
                </a:solidFill>
                <a:latin typeface="+mn-lt"/>
              </a:rPr>
              <a:t>Introduction to Linux</a:t>
            </a:r>
            <a:br>
              <a:rPr lang="en-US" sz="2000" dirty="0">
                <a:solidFill>
                  <a:schemeClr val="bg1"/>
                </a:solidFill>
                <a:latin typeface="+mn-lt"/>
              </a:rPr>
            </a:br>
            <a:endParaRPr lang="en-US" sz="2000" b="1" dirty="0">
              <a:solidFill>
                <a:schemeClr val="bg1"/>
              </a:solidFill>
              <a:latin typeface="+mn-lt"/>
            </a:endParaRPr>
          </a:p>
        </p:txBody>
      </p:sp>
      <p:sp>
        <p:nvSpPr>
          <p:cNvPr id="3" name="Content Placeholder 2">
            <a:extLst>
              <a:ext uri="{FF2B5EF4-FFF2-40B4-BE49-F238E27FC236}">
                <a16:creationId xmlns:a16="http://schemas.microsoft.com/office/drawing/2014/main" id="{BA149429-8D48-76CD-89A4-EB92E40B8EB1}"/>
              </a:ext>
            </a:extLst>
          </p:cNvPr>
          <p:cNvSpPr>
            <a:spLocks noGrp="1"/>
          </p:cNvSpPr>
          <p:nvPr>
            <p:ph idx="1"/>
          </p:nvPr>
        </p:nvSpPr>
        <p:spPr>
          <a:xfrm>
            <a:off x="1119322" y="2341848"/>
            <a:ext cx="10103881" cy="2338981"/>
          </a:xfrm>
        </p:spPr>
        <p:txBody>
          <a:bodyPr anchor="ctr">
            <a:normAutofit/>
          </a:bodyPr>
          <a:lstStyle/>
          <a:p>
            <a:pPr marL="0" indent="0" algn="ctr">
              <a:buNone/>
            </a:pPr>
            <a:r>
              <a:rPr lang="en-US" sz="1800" b="1" dirty="0"/>
              <a:t>Linux is an open-source operating system kernel initially developed by Linus Torvalds in 1991. It forms the core of numerous Linux distributions, offering users a stable, secure, and highly customizable platform.</a:t>
            </a:r>
          </a:p>
          <a:p>
            <a:pPr marL="0" indent="0" algn="ctr">
              <a:buNone/>
            </a:pPr>
            <a:r>
              <a:rPr lang="en-US" sz="1800" b="1" dirty="0"/>
              <a:t>Known for its versatility, Linux is widely used in various domains, including servers, desktops, embedded devices, and supercomputers. Its collaborative development model and adherence to open source principles have contributed to its widespread adoption and continual evolution.</a:t>
            </a:r>
            <a:endParaRPr lang="en-US" b="1" dirty="0"/>
          </a:p>
        </p:txBody>
      </p:sp>
      <p:pic>
        <p:nvPicPr>
          <p:cNvPr id="4" name="Picture 3" descr="Text&#10;&#10;Description automatically generated">
            <a:extLst>
              <a:ext uri="{FF2B5EF4-FFF2-40B4-BE49-F238E27FC236}">
                <a16:creationId xmlns:a16="http://schemas.microsoft.com/office/drawing/2014/main" id="{3AF79D8B-738C-195F-E288-510286E5B9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6281" y="5822883"/>
            <a:ext cx="2476190" cy="634921"/>
          </a:xfrm>
          <a:prstGeom prst="rect">
            <a:avLst/>
          </a:prstGeom>
        </p:spPr>
      </p:pic>
    </p:spTree>
    <p:extLst>
      <p:ext uri="{BB962C8B-B14F-4D97-AF65-F5344CB8AC3E}">
        <p14:creationId xmlns:p14="http://schemas.microsoft.com/office/powerpoint/2010/main" val="4177714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6AF4ABE2-381B-4B67-9C0F-27FFD64F7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8">
            <a:extLst>
              <a:ext uri="{FF2B5EF4-FFF2-40B4-BE49-F238E27FC236}">
                <a16:creationId xmlns:a16="http://schemas.microsoft.com/office/drawing/2014/main" id="{4AA509EC-4C56-4A74-A517-3ECD04C3F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82070" y="2355786"/>
            <a:ext cx="7341665"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ECB3FE25-0304-65BF-48DF-B5A9E8ADF4E9}"/>
              </a:ext>
            </a:extLst>
          </p:cNvPr>
          <p:cNvSpPr>
            <a:spLocks noGrp="1"/>
          </p:cNvSpPr>
          <p:nvPr>
            <p:ph type="title"/>
          </p:nvPr>
        </p:nvSpPr>
        <p:spPr>
          <a:xfrm>
            <a:off x="5841692" y="2189867"/>
            <a:ext cx="5822343" cy="2439683"/>
          </a:xfrm>
        </p:spPr>
        <p:txBody>
          <a:bodyPr vert="horz" lIns="91440" tIns="45720" rIns="91440" bIns="45720" rtlCol="0" anchor="b">
            <a:normAutofit/>
          </a:bodyPr>
          <a:lstStyle/>
          <a:p>
            <a:r>
              <a:rPr lang="en-US" sz="5400" kern="1200" dirty="0">
                <a:solidFill>
                  <a:srgbClr val="FFFFFF"/>
                </a:solidFill>
                <a:latin typeface="+mj-lt"/>
                <a:ea typeface="+mj-ea"/>
                <a:cs typeface="+mj-cs"/>
              </a:rPr>
              <a:t>THANK YOU</a:t>
            </a:r>
            <a:endParaRPr lang="en-US" sz="5400" b="1" kern="1200" dirty="0">
              <a:solidFill>
                <a:srgbClr val="FFFFFF"/>
              </a:solidFill>
              <a:latin typeface="+mj-lt"/>
              <a:ea typeface="+mj-ea"/>
              <a:cs typeface="+mj-cs"/>
            </a:endParaRPr>
          </a:p>
        </p:txBody>
      </p:sp>
      <p:sp>
        <p:nvSpPr>
          <p:cNvPr id="26" name="Freeform 5">
            <a:extLst>
              <a:ext uri="{FF2B5EF4-FFF2-40B4-BE49-F238E27FC236}">
                <a16:creationId xmlns:a16="http://schemas.microsoft.com/office/drawing/2014/main" id="{6FBC94C7-2F0E-4FBA-B442-0E0296AAA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82070" y="1654168"/>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6">
            <a:extLst>
              <a:ext uri="{FF2B5EF4-FFF2-40B4-BE49-F238E27FC236}">
                <a16:creationId xmlns:a16="http://schemas.microsoft.com/office/drawing/2014/main" id="{6CF43A2F-2E6F-44F4-A006-A10CF1DCB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16808" y="1311136"/>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7">
            <a:extLst>
              <a:ext uri="{FF2B5EF4-FFF2-40B4-BE49-F238E27FC236}">
                <a16:creationId xmlns:a16="http://schemas.microsoft.com/office/drawing/2014/main" id="{F83DA5F0-0D4C-4E74-8A5C-F6CBD391F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16808" y="1126737"/>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Rectangle 31">
            <a:extLst>
              <a:ext uri="{FF2B5EF4-FFF2-40B4-BE49-F238E27FC236}">
                <a16:creationId xmlns:a16="http://schemas.microsoft.com/office/drawing/2014/main" id="{A7798713-AB3F-41E3-8CE3-1C1FBCF7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5528" y="1120021"/>
            <a:ext cx="3268481" cy="3509529"/>
          </a:xfrm>
          <a:prstGeom prst="rect">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Smiling Face with No Fill">
            <a:extLst>
              <a:ext uri="{FF2B5EF4-FFF2-40B4-BE49-F238E27FC236}">
                <a16:creationId xmlns:a16="http://schemas.microsoft.com/office/drawing/2014/main" id="{43C708C2-C95F-B009-1C47-02322F9E6BCD}"/>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6395" y="1418907"/>
            <a:ext cx="2961361" cy="2961361"/>
          </a:xfrm>
          <a:prstGeom prst="rect">
            <a:avLst/>
          </a:prstGeom>
        </p:spPr>
      </p:pic>
      <p:pic>
        <p:nvPicPr>
          <p:cNvPr id="4" name="Picture 3" descr="Text&#10;&#10;Description automatically generated">
            <a:extLst>
              <a:ext uri="{FF2B5EF4-FFF2-40B4-BE49-F238E27FC236}">
                <a16:creationId xmlns:a16="http://schemas.microsoft.com/office/drawing/2014/main" id="{D9D5705E-A96C-36AE-82AC-FA8EECEED1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23636" y="1418907"/>
            <a:ext cx="2476190" cy="634921"/>
          </a:xfrm>
          <a:prstGeom prst="rect">
            <a:avLst/>
          </a:prstGeom>
        </p:spPr>
      </p:pic>
    </p:spTree>
    <p:extLst>
      <p:ext uri="{BB962C8B-B14F-4D97-AF65-F5344CB8AC3E}">
        <p14:creationId xmlns:p14="http://schemas.microsoft.com/office/powerpoint/2010/main" val="3466877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80">
                                          <p:stCondLst>
                                            <p:cond delay="0"/>
                                          </p:stCondLst>
                                        </p:cTn>
                                        <p:tgtEl>
                                          <p:spTgt spid="7"/>
                                        </p:tgtEl>
                                      </p:cBhvr>
                                    </p:animEffect>
                                    <p:anim calcmode="lin" valueType="num">
                                      <p:cBhvr>
                                        <p:cTn id="13"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8" dur="26">
                                          <p:stCondLst>
                                            <p:cond delay="650"/>
                                          </p:stCondLst>
                                        </p:cTn>
                                        <p:tgtEl>
                                          <p:spTgt spid="7"/>
                                        </p:tgtEl>
                                      </p:cBhvr>
                                      <p:to x="100000" y="60000"/>
                                    </p:animScale>
                                    <p:animScale>
                                      <p:cBhvr>
                                        <p:cTn id="19" dur="166" decel="50000">
                                          <p:stCondLst>
                                            <p:cond delay="676"/>
                                          </p:stCondLst>
                                        </p:cTn>
                                        <p:tgtEl>
                                          <p:spTgt spid="7"/>
                                        </p:tgtEl>
                                      </p:cBhvr>
                                      <p:to x="100000" y="100000"/>
                                    </p:animScale>
                                    <p:animScale>
                                      <p:cBhvr>
                                        <p:cTn id="20" dur="26">
                                          <p:stCondLst>
                                            <p:cond delay="1312"/>
                                          </p:stCondLst>
                                        </p:cTn>
                                        <p:tgtEl>
                                          <p:spTgt spid="7"/>
                                        </p:tgtEl>
                                      </p:cBhvr>
                                      <p:to x="100000" y="80000"/>
                                    </p:animScale>
                                    <p:animScale>
                                      <p:cBhvr>
                                        <p:cTn id="21" dur="166" decel="50000">
                                          <p:stCondLst>
                                            <p:cond delay="1338"/>
                                          </p:stCondLst>
                                        </p:cTn>
                                        <p:tgtEl>
                                          <p:spTgt spid="7"/>
                                        </p:tgtEl>
                                      </p:cBhvr>
                                      <p:to x="100000" y="100000"/>
                                    </p:animScale>
                                    <p:animScale>
                                      <p:cBhvr>
                                        <p:cTn id="22" dur="26">
                                          <p:stCondLst>
                                            <p:cond delay="1642"/>
                                          </p:stCondLst>
                                        </p:cTn>
                                        <p:tgtEl>
                                          <p:spTgt spid="7"/>
                                        </p:tgtEl>
                                      </p:cBhvr>
                                      <p:to x="100000" y="90000"/>
                                    </p:animScale>
                                    <p:animScale>
                                      <p:cBhvr>
                                        <p:cTn id="23" dur="166" decel="50000">
                                          <p:stCondLst>
                                            <p:cond delay="1668"/>
                                          </p:stCondLst>
                                        </p:cTn>
                                        <p:tgtEl>
                                          <p:spTgt spid="7"/>
                                        </p:tgtEl>
                                      </p:cBhvr>
                                      <p:to x="100000" y="100000"/>
                                    </p:animScale>
                                    <p:animScale>
                                      <p:cBhvr>
                                        <p:cTn id="24" dur="26">
                                          <p:stCondLst>
                                            <p:cond delay="1808"/>
                                          </p:stCondLst>
                                        </p:cTn>
                                        <p:tgtEl>
                                          <p:spTgt spid="7"/>
                                        </p:tgtEl>
                                      </p:cBhvr>
                                      <p:to x="100000" y="95000"/>
                                    </p:animScale>
                                    <p:animScale>
                                      <p:cBhvr>
                                        <p:cTn id="25" dur="166" decel="50000">
                                          <p:stCondLst>
                                            <p:cond delay="1834"/>
                                          </p:stCondLst>
                                        </p:cTn>
                                        <p:tgtEl>
                                          <p:spTgt spid="7"/>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circle(in)">
                                      <p:cBhvr>
                                        <p:cTn id="30"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0">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30">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3961F6B8-D27A-C716-6048-77A07C93FAA2}"/>
              </a:ext>
            </a:extLst>
          </p:cNvPr>
          <p:cNvSpPr>
            <a:spLocks noGrp="1"/>
          </p:cNvSpPr>
          <p:nvPr>
            <p:ph type="title"/>
          </p:nvPr>
        </p:nvSpPr>
        <p:spPr>
          <a:xfrm>
            <a:off x="958506" y="800392"/>
            <a:ext cx="10264697" cy="1197084"/>
          </a:xfrm>
        </p:spPr>
        <p:txBody>
          <a:bodyPr>
            <a:normAutofit/>
          </a:bodyPr>
          <a:lstStyle/>
          <a:p>
            <a:pPr algn="ctr"/>
            <a:br>
              <a:rPr lang="en-US" sz="2400" b="1" dirty="0">
                <a:solidFill>
                  <a:schemeClr val="bg1"/>
                </a:solidFill>
              </a:rPr>
            </a:br>
            <a:r>
              <a:rPr lang="en-US" sz="2800" b="1" dirty="0">
                <a:solidFill>
                  <a:schemeClr val="bg1"/>
                </a:solidFill>
                <a:latin typeface="+mn-lt"/>
              </a:rPr>
              <a:t>Linux distributions</a:t>
            </a:r>
            <a:br>
              <a:rPr lang="en-US" sz="2000" dirty="0">
                <a:solidFill>
                  <a:schemeClr val="bg1"/>
                </a:solidFill>
                <a:latin typeface="+mn-lt"/>
              </a:rPr>
            </a:br>
            <a:endParaRPr lang="en-US" sz="2000" b="1" dirty="0">
              <a:solidFill>
                <a:schemeClr val="bg1"/>
              </a:solidFill>
              <a:latin typeface="+mn-lt"/>
            </a:endParaRPr>
          </a:p>
        </p:txBody>
      </p:sp>
      <p:sp>
        <p:nvSpPr>
          <p:cNvPr id="3" name="Content Placeholder 2">
            <a:extLst>
              <a:ext uri="{FF2B5EF4-FFF2-40B4-BE49-F238E27FC236}">
                <a16:creationId xmlns:a16="http://schemas.microsoft.com/office/drawing/2014/main" id="{BA149429-8D48-76CD-89A4-EB92E40B8EB1}"/>
              </a:ext>
            </a:extLst>
          </p:cNvPr>
          <p:cNvSpPr>
            <a:spLocks noGrp="1"/>
          </p:cNvSpPr>
          <p:nvPr>
            <p:ph idx="1"/>
          </p:nvPr>
        </p:nvSpPr>
        <p:spPr>
          <a:xfrm>
            <a:off x="1119322" y="2361778"/>
            <a:ext cx="10103881" cy="3378767"/>
          </a:xfrm>
        </p:spPr>
        <p:txBody>
          <a:bodyPr anchor="ctr">
            <a:normAutofit fontScale="62500" lnSpcReduction="20000"/>
          </a:bodyPr>
          <a:lstStyle/>
          <a:p>
            <a:pPr marL="0" indent="0">
              <a:buNone/>
            </a:pPr>
            <a:r>
              <a:rPr lang="en-US" sz="2900" dirty="0"/>
              <a:t>	</a:t>
            </a:r>
          </a:p>
          <a:p>
            <a:pPr marL="0" indent="0">
              <a:buNone/>
            </a:pPr>
            <a:r>
              <a:rPr lang="en-US" sz="2900" b="1" dirty="0"/>
              <a:t>Operating system that bundle the Linux kernel with additional software components to form a complete operating system package. </a:t>
            </a:r>
          </a:p>
          <a:p>
            <a:pPr marL="0" indent="0">
              <a:buNone/>
            </a:pPr>
            <a:r>
              <a:rPr lang="en-US" sz="2900" b="1" dirty="0"/>
              <a:t>Each distribution typically includes system utilities, libraries, and application software tailored to specific needs and preferences. Distributions vary in their design philosophies, release cycles, package management systems, and default desktop environments. </a:t>
            </a:r>
          </a:p>
          <a:p>
            <a:pPr marL="0" indent="0">
              <a:buNone/>
            </a:pPr>
            <a:r>
              <a:rPr lang="en-US" sz="2900" b="1" dirty="0"/>
              <a:t>Popular examples include Ubuntu, Debian, Fedora, CentOS, Arch Linux, and Linux Mint. </a:t>
            </a:r>
          </a:p>
          <a:p>
            <a:pPr marL="0" indent="0">
              <a:buNone/>
            </a:pPr>
            <a:r>
              <a:rPr lang="en-US" sz="2900" b="1" dirty="0"/>
              <a:t>Distributions serve diverse purposes, ranging from general-purpose desktop computing to specialized applications such as server hosting, embedded systems, and security-focused environments. </a:t>
            </a:r>
          </a:p>
          <a:p>
            <a:pPr marL="0" indent="0">
              <a:buNone/>
            </a:pPr>
            <a:r>
              <a:rPr lang="en-US" sz="2900" b="1" dirty="0"/>
              <a:t>Users can choose distributions based on factors like stability, ease of use, performance, community support, and software availability. </a:t>
            </a:r>
          </a:p>
          <a:p>
            <a:pPr marL="0" indent="0">
              <a:buNone/>
            </a:pPr>
            <a:r>
              <a:rPr lang="en-US" sz="2900" b="1" dirty="0"/>
              <a:t>The open-source nature of Linux distributions allows for extensive customization and adaptation to suit individual or organizational requirements.</a:t>
            </a:r>
          </a:p>
          <a:p>
            <a:pPr marL="0" indent="0" algn="ctr">
              <a:buNone/>
            </a:pPr>
            <a:endParaRPr lang="en-US" sz="2000" b="1" dirty="0"/>
          </a:p>
          <a:p>
            <a:pPr marL="1371600" lvl="3" indent="0">
              <a:buNone/>
            </a:pPr>
            <a:endParaRPr lang="en-US" dirty="0"/>
          </a:p>
        </p:txBody>
      </p:sp>
      <p:pic>
        <p:nvPicPr>
          <p:cNvPr id="4" name="Picture 3" descr="Text&#10;&#10;Description automatically generated">
            <a:extLst>
              <a:ext uri="{FF2B5EF4-FFF2-40B4-BE49-F238E27FC236}">
                <a16:creationId xmlns:a16="http://schemas.microsoft.com/office/drawing/2014/main" id="{3AF79D8B-738C-195F-E288-510286E5B9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6281" y="5822883"/>
            <a:ext cx="2476190" cy="634921"/>
          </a:xfrm>
          <a:prstGeom prst="rect">
            <a:avLst/>
          </a:prstGeom>
        </p:spPr>
      </p:pic>
    </p:spTree>
    <p:extLst>
      <p:ext uri="{BB962C8B-B14F-4D97-AF65-F5344CB8AC3E}">
        <p14:creationId xmlns:p14="http://schemas.microsoft.com/office/powerpoint/2010/main" val="1827264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0">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30">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3961F6B8-D27A-C716-6048-77A07C93FAA2}"/>
              </a:ext>
            </a:extLst>
          </p:cNvPr>
          <p:cNvSpPr>
            <a:spLocks noGrp="1"/>
          </p:cNvSpPr>
          <p:nvPr>
            <p:ph type="title"/>
          </p:nvPr>
        </p:nvSpPr>
        <p:spPr>
          <a:xfrm>
            <a:off x="958506" y="800392"/>
            <a:ext cx="10264697" cy="1197084"/>
          </a:xfrm>
        </p:spPr>
        <p:txBody>
          <a:bodyPr>
            <a:normAutofit/>
          </a:bodyPr>
          <a:lstStyle/>
          <a:p>
            <a:pPr algn="ctr"/>
            <a:r>
              <a:rPr lang="en-US" sz="2800" b="1" dirty="0">
                <a:solidFill>
                  <a:schemeClr val="bg1"/>
                </a:solidFill>
                <a:latin typeface="+mn-lt"/>
              </a:rPr>
              <a:t>Linux Kernel | Shell</a:t>
            </a:r>
          </a:p>
        </p:txBody>
      </p:sp>
      <p:sp>
        <p:nvSpPr>
          <p:cNvPr id="3" name="Content Placeholder 2">
            <a:extLst>
              <a:ext uri="{FF2B5EF4-FFF2-40B4-BE49-F238E27FC236}">
                <a16:creationId xmlns:a16="http://schemas.microsoft.com/office/drawing/2014/main" id="{BA149429-8D48-76CD-89A4-EB92E40B8EB1}"/>
              </a:ext>
            </a:extLst>
          </p:cNvPr>
          <p:cNvSpPr>
            <a:spLocks noGrp="1"/>
          </p:cNvSpPr>
          <p:nvPr>
            <p:ph idx="1"/>
          </p:nvPr>
        </p:nvSpPr>
        <p:spPr>
          <a:xfrm>
            <a:off x="1119322" y="2467992"/>
            <a:ext cx="10103881" cy="2212837"/>
          </a:xfrm>
        </p:spPr>
        <p:txBody>
          <a:bodyPr anchor="ctr">
            <a:normAutofit lnSpcReduction="10000"/>
          </a:bodyPr>
          <a:lstStyle/>
          <a:p>
            <a:pPr marL="0" indent="0" algn="ctr">
              <a:buNone/>
            </a:pPr>
            <a:r>
              <a:rPr lang="en-US" sz="1800" b="1" dirty="0"/>
              <a:t>Kernel</a:t>
            </a:r>
          </a:p>
          <a:p>
            <a:pPr marL="0" indent="0" algn="ctr">
              <a:buNone/>
            </a:pPr>
            <a:r>
              <a:rPr lang="en-US" sz="1800" b="1" dirty="0"/>
              <a:t>The Linux kernel is the core component of the operating system that interacts with the computer hardware</a:t>
            </a:r>
          </a:p>
          <a:p>
            <a:pPr marL="0" indent="0" algn="ctr">
              <a:buNone/>
            </a:pPr>
            <a:endParaRPr lang="en-US" sz="1800" b="1" dirty="0"/>
          </a:p>
          <a:p>
            <a:pPr marL="0" indent="0" algn="ctr">
              <a:buNone/>
            </a:pPr>
            <a:r>
              <a:rPr lang="en-US" sz="1800" b="1" dirty="0"/>
              <a:t>Shell</a:t>
            </a:r>
          </a:p>
          <a:p>
            <a:pPr marL="0" indent="0" algn="ctr">
              <a:buNone/>
            </a:pPr>
            <a:r>
              <a:rPr lang="en-US" sz="1800" b="1" dirty="0"/>
              <a:t>The shell is the user interface for Linux, which allows users to interact with the operating system through a command-line interface (CLI) or graphical user interface (GUI)</a:t>
            </a:r>
          </a:p>
        </p:txBody>
      </p:sp>
      <p:pic>
        <p:nvPicPr>
          <p:cNvPr id="4" name="Picture 3" descr="Text&#10;&#10;Description automatically generated">
            <a:extLst>
              <a:ext uri="{FF2B5EF4-FFF2-40B4-BE49-F238E27FC236}">
                <a16:creationId xmlns:a16="http://schemas.microsoft.com/office/drawing/2014/main" id="{3AF79D8B-738C-195F-E288-510286E5B9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6281" y="5822883"/>
            <a:ext cx="2476190" cy="634921"/>
          </a:xfrm>
          <a:prstGeom prst="rect">
            <a:avLst/>
          </a:prstGeom>
        </p:spPr>
      </p:pic>
    </p:spTree>
    <p:extLst>
      <p:ext uri="{BB962C8B-B14F-4D97-AF65-F5344CB8AC3E}">
        <p14:creationId xmlns:p14="http://schemas.microsoft.com/office/powerpoint/2010/main" val="3057481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circle(in)">
                                      <p:cBhvr>
                                        <p:cTn id="28"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0">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30">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3961F6B8-D27A-C716-6048-77A07C93FAA2}"/>
              </a:ext>
            </a:extLst>
          </p:cNvPr>
          <p:cNvSpPr>
            <a:spLocks noGrp="1"/>
          </p:cNvSpPr>
          <p:nvPr>
            <p:ph type="title"/>
          </p:nvPr>
        </p:nvSpPr>
        <p:spPr>
          <a:xfrm>
            <a:off x="958506" y="800392"/>
            <a:ext cx="10264697" cy="1197084"/>
          </a:xfrm>
        </p:spPr>
        <p:txBody>
          <a:bodyPr>
            <a:normAutofit/>
          </a:bodyPr>
          <a:lstStyle/>
          <a:p>
            <a:pPr algn="ctr"/>
            <a:r>
              <a:rPr lang="en-US" sz="2800" b="1" dirty="0">
                <a:solidFill>
                  <a:schemeClr val="bg1"/>
                </a:solidFill>
                <a:latin typeface="+mn-lt"/>
              </a:rPr>
              <a:t>Package Management and User and Group Management</a:t>
            </a:r>
            <a:endParaRPr lang="en-US" sz="2000" b="1" dirty="0">
              <a:solidFill>
                <a:schemeClr val="bg1"/>
              </a:solidFill>
              <a:latin typeface="+mn-lt"/>
            </a:endParaRPr>
          </a:p>
        </p:txBody>
      </p:sp>
      <p:sp>
        <p:nvSpPr>
          <p:cNvPr id="3" name="Content Placeholder 2">
            <a:extLst>
              <a:ext uri="{FF2B5EF4-FFF2-40B4-BE49-F238E27FC236}">
                <a16:creationId xmlns:a16="http://schemas.microsoft.com/office/drawing/2014/main" id="{BA149429-8D48-76CD-89A4-EB92E40B8EB1}"/>
              </a:ext>
            </a:extLst>
          </p:cNvPr>
          <p:cNvSpPr>
            <a:spLocks noGrp="1"/>
          </p:cNvSpPr>
          <p:nvPr>
            <p:ph idx="1"/>
          </p:nvPr>
        </p:nvSpPr>
        <p:spPr>
          <a:xfrm>
            <a:off x="1119322" y="2467992"/>
            <a:ext cx="10103881" cy="3153987"/>
          </a:xfrm>
        </p:spPr>
        <p:txBody>
          <a:bodyPr anchor="ctr">
            <a:normAutofit/>
          </a:bodyPr>
          <a:lstStyle/>
          <a:p>
            <a:pPr marL="0" indent="0">
              <a:buNone/>
            </a:pPr>
            <a:r>
              <a:rPr lang="en-US" sz="2000" b="1" dirty="0">
                <a:solidFill>
                  <a:srgbClr val="002060"/>
                </a:solidFill>
              </a:rPr>
              <a:t>		</a:t>
            </a:r>
            <a:r>
              <a:rPr lang="en-US" sz="2000" b="1" dirty="0"/>
              <a:t>|Package Manager</a:t>
            </a:r>
          </a:p>
          <a:p>
            <a:pPr marL="0" indent="0">
              <a:buNone/>
            </a:pPr>
            <a:r>
              <a:rPr lang="en-US" sz="2000" b="1" dirty="0"/>
              <a:t>		|Package Repository | Dependencies</a:t>
            </a:r>
          </a:p>
          <a:p>
            <a:pPr marL="0" indent="0">
              <a:buNone/>
            </a:pPr>
            <a:r>
              <a:rPr lang="en-US" sz="2000" b="1" dirty="0"/>
              <a:t>		|Update and Upgrade | Package Locking</a:t>
            </a:r>
          </a:p>
          <a:p>
            <a:pPr marL="0" indent="0">
              <a:buNone/>
            </a:pPr>
            <a:r>
              <a:rPr lang="en-US" sz="2000" b="1" dirty="0"/>
              <a:t>		|User and Group Management | User Account | Group</a:t>
            </a:r>
          </a:p>
          <a:p>
            <a:pPr marL="0" indent="0">
              <a:buNone/>
            </a:pPr>
            <a:endParaRPr lang="en-US" sz="2000" b="1" dirty="0"/>
          </a:p>
          <a:p>
            <a:pPr marL="0" indent="0">
              <a:buNone/>
            </a:pPr>
            <a:r>
              <a:rPr lang="en-US" sz="2000" b="1" dirty="0"/>
              <a:t>		|User Management |Group Management</a:t>
            </a:r>
          </a:p>
          <a:p>
            <a:pPr marL="0" indent="0">
              <a:buNone/>
            </a:pPr>
            <a:r>
              <a:rPr lang="en-US" sz="2000" b="1" dirty="0"/>
              <a:t>		|User Privileges | Sudo</a:t>
            </a:r>
          </a:p>
          <a:p>
            <a:pPr marL="1371600" lvl="3" indent="0">
              <a:buNone/>
            </a:pPr>
            <a:endParaRPr lang="en-US" dirty="0"/>
          </a:p>
        </p:txBody>
      </p:sp>
      <p:pic>
        <p:nvPicPr>
          <p:cNvPr id="4" name="Picture 3" descr="Text&#10;&#10;Description automatically generated">
            <a:extLst>
              <a:ext uri="{FF2B5EF4-FFF2-40B4-BE49-F238E27FC236}">
                <a16:creationId xmlns:a16="http://schemas.microsoft.com/office/drawing/2014/main" id="{3AF79D8B-738C-195F-E288-510286E5B9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6281" y="5822883"/>
            <a:ext cx="2476190" cy="634921"/>
          </a:xfrm>
          <a:prstGeom prst="rect">
            <a:avLst/>
          </a:prstGeom>
        </p:spPr>
      </p:pic>
    </p:spTree>
    <p:extLst>
      <p:ext uri="{BB962C8B-B14F-4D97-AF65-F5344CB8AC3E}">
        <p14:creationId xmlns:p14="http://schemas.microsoft.com/office/powerpoint/2010/main" val="170742789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circle(in)">
                                      <p:cBhvr>
                                        <p:cTn id="4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0">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30">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3961F6B8-D27A-C716-6048-77A07C93FAA2}"/>
              </a:ext>
            </a:extLst>
          </p:cNvPr>
          <p:cNvSpPr>
            <a:spLocks noGrp="1"/>
          </p:cNvSpPr>
          <p:nvPr>
            <p:ph type="title"/>
          </p:nvPr>
        </p:nvSpPr>
        <p:spPr>
          <a:xfrm>
            <a:off x="958506" y="800392"/>
            <a:ext cx="10264697" cy="1197084"/>
          </a:xfrm>
        </p:spPr>
        <p:txBody>
          <a:bodyPr>
            <a:normAutofit/>
          </a:bodyPr>
          <a:lstStyle/>
          <a:p>
            <a:pPr algn="ctr"/>
            <a:r>
              <a:rPr lang="en-US" sz="2800" b="1" dirty="0">
                <a:solidFill>
                  <a:schemeClr val="bg1"/>
                </a:solidFill>
                <a:latin typeface="+mn-lt"/>
              </a:rPr>
              <a:t>Networking Basics</a:t>
            </a:r>
            <a:endParaRPr lang="en-US" sz="2000" b="1" dirty="0">
              <a:solidFill>
                <a:schemeClr val="bg1"/>
              </a:solidFill>
              <a:latin typeface="+mn-lt"/>
            </a:endParaRPr>
          </a:p>
        </p:txBody>
      </p:sp>
      <p:sp>
        <p:nvSpPr>
          <p:cNvPr id="3" name="Content Placeholder 2">
            <a:extLst>
              <a:ext uri="{FF2B5EF4-FFF2-40B4-BE49-F238E27FC236}">
                <a16:creationId xmlns:a16="http://schemas.microsoft.com/office/drawing/2014/main" id="{BA149429-8D48-76CD-89A4-EB92E40B8EB1}"/>
              </a:ext>
            </a:extLst>
          </p:cNvPr>
          <p:cNvSpPr>
            <a:spLocks noGrp="1"/>
          </p:cNvSpPr>
          <p:nvPr>
            <p:ph idx="1"/>
          </p:nvPr>
        </p:nvSpPr>
        <p:spPr>
          <a:xfrm>
            <a:off x="1119322" y="2467993"/>
            <a:ext cx="10103881" cy="2212836"/>
          </a:xfrm>
        </p:spPr>
        <p:txBody>
          <a:bodyPr anchor="ctr">
            <a:normAutofit/>
          </a:bodyPr>
          <a:lstStyle/>
          <a:p>
            <a:pPr marL="1371600" lvl="3" indent="0">
              <a:buNone/>
            </a:pPr>
            <a:r>
              <a:rPr lang="en-US" sz="2000" b="1" dirty="0"/>
              <a:t>|IP Address | Network Interface | ifconfig | IP</a:t>
            </a:r>
          </a:p>
          <a:p>
            <a:pPr marL="1371600" lvl="3" indent="0">
              <a:buNone/>
            </a:pPr>
            <a:r>
              <a:rPr lang="en-US" sz="2000" b="1" dirty="0"/>
              <a:t>|Ping | netstat | ss | traceroute</a:t>
            </a:r>
          </a:p>
          <a:p>
            <a:pPr marL="1371600" lvl="3" indent="0">
              <a:buNone/>
            </a:pPr>
            <a:r>
              <a:rPr lang="en-US" sz="2000" b="1" dirty="0"/>
              <a:t>|nmap | DNS | iptables | SSH</a:t>
            </a:r>
          </a:p>
          <a:p>
            <a:pPr marL="1371600" lvl="3" indent="0">
              <a:buNone/>
            </a:pPr>
            <a:endParaRPr lang="en-US" dirty="0"/>
          </a:p>
        </p:txBody>
      </p:sp>
      <p:pic>
        <p:nvPicPr>
          <p:cNvPr id="4" name="Picture 3" descr="Text&#10;&#10;Description automatically generated">
            <a:extLst>
              <a:ext uri="{FF2B5EF4-FFF2-40B4-BE49-F238E27FC236}">
                <a16:creationId xmlns:a16="http://schemas.microsoft.com/office/drawing/2014/main" id="{3AF79D8B-738C-195F-E288-510286E5B9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6281" y="5822883"/>
            <a:ext cx="2476190" cy="634921"/>
          </a:xfrm>
          <a:prstGeom prst="rect">
            <a:avLst/>
          </a:prstGeom>
        </p:spPr>
      </p:pic>
    </p:spTree>
    <p:extLst>
      <p:ext uri="{BB962C8B-B14F-4D97-AF65-F5344CB8AC3E}">
        <p14:creationId xmlns:p14="http://schemas.microsoft.com/office/powerpoint/2010/main" val="394661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circle(in)">
                                      <p:cBhvr>
                                        <p:cTn id="2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0">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30">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3961F6B8-D27A-C716-6048-77A07C93FAA2}"/>
              </a:ext>
            </a:extLst>
          </p:cNvPr>
          <p:cNvSpPr>
            <a:spLocks noGrp="1"/>
          </p:cNvSpPr>
          <p:nvPr>
            <p:ph type="title"/>
          </p:nvPr>
        </p:nvSpPr>
        <p:spPr>
          <a:xfrm>
            <a:off x="958506" y="800392"/>
            <a:ext cx="10264697" cy="1197084"/>
          </a:xfrm>
        </p:spPr>
        <p:txBody>
          <a:bodyPr>
            <a:normAutofit/>
          </a:bodyPr>
          <a:lstStyle/>
          <a:p>
            <a:pPr algn="ctr"/>
            <a:r>
              <a:rPr lang="en-US" sz="2800" b="1" dirty="0">
                <a:solidFill>
                  <a:schemeClr val="bg1"/>
                </a:solidFill>
                <a:latin typeface="+mn-lt"/>
              </a:rPr>
              <a:t>System Administration and Security and Permissions</a:t>
            </a:r>
          </a:p>
        </p:txBody>
      </p:sp>
      <p:sp>
        <p:nvSpPr>
          <p:cNvPr id="3" name="Content Placeholder 2">
            <a:extLst>
              <a:ext uri="{FF2B5EF4-FFF2-40B4-BE49-F238E27FC236}">
                <a16:creationId xmlns:a16="http://schemas.microsoft.com/office/drawing/2014/main" id="{BA149429-8D48-76CD-89A4-EB92E40B8EB1}"/>
              </a:ext>
            </a:extLst>
          </p:cNvPr>
          <p:cNvSpPr>
            <a:spLocks noGrp="1"/>
          </p:cNvSpPr>
          <p:nvPr>
            <p:ph idx="1"/>
          </p:nvPr>
        </p:nvSpPr>
        <p:spPr>
          <a:xfrm>
            <a:off x="1119322" y="2219434"/>
            <a:ext cx="10103881" cy="3402545"/>
          </a:xfrm>
        </p:spPr>
        <p:txBody>
          <a:bodyPr anchor="ctr">
            <a:normAutofit/>
          </a:bodyPr>
          <a:lstStyle/>
          <a:p>
            <a:pPr marL="0" indent="0">
              <a:buNone/>
            </a:pPr>
            <a:endParaRPr lang="en-US" sz="2000" b="1" dirty="0">
              <a:solidFill>
                <a:srgbClr val="002060"/>
              </a:solidFill>
            </a:endParaRPr>
          </a:p>
          <a:p>
            <a:pPr marL="0" indent="0">
              <a:buNone/>
            </a:pPr>
            <a:r>
              <a:rPr lang="en-US" sz="2000" b="1" dirty="0">
                <a:solidFill>
                  <a:srgbClr val="002060"/>
                </a:solidFill>
              </a:rPr>
              <a:t>		|</a:t>
            </a:r>
            <a:r>
              <a:rPr lang="en-US" sz="2000" b="1" dirty="0"/>
              <a:t>User Management | Package Management | Service Management</a:t>
            </a:r>
          </a:p>
          <a:p>
            <a:pPr marL="0" indent="0">
              <a:buNone/>
            </a:pPr>
            <a:r>
              <a:rPr lang="en-US" sz="2000" b="1" dirty="0"/>
              <a:t>		|Backup and Recovery | Monitoring and Logging</a:t>
            </a:r>
          </a:p>
          <a:p>
            <a:pPr marL="0" indent="0">
              <a:buNone/>
            </a:pPr>
            <a:r>
              <a:rPr lang="en-US" sz="2000" b="1" dirty="0"/>
              <a:t>		|Security Updates | Firewall Configuration | Security and Permissions</a:t>
            </a:r>
          </a:p>
          <a:p>
            <a:pPr marL="0" indent="0">
              <a:buNone/>
            </a:pPr>
            <a:endParaRPr lang="en-US" sz="2000" b="1" dirty="0"/>
          </a:p>
          <a:p>
            <a:pPr marL="0" indent="0">
              <a:buNone/>
            </a:pPr>
            <a:r>
              <a:rPr lang="en-US" sz="2000" b="1" dirty="0"/>
              <a:t>		|File Permissions | </a:t>
            </a:r>
            <a:r>
              <a:rPr lang="en-US" sz="2000" b="1" dirty="0" err="1"/>
              <a:t>chmod</a:t>
            </a:r>
            <a:r>
              <a:rPr lang="en-US" sz="2000" b="1" dirty="0"/>
              <a:t> | </a:t>
            </a:r>
            <a:r>
              <a:rPr lang="en-US" sz="2000" b="1" dirty="0" err="1"/>
              <a:t>chown</a:t>
            </a:r>
            <a:r>
              <a:rPr lang="en-US" sz="2000" b="1" dirty="0"/>
              <a:t> | Root User | sudo</a:t>
            </a:r>
          </a:p>
          <a:p>
            <a:pPr marL="0" indent="0">
              <a:buNone/>
            </a:pPr>
            <a:r>
              <a:rPr lang="en-US" sz="2000" b="1" dirty="0"/>
              <a:t>		|SSH Key Authentication | Encryption | Security Auditing</a:t>
            </a:r>
          </a:p>
          <a:p>
            <a:pPr marL="1371600" lvl="3" indent="0">
              <a:buNone/>
            </a:pPr>
            <a:endParaRPr lang="en-US" dirty="0"/>
          </a:p>
        </p:txBody>
      </p:sp>
      <p:pic>
        <p:nvPicPr>
          <p:cNvPr id="4" name="Picture 3" descr="Text&#10;&#10;Description automatically generated">
            <a:extLst>
              <a:ext uri="{FF2B5EF4-FFF2-40B4-BE49-F238E27FC236}">
                <a16:creationId xmlns:a16="http://schemas.microsoft.com/office/drawing/2014/main" id="{3AF79D8B-738C-195F-E288-510286E5B9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6281" y="5822883"/>
            <a:ext cx="2476190" cy="634921"/>
          </a:xfrm>
          <a:prstGeom prst="rect">
            <a:avLst/>
          </a:prstGeom>
        </p:spPr>
      </p:pic>
    </p:spTree>
    <p:extLst>
      <p:ext uri="{BB962C8B-B14F-4D97-AF65-F5344CB8AC3E}">
        <p14:creationId xmlns:p14="http://schemas.microsoft.com/office/powerpoint/2010/main" val="4039721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0">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30">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3961F6B8-D27A-C716-6048-77A07C93FAA2}"/>
              </a:ext>
            </a:extLst>
          </p:cNvPr>
          <p:cNvSpPr>
            <a:spLocks noGrp="1"/>
          </p:cNvSpPr>
          <p:nvPr>
            <p:ph type="title"/>
          </p:nvPr>
        </p:nvSpPr>
        <p:spPr>
          <a:xfrm>
            <a:off x="958506" y="800392"/>
            <a:ext cx="10264697" cy="1197084"/>
          </a:xfrm>
        </p:spPr>
        <p:txBody>
          <a:bodyPr>
            <a:normAutofit/>
          </a:bodyPr>
          <a:lstStyle/>
          <a:p>
            <a:pPr algn="ctr"/>
            <a:r>
              <a:rPr lang="en-US" sz="2800" b="1" dirty="0">
                <a:solidFill>
                  <a:schemeClr val="bg1"/>
                </a:solidFill>
                <a:latin typeface="+mn-lt"/>
              </a:rPr>
              <a:t>Linux Firewall Configuration</a:t>
            </a:r>
          </a:p>
        </p:txBody>
      </p:sp>
      <p:sp>
        <p:nvSpPr>
          <p:cNvPr id="3" name="Content Placeholder 2">
            <a:extLst>
              <a:ext uri="{FF2B5EF4-FFF2-40B4-BE49-F238E27FC236}">
                <a16:creationId xmlns:a16="http://schemas.microsoft.com/office/drawing/2014/main" id="{BA149429-8D48-76CD-89A4-EB92E40B8EB1}"/>
              </a:ext>
            </a:extLst>
          </p:cNvPr>
          <p:cNvSpPr>
            <a:spLocks noGrp="1"/>
          </p:cNvSpPr>
          <p:nvPr>
            <p:ph idx="1"/>
          </p:nvPr>
        </p:nvSpPr>
        <p:spPr>
          <a:xfrm>
            <a:off x="1119322" y="2219434"/>
            <a:ext cx="10103881" cy="3402545"/>
          </a:xfrm>
        </p:spPr>
        <p:txBody>
          <a:bodyPr anchor="ctr">
            <a:normAutofit/>
          </a:bodyPr>
          <a:lstStyle/>
          <a:p>
            <a:pPr marL="0" indent="0">
              <a:buNone/>
            </a:pPr>
            <a:r>
              <a:rPr lang="en-US" sz="2000" b="1" dirty="0">
                <a:solidFill>
                  <a:srgbClr val="002060"/>
                </a:solidFill>
              </a:rPr>
              <a:t>		</a:t>
            </a:r>
            <a:r>
              <a:rPr lang="en-US" sz="2000" b="1" dirty="0"/>
              <a:t>|Iptables</a:t>
            </a:r>
          </a:p>
          <a:p>
            <a:pPr marL="0" indent="0">
              <a:buNone/>
            </a:pPr>
            <a:r>
              <a:rPr lang="en-US" sz="2000" b="1" dirty="0"/>
              <a:t>		|</a:t>
            </a:r>
            <a:r>
              <a:rPr lang="en-US" sz="2000" b="1" dirty="0" err="1"/>
              <a:t>nftables</a:t>
            </a:r>
            <a:endParaRPr lang="en-US" sz="2000" b="1" dirty="0"/>
          </a:p>
          <a:p>
            <a:pPr marL="0" indent="0">
              <a:buNone/>
            </a:pPr>
            <a:r>
              <a:rPr lang="en-US" sz="2000" b="1" dirty="0"/>
              <a:t>		|Default Policy</a:t>
            </a:r>
          </a:p>
          <a:p>
            <a:pPr marL="0" indent="0">
              <a:buNone/>
            </a:pPr>
            <a:r>
              <a:rPr lang="en-US" sz="2000" b="1" dirty="0"/>
              <a:t>		|Rules (ACCEPT, DROP, REJECT).</a:t>
            </a:r>
          </a:p>
          <a:p>
            <a:pPr marL="0" indent="0">
              <a:buNone/>
            </a:pPr>
            <a:r>
              <a:rPr lang="en-US" sz="2000" b="1" dirty="0"/>
              <a:t>		|Service-Specific Rules</a:t>
            </a:r>
          </a:p>
          <a:p>
            <a:pPr marL="0" indent="0">
              <a:buNone/>
            </a:pPr>
            <a:r>
              <a:rPr lang="en-US" sz="2000" b="1" dirty="0"/>
              <a:t>		|SSH (port 22) or HTTP (port 80)</a:t>
            </a:r>
            <a:endParaRPr lang="en-US" dirty="0"/>
          </a:p>
        </p:txBody>
      </p:sp>
      <p:pic>
        <p:nvPicPr>
          <p:cNvPr id="4" name="Picture 3" descr="Text&#10;&#10;Description automatically generated">
            <a:extLst>
              <a:ext uri="{FF2B5EF4-FFF2-40B4-BE49-F238E27FC236}">
                <a16:creationId xmlns:a16="http://schemas.microsoft.com/office/drawing/2014/main" id="{3AF79D8B-738C-195F-E288-510286E5B9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6281" y="5822883"/>
            <a:ext cx="2476190" cy="634921"/>
          </a:xfrm>
          <a:prstGeom prst="rect">
            <a:avLst/>
          </a:prstGeom>
        </p:spPr>
      </p:pic>
    </p:spTree>
    <p:extLst>
      <p:ext uri="{BB962C8B-B14F-4D97-AF65-F5344CB8AC3E}">
        <p14:creationId xmlns:p14="http://schemas.microsoft.com/office/powerpoint/2010/main" val="2729232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down)">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circle(in)">
                                      <p:cBhvr>
                                        <p:cTn id="4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0">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30">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3961F6B8-D27A-C716-6048-77A07C93FAA2}"/>
              </a:ext>
            </a:extLst>
          </p:cNvPr>
          <p:cNvSpPr>
            <a:spLocks noGrp="1"/>
          </p:cNvSpPr>
          <p:nvPr>
            <p:ph type="title"/>
          </p:nvPr>
        </p:nvSpPr>
        <p:spPr>
          <a:xfrm>
            <a:off x="958506" y="800392"/>
            <a:ext cx="10264697" cy="1197084"/>
          </a:xfrm>
        </p:spPr>
        <p:txBody>
          <a:bodyPr>
            <a:normAutofit/>
          </a:bodyPr>
          <a:lstStyle/>
          <a:p>
            <a:pPr algn="ctr"/>
            <a:r>
              <a:rPr lang="en-US" sz="2800" b="1" dirty="0">
                <a:solidFill>
                  <a:schemeClr val="bg1"/>
                </a:solidFill>
              </a:rPr>
              <a:t>Security and Permissions</a:t>
            </a:r>
            <a:endParaRPr lang="en-US" sz="2800" b="1" dirty="0">
              <a:solidFill>
                <a:schemeClr val="bg1"/>
              </a:solidFill>
              <a:latin typeface="+mn-lt"/>
            </a:endParaRPr>
          </a:p>
        </p:txBody>
      </p:sp>
      <p:sp>
        <p:nvSpPr>
          <p:cNvPr id="3" name="Content Placeholder 2">
            <a:extLst>
              <a:ext uri="{FF2B5EF4-FFF2-40B4-BE49-F238E27FC236}">
                <a16:creationId xmlns:a16="http://schemas.microsoft.com/office/drawing/2014/main" id="{BA149429-8D48-76CD-89A4-EB92E40B8EB1}"/>
              </a:ext>
            </a:extLst>
          </p:cNvPr>
          <p:cNvSpPr>
            <a:spLocks noGrp="1"/>
          </p:cNvSpPr>
          <p:nvPr>
            <p:ph idx="1"/>
          </p:nvPr>
        </p:nvSpPr>
        <p:spPr>
          <a:xfrm>
            <a:off x="1119322" y="2467993"/>
            <a:ext cx="10103881" cy="2521258"/>
          </a:xfrm>
        </p:spPr>
        <p:txBody>
          <a:bodyPr anchor="ctr">
            <a:normAutofit/>
          </a:bodyPr>
          <a:lstStyle/>
          <a:p>
            <a:pPr marL="0" indent="0" algn="ctr">
              <a:buNone/>
            </a:pPr>
            <a:endParaRPr lang="en-US" sz="2000" b="1" dirty="0">
              <a:solidFill>
                <a:srgbClr val="002060"/>
              </a:solidFill>
            </a:endParaRPr>
          </a:p>
          <a:p>
            <a:pPr marL="1371600" lvl="3" indent="0">
              <a:buNone/>
            </a:pPr>
            <a:r>
              <a:rPr lang="en-US" sz="2000" b="1" dirty="0"/>
              <a:t>|File Permissions</a:t>
            </a:r>
          </a:p>
          <a:p>
            <a:pPr marL="1371600" lvl="3" indent="0">
              <a:buNone/>
            </a:pPr>
            <a:r>
              <a:rPr lang="en-US" sz="2000" b="1" dirty="0"/>
              <a:t>|</a:t>
            </a:r>
            <a:r>
              <a:rPr lang="en-US" sz="2000" b="1" dirty="0" err="1"/>
              <a:t>chmod</a:t>
            </a:r>
            <a:endParaRPr lang="en-US" sz="2000" b="1" dirty="0"/>
          </a:p>
          <a:p>
            <a:pPr marL="1371600" lvl="3" indent="0">
              <a:buNone/>
            </a:pPr>
            <a:r>
              <a:rPr lang="en-US" sz="2000" b="1" dirty="0"/>
              <a:t>|</a:t>
            </a:r>
            <a:r>
              <a:rPr lang="en-US" sz="2000" b="1" dirty="0" err="1"/>
              <a:t>chown</a:t>
            </a:r>
            <a:endParaRPr lang="en-US" sz="2000" b="1" dirty="0"/>
          </a:p>
          <a:p>
            <a:pPr marL="1371600" lvl="3" indent="0">
              <a:buNone/>
            </a:pPr>
            <a:r>
              <a:rPr lang="en-US" sz="2000" b="1" dirty="0"/>
              <a:t>|Root User</a:t>
            </a:r>
          </a:p>
          <a:p>
            <a:pPr marL="1371600" lvl="3" indent="0">
              <a:buNone/>
            </a:pPr>
            <a:r>
              <a:rPr lang="en-US" sz="2000" b="1" dirty="0"/>
              <a:t>|sudo</a:t>
            </a:r>
          </a:p>
          <a:p>
            <a:pPr marL="1371600" lvl="3" indent="0">
              <a:buNone/>
            </a:pPr>
            <a:r>
              <a:rPr lang="en-US" sz="2000" b="1" dirty="0"/>
              <a:t>|Encryption</a:t>
            </a:r>
          </a:p>
        </p:txBody>
      </p:sp>
      <p:pic>
        <p:nvPicPr>
          <p:cNvPr id="4" name="Picture 3" descr="Text&#10;&#10;Description automatically generated">
            <a:extLst>
              <a:ext uri="{FF2B5EF4-FFF2-40B4-BE49-F238E27FC236}">
                <a16:creationId xmlns:a16="http://schemas.microsoft.com/office/drawing/2014/main" id="{3AF79D8B-738C-195F-E288-510286E5B9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6281" y="5822883"/>
            <a:ext cx="2476190" cy="634921"/>
          </a:xfrm>
          <a:prstGeom prst="rect">
            <a:avLst/>
          </a:prstGeom>
        </p:spPr>
      </p:pic>
    </p:spTree>
    <p:extLst>
      <p:ext uri="{BB962C8B-B14F-4D97-AF65-F5344CB8AC3E}">
        <p14:creationId xmlns:p14="http://schemas.microsoft.com/office/powerpoint/2010/main" val="218561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circle(in)">
                                      <p:cBhvr>
                                        <p:cTn id="4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2198</TotalTime>
  <Words>1089</Words>
  <Application>Microsoft Office PowerPoint</Application>
  <PresentationFormat>Widescreen</PresentationFormat>
  <Paragraphs>96</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           Linux       </vt:lpstr>
      <vt:lpstr> Introduction to Linux </vt:lpstr>
      <vt:lpstr> Linux distributions </vt:lpstr>
      <vt:lpstr>Linux Kernel | Shell</vt:lpstr>
      <vt:lpstr>Package Management and User and Group Management</vt:lpstr>
      <vt:lpstr>Networking Basics</vt:lpstr>
      <vt:lpstr>System Administration and Security and Permissions</vt:lpstr>
      <vt:lpstr>Linux Firewall Configuration</vt:lpstr>
      <vt:lpstr>Security and Permissions</vt:lpstr>
      <vt:lpstr>What is Linux, and how does it differ from other operating systems?</vt:lpstr>
      <vt:lpstr>What is a Linux distribution (Linux distro), and give an example?</vt:lpstr>
      <vt:lpstr>How can you open a terminal window in Linux?</vt:lpstr>
      <vt:lpstr>What is the purpose of the "sudo" command in Linux?</vt:lpstr>
      <vt:lpstr>What is the Linux file system hierarchy, and what are some key directories?</vt:lpstr>
      <vt:lpstr> How can you install software in Linux using package managers? </vt:lpstr>
      <vt:lpstr> What is the difference between a process and a thread in Linux? </vt:lpstr>
      <vt:lpstr>What does the "chmod" command do in Linux?</vt:lpstr>
      <vt:lpstr>How can you find files and directories in Linux using the "find" command?</vt:lpstr>
      <vt:lpstr>What is the purpose of the "grep" command in Linux?</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 DevOps</dc:title>
  <dc:creator>Noor Ul Huda</dc:creator>
  <cp:lastModifiedBy>Tassdaque Hussain</cp:lastModifiedBy>
  <cp:revision>71</cp:revision>
  <dcterms:created xsi:type="dcterms:W3CDTF">2023-02-20T10:13:56Z</dcterms:created>
  <dcterms:modified xsi:type="dcterms:W3CDTF">2024-04-17T07:37:29Z</dcterms:modified>
</cp:coreProperties>
</file>