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8BD862E7-95FA-4FC4-9EC5-DDBFA8DC7417}" type="datetimeFigureOut">
              <a:rPr lang="en-US" dirty="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8DB987F2-A784-4F72-BB57-0E9EACDE722E}" type="datetimeFigureOut">
              <a:rPr lang="en-US" dirty="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pt-PT"/>
              <a:t>Clique para editar o estilo de título do Modelo Global</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40BBD51E-4B19-444E-85C0-DBD7EB6263F4}" type="datetimeFigureOut">
              <a:rPr lang="en-US" dirty="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F0D7255A-4AD5-4D3E-9A0A-689DA3BA976C}" type="datetimeFigureOut">
              <a:rPr lang="en-US" dirty="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pt-PT"/>
              <a:t>Clique para editar o estilo de título do Modelo Global</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3" name="Date Placeholder 2"/>
          <p:cNvSpPr>
            <a:spLocks noGrp="1"/>
          </p:cNvSpPr>
          <p:nvPr>
            <p:ph type="dt" sz="half" idx="10"/>
          </p:nvPr>
        </p:nvSpPr>
        <p:spPr/>
        <p:txBody>
          <a:bodyPr/>
          <a:lstStyle/>
          <a:p>
            <a:fld id="{3EE0AD15-87AC-45B2-9EE5-8D165AF83CD7}" type="datetimeFigureOut">
              <a:rPr lang="en-US" dirty="0"/>
              <a:t>4/15/2020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pt-PT"/>
              <a:t>Clique para editar o estilo de título do Modelo Global</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3" name="Date Placeholder 2"/>
          <p:cNvSpPr>
            <a:spLocks noGrp="1"/>
          </p:cNvSpPr>
          <p:nvPr>
            <p:ph type="dt" sz="half" idx="10"/>
          </p:nvPr>
        </p:nvSpPr>
        <p:spPr/>
        <p:txBody>
          <a:bodyPr/>
          <a:lstStyle/>
          <a:p>
            <a:fld id="{FCC40CCD-F0D6-4CC2-A4C8-2D7D0D875F02}" type="datetimeFigureOut">
              <a:rPr lang="en-US" dirty="0"/>
              <a:t>4/15/2020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4/15/2020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C9A00F7B-89C5-4DF7-A309-6263220147D4}" type="datetimeFigureOut">
              <a:rPr lang="en-US" dirty="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680322" y="3030008"/>
            <a:ext cx="4698355" cy="2906179"/>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5594123" y="3030008"/>
            <a:ext cx="4700059" cy="2906179"/>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4/15/2020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4/15/2020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4/15/2020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pt-PT"/>
              <a:t>Clique para editar o estilo de título do Modelo Global</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3CDCB01F-D966-4C62-B900-0BE008A90C98}" type="datetimeFigureOut">
              <a:rPr lang="en-US" dirty="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5E73A0EA-7DC7-4964-BB97-B173EF3B859A}" type="datetimeFigureOut">
              <a:rPr lang="en-US" dirty="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4/15/2020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cityofchicago.org/api/views/w98mzvie/rows.csv?accessType=DOWNLOAD&amp;api_foundry=true" TargetMode="External"/><Relationship Id="rId2" Type="http://schemas.openxmlformats.org/officeDocument/2006/relationships/hyperlink" Target="https://data.cityofchicago.org/Public-Safety/Crimes-2019/w98m-zvi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2.png"/><Relationship Id="rId7"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2.png"/><Relationship Id="rId7"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 Id="rId9" Type="http://schemas.openxmlformats.org/officeDocument/2006/relationships/image" Target="../media/image19.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2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82D8AB-0025-41EB-A53B-CDA1CB429898}"/>
              </a:ext>
            </a:extLst>
          </p:cNvPr>
          <p:cNvSpPr>
            <a:spLocks noGrp="1"/>
          </p:cNvSpPr>
          <p:nvPr>
            <p:ph type="ctrTitle"/>
          </p:nvPr>
        </p:nvSpPr>
        <p:spPr/>
        <p:txBody>
          <a:bodyPr/>
          <a:lstStyle/>
          <a:p>
            <a:r>
              <a:rPr lang="en-US" dirty="0"/>
              <a:t>Crime prediction in Chicago</a:t>
            </a:r>
            <a:r>
              <a:rPr lang="pt-PT" dirty="0"/>
              <a:t> 		 </a:t>
            </a:r>
            <a:endParaRPr lang="en-US" dirty="0"/>
          </a:p>
        </p:txBody>
      </p:sp>
      <p:sp>
        <p:nvSpPr>
          <p:cNvPr id="3" name="Subtítulo 2">
            <a:extLst>
              <a:ext uri="{FF2B5EF4-FFF2-40B4-BE49-F238E27FC236}">
                <a16:creationId xmlns:a16="http://schemas.microsoft.com/office/drawing/2014/main" id="{923FE67D-A42C-43BB-84E1-133E2A4FD90A}"/>
              </a:ext>
            </a:extLst>
          </p:cNvPr>
          <p:cNvSpPr>
            <a:spLocks noGrp="1"/>
          </p:cNvSpPr>
          <p:nvPr>
            <p:ph type="subTitle" idx="1"/>
          </p:nvPr>
        </p:nvSpPr>
        <p:spPr/>
        <p:txBody>
          <a:bodyPr/>
          <a:lstStyle/>
          <a:p>
            <a:r>
              <a:rPr lang="en-US" dirty="0"/>
              <a:t>Final course of IBM Data Science Professional Certificate by Coursera </a:t>
            </a:r>
          </a:p>
        </p:txBody>
      </p:sp>
    </p:spTree>
    <p:extLst>
      <p:ext uri="{BB962C8B-B14F-4D97-AF65-F5344CB8AC3E}">
        <p14:creationId xmlns:p14="http://schemas.microsoft.com/office/powerpoint/2010/main" val="2009472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C27B02-0FB6-43EA-970C-B6BD5913A02C}"/>
              </a:ext>
            </a:extLst>
          </p:cNvPr>
          <p:cNvSpPr>
            <a:spLocks noGrp="1"/>
          </p:cNvSpPr>
          <p:nvPr>
            <p:ph type="title"/>
          </p:nvPr>
        </p:nvSpPr>
        <p:spPr/>
        <p:txBody>
          <a:bodyPr/>
          <a:lstStyle/>
          <a:p>
            <a:r>
              <a:rPr lang="en-US" dirty="0"/>
              <a:t>Real world case</a:t>
            </a:r>
          </a:p>
        </p:txBody>
      </p:sp>
      <p:sp>
        <p:nvSpPr>
          <p:cNvPr id="3" name="Marcador de Posição de Conteúdo 2">
            <a:extLst>
              <a:ext uri="{FF2B5EF4-FFF2-40B4-BE49-F238E27FC236}">
                <a16:creationId xmlns:a16="http://schemas.microsoft.com/office/drawing/2014/main" id="{30CA45CD-3F6A-431B-B919-82D333E47834}"/>
              </a:ext>
            </a:extLst>
          </p:cNvPr>
          <p:cNvSpPr>
            <a:spLocks noGrp="1"/>
          </p:cNvSpPr>
          <p:nvPr>
            <p:ph idx="1"/>
          </p:nvPr>
        </p:nvSpPr>
        <p:spPr/>
        <p:txBody>
          <a:bodyPr/>
          <a:lstStyle/>
          <a:p>
            <a:r>
              <a:rPr lang="en-US" dirty="0"/>
              <a:t>In general, every traveler, whether for business or pleasure, intends to enjoy a little of the place and have fun. Inspired by a scenario in which some co-workers will go to Chicago on business, they will have a few more days to explore the city. Knowing them, I know they like to go out at night after work and drink some </a:t>
            </a:r>
            <a:r>
              <a:rPr lang="en-US" dirty="0" err="1"/>
              <a:t>drikes</a:t>
            </a:r>
            <a:r>
              <a:rPr lang="en-US" dirty="0"/>
              <a:t> and listen to good music. This project's main idea is to predict the potential for a crime to happen close to a nightclub search on foursquare. Let's go!</a:t>
            </a:r>
          </a:p>
        </p:txBody>
      </p:sp>
    </p:spTree>
    <p:extLst>
      <p:ext uri="{BB962C8B-B14F-4D97-AF65-F5344CB8AC3E}">
        <p14:creationId xmlns:p14="http://schemas.microsoft.com/office/powerpoint/2010/main" val="1781427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4F50D-E534-41FA-942A-2773D8A583EE}"/>
              </a:ext>
            </a:extLst>
          </p:cNvPr>
          <p:cNvSpPr>
            <a:spLocks noGrp="1"/>
          </p:cNvSpPr>
          <p:nvPr>
            <p:ph type="title"/>
          </p:nvPr>
        </p:nvSpPr>
        <p:spPr/>
        <p:txBody>
          <a:bodyPr/>
          <a:lstStyle/>
          <a:p>
            <a:r>
              <a:rPr lang="en-US" dirty="0"/>
              <a:t>Data acquisition and cleaning</a:t>
            </a:r>
          </a:p>
        </p:txBody>
      </p:sp>
      <p:sp>
        <p:nvSpPr>
          <p:cNvPr id="3" name="Marcador de Posição de Conteúdo 2">
            <a:extLst>
              <a:ext uri="{FF2B5EF4-FFF2-40B4-BE49-F238E27FC236}">
                <a16:creationId xmlns:a16="http://schemas.microsoft.com/office/drawing/2014/main" id="{EDB0C122-5640-45D8-8989-F2EA9813AD7F}"/>
              </a:ext>
            </a:extLst>
          </p:cNvPr>
          <p:cNvSpPr>
            <a:spLocks noGrp="1"/>
          </p:cNvSpPr>
          <p:nvPr>
            <p:ph idx="1"/>
          </p:nvPr>
        </p:nvSpPr>
        <p:spPr/>
        <p:txBody>
          <a:bodyPr/>
          <a:lstStyle/>
          <a:p>
            <a:r>
              <a:rPr lang="en-US" dirty="0"/>
              <a:t>The data were accessed at</a:t>
            </a:r>
            <a:r>
              <a:rPr lang="en-US"/>
              <a:t>: </a:t>
            </a:r>
            <a:r>
              <a:rPr lang="en-US">
                <a:hlinkClick r:id="rId2"/>
              </a:rPr>
              <a:t>https</a:t>
            </a:r>
            <a:r>
              <a:rPr lang="en-US" dirty="0">
                <a:hlinkClick r:id="rId2"/>
              </a:rPr>
              <a:t>://data.cityofchicago.org/Public-Safety/Crimes-2019</a:t>
            </a:r>
            <a:r>
              <a:rPr lang="en-US">
                <a:hlinkClick r:id="rId2"/>
              </a:rPr>
              <a:t>/w98m-zvie</a:t>
            </a:r>
            <a:r>
              <a:rPr lang="en-US"/>
              <a:t> , </a:t>
            </a:r>
            <a:r>
              <a:rPr lang="en-US" dirty="0"/>
              <a:t>where the API was generated to download in </a:t>
            </a:r>
            <a:r>
              <a:rPr lang="en-US" dirty="0">
                <a:hlinkClick r:id="rId3"/>
              </a:rPr>
              <a:t>https://data.cityofchicago.org/api/views/w98mzvie/rows.csv?accessType=DOWNLOAD&amp;api_foundry=true</a:t>
            </a:r>
            <a:endParaRPr lang="en-US" dirty="0"/>
          </a:p>
          <a:p>
            <a:r>
              <a:rPr lang="en-US" dirty="0"/>
              <a:t>After some procedures for cleaning the data and creating new columns (which can be seen in detail in the attached notebook, remember, we are in the "Readme"), a new </a:t>
            </a:r>
            <a:r>
              <a:rPr lang="en-US" dirty="0" err="1"/>
              <a:t>dataframe</a:t>
            </a:r>
            <a:r>
              <a:rPr lang="en-US" dirty="0"/>
              <a:t> was created for the crimes that occurred in 2019.</a:t>
            </a:r>
          </a:p>
        </p:txBody>
      </p:sp>
    </p:spTree>
    <p:extLst>
      <p:ext uri="{BB962C8B-B14F-4D97-AF65-F5344CB8AC3E}">
        <p14:creationId xmlns:p14="http://schemas.microsoft.com/office/powerpoint/2010/main" val="1118509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72" name="Rectangle 60">
            <a:extLst>
              <a:ext uri="{FF2B5EF4-FFF2-40B4-BE49-F238E27FC236}">
                <a16:creationId xmlns:a16="http://schemas.microsoft.com/office/drawing/2014/main" id="{5174B2FE-F6EE-493E-A9AA-867C5AF1F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a:extLst>
              <a:ext uri="{FF2B5EF4-FFF2-40B4-BE49-F238E27FC236}">
                <a16:creationId xmlns:a16="http://schemas.microsoft.com/office/drawing/2014/main" id="{AC6A4686-E442-4D73-A676-2F9E506ED2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73" name="Rectangle 64">
            <a:extLst>
              <a:ext uri="{FF2B5EF4-FFF2-40B4-BE49-F238E27FC236}">
                <a16:creationId xmlns:a16="http://schemas.microsoft.com/office/drawing/2014/main" id="{6E724B72-31C1-4ABD-B3DB-770C8F5E4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8325"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6">
            <a:extLst>
              <a:ext uri="{FF2B5EF4-FFF2-40B4-BE49-F238E27FC236}">
                <a16:creationId xmlns:a16="http://schemas.microsoft.com/office/drawing/2014/main" id="{60478451-E487-4D95-83A7-09EA5CE3E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B1F5859F-E444-4DA5-AF80-6CF652CB02E5}"/>
              </a:ext>
            </a:extLst>
          </p:cNvPr>
          <p:cNvSpPr>
            <a:spLocks noGrp="1"/>
          </p:cNvSpPr>
          <p:nvPr>
            <p:ph type="title"/>
          </p:nvPr>
        </p:nvSpPr>
        <p:spPr>
          <a:xfrm>
            <a:off x="680321" y="753228"/>
            <a:ext cx="7087552" cy="1080938"/>
          </a:xfrm>
        </p:spPr>
        <p:txBody>
          <a:bodyPr>
            <a:normAutofit/>
          </a:bodyPr>
          <a:lstStyle/>
          <a:p>
            <a:r>
              <a:rPr lang="en-US" dirty="0"/>
              <a:t>Descriptive statistics of Chicago crimes (Graphs)</a:t>
            </a:r>
          </a:p>
        </p:txBody>
      </p:sp>
      <p:pic>
        <p:nvPicPr>
          <p:cNvPr id="75" name="Picture 68">
            <a:extLst>
              <a:ext uri="{FF2B5EF4-FFF2-40B4-BE49-F238E27FC236}">
                <a16:creationId xmlns:a16="http://schemas.microsoft.com/office/drawing/2014/main" id="{446D1180-471F-4327-A199-E18FA420F0D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pic>
        <p:nvPicPr>
          <p:cNvPr id="56" name="Marcador de Posição de Conteúdo 55">
            <a:extLst>
              <a:ext uri="{FF2B5EF4-FFF2-40B4-BE49-F238E27FC236}">
                <a16:creationId xmlns:a16="http://schemas.microsoft.com/office/drawing/2014/main" id="{83B68CD6-BE4E-4DEF-ABF6-8B1FD32718BC}"/>
              </a:ext>
            </a:extLst>
          </p:cNvPr>
          <p:cNvPicPr>
            <a:picLocks noGrp="1" noChangeAspect="1"/>
          </p:cNvPicPr>
          <p:nvPr>
            <p:ph idx="1"/>
          </p:nvPr>
        </p:nvPicPr>
        <p:blipFill>
          <a:blip r:embed="rId4"/>
          <a:stretch>
            <a:fillRect/>
          </a:stretch>
        </p:blipFill>
        <p:spPr>
          <a:xfrm>
            <a:off x="230581" y="4402502"/>
            <a:ext cx="3568582" cy="2160810"/>
          </a:xfrm>
        </p:spPr>
      </p:pic>
      <p:sp>
        <p:nvSpPr>
          <p:cNvPr id="71" name="Rectangle 70">
            <a:extLst>
              <a:ext uri="{FF2B5EF4-FFF2-40B4-BE49-F238E27FC236}">
                <a16:creationId xmlns:a16="http://schemas.microsoft.com/office/drawing/2014/main" id="{60EEBF22-4EE1-48BB-AC63-3285EB15D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6423" y="642795"/>
            <a:ext cx="3347830" cy="5575125"/>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Imagem 51">
            <a:extLst>
              <a:ext uri="{FF2B5EF4-FFF2-40B4-BE49-F238E27FC236}">
                <a16:creationId xmlns:a16="http://schemas.microsoft.com/office/drawing/2014/main" id="{04CFB8F7-1CE2-4BC0-89DC-817E186CCA38}"/>
              </a:ext>
            </a:extLst>
          </p:cNvPr>
          <p:cNvPicPr>
            <a:picLocks noChangeAspect="1"/>
          </p:cNvPicPr>
          <p:nvPr/>
        </p:nvPicPr>
        <p:blipFill>
          <a:blip r:embed="rId5"/>
          <a:stretch>
            <a:fillRect/>
          </a:stretch>
        </p:blipFill>
        <p:spPr>
          <a:xfrm>
            <a:off x="8290640" y="1164173"/>
            <a:ext cx="3275949" cy="1408657"/>
          </a:xfrm>
          <a:prstGeom prst="rect">
            <a:avLst/>
          </a:prstGeom>
          <a:ln>
            <a:noFill/>
          </a:ln>
          <a:effectLst/>
        </p:spPr>
      </p:pic>
      <p:pic>
        <p:nvPicPr>
          <p:cNvPr id="54" name="Imagem 53">
            <a:extLst>
              <a:ext uri="{FF2B5EF4-FFF2-40B4-BE49-F238E27FC236}">
                <a16:creationId xmlns:a16="http://schemas.microsoft.com/office/drawing/2014/main" id="{2E5818F1-A948-4AFA-8C7B-004FD9A9676B}"/>
              </a:ext>
            </a:extLst>
          </p:cNvPr>
          <p:cNvPicPr>
            <a:picLocks noChangeAspect="1"/>
          </p:cNvPicPr>
          <p:nvPr/>
        </p:nvPicPr>
        <p:blipFill>
          <a:blip r:embed="rId6"/>
          <a:stretch>
            <a:fillRect/>
          </a:stretch>
        </p:blipFill>
        <p:spPr>
          <a:xfrm>
            <a:off x="8318304" y="2727874"/>
            <a:ext cx="3183408" cy="1408657"/>
          </a:xfrm>
          <a:prstGeom prst="rect">
            <a:avLst/>
          </a:prstGeom>
        </p:spPr>
      </p:pic>
      <p:pic>
        <p:nvPicPr>
          <p:cNvPr id="50" name="Marcador de Posição de Conteúdo 49">
            <a:extLst>
              <a:ext uri="{FF2B5EF4-FFF2-40B4-BE49-F238E27FC236}">
                <a16:creationId xmlns:a16="http://schemas.microsoft.com/office/drawing/2014/main" id="{D5C68E89-EEDB-4711-B823-398878A5A66B}"/>
              </a:ext>
            </a:extLst>
          </p:cNvPr>
          <p:cNvPicPr>
            <a:picLocks noChangeAspect="1"/>
          </p:cNvPicPr>
          <p:nvPr/>
        </p:nvPicPr>
        <p:blipFill>
          <a:blip r:embed="rId7"/>
          <a:stretch>
            <a:fillRect/>
          </a:stretch>
        </p:blipFill>
        <p:spPr>
          <a:xfrm>
            <a:off x="8328272" y="4341537"/>
            <a:ext cx="3200686" cy="1352290"/>
          </a:xfrm>
          <a:prstGeom prst="rect">
            <a:avLst/>
          </a:prstGeom>
        </p:spPr>
      </p:pic>
      <p:sp>
        <p:nvSpPr>
          <p:cNvPr id="68" name="Content Placeholder 57">
            <a:extLst>
              <a:ext uri="{FF2B5EF4-FFF2-40B4-BE49-F238E27FC236}">
                <a16:creationId xmlns:a16="http://schemas.microsoft.com/office/drawing/2014/main" id="{A3B0A122-A5BD-4CAA-BD06-B65FE050E507}"/>
              </a:ext>
            </a:extLst>
          </p:cNvPr>
          <p:cNvSpPr txBox="1">
            <a:spLocks/>
          </p:cNvSpPr>
          <p:nvPr/>
        </p:nvSpPr>
        <p:spPr>
          <a:xfrm>
            <a:off x="7876032" y="85507"/>
            <a:ext cx="4198132" cy="560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bg1"/>
                </a:solidFill>
              </a:rPr>
              <a:t>3 most commonly occurring ones</a:t>
            </a:r>
          </a:p>
        </p:txBody>
      </p:sp>
      <p:pic>
        <p:nvPicPr>
          <p:cNvPr id="59" name="Imagem 58">
            <a:extLst>
              <a:ext uri="{FF2B5EF4-FFF2-40B4-BE49-F238E27FC236}">
                <a16:creationId xmlns:a16="http://schemas.microsoft.com/office/drawing/2014/main" id="{DFA91C05-846F-402C-A23D-CABB3D6194AC}"/>
              </a:ext>
            </a:extLst>
          </p:cNvPr>
          <p:cNvPicPr>
            <a:picLocks noChangeAspect="1"/>
          </p:cNvPicPr>
          <p:nvPr/>
        </p:nvPicPr>
        <p:blipFill>
          <a:blip r:embed="rId8"/>
          <a:stretch>
            <a:fillRect/>
          </a:stretch>
        </p:blipFill>
        <p:spPr>
          <a:xfrm>
            <a:off x="253497" y="2077516"/>
            <a:ext cx="3545666" cy="2160809"/>
          </a:xfrm>
          <a:prstGeom prst="rect">
            <a:avLst/>
          </a:prstGeom>
        </p:spPr>
      </p:pic>
      <p:pic>
        <p:nvPicPr>
          <p:cNvPr id="64" name="Imagem 63">
            <a:extLst>
              <a:ext uri="{FF2B5EF4-FFF2-40B4-BE49-F238E27FC236}">
                <a16:creationId xmlns:a16="http://schemas.microsoft.com/office/drawing/2014/main" id="{E8837D43-6CF3-4521-9673-A9FAF74998AF}"/>
              </a:ext>
            </a:extLst>
          </p:cNvPr>
          <p:cNvPicPr>
            <a:picLocks noChangeAspect="1"/>
          </p:cNvPicPr>
          <p:nvPr/>
        </p:nvPicPr>
        <p:blipFill>
          <a:blip r:embed="rId9"/>
          <a:stretch>
            <a:fillRect/>
          </a:stretch>
        </p:blipFill>
        <p:spPr>
          <a:xfrm>
            <a:off x="3966405" y="3125123"/>
            <a:ext cx="3584328" cy="2402205"/>
          </a:xfrm>
          <a:prstGeom prst="rect">
            <a:avLst/>
          </a:prstGeom>
        </p:spPr>
      </p:pic>
    </p:spTree>
    <p:extLst>
      <p:ext uri="{BB962C8B-B14F-4D97-AF65-F5344CB8AC3E}">
        <p14:creationId xmlns:p14="http://schemas.microsoft.com/office/powerpoint/2010/main" val="1610446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8F967AEC-369B-49E7-B3C9-42C243DFA9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7" name="Rectangle 16">
              <a:extLst>
                <a:ext uri="{FF2B5EF4-FFF2-40B4-BE49-F238E27FC236}">
                  <a16:creationId xmlns:a16="http://schemas.microsoft.com/office/drawing/2014/main" id="{57CF4A6E-A4AE-48C7-877C-75AFD72CF3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927B0B2F-940E-4FB6-A44C-7AB179FF4FC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20" name="Rectangle 19">
            <a:extLst>
              <a:ext uri="{FF2B5EF4-FFF2-40B4-BE49-F238E27FC236}">
                <a16:creationId xmlns:a16="http://schemas.microsoft.com/office/drawing/2014/main" id="{F2B22524-464E-4675-9F75-C4C06CA4E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002377"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9EF483CF-3E74-41EA-B1B4-3A83CE56FB9D}"/>
              </a:ext>
            </a:extLst>
          </p:cNvPr>
          <p:cNvSpPr>
            <a:spLocks noGrp="1"/>
          </p:cNvSpPr>
          <p:nvPr>
            <p:ph type="title"/>
          </p:nvPr>
        </p:nvSpPr>
        <p:spPr>
          <a:xfrm>
            <a:off x="680322" y="753228"/>
            <a:ext cx="6106978" cy="1080938"/>
          </a:xfrm>
        </p:spPr>
        <p:txBody>
          <a:bodyPr>
            <a:normAutofit/>
          </a:bodyPr>
          <a:lstStyle/>
          <a:p>
            <a:r>
              <a:rPr lang="en-US" dirty="0"/>
              <a:t>Chicago crimes (Maps)</a:t>
            </a:r>
          </a:p>
        </p:txBody>
      </p:sp>
      <p:pic>
        <p:nvPicPr>
          <p:cNvPr id="22" name="Picture 21">
            <a:extLst>
              <a:ext uri="{FF2B5EF4-FFF2-40B4-BE49-F238E27FC236}">
                <a16:creationId xmlns:a16="http://schemas.microsoft.com/office/drawing/2014/main" id="{D74780EB-D8E6-475A-B41E-F61AEE306D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040880" cy="202738"/>
          </a:xfrm>
          <a:prstGeom prst="rect">
            <a:avLst/>
          </a:prstGeom>
        </p:spPr>
      </p:pic>
      <p:pic>
        <p:nvPicPr>
          <p:cNvPr id="11" name="Marcador de Posição de Conteúdo 10">
            <a:extLst>
              <a:ext uri="{FF2B5EF4-FFF2-40B4-BE49-F238E27FC236}">
                <a16:creationId xmlns:a16="http://schemas.microsoft.com/office/drawing/2014/main" id="{5D4ABA87-33BE-4E2F-AB6C-6BD8B46CB2CE}"/>
              </a:ext>
            </a:extLst>
          </p:cNvPr>
          <p:cNvPicPr>
            <a:picLocks noGrp="1" noChangeAspect="1"/>
          </p:cNvPicPr>
          <p:nvPr>
            <p:ph idx="1"/>
          </p:nvPr>
        </p:nvPicPr>
        <p:blipFill>
          <a:blip r:embed="rId4"/>
          <a:stretch>
            <a:fillRect/>
          </a:stretch>
        </p:blipFill>
        <p:spPr>
          <a:xfrm>
            <a:off x="680322" y="3033065"/>
            <a:ext cx="5467192" cy="3695700"/>
          </a:xfrm>
        </p:spPr>
      </p:pic>
      <p:pic>
        <p:nvPicPr>
          <p:cNvPr id="5" name="Marcador de Posição de Conteúdo 4">
            <a:extLst>
              <a:ext uri="{FF2B5EF4-FFF2-40B4-BE49-F238E27FC236}">
                <a16:creationId xmlns:a16="http://schemas.microsoft.com/office/drawing/2014/main" id="{C672DD57-96D0-408E-8E64-FDC0D6497BCF}"/>
              </a:ext>
            </a:extLst>
          </p:cNvPr>
          <p:cNvPicPr>
            <a:picLocks noChangeAspect="1"/>
          </p:cNvPicPr>
          <p:nvPr/>
        </p:nvPicPr>
        <p:blipFill rotWithShape="1">
          <a:blip r:embed="rId5"/>
          <a:srcRect t="6435" r="4" b="12619"/>
          <a:stretch/>
        </p:blipFill>
        <p:spPr>
          <a:xfrm>
            <a:off x="7318966" y="484632"/>
            <a:ext cx="4495806" cy="3511948"/>
          </a:xfrm>
          <a:prstGeom prst="rect">
            <a:avLst/>
          </a:prstGeom>
          <a:ln>
            <a:noFill/>
          </a:ln>
          <a:effectLst>
            <a:outerShdw blurRad="76200" dist="63500" dir="5040000" algn="tl" rotWithShape="0">
              <a:srgbClr val="000000">
                <a:alpha val="41000"/>
              </a:srgbClr>
            </a:outerShdw>
          </a:effectLst>
        </p:spPr>
      </p:pic>
      <p:pic>
        <p:nvPicPr>
          <p:cNvPr id="9" name="Imagem 8">
            <a:extLst>
              <a:ext uri="{FF2B5EF4-FFF2-40B4-BE49-F238E27FC236}">
                <a16:creationId xmlns:a16="http://schemas.microsoft.com/office/drawing/2014/main" id="{31D557F6-AF81-4CAD-9BFD-1CC9738D2E3E}"/>
              </a:ext>
            </a:extLst>
          </p:cNvPr>
          <p:cNvPicPr>
            <a:picLocks noChangeAspect="1"/>
          </p:cNvPicPr>
          <p:nvPr/>
        </p:nvPicPr>
        <p:blipFill rotWithShape="1">
          <a:blip r:embed="rId6"/>
          <a:srcRect l="9875" r="19258" b="4"/>
          <a:stretch/>
        </p:blipFill>
        <p:spPr>
          <a:xfrm>
            <a:off x="7318965" y="4150596"/>
            <a:ext cx="1663109" cy="2223497"/>
          </a:xfrm>
          <a:prstGeom prst="rect">
            <a:avLst/>
          </a:prstGeom>
          <a:ln>
            <a:noFill/>
          </a:ln>
          <a:effectLst>
            <a:outerShdw blurRad="76200" dist="63500" dir="5040000" algn="tl" rotWithShape="0">
              <a:srgbClr val="000000">
                <a:alpha val="41000"/>
              </a:srgbClr>
            </a:outerShdw>
          </a:effectLst>
        </p:spPr>
      </p:pic>
      <p:pic>
        <p:nvPicPr>
          <p:cNvPr id="7" name="Imagem 6">
            <a:extLst>
              <a:ext uri="{FF2B5EF4-FFF2-40B4-BE49-F238E27FC236}">
                <a16:creationId xmlns:a16="http://schemas.microsoft.com/office/drawing/2014/main" id="{17626B82-7A69-4B03-A33A-087FC45C8919}"/>
              </a:ext>
            </a:extLst>
          </p:cNvPr>
          <p:cNvPicPr>
            <a:picLocks noChangeAspect="1"/>
          </p:cNvPicPr>
          <p:nvPr/>
        </p:nvPicPr>
        <p:blipFill rotWithShape="1">
          <a:blip r:embed="rId7"/>
          <a:srcRect t="5863" r="1" b="2309"/>
          <a:stretch/>
        </p:blipFill>
        <p:spPr>
          <a:xfrm>
            <a:off x="9144000" y="4150596"/>
            <a:ext cx="2670772" cy="2231808"/>
          </a:xfrm>
          <a:prstGeom prst="rect">
            <a:avLst/>
          </a:prstGeom>
          <a:ln>
            <a:noFill/>
          </a:ln>
          <a:effectLst>
            <a:outerShdw blurRad="76200" dist="63500" dir="5040000" algn="tl" rotWithShape="0">
              <a:srgbClr val="000000">
                <a:alpha val="41000"/>
              </a:srgbClr>
            </a:outerShdw>
          </a:effectLst>
        </p:spPr>
      </p:pic>
      <p:sp>
        <p:nvSpPr>
          <p:cNvPr id="19" name="Título 1">
            <a:extLst>
              <a:ext uri="{FF2B5EF4-FFF2-40B4-BE49-F238E27FC236}">
                <a16:creationId xmlns:a16="http://schemas.microsoft.com/office/drawing/2014/main" id="{FB3971B4-57CB-425B-86CD-7F0C562F5440}"/>
              </a:ext>
            </a:extLst>
          </p:cNvPr>
          <p:cNvSpPr txBox="1">
            <a:spLocks/>
          </p:cNvSpPr>
          <p:nvPr/>
        </p:nvSpPr>
        <p:spPr>
          <a:xfrm>
            <a:off x="605994" y="2164206"/>
            <a:ext cx="6106978"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solidFill>
                  <a:schemeClr val="bg1">
                    <a:lumMod val="75000"/>
                    <a:lumOff val="25000"/>
                  </a:schemeClr>
                </a:solidFill>
              </a:rPr>
              <a:t>Nightclubs and crimes</a:t>
            </a:r>
          </a:p>
        </p:txBody>
      </p:sp>
    </p:spTree>
    <p:extLst>
      <p:ext uri="{BB962C8B-B14F-4D97-AF65-F5344CB8AC3E}">
        <p14:creationId xmlns:p14="http://schemas.microsoft.com/office/powerpoint/2010/main" val="3396101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A461E464-1335-4B15-B63B-79992435D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9" name="Rectangle 18">
              <a:extLst>
                <a:ext uri="{FF2B5EF4-FFF2-40B4-BE49-F238E27FC236}">
                  <a16:creationId xmlns:a16="http://schemas.microsoft.com/office/drawing/2014/main" id="{7C6E7C04-8C7A-4A78-9D20-72EEA7AD5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6F712E9A-BA66-4213-B65C-D4CB8B6BCED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22" name="Rectangle 21">
            <a:extLst>
              <a:ext uri="{FF2B5EF4-FFF2-40B4-BE49-F238E27FC236}">
                <a16:creationId xmlns:a16="http://schemas.microsoft.com/office/drawing/2014/main" id="{ACEB6C24-1685-4D0F-A415-C0E9E1974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57925"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45F9867-430D-45C8-A3B6-8937E80AEE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59129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03BCA64E-29F4-4C28-8795-B49D1D9FBA1E}"/>
              </a:ext>
            </a:extLst>
          </p:cNvPr>
          <p:cNvSpPr>
            <a:spLocks noGrp="1"/>
          </p:cNvSpPr>
          <p:nvPr>
            <p:ph type="title"/>
          </p:nvPr>
        </p:nvSpPr>
        <p:spPr>
          <a:xfrm>
            <a:off x="680321" y="753228"/>
            <a:ext cx="5694102" cy="1080938"/>
          </a:xfrm>
        </p:spPr>
        <p:txBody>
          <a:bodyPr>
            <a:normAutofit/>
          </a:bodyPr>
          <a:lstStyle/>
          <a:p>
            <a:r>
              <a:rPr lang="pt-PT"/>
              <a:t>Models</a:t>
            </a:r>
            <a:endParaRPr lang="en-US" dirty="0"/>
          </a:p>
        </p:txBody>
      </p:sp>
      <p:pic>
        <p:nvPicPr>
          <p:cNvPr id="26" name="Picture 25">
            <a:extLst>
              <a:ext uri="{FF2B5EF4-FFF2-40B4-BE49-F238E27FC236}">
                <a16:creationId xmlns:a16="http://schemas.microsoft.com/office/drawing/2014/main" id="{26AA6A07-F75B-4F87-ADA4-55DCBA40AE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6591298" cy="321164"/>
          </a:xfrm>
          <a:prstGeom prst="rect">
            <a:avLst/>
          </a:prstGeom>
        </p:spPr>
      </p:pic>
      <p:pic>
        <p:nvPicPr>
          <p:cNvPr id="9" name="Imagem 8">
            <a:extLst>
              <a:ext uri="{FF2B5EF4-FFF2-40B4-BE49-F238E27FC236}">
                <a16:creationId xmlns:a16="http://schemas.microsoft.com/office/drawing/2014/main" id="{AFACE362-62EB-497C-9C92-348B2AF49181}"/>
              </a:ext>
            </a:extLst>
          </p:cNvPr>
          <p:cNvPicPr>
            <a:picLocks noChangeAspect="1"/>
          </p:cNvPicPr>
          <p:nvPr/>
        </p:nvPicPr>
        <p:blipFill>
          <a:blip r:embed="rId4"/>
          <a:stretch>
            <a:fillRect/>
          </a:stretch>
        </p:blipFill>
        <p:spPr>
          <a:xfrm>
            <a:off x="763602" y="2179535"/>
            <a:ext cx="2509572" cy="1869632"/>
          </a:xfrm>
          <a:prstGeom prst="rect">
            <a:avLst/>
          </a:prstGeom>
        </p:spPr>
      </p:pic>
      <p:pic>
        <p:nvPicPr>
          <p:cNvPr id="5" name="Marcador de Posição de Conteúdo 4">
            <a:extLst>
              <a:ext uri="{FF2B5EF4-FFF2-40B4-BE49-F238E27FC236}">
                <a16:creationId xmlns:a16="http://schemas.microsoft.com/office/drawing/2014/main" id="{21A43FC5-2E7C-4494-AC64-B32A49A9BC05}"/>
              </a:ext>
            </a:extLst>
          </p:cNvPr>
          <p:cNvPicPr>
            <a:picLocks noChangeAspect="1"/>
          </p:cNvPicPr>
          <p:nvPr/>
        </p:nvPicPr>
        <p:blipFill>
          <a:blip r:embed="rId5"/>
          <a:stretch>
            <a:fillRect/>
          </a:stretch>
        </p:blipFill>
        <p:spPr>
          <a:xfrm>
            <a:off x="3389672" y="2316640"/>
            <a:ext cx="2741331" cy="1713331"/>
          </a:xfrm>
          <a:prstGeom prst="rect">
            <a:avLst/>
          </a:prstGeom>
        </p:spPr>
      </p:pic>
      <p:pic>
        <p:nvPicPr>
          <p:cNvPr id="7" name="Imagem 6">
            <a:extLst>
              <a:ext uri="{FF2B5EF4-FFF2-40B4-BE49-F238E27FC236}">
                <a16:creationId xmlns:a16="http://schemas.microsoft.com/office/drawing/2014/main" id="{6989045A-A748-48A9-B275-6F6B7572E38B}"/>
              </a:ext>
            </a:extLst>
          </p:cNvPr>
          <p:cNvPicPr>
            <a:picLocks noChangeAspect="1"/>
          </p:cNvPicPr>
          <p:nvPr/>
        </p:nvPicPr>
        <p:blipFill>
          <a:blip r:embed="rId6"/>
          <a:stretch>
            <a:fillRect/>
          </a:stretch>
        </p:blipFill>
        <p:spPr>
          <a:xfrm>
            <a:off x="747888" y="4541360"/>
            <a:ext cx="2340426" cy="1960108"/>
          </a:xfrm>
          <a:prstGeom prst="rect">
            <a:avLst/>
          </a:prstGeom>
        </p:spPr>
      </p:pic>
      <p:pic>
        <p:nvPicPr>
          <p:cNvPr id="11" name="Imagem 10">
            <a:extLst>
              <a:ext uri="{FF2B5EF4-FFF2-40B4-BE49-F238E27FC236}">
                <a16:creationId xmlns:a16="http://schemas.microsoft.com/office/drawing/2014/main" id="{779E5D9E-EDB4-4B16-A466-D7FBA9356B1B}"/>
              </a:ext>
            </a:extLst>
          </p:cNvPr>
          <p:cNvPicPr>
            <a:picLocks noChangeAspect="1"/>
          </p:cNvPicPr>
          <p:nvPr/>
        </p:nvPicPr>
        <p:blipFill>
          <a:blip r:embed="rId7"/>
          <a:stretch>
            <a:fillRect/>
          </a:stretch>
        </p:blipFill>
        <p:spPr>
          <a:xfrm>
            <a:off x="3505104" y="4541360"/>
            <a:ext cx="1821905" cy="1927942"/>
          </a:xfrm>
          <a:prstGeom prst="rect">
            <a:avLst/>
          </a:prstGeom>
        </p:spPr>
      </p:pic>
      <p:pic>
        <p:nvPicPr>
          <p:cNvPr id="13" name="Marcador de Posição de Conteúdo 12">
            <a:extLst>
              <a:ext uri="{FF2B5EF4-FFF2-40B4-BE49-F238E27FC236}">
                <a16:creationId xmlns:a16="http://schemas.microsoft.com/office/drawing/2014/main" id="{F7063C37-FD1F-4DB7-997A-2072EAFBB273}"/>
              </a:ext>
            </a:extLst>
          </p:cNvPr>
          <p:cNvPicPr>
            <a:picLocks noGrp="1" noChangeAspect="1"/>
          </p:cNvPicPr>
          <p:nvPr>
            <p:ph idx="1"/>
          </p:nvPr>
        </p:nvPicPr>
        <p:blipFill>
          <a:blip r:embed="rId8"/>
          <a:stretch>
            <a:fillRect/>
          </a:stretch>
        </p:blipFill>
        <p:spPr>
          <a:xfrm>
            <a:off x="7453850" y="4483478"/>
            <a:ext cx="4010025" cy="2152650"/>
          </a:xfrm>
        </p:spPr>
      </p:pic>
      <p:sp>
        <p:nvSpPr>
          <p:cNvPr id="55" name="Content Placeholder 14">
            <a:extLst>
              <a:ext uri="{FF2B5EF4-FFF2-40B4-BE49-F238E27FC236}">
                <a16:creationId xmlns:a16="http://schemas.microsoft.com/office/drawing/2014/main" id="{8ACD63F0-D0B2-42ED-87DF-143CF6EED22F}"/>
              </a:ext>
            </a:extLst>
          </p:cNvPr>
          <p:cNvSpPr txBox="1">
            <a:spLocks/>
          </p:cNvSpPr>
          <p:nvPr/>
        </p:nvSpPr>
        <p:spPr>
          <a:xfrm>
            <a:off x="7010398" y="482460"/>
            <a:ext cx="4501281" cy="1171963"/>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pt-PT" sz="3600" dirty="0" err="1">
                <a:solidFill>
                  <a:schemeClr val="bg1">
                    <a:lumMod val="75000"/>
                    <a:lumOff val="25000"/>
                  </a:schemeClr>
                </a:solidFill>
              </a:rPr>
              <a:t>Best</a:t>
            </a:r>
            <a:r>
              <a:rPr lang="pt-PT" sz="3600" dirty="0">
                <a:solidFill>
                  <a:schemeClr val="bg1">
                    <a:lumMod val="75000"/>
                    <a:lumOff val="25000"/>
                  </a:schemeClr>
                </a:solidFill>
              </a:rPr>
              <a:t> </a:t>
            </a:r>
            <a:r>
              <a:rPr lang="pt-PT" sz="3600" dirty="0" err="1">
                <a:solidFill>
                  <a:schemeClr val="bg1">
                    <a:lumMod val="75000"/>
                    <a:lumOff val="25000"/>
                  </a:schemeClr>
                </a:solidFill>
              </a:rPr>
              <a:t>model</a:t>
            </a:r>
            <a:endParaRPr lang="pt-PT" sz="3600" dirty="0">
              <a:solidFill>
                <a:schemeClr val="bg1">
                  <a:lumMod val="75000"/>
                  <a:lumOff val="25000"/>
                </a:schemeClr>
              </a:solidFill>
            </a:endParaRPr>
          </a:p>
          <a:p>
            <a:pPr marL="0" indent="0">
              <a:buNone/>
            </a:pPr>
            <a:r>
              <a:rPr lang="en-US" b="1" dirty="0"/>
              <a:t>Decision Forest using a Random Forest</a:t>
            </a:r>
          </a:p>
          <a:p>
            <a:pPr marL="0" indent="0">
              <a:buNone/>
            </a:pPr>
            <a:endParaRPr lang="en-US" sz="3600" dirty="0">
              <a:solidFill>
                <a:schemeClr val="bg1">
                  <a:lumMod val="75000"/>
                  <a:lumOff val="25000"/>
                </a:schemeClr>
              </a:solidFill>
            </a:endParaRPr>
          </a:p>
        </p:txBody>
      </p:sp>
      <p:pic>
        <p:nvPicPr>
          <p:cNvPr id="16" name="Imagem 15">
            <a:extLst>
              <a:ext uri="{FF2B5EF4-FFF2-40B4-BE49-F238E27FC236}">
                <a16:creationId xmlns:a16="http://schemas.microsoft.com/office/drawing/2014/main" id="{FE70EE13-6364-41ED-B9F5-629A39D83902}"/>
              </a:ext>
            </a:extLst>
          </p:cNvPr>
          <p:cNvPicPr>
            <a:picLocks noChangeAspect="1"/>
          </p:cNvPicPr>
          <p:nvPr/>
        </p:nvPicPr>
        <p:blipFill>
          <a:blip r:embed="rId9"/>
          <a:stretch>
            <a:fillRect/>
          </a:stretch>
        </p:blipFill>
        <p:spPr>
          <a:xfrm>
            <a:off x="7077551" y="1614986"/>
            <a:ext cx="4762624" cy="2646621"/>
          </a:xfrm>
          <a:prstGeom prst="rect">
            <a:avLst/>
          </a:prstGeom>
        </p:spPr>
      </p:pic>
    </p:spTree>
    <p:extLst>
      <p:ext uri="{BB962C8B-B14F-4D97-AF65-F5344CB8AC3E}">
        <p14:creationId xmlns:p14="http://schemas.microsoft.com/office/powerpoint/2010/main" val="1755851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2F4B25E-E421-4D1A-B48D-AEDDB332C0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5" name="Rectangle 14">
              <a:extLst>
                <a:ext uri="{FF2B5EF4-FFF2-40B4-BE49-F238E27FC236}">
                  <a16:creationId xmlns:a16="http://schemas.microsoft.com/office/drawing/2014/main" id="{0223A324-0B3C-4E08-AE86-78CBED303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29A420F-15CD-4ED5-AC4B-6D6E4E9ED21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18" name="Rectangle 17">
            <a:extLst>
              <a:ext uri="{FF2B5EF4-FFF2-40B4-BE49-F238E27FC236}">
                <a16:creationId xmlns:a16="http://schemas.microsoft.com/office/drawing/2014/main" id="{85968896-42A9-4229-A602-D9874B8AB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79" y="1"/>
            <a:ext cx="4641022"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F4995E6-BA9A-457F-BC4E-5425E1B2A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7855969F-8B12-483C-99DE-100EE91CA495}"/>
              </a:ext>
            </a:extLst>
          </p:cNvPr>
          <p:cNvSpPr>
            <a:spLocks noGrp="1"/>
          </p:cNvSpPr>
          <p:nvPr>
            <p:ph type="title"/>
          </p:nvPr>
        </p:nvSpPr>
        <p:spPr>
          <a:xfrm>
            <a:off x="680321" y="753228"/>
            <a:ext cx="7087552" cy="1080938"/>
          </a:xfrm>
        </p:spPr>
        <p:txBody>
          <a:bodyPr>
            <a:normAutofit/>
          </a:bodyPr>
          <a:lstStyle/>
          <a:p>
            <a:r>
              <a:rPr lang="pt-PT" dirty="0" err="1"/>
              <a:t>Prediction</a:t>
            </a:r>
            <a:endParaRPr lang="en-US" dirty="0"/>
          </a:p>
        </p:txBody>
      </p:sp>
      <p:pic>
        <p:nvPicPr>
          <p:cNvPr id="22" name="Picture 21">
            <a:extLst>
              <a:ext uri="{FF2B5EF4-FFF2-40B4-BE49-F238E27FC236}">
                <a16:creationId xmlns:a16="http://schemas.microsoft.com/office/drawing/2014/main" id="{C731E9AB-1EEF-493E-A060-E9B54C1BA3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11" name="Content Placeholder 10">
            <a:extLst>
              <a:ext uri="{FF2B5EF4-FFF2-40B4-BE49-F238E27FC236}">
                <a16:creationId xmlns:a16="http://schemas.microsoft.com/office/drawing/2014/main" id="{8974BC6B-5B47-47F7-AE78-7428D94C2039}"/>
              </a:ext>
            </a:extLst>
          </p:cNvPr>
          <p:cNvSpPr>
            <a:spLocks noGrp="1"/>
          </p:cNvSpPr>
          <p:nvPr>
            <p:ph idx="1"/>
          </p:nvPr>
        </p:nvSpPr>
        <p:spPr>
          <a:xfrm>
            <a:off x="22535" y="2186686"/>
            <a:ext cx="7479428" cy="857933"/>
          </a:xfrm>
        </p:spPr>
        <p:txBody>
          <a:bodyPr>
            <a:normAutofit/>
          </a:bodyPr>
          <a:lstStyle/>
          <a:p>
            <a:pPr marL="0" indent="0">
              <a:buNone/>
            </a:pPr>
            <a:r>
              <a:rPr lang="en-US" sz="2000" dirty="0">
                <a:solidFill>
                  <a:schemeClr val="bg1">
                    <a:lumMod val="75000"/>
                    <a:lumOff val="25000"/>
                  </a:schemeClr>
                </a:solidFill>
              </a:rPr>
              <a:t>1 - </a:t>
            </a:r>
            <a:r>
              <a:rPr lang="en-US" sz="2000" dirty="0" err="1">
                <a:solidFill>
                  <a:schemeClr val="bg1">
                    <a:lumMod val="75000"/>
                    <a:lumOff val="25000"/>
                  </a:schemeClr>
                </a:solidFill>
              </a:rPr>
              <a:t>Enolo</a:t>
            </a:r>
            <a:r>
              <a:rPr lang="en-US" sz="2000" dirty="0">
                <a:solidFill>
                  <a:schemeClr val="bg1">
                    <a:lumMod val="75000"/>
                    <a:lumOff val="25000"/>
                  </a:schemeClr>
                </a:solidFill>
              </a:rPr>
              <a:t> Wine Cafe | 2 - Three Dots and Dash | 3 - Pops for Champagne</a:t>
            </a:r>
          </a:p>
        </p:txBody>
      </p:sp>
      <p:pic>
        <p:nvPicPr>
          <p:cNvPr id="7" name="Imagem 6">
            <a:extLst>
              <a:ext uri="{FF2B5EF4-FFF2-40B4-BE49-F238E27FC236}">
                <a16:creationId xmlns:a16="http://schemas.microsoft.com/office/drawing/2014/main" id="{78745F6C-CFBE-4220-9ABE-D06BF1D28BBF}"/>
              </a:ext>
            </a:extLst>
          </p:cNvPr>
          <p:cNvPicPr>
            <a:picLocks noChangeAspect="1"/>
          </p:cNvPicPr>
          <p:nvPr/>
        </p:nvPicPr>
        <p:blipFill>
          <a:blip r:embed="rId4"/>
          <a:stretch>
            <a:fillRect/>
          </a:stretch>
        </p:blipFill>
        <p:spPr>
          <a:xfrm>
            <a:off x="1051023" y="2870898"/>
            <a:ext cx="5112089" cy="3770165"/>
          </a:xfrm>
          <a:prstGeom prst="rect">
            <a:avLst/>
          </a:prstGeom>
        </p:spPr>
      </p:pic>
      <p:pic>
        <p:nvPicPr>
          <p:cNvPr id="5" name="Marcador de Posição de Conteúdo 4">
            <a:extLst>
              <a:ext uri="{FF2B5EF4-FFF2-40B4-BE49-F238E27FC236}">
                <a16:creationId xmlns:a16="http://schemas.microsoft.com/office/drawing/2014/main" id="{EA9B9620-FAE7-47EE-A537-08CEC70B2ED5}"/>
              </a:ext>
            </a:extLst>
          </p:cNvPr>
          <p:cNvPicPr>
            <a:picLocks noChangeAspect="1"/>
          </p:cNvPicPr>
          <p:nvPr/>
        </p:nvPicPr>
        <p:blipFill>
          <a:blip r:embed="rId5"/>
          <a:stretch>
            <a:fillRect/>
          </a:stretch>
        </p:blipFill>
        <p:spPr>
          <a:xfrm>
            <a:off x="8065082" y="609600"/>
            <a:ext cx="4052192" cy="5532005"/>
          </a:xfrm>
          <a:prstGeom prst="rect">
            <a:avLst/>
          </a:prstGeom>
        </p:spPr>
      </p:pic>
    </p:spTree>
    <p:extLst>
      <p:ext uri="{BB962C8B-B14F-4D97-AF65-F5344CB8AC3E}">
        <p14:creationId xmlns:p14="http://schemas.microsoft.com/office/powerpoint/2010/main" val="1797564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80FCC4-FAB2-4EFE-B195-13536266BADB}"/>
              </a:ext>
            </a:extLst>
          </p:cNvPr>
          <p:cNvSpPr>
            <a:spLocks noGrp="1"/>
          </p:cNvSpPr>
          <p:nvPr>
            <p:ph type="title"/>
          </p:nvPr>
        </p:nvSpPr>
        <p:spPr/>
        <p:txBody>
          <a:bodyPr/>
          <a:lstStyle/>
          <a:p>
            <a:r>
              <a:rPr lang="pt-PT" dirty="0" err="1"/>
              <a:t>Conclusion</a:t>
            </a:r>
            <a:r>
              <a:rPr lang="pt-PT" dirty="0"/>
              <a:t> </a:t>
            </a:r>
            <a:r>
              <a:rPr lang="pt-PT" dirty="0" err="1"/>
              <a:t>and</a:t>
            </a:r>
            <a:r>
              <a:rPr lang="pt-PT" dirty="0"/>
              <a:t> </a:t>
            </a:r>
            <a:r>
              <a:rPr lang="pt-PT" dirty="0" err="1"/>
              <a:t>Discussion</a:t>
            </a:r>
            <a:endParaRPr lang="en-US" dirty="0"/>
          </a:p>
        </p:txBody>
      </p:sp>
      <p:sp>
        <p:nvSpPr>
          <p:cNvPr id="3" name="Marcador de Posição de Conteúdo 2">
            <a:extLst>
              <a:ext uri="{FF2B5EF4-FFF2-40B4-BE49-F238E27FC236}">
                <a16:creationId xmlns:a16="http://schemas.microsoft.com/office/drawing/2014/main" id="{1B107E08-D6CD-4781-A653-C7F569107A61}"/>
              </a:ext>
            </a:extLst>
          </p:cNvPr>
          <p:cNvSpPr>
            <a:spLocks noGrp="1"/>
          </p:cNvSpPr>
          <p:nvPr>
            <p:ph idx="1"/>
          </p:nvPr>
        </p:nvSpPr>
        <p:spPr>
          <a:xfrm>
            <a:off x="0" y="1988190"/>
            <a:ext cx="12191999" cy="4869809"/>
          </a:xfrm>
        </p:spPr>
        <p:txBody>
          <a:bodyPr>
            <a:normAutofit fontScale="92500"/>
          </a:bodyPr>
          <a:lstStyle/>
          <a:p>
            <a:pPr marL="0" indent="0">
              <a:buNone/>
            </a:pPr>
            <a:r>
              <a:rPr lang="en-US" dirty="0"/>
              <a:t>First of all, I have to mention the growth of my skills after all the courses of the IBM Data Science Professional Certificate, all the challenges proposed were of great value for the accomplishment of this project.</a:t>
            </a:r>
          </a:p>
          <a:p>
            <a:pPr marL="0" indent="0">
              <a:buNone/>
            </a:pPr>
            <a:r>
              <a:rPr lang="en-US" dirty="0"/>
              <a:t>The objectives were achieved despite some problems midway through. The basic plan of the Foursquare API for Developers has a very short limit of consultations per day and until I get used to it, I exceeded that limit several times, making me have to wait for the next day and later having to pass the data to my personal drive and introducing it again.</a:t>
            </a:r>
          </a:p>
          <a:p>
            <a:pPr marL="0" indent="0">
              <a:buNone/>
            </a:pPr>
            <a:r>
              <a:rPr lang="en-US" dirty="0"/>
              <a:t>Chicago is to be congratulated for providing open data with this quality and with an extremely interactive and simple platform, even having an area for developers.</a:t>
            </a:r>
          </a:p>
          <a:p>
            <a:pPr marL="0" indent="0">
              <a:buNone/>
            </a:pPr>
            <a:r>
              <a:rPr lang="en-US" dirty="0"/>
              <a:t>Today (2020), we are experiencing the Coronavirus pandemic and I have observed many platforms developed for this cause, with humanitarian aid from data scientists to carry out projects on top of the data.</a:t>
            </a:r>
          </a:p>
          <a:p>
            <a:pPr marL="0" indent="0">
              <a:buNone/>
            </a:pPr>
            <a:r>
              <a:rPr lang="en-US" dirty="0"/>
              <a:t>With the example of Chicago and the available data on </a:t>
            </a:r>
            <a:r>
              <a:rPr lang="en-US" dirty="0" err="1"/>
              <a:t>Cornonavirus</a:t>
            </a:r>
            <a:r>
              <a:rPr lang="en-US" dirty="0"/>
              <a:t> ... Shouldn't they look more at the importance of data and its availability?</a:t>
            </a:r>
          </a:p>
          <a:p>
            <a:pPr marL="0" indent="0">
              <a:buNone/>
            </a:pPr>
            <a:endParaRPr lang="en-US" dirty="0"/>
          </a:p>
        </p:txBody>
      </p:sp>
    </p:spTree>
    <p:extLst>
      <p:ext uri="{BB962C8B-B14F-4D97-AF65-F5344CB8AC3E}">
        <p14:creationId xmlns:p14="http://schemas.microsoft.com/office/powerpoint/2010/main" val="3594585062"/>
      </p:ext>
    </p:extLst>
  </p:cSld>
  <p:clrMapOvr>
    <a:masterClrMapping/>
  </p:clrMapOvr>
</p:sld>
</file>

<file path=ppt/theme/theme1.xml><?xml version="1.0" encoding="utf-8"?>
<a:theme xmlns:a="http://schemas.openxmlformats.org/drawingml/2006/main" name="Berlim">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otalTime>7</TotalTime>
  <Words>471</Words>
  <Application>Microsoft Office PowerPoint</Application>
  <PresentationFormat>Ecrã Panorâmico</PresentationFormat>
  <Paragraphs>22</Paragraphs>
  <Slides>8</Slides>
  <Notes>0</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8</vt:i4>
      </vt:variant>
    </vt:vector>
  </HeadingPairs>
  <TitlesOfParts>
    <vt:vector size="11" baseType="lpstr">
      <vt:lpstr>Arial</vt:lpstr>
      <vt:lpstr>Trebuchet MS</vt:lpstr>
      <vt:lpstr>Berlim</vt:lpstr>
      <vt:lpstr>Crime prediction in Chicago    </vt:lpstr>
      <vt:lpstr>Real world case</vt:lpstr>
      <vt:lpstr>Data acquisition and cleaning</vt:lpstr>
      <vt:lpstr>Descriptive statistics of Chicago crimes (Graphs)</vt:lpstr>
      <vt:lpstr>Chicago crimes (Maps)</vt:lpstr>
      <vt:lpstr>Models</vt:lpstr>
      <vt:lpstr>Prediction</vt:lpstr>
      <vt:lpstr>Conclusion and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prediction in Chicago    </dc:title>
  <dc:creator> </dc:creator>
  <cp:lastModifiedBy> </cp:lastModifiedBy>
  <cp:revision>3</cp:revision>
  <dcterms:created xsi:type="dcterms:W3CDTF">2020-04-15T10:49:34Z</dcterms:created>
  <dcterms:modified xsi:type="dcterms:W3CDTF">2020-04-15T10:57:26Z</dcterms:modified>
</cp:coreProperties>
</file>