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sldIdLst>
    <p:sldId id="256" r:id="rId2"/>
    <p:sldId id="258" r:id="rId3"/>
    <p:sldId id="257" r:id="rId4"/>
    <p:sldId id="262" r:id="rId5"/>
    <p:sldId id="263" r:id="rId6"/>
    <p:sldId id="264" r:id="rId7"/>
    <p:sldId id="259" r:id="rId8"/>
    <p:sldId id="261" r:id="rId9"/>
    <p:sldId id="26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B672615-F055-432A-AFBC-4DE0576023B0}" type="datetimeFigureOut">
              <a:rPr lang="en-US" smtClean="0"/>
              <a:t>5/6/2023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FE209A0-4307-4151-B209-82584F86171E}" type="slidenum">
              <a:rPr lang="en-US" smtClean="0"/>
              <a:t>‹#›</a:t>
            </a:fld>
            <a:endParaRPr lang="en-US"/>
          </a:p>
        </p:txBody>
      </p:sp>
    </p:spTree>
    <p:extLst>
      <p:ext uri="{BB962C8B-B14F-4D97-AF65-F5344CB8AC3E}">
        <p14:creationId xmlns:p14="http://schemas.microsoft.com/office/powerpoint/2010/main" val="3075731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672615-F055-432A-AFBC-4DE0576023B0}" type="datetimeFigureOut">
              <a:rPr lang="en-US" smtClean="0"/>
              <a:t>5/6/2023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FE209A0-4307-4151-B209-82584F86171E}" type="slidenum">
              <a:rPr lang="en-US" smtClean="0"/>
              <a:t>‹#›</a:t>
            </a:fld>
            <a:endParaRPr lang="en-US"/>
          </a:p>
        </p:txBody>
      </p:sp>
    </p:spTree>
    <p:extLst>
      <p:ext uri="{BB962C8B-B14F-4D97-AF65-F5344CB8AC3E}">
        <p14:creationId xmlns:p14="http://schemas.microsoft.com/office/powerpoint/2010/main" val="4032407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B672615-F055-432A-AFBC-4DE0576023B0}" type="datetimeFigureOut">
              <a:rPr lang="en-US" smtClean="0"/>
              <a:t>5/6/2023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FE209A0-4307-4151-B209-82584F86171E}" type="slidenum">
              <a:rPr lang="en-US" smtClean="0"/>
              <a:t>‹#›</a:t>
            </a:fld>
            <a:endParaRPr lang="en-US"/>
          </a:p>
        </p:txBody>
      </p:sp>
    </p:spTree>
    <p:extLst>
      <p:ext uri="{BB962C8B-B14F-4D97-AF65-F5344CB8AC3E}">
        <p14:creationId xmlns:p14="http://schemas.microsoft.com/office/powerpoint/2010/main" val="40026161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B672615-F055-432A-AFBC-4DE0576023B0}" type="datetimeFigureOut">
              <a:rPr lang="en-US" smtClean="0"/>
              <a:t>5/6/2023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FE209A0-4307-4151-B209-82584F86171E}" type="slidenum">
              <a:rPr lang="en-US" smtClean="0"/>
              <a:t>‹#›</a:t>
            </a:fld>
            <a:endParaRPr lang="en-US"/>
          </a:p>
        </p:txBody>
      </p:sp>
    </p:spTree>
    <p:extLst>
      <p:ext uri="{BB962C8B-B14F-4D97-AF65-F5344CB8AC3E}">
        <p14:creationId xmlns:p14="http://schemas.microsoft.com/office/powerpoint/2010/main" val="28860193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672615-F055-432A-AFBC-4DE0576023B0}" type="datetimeFigureOut">
              <a:rPr lang="en-US" smtClean="0"/>
              <a:t>5/6/2023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FE209A0-4307-4151-B209-82584F86171E}" type="slidenum">
              <a:rPr lang="en-US" smtClean="0"/>
              <a:t>‹#›</a:t>
            </a:fld>
            <a:endParaRPr lang="en-US"/>
          </a:p>
        </p:txBody>
      </p:sp>
    </p:spTree>
    <p:extLst>
      <p:ext uri="{BB962C8B-B14F-4D97-AF65-F5344CB8AC3E}">
        <p14:creationId xmlns:p14="http://schemas.microsoft.com/office/powerpoint/2010/main" val="36020861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B672615-F055-432A-AFBC-4DE0576023B0}" type="datetimeFigureOut">
              <a:rPr lang="en-US" smtClean="0"/>
              <a:t>5/6/2023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E209A0-4307-4151-B209-82584F86171E}" type="slidenum">
              <a:rPr lang="en-US" smtClean="0"/>
              <a:t>‹#›</a:t>
            </a:fld>
            <a:endParaRPr lang="en-US"/>
          </a:p>
        </p:txBody>
      </p:sp>
    </p:spTree>
    <p:extLst>
      <p:ext uri="{BB962C8B-B14F-4D97-AF65-F5344CB8AC3E}">
        <p14:creationId xmlns:p14="http://schemas.microsoft.com/office/powerpoint/2010/main" val="41431345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B672615-F055-432A-AFBC-4DE0576023B0}" type="datetimeFigureOut">
              <a:rPr lang="en-US" smtClean="0"/>
              <a:t>5/6/2023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6FE209A0-4307-4151-B209-82584F86171E}" type="slidenum">
              <a:rPr lang="en-US" smtClean="0"/>
              <a:t>‹#›</a:t>
            </a:fld>
            <a:endParaRPr lang="en-US"/>
          </a:p>
        </p:txBody>
      </p:sp>
    </p:spTree>
    <p:extLst>
      <p:ext uri="{BB962C8B-B14F-4D97-AF65-F5344CB8AC3E}">
        <p14:creationId xmlns:p14="http://schemas.microsoft.com/office/powerpoint/2010/main" val="14835403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B672615-F055-432A-AFBC-4DE0576023B0}" type="datetimeFigureOut">
              <a:rPr lang="en-US" smtClean="0"/>
              <a:t>5/6/2023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E209A0-4307-4151-B209-82584F86171E}" type="slidenum">
              <a:rPr lang="en-US" smtClean="0"/>
              <a:t>‹#›</a:t>
            </a:fld>
            <a:endParaRPr lang="en-US"/>
          </a:p>
        </p:txBody>
      </p:sp>
    </p:spTree>
    <p:extLst>
      <p:ext uri="{BB962C8B-B14F-4D97-AF65-F5344CB8AC3E}">
        <p14:creationId xmlns:p14="http://schemas.microsoft.com/office/powerpoint/2010/main" val="31802546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B672615-F055-432A-AFBC-4DE0576023B0}" type="datetimeFigureOut">
              <a:rPr lang="en-US" smtClean="0"/>
              <a:t>5/6/2023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FE209A0-4307-4151-B209-82584F86171E}" type="slidenum">
              <a:rPr lang="en-US" smtClean="0"/>
              <a:t>‹#›</a:t>
            </a:fld>
            <a:endParaRPr lang="en-US"/>
          </a:p>
        </p:txBody>
      </p:sp>
    </p:spTree>
    <p:extLst>
      <p:ext uri="{BB962C8B-B14F-4D97-AF65-F5344CB8AC3E}">
        <p14:creationId xmlns:p14="http://schemas.microsoft.com/office/powerpoint/2010/main" val="2223095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672615-F055-432A-AFBC-4DE0576023B0}" type="datetimeFigureOut">
              <a:rPr lang="en-US" smtClean="0"/>
              <a:t>5/6/2023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E209A0-4307-4151-B209-82584F86171E}" type="slidenum">
              <a:rPr lang="en-US" smtClean="0"/>
              <a:t>‹#›</a:t>
            </a:fld>
            <a:endParaRPr lang="en-US"/>
          </a:p>
        </p:txBody>
      </p:sp>
    </p:spTree>
    <p:extLst>
      <p:ext uri="{BB962C8B-B14F-4D97-AF65-F5344CB8AC3E}">
        <p14:creationId xmlns:p14="http://schemas.microsoft.com/office/powerpoint/2010/main" val="3117658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672615-F055-432A-AFBC-4DE0576023B0}" type="datetimeFigureOut">
              <a:rPr lang="en-US" smtClean="0"/>
              <a:t>5/6/2023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FE209A0-4307-4151-B209-82584F86171E}" type="slidenum">
              <a:rPr lang="en-US" smtClean="0"/>
              <a:t>‹#›</a:t>
            </a:fld>
            <a:endParaRPr lang="en-US"/>
          </a:p>
        </p:txBody>
      </p:sp>
    </p:spTree>
    <p:extLst>
      <p:ext uri="{BB962C8B-B14F-4D97-AF65-F5344CB8AC3E}">
        <p14:creationId xmlns:p14="http://schemas.microsoft.com/office/powerpoint/2010/main" val="267551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672615-F055-432A-AFBC-4DE0576023B0}" type="datetimeFigureOut">
              <a:rPr lang="en-US" smtClean="0"/>
              <a:t>5/6/2023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E209A0-4307-4151-B209-82584F86171E}" type="slidenum">
              <a:rPr lang="en-US" smtClean="0"/>
              <a:t>‹#›</a:t>
            </a:fld>
            <a:endParaRPr lang="en-US"/>
          </a:p>
        </p:txBody>
      </p:sp>
    </p:spTree>
    <p:extLst>
      <p:ext uri="{BB962C8B-B14F-4D97-AF65-F5344CB8AC3E}">
        <p14:creationId xmlns:p14="http://schemas.microsoft.com/office/powerpoint/2010/main" val="2764110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672615-F055-432A-AFBC-4DE0576023B0}" type="datetimeFigureOut">
              <a:rPr lang="en-US" smtClean="0"/>
              <a:t>5/6/2023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E209A0-4307-4151-B209-82584F86171E}" type="slidenum">
              <a:rPr lang="en-US" smtClean="0"/>
              <a:t>‹#›</a:t>
            </a:fld>
            <a:endParaRPr lang="en-US"/>
          </a:p>
        </p:txBody>
      </p:sp>
    </p:spTree>
    <p:extLst>
      <p:ext uri="{BB962C8B-B14F-4D97-AF65-F5344CB8AC3E}">
        <p14:creationId xmlns:p14="http://schemas.microsoft.com/office/powerpoint/2010/main" val="56174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672615-F055-432A-AFBC-4DE0576023B0}" type="datetimeFigureOut">
              <a:rPr lang="en-US" smtClean="0"/>
              <a:t>5/6/2023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E209A0-4307-4151-B209-82584F86171E}" type="slidenum">
              <a:rPr lang="en-US" smtClean="0"/>
              <a:t>‹#›</a:t>
            </a:fld>
            <a:endParaRPr lang="en-US"/>
          </a:p>
        </p:txBody>
      </p:sp>
    </p:spTree>
    <p:extLst>
      <p:ext uri="{BB962C8B-B14F-4D97-AF65-F5344CB8AC3E}">
        <p14:creationId xmlns:p14="http://schemas.microsoft.com/office/powerpoint/2010/main" val="3882989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672615-F055-432A-AFBC-4DE0576023B0}" type="datetimeFigureOut">
              <a:rPr lang="en-US" smtClean="0"/>
              <a:t>5/6/2023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FE209A0-4307-4151-B209-82584F86171E}" type="slidenum">
              <a:rPr lang="en-US" smtClean="0"/>
              <a:t>‹#›</a:t>
            </a:fld>
            <a:endParaRPr lang="en-US"/>
          </a:p>
        </p:txBody>
      </p:sp>
    </p:spTree>
    <p:extLst>
      <p:ext uri="{BB962C8B-B14F-4D97-AF65-F5344CB8AC3E}">
        <p14:creationId xmlns:p14="http://schemas.microsoft.com/office/powerpoint/2010/main" val="743935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672615-F055-432A-AFBC-4DE0576023B0}" type="datetimeFigureOut">
              <a:rPr lang="en-US" smtClean="0"/>
              <a:t>5/6/2023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FE209A0-4307-4151-B209-82584F86171E}" type="slidenum">
              <a:rPr lang="en-US" smtClean="0"/>
              <a:t>‹#›</a:t>
            </a:fld>
            <a:endParaRPr lang="en-US"/>
          </a:p>
        </p:txBody>
      </p:sp>
    </p:spTree>
    <p:extLst>
      <p:ext uri="{BB962C8B-B14F-4D97-AF65-F5344CB8AC3E}">
        <p14:creationId xmlns:p14="http://schemas.microsoft.com/office/powerpoint/2010/main" val="3062672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672615-F055-432A-AFBC-4DE0576023B0}" type="datetimeFigureOut">
              <a:rPr lang="en-US" smtClean="0"/>
              <a:t>5/6/2023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FE209A0-4307-4151-B209-82584F86171E}" type="slidenum">
              <a:rPr lang="en-US" smtClean="0"/>
              <a:t>‹#›</a:t>
            </a:fld>
            <a:endParaRPr lang="en-US"/>
          </a:p>
        </p:txBody>
      </p:sp>
    </p:spTree>
    <p:extLst>
      <p:ext uri="{BB962C8B-B14F-4D97-AF65-F5344CB8AC3E}">
        <p14:creationId xmlns:p14="http://schemas.microsoft.com/office/powerpoint/2010/main" val="2453868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672615-F055-432A-AFBC-4DE0576023B0}" type="datetimeFigureOut">
              <a:rPr lang="en-US" smtClean="0"/>
              <a:t>5/6/2023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FE209A0-4307-4151-B209-82584F86171E}" type="slidenum">
              <a:rPr lang="en-US" smtClean="0"/>
              <a:t>‹#›</a:t>
            </a:fld>
            <a:endParaRPr lang="en-US"/>
          </a:p>
        </p:txBody>
      </p:sp>
    </p:spTree>
    <p:extLst>
      <p:ext uri="{BB962C8B-B14F-4D97-AF65-F5344CB8AC3E}">
        <p14:creationId xmlns:p14="http://schemas.microsoft.com/office/powerpoint/2010/main" val="2376624790"/>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4"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iki.cancerimagingarchive.net/download/attachments/22516629/CBIS-DDSM-All-doiJNLP-zzWs5zfZ.tcia?version=1&amp;modificationDate=1534787024127&amp;api=v2" TargetMode="External"/><Relationship Id="rId2" Type="http://schemas.openxmlformats.org/officeDocument/2006/relationships/hyperlink" Target="https://wiki.cancerimagingarchive.net/pages/viewpage.action?pageId=22516629"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50CBFBF-AF10-4146-F268-749A089F482F}"/>
              </a:ext>
            </a:extLst>
          </p:cNvPr>
          <p:cNvSpPr txBox="1">
            <a:spLocks/>
          </p:cNvSpPr>
          <p:nvPr/>
        </p:nvSpPr>
        <p:spPr>
          <a:xfrm>
            <a:off x="1561707" y="1825086"/>
            <a:ext cx="9068586" cy="2590800"/>
          </a:xfrm>
          <a:prstGeom prst="rect">
            <a:avLst/>
          </a:prstGeom>
        </p:spPr>
        <p:txBody>
          <a:bodyPr vert="horz" lIns="91440" tIns="45720" rIns="91440" bIns="45720" rtlCol="0" anchor="ctr">
            <a:noAutofit/>
          </a:bodyPr>
          <a:lstStyle>
            <a:lvl1pPr algn="ctr" defTabSz="914400" rtl="0" eaLnBrk="1" latinLnBrk="0" hangingPunct="1">
              <a:lnSpc>
                <a:spcPct val="83000"/>
              </a:lnSpc>
              <a:spcBef>
                <a:spcPct val="0"/>
              </a:spcBef>
              <a:buNone/>
              <a:defRPr lang="en-US" sz="7200" b="0" kern="1200" cap="all" spc="-100" baseline="0" dirty="0">
                <a:solidFill>
                  <a:schemeClr val="tx1">
                    <a:lumMod val="85000"/>
                    <a:lumOff val="15000"/>
                  </a:schemeClr>
                </a:solidFill>
                <a:effectLst/>
                <a:latin typeface="+mj-lt"/>
                <a:ea typeface="+mn-ea"/>
                <a:cs typeface="+mn-cs"/>
              </a:defRPr>
            </a:lvl1pPr>
          </a:lstStyle>
          <a:p>
            <a:r>
              <a:rPr lang="en-US" sz="4800" dirty="0">
                <a:solidFill>
                  <a:schemeClr val="bg1"/>
                </a:solidFill>
                <a:latin typeface="Bahnschrift SemiLight Condensed" panose="020B0502040204020203" pitchFamily="34" charset="0"/>
              </a:rPr>
              <a:t>Multi- class classification of breast cancer abnormalities </a:t>
            </a:r>
            <a:br>
              <a:rPr lang="en-US" sz="4800" dirty="0">
                <a:solidFill>
                  <a:schemeClr val="bg1"/>
                </a:solidFill>
                <a:latin typeface="Bahnschrift SemiLight Condensed" panose="020B0502040204020203" pitchFamily="34" charset="0"/>
              </a:rPr>
            </a:br>
            <a:r>
              <a:rPr lang="en-US" sz="4800" dirty="0">
                <a:solidFill>
                  <a:schemeClr val="bg1"/>
                </a:solidFill>
                <a:latin typeface="Bahnschrift SemiLight Condensed" panose="020B0502040204020203" pitchFamily="34" charset="0"/>
              </a:rPr>
              <a:t>using Deep Convolutional Neural Network (CNN)</a:t>
            </a:r>
          </a:p>
        </p:txBody>
      </p:sp>
    </p:spTree>
    <p:extLst>
      <p:ext uri="{BB962C8B-B14F-4D97-AF65-F5344CB8AC3E}">
        <p14:creationId xmlns:p14="http://schemas.microsoft.com/office/powerpoint/2010/main" val="9415666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FEF43-120D-D4A8-ECFF-409EBEF2AD36}"/>
              </a:ext>
            </a:extLst>
          </p:cNvPr>
          <p:cNvSpPr>
            <a:spLocks noGrp="1"/>
          </p:cNvSpPr>
          <p:nvPr>
            <p:ph type="title"/>
          </p:nvPr>
        </p:nvSpPr>
        <p:spPr>
          <a:xfrm>
            <a:off x="1046799" y="838200"/>
            <a:ext cx="8761413" cy="706964"/>
          </a:xfrm>
        </p:spPr>
        <p:txBody>
          <a:bodyPr/>
          <a:lstStyle/>
          <a:p>
            <a:r>
              <a:rPr lang="en-US" sz="4000" b="1" dirty="0">
                <a:effectLst/>
                <a:latin typeface="Calibri" panose="020F0502020204030204" pitchFamily="34" charset="0"/>
                <a:ea typeface="Calibri" panose="020F0502020204030204" pitchFamily="34" charset="0"/>
                <a:cs typeface="Arial" panose="020B0604020202020204" pitchFamily="34" charset="0"/>
              </a:rPr>
              <a:t>Year of publication:</a:t>
            </a:r>
            <a:endParaRPr lang="en-US" sz="6600" dirty="0"/>
          </a:p>
        </p:txBody>
      </p:sp>
      <p:sp>
        <p:nvSpPr>
          <p:cNvPr id="5" name="TextBox 4">
            <a:extLst>
              <a:ext uri="{FF2B5EF4-FFF2-40B4-BE49-F238E27FC236}">
                <a16:creationId xmlns:a16="http://schemas.microsoft.com/office/drawing/2014/main" id="{A64D53AE-567D-1D03-F5F4-2DC7AD4081B9}"/>
              </a:ext>
            </a:extLst>
          </p:cNvPr>
          <p:cNvSpPr txBox="1"/>
          <p:nvPr/>
        </p:nvSpPr>
        <p:spPr>
          <a:xfrm>
            <a:off x="2005878" y="3068132"/>
            <a:ext cx="7590503" cy="721736"/>
          </a:xfrm>
          <a:prstGeom prst="rect">
            <a:avLst/>
          </a:prstGeom>
          <a:noFill/>
        </p:spPr>
        <p:txBody>
          <a:bodyPr wrap="square">
            <a:spAutoFit/>
          </a:bodyPr>
          <a:lstStyle/>
          <a:p>
            <a:pPr marL="0" marR="0" indent="400050" algn="ctr">
              <a:lnSpc>
                <a:spcPct val="107000"/>
              </a:lnSpc>
              <a:spcBef>
                <a:spcPts val="0"/>
              </a:spcBef>
              <a:spcAft>
                <a:spcPts val="800"/>
              </a:spcAft>
            </a:pPr>
            <a:r>
              <a:rPr lang="en-US" sz="4000" b="1" dirty="0">
                <a:latin typeface="Calibri" panose="020F0502020204030204" pitchFamily="34" charset="0"/>
                <a:ea typeface="Calibri" panose="020F0502020204030204" pitchFamily="34" charset="0"/>
                <a:cs typeface="Arial" panose="020B0604020202020204" pitchFamily="34" charset="0"/>
              </a:rPr>
              <a:t>P</a:t>
            </a:r>
            <a:r>
              <a:rPr lang="en-US" sz="4000" b="1" dirty="0">
                <a:effectLst/>
                <a:latin typeface="Calibri" panose="020F0502020204030204" pitchFamily="34" charset="0"/>
                <a:ea typeface="Calibri" panose="020F0502020204030204" pitchFamily="34" charset="0"/>
                <a:cs typeface="Arial" panose="020B0604020202020204" pitchFamily="34" charset="0"/>
              </a:rPr>
              <a:t>ublished: August 26, 2021</a:t>
            </a:r>
            <a:endParaRPr lang="en-US" sz="3600" b="1"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53877489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9E0D379-533C-CDE7-7C3C-96C989605FA6}"/>
              </a:ext>
            </a:extLst>
          </p:cNvPr>
          <p:cNvSpPr txBox="1"/>
          <p:nvPr/>
        </p:nvSpPr>
        <p:spPr>
          <a:xfrm>
            <a:off x="747252" y="891325"/>
            <a:ext cx="6096000" cy="707886"/>
          </a:xfrm>
          <a:prstGeom prst="rect">
            <a:avLst/>
          </a:prstGeom>
          <a:noFill/>
        </p:spPr>
        <p:txBody>
          <a:bodyPr wrap="square">
            <a:spAutoFit/>
          </a:bodyPr>
          <a:lstStyle/>
          <a:p>
            <a:pPr marL="0" marR="0">
              <a:spcBef>
                <a:spcPts val="0"/>
              </a:spcBef>
              <a:spcAft>
                <a:spcPts val="0"/>
              </a:spcAft>
            </a:pPr>
            <a:r>
              <a:rPr lang="en-US" sz="3600" b="1" dirty="0">
                <a:solidFill>
                  <a:schemeClr val="bg1"/>
                </a:solidFill>
                <a:effectLst/>
                <a:latin typeface="Calibri" panose="020F0502020204030204" pitchFamily="34" charset="0"/>
                <a:ea typeface="Times New Roman" panose="02020603050405020304" pitchFamily="18" charset="0"/>
              </a:rPr>
              <a:t> The </a:t>
            </a:r>
            <a:r>
              <a:rPr lang="en-US" sz="4000" b="1" dirty="0">
                <a:solidFill>
                  <a:schemeClr val="bg1"/>
                </a:solidFill>
                <a:effectLst/>
                <a:latin typeface="Calibri" panose="020F0502020204030204" pitchFamily="34" charset="0"/>
                <a:ea typeface="Times New Roman" panose="02020603050405020304" pitchFamily="18" charset="0"/>
              </a:rPr>
              <a:t>dataset</a:t>
            </a:r>
            <a:r>
              <a:rPr lang="en-US" sz="3600" b="1" dirty="0">
                <a:solidFill>
                  <a:schemeClr val="bg1"/>
                </a:solidFill>
                <a:effectLst/>
                <a:latin typeface="Calibri" panose="020F0502020204030204" pitchFamily="34" charset="0"/>
                <a:ea typeface="Times New Roman" panose="02020603050405020304" pitchFamily="18" charset="0"/>
              </a:rPr>
              <a:t> used:</a:t>
            </a:r>
            <a:r>
              <a:rPr lang="en-US" sz="4000" b="0" spc="-10" dirty="0">
                <a:solidFill>
                  <a:schemeClr val="bg1"/>
                </a:solidFill>
                <a:effectLst/>
                <a:latin typeface="Verdana" panose="020B0604030504040204" pitchFamily="34" charset="0"/>
                <a:ea typeface="Times New Roman" panose="02020603050405020304" pitchFamily="18" charset="0"/>
              </a:rPr>
              <a:t> </a:t>
            </a:r>
            <a:endParaRPr lang="en-US" sz="5400" b="1" dirty="0">
              <a:solidFill>
                <a:schemeClr val="bg1"/>
              </a:solidFill>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9C8910BF-1179-90FF-50ED-E7ADB09F8984}"/>
              </a:ext>
            </a:extLst>
          </p:cNvPr>
          <p:cNvSpPr txBox="1"/>
          <p:nvPr/>
        </p:nvSpPr>
        <p:spPr>
          <a:xfrm>
            <a:off x="747252" y="2836923"/>
            <a:ext cx="11139948" cy="2677656"/>
          </a:xfrm>
          <a:prstGeom prst="rect">
            <a:avLst/>
          </a:prstGeom>
          <a:noFill/>
        </p:spPr>
        <p:txBody>
          <a:bodyPr wrap="square">
            <a:spAutoFit/>
          </a:bodyPr>
          <a:lstStyle/>
          <a:p>
            <a:pPr marL="457200" marR="0">
              <a:spcBef>
                <a:spcPts val="0"/>
              </a:spcBef>
              <a:spcAft>
                <a:spcPts val="0"/>
              </a:spcAft>
            </a:pPr>
            <a:r>
              <a:rPr lang="en-US" sz="3200" b="0" u="sng" spc="-10" dirty="0">
                <a:effectLst/>
                <a:latin typeface="Verdana" panose="020B0604030504040204" pitchFamily="34" charset="0"/>
                <a:ea typeface="Times New Roman" panose="02020603050405020304" pitchFamily="18" charset="0"/>
                <a:hlinkClick r:id="rId2">
                  <a:extLst>
                    <a:ext uri="{A12FA001-AC4F-418D-AE19-62706E023703}">
                      <ahyp:hlinkClr xmlns:ahyp="http://schemas.microsoft.com/office/drawing/2018/hyperlinkcolor" val="tx"/>
                    </a:ext>
                  </a:extLst>
                </a:hlinkClick>
              </a:rPr>
              <a:t>Curated Breast Imaging Subset of Digital Database for Screening Mammography (CBIS-DDSM)</a:t>
            </a:r>
            <a:endParaRPr lang="en-US" sz="3200" b="0" u="sng" spc="-10" dirty="0">
              <a:effectLst/>
              <a:latin typeface="Verdana" panose="020B0604030504040204" pitchFamily="34" charset="0"/>
              <a:ea typeface="Times New Roman" panose="02020603050405020304" pitchFamily="18" charset="0"/>
            </a:endParaRPr>
          </a:p>
          <a:p>
            <a:pPr marL="457200" marR="0">
              <a:spcBef>
                <a:spcPts val="0"/>
              </a:spcBef>
              <a:spcAft>
                <a:spcPts val="0"/>
              </a:spcAft>
            </a:pPr>
            <a:endParaRPr lang="en-US" sz="3200" u="sng" spc="-10" dirty="0">
              <a:latin typeface="Verdana" panose="020B0604030504040204" pitchFamily="34" charset="0"/>
              <a:ea typeface="Times New Roman" panose="02020603050405020304" pitchFamily="18" charset="0"/>
            </a:endParaRPr>
          </a:p>
          <a:p>
            <a:pPr marL="457200" marR="0">
              <a:spcBef>
                <a:spcPts val="0"/>
              </a:spcBef>
              <a:spcAft>
                <a:spcPts val="0"/>
              </a:spcAft>
            </a:pPr>
            <a:r>
              <a:rPr lang="en-US" sz="5400" b="1" dirty="0">
                <a:effectLst/>
                <a:latin typeface="Times New Roman" panose="02020603050405020304" pitchFamily="18" charset="0"/>
                <a:ea typeface="Times New Roman" panose="02020603050405020304" pitchFamily="18" charset="0"/>
              </a:rPr>
              <a:t> </a:t>
            </a:r>
            <a:r>
              <a:rPr lang="en-US" sz="1800" b="0" u="sng" spc="-10" dirty="0">
                <a:effectLst/>
                <a:latin typeface="Calibri" panose="020F0502020204030204" pitchFamily="34" charset="0"/>
                <a:ea typeface="Times New Roman" panose="02020603050405020304" pitchFamily="18" charset="0"/>
                <a:hlinkClick r:id="rId3">
                  <a:extLst>
                    <a:ext uri="{A12FA001-AC4F-418D-AE19-62706E023703}">
                      <ahyp:hlinkClr xmlns:ahyp="http://schemas.microsoft.com/office/drawing/2018/hyperlinkcolor" val="tx"/>
                    </a:ext>
                  </a:extLst>
                </a:hlinkClick>
              </a:rPr>
              <a:t>https://wiki.cancerimagingarchive.net/download/attachments/22516629/CBIS-DDSM-All-doiJNLP-zzWs5zfZ.tcia?version=1&amp;modificationDate=1534787024127&amp;api=v2</a:t>
            </a:r>
            <a:endParaRPr lang="en-US" sz="54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5473838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C1BF814-F4D2-F80E-44F8-18F8804C9C37}"/>
              </a:ext>
            </a:extLst>
          </p:cNvPr>
          <p:cNvSpPr txBox="1"/>
          <p:nvPr/>
        </p:nvSpPr>
        <p:spPr>
          <a:xfrm>
            <a:off x="1229032" y="3006213"/>
            <a:ext cx="9596283" cy="1938992"/>
          </a:xfrm>
          <a:prstGeom prst="rect">
            <a:avLst/>
          </a:prstGeom>
          <a:noFill/>
        </p:spPr>
        <p:txBody>
          <a:bodyPr wrap="square">
            <a:spAutoFit/>
          </a:bodyPr>
          <a:lstStyle/>
          <a:p>
            <a:pPr algn="ctr"/>
            <a:r>
              <a:rPr lang="en-US" sz="4000" b="1" i="0" u="none" strike="noStrike" baseline="0" dirty="0">
                <a:latin typeface="MinionPro-Regular"/>
              </a:rPr>
              <a:t>This step is used to enhance the quality of the image and increase the chance for a better abnormality classification.</a:t>
            </a:r>
            <a:endParaRPr lang="en-US" sz="4000" b="1" dirty="0"/>
          </a:p>
        </p:txBody>
      </p:sp>
      <p:sp>
        <p:nvSpPr>
          <p:cNvPr id="7" name="TextBox 6">
            <a:extLst>
              <a:ext uri="{FF2B5EF4-FFF2-40B4-BE49-F238E27FC236}">
                <a16:creationId xmlns:a16="http://schemas.microsoft.com/office/drawing/2014/main" id="{D4B2DC8D-07A1-E7AB-3B39-573CD0DF1AB3}"/>
              </a:ext>
            </a:extLst>
          </p:cNvPr>
          <p:cNvSpPr txBox="1"/>
          <p:nvPr/>
        </p:nvSpPr>
        <p:spPr>
          <a:xfrm>
            <a:off x="845574" y="719072"/>
            <a:ext cx="6096000" cy="707886"/>
          </a:xfrm>
          <a:prstGeom prst="rect">
            <a:avLst/>
          </a:prstGeom>
          <a:noFill/>
        </p:spPr>
        <p:txBody>
          <a:bodyPr wrap="square">
            <a:spAutoFit/>
          </a:bodyPr>
          <a:lstStyle/>
          <a:p>
            <a:pPr algn="l"/>
            <a:r>
              <a:rPr lang="en-US" sz="4000" b="1" i="0" u="none" strike="noStrike" baseline="0" dirty="0">
                <a:solidFill>
                  <a:schemeClr val="bg1"/>
                </a:solidFill>
                <a:latin typeface="MinionPro-Bold"/>
              </a:rPr>
              <a:t>Data pre-processing:</a:t>
            </a:r>
          </a:p>
        </p:txBody>
      </p:sp>
    </p:spTree>
    <p:extLst>
      <p:ext uri="{BB962C8B-B14F-4D97-AF65-F5344CB8AC3E}">
        <p14:creationId xmlns:p14="http://schemas.microsoft.com/office/powerpoint/2010/main" val="2245569347"/>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AC99757-FFA8-40AD-51FE-3CBD624B968D}"/>
              </a:ext>
            </a:extLst>
          </p:cNvPr>
          <p:cNvSpPr txBox="1"/>
          <p:nvPr/>
        </p:nvSpPr>
        <p:spPr>
          <a:xfrm>
            <a:off x="1076632" y="2393588"/>
            <a:ext cx="10038735" cy="4031873"/>
          </a:xfrm>
          <a:prstGeom prst="rect">
            <a:avLst/>
          </a:prstGeom>
          <a:noFill/>
        </p:spPr>
        <p:txBody>
          <a:bodyPr wrap="square">
            <a:spAutoFit/>
          </a:bodyPr>
          <a:lstStyle/>
          <a:p>
            <a:pPr algn="ctr"/>
            <a:r>
              <a:rPr lang="en-US" sz="3200" b="1" i="0" u="none" strike="noStrike" baseline="0" dirty="0">
                <a:solidFill>
                  <a:srgbClr val="000000"/>
                </a:solidFill>
                <a:latin typeface="MinionPro-Regular"/>
              </a:rPr>
              <a:t>A detailed analysis was conducted in to show the complexities of the applications of preprocessing techniques in different types of medical images and the need for this process. In this work, Contrast limited adaptive histogram equalization (CLAHE) has been chosen as it operates on small region of the breast image rather than the entire image and apply equalization on each of them. In addition, the breast images had less broken lines</a:t>
            </a:r>
            <a:endParaRPr lang="en-US" sz="3200" b="1" dirty="0"/>
          </a:p>
        </p:txBody>
      </p:sp>
      <p:sp>
        <p:nvSpPr>
          <p:cNvPr id="7" name="TextBox 6">
            <a:extLst>
              <a:ext uri="{FF2B5EF4-FFF2-40B4-BE49-F238E27FC236}">
                <a16:creationId xmlns:a16="http://schemas.microsoft.com/office/drawing/2014/main" id="{2C4BD9E6-E956-68F5-D395-88710CDB4E74}"/>
              </a:ext>
            </a:extLst>
          </p:cNvPr>
          <p:cNvSpPr txBox="1"/>
          <p:nvPr/>
        </p:nvSpPr>
        <p:spPr>
          <a:xfrm>
            <a:off x="806246" y="680572"/>
            <a:ext cx="6096000" cy="1015663"/>
          </a:xfrm>
          <a:prstGeom prst="rect">
            <a:avLst/>
          </a:prstGeom>
          <a:noFill/>
        </p:spPr>
        <p:txBody>
          <a:bodyPr wrap="square">
            <a:spAutoFit/>
          </a:bodyPr>
          <a:lstStyle/>
          <a:p>
            <a:r>
              <a:rPr lang="en-US" sz="6000" b="1" i="0" u="none" strike="noStrike" baseline="0" dirty="0">
                <a:solidFill>
                  <a:schemeClr val="bg1"/>
                </a:solidFill>
                <a:latin typeface="MinionPro-Regular"/>
              </a:rPr>
              <a:t>CLAHE:</a:t>
            </a:r>
            <a:endParaRPr lang="en-US" sz="6000" dirty="0">
              <a:solidFill>
                <a:schemeClr val="bg1"/>
              </a:solidFill>
            </a:endParaRPr>
          </a:p>
        </p:txBody>
      </p:sp>
    </p:spTree>
    <p:extLst>
      <p:ext uri="{BB962C8B-B14F-4D97-AF65-F5344CB8AC3E}">
        <p14:creationId xmlns:p14="http://schemas.microsoft.com/office/powerpoint/2010/main" val="341207373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05275-E3A9-656C-7930-9DB239FA78A4}"/>
              </a:ext>
            </a:extLst>
          </p:cNvPr>
          <p:cNvPicPr>
            <a:picLocks noChangeAspect="1"/>
          </p:cNvPicPr>
          <p:nvPr/>
        </p:nvPicPr>
        <p:blipFill>
          <a:blip r:embed="rId2"/>
          <a:stretch>
            <a:fillRect/>
          </a:stretch>
        </p:blipFill>
        <p:spPr>
          <a:xfrm>
            <a:off x="2011618" y="2329220"/>
            <a:ext cx="8168763" cy="3818896"/>
          </a:xfrm>
          <a:prstGeom prst="rect">
            <a:avLst/>
          </a:prstGeom>
        </p:spPr>
      </p:pic>
      <p:sp>
        <p:nvSpPr>
          <p:cNvPr id="7" name="TextBox 6">
            <a:extLst>
              <a:ext uri="{FF2B5EF4-FFF2-40B4-BE49-F238E27FC236}">
                <a16:creationId xmlns:a16="http://schemas.microsoft.com/office/drawing/2014/main" id="{CCEDCF45-2691-A549-8B13-C3CD9912BD54}"/>
              </a:ext>
            </a:extLst>
          </p:cNvPr>
          <p:cNvSpPr txBox="1"/>
          <p:nvPr/>
        </p:nvSpPr>
        <p:spPr>
          <a:xfrm>
            <a:off x="2187676" y="6148116"/>
            <a:ext cx="7816645" cy="461665"/>
          </a:xfrm>
          <a:prstGeom prst="rect">
            <a:avLst/>
          </a:prstGeom>
          <a:noFill/>
        </p:spPr>
        <p:txBody>
          <a:bodyPr wrap="square">
            <a:spAutoFit/>
          </a:bodyPr>
          <a:lstStyle/>
          <a:p>
            <a:r>
              <a:rPr lang="en-US" sz="2400" b="1" i="0" u="none" strike="noStrike" baseline="0" dirty="0">
                <a:latin typeface="MinionPro-Regular"/>
              </a:rPr>
              <a:t>     (a) Original Image                             (b) Image after CLAHE</a:t>
            </a:r>
            <a:endParaRPr lang="en-US" sz="2400" b="1" dirty="0"/>
          </a:p>
        </p:txBody>
      </p:sp>
      <p:sp>
        <p:nvSpPr>
          <p:cNvPr id="8" name="TextBox 7">
            <a:extLst>
              <a:ext uri="{FF2B5EF4-FFF2-40B4-BE49-F238E27FC236}">
                <a16:creationId xmlns:a16="http://schemas.microsoft.com/office/drawing/2014/main" id="{09D64F4B-DC97-5CFD-63A2-9313B05156CE}"/>
              </a:ext>
            </a:extLst>
          </p:cNvPr>
          <p:cNvSpPr txBox="1"/>
          <p:nvPr/>
        </p:nvSpPr>
        <p:spPr>
          <a:xfrm>
            <a:off x="806246" y="680572"/>
            <a:ext cx="6096000" cy="1015663"/>
          </a:xfrm>
          <a:prstGeom prst="rect">
            <a:avLst/>
          </a:prstGeom>
          <a:noFill/>
        </p:spPr>
        <p:txBody>
          <a:bodyPr wrap="square">
            <a:spAutoFit/>
          </a:bodyPr>
          <a:lstStyle/>
          <a:p>
            <a:r>
              <a:rPr lang="en-US" sz="6000" b="1" i="0" u="none" strike="noStrike" baseline="0" dirty="0">
                <a:solidFill>
                  <a:schemeClr val="bg1"/>
                </a:solidFill>
                <a:latin typeface="MinionPro-Regular"/>
              </a:rPr>
              <a:t>CLAHE</a:t>
            </a:r>
            <a:endParaRPr lang="en-US" sz="6000" dirty="0">
              <a:solidFill>
                <a:schemeClr val="bg1"/>
              </a:solidFill>
            </a:endParaRPr>
          </a:p>
        </p:txBody>
      </p:sp>
    </p:spTree>
    <p:extLst>
      <p:ext uri="{BB962C8B-B14F-4D97-AF65-F5344CB8AC3E}">
        <p14:creationId xmlns:p14="http://schemas.microsoft.com/office/powerpoint/2010/main" val="119447851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36B27B-4B02-14F4-6542-AD299A77A950}"/>
              </a:ext>
            </a:extLst>
          </p:cNvPr>
          <p:cNvSpPr>
            <a:spLocks noGrp="1"/>
          </p:cNvSpPr>
          <p:nvPr>
            <p:ph type="title"/>
          </p:nvPr>
        </p:nvSpPr>
        <p:spPr>
          <a:xfrm>
            <a:off x="850154" y="850490"/>
            <a:ext cx="8761413" cy="706964"/>
          </a:xfrm>
        </p:spPr>
        <p:txBody>
          <a:bodyPr/>
          <a:lstStyle/>
          <a:p>
            <a:r>
              <a:rPr lang="en-US" sz="4000" b="1" dirty="0">
                <a:latin typeface="Calibri" panose="020F0502020204030204" pitchFamily="34" charset="0"/>
                <a:ea typeface="Calibri" panose="020F0502020204030204" pitchFamily="34" charset="0"/>
                <a:cs typeface="Arial" panose="020B0604020202020204" pitchFamily="34" charset="0"/>
              </a:rPr>
              <a:t>T</a:t>
            </a:r>
            <a:r>
              <a:rPr lang="en-US" sz="4000" b="1" dirty="0">
                <a:effectLst/>
                <a:latin typeface="Calibri" panose="020F0502020204030204" pitchFamily="34" charset="0"/>
                <a:ea typeface="Calibri" panose="020F0502020204030204" pitchFamily="34" charset="0"/>
                <a:cs typeface="Arial" panose="020B0604020202020204" pitchFamily="34" charset="0"/>
              </a:rPr>
              <a:t>he implemented algorithms: </a:t>
            </a:r>
            <a:endParaRPr lang="en-US" sz="6600" dirty="0"/>
          </a:p>
        </p:txBody>
      </p:sp>
      <p:sp>
        <p:nvSpPr>
          <p:cNvPr id="6" name="Rectangle 2">
            <a:extLst>
              <a:ext uri="{FF2B5EF4-FFF2-40B4-BE49-F238E27FC236}">
                <a16:creationId xmlns:a16="http://schemas.microsoft.com/office/drawing/2014/main" id="{58658AA1-FDB3-F283-7032-BDC749601218}"/>
              </a:ext>
            </a:extLst>
          </p:cNvPr>
          <p:cNvSpPr>
            <a:spLocks noChangeArrowheads="1"/>
          </p:cNvSpPr>
          <p:nvPr/>
        </p:nvSpPr>
        <p:spPr bwMode="auto">
          <a:xfrm>
            <a:off x="850154" y="259571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3">
            <a:extLst>
              <a:ext uri="{FF2B5EF4-FFF2-40B4-BE49-F238E27FC236}">
                <a16:creationId xmlns:a16="http://schemas.microsoft.com/office/drawing/2014/main" id="{DCB194CB-917B-07FB-CAB0-43EFD3942C14}"/>
              </a:ext>
            </a:extLst>
          </p:cNvPr>
          <p:cNvSpPr>
            <a:spLocks noChangeArrowheads="1"/>
          </p:cNvSpPr>
          <p:nvPr/>
        </p:nvSpPr>
        <p:spPr bwMode="auto">
          <a:xfrm>
            <a:off x="40193" y="2657795"/>
            <a:ext cx="12111614"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a:r>
              <a:rPr lang="en-US" sz="3600" b="1" i="0" u="none" strike="noStrike" baseline="0" dirty="0">
                <a:latin typeface="MinionPro-Regular"/>
              </a:rPr>
              <a:t>A customized dataset is firstly constructed and then the images are pre-processed to remove blurs and noises. A deep convolution neural network has been developed in addition to the application of an existing pre-trained deep learning model. The enhanced model has been tested and evaluated.</a:t>
            </a:r>
            <a:endParaRPr kumimoji="0" lang="en-US" altLang="en-US" sz="60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160044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54" descr="Timeline&#10;&#10;Description automatically generated">
            <a:extLst>
              <a:ext uri="{FF2B5EF4-FFF2-40B4-BE49-F238E27FC236}">
                <a16:creationId xmlns:a16="http://schemas.microsoft.com/office/drawing/2014/main" id="{00C89F9B-6799-5342-268C-102DA0669E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8839" y="2332153"/>
            <a:ext cx="5653548" cy="4455519"/>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7F17DB63-A61D-EDFB-40AA-F09F3D5C8CA5}"/>
              </a:ext>
            </a:extLst>
          </p:cNvPr>
          <p:cNvSpPr>
            <a:spLocks noGrp="1"/>
          </p:cNvSpPr>
          <p:nvPr>
            <p:ph type="title"/>
          </p:nvPr>
        </p:nvSpPr>
        <p:spPr>
          <a:xfrm>
            <a:off x="565355" y="524608"/>
            <a:ext cx="10058400" cy="1371600"/>
          </a:xfrm>
        </p:spPr>
        <p:txBody>
          <a:bodyPr/>
          <a:lstStyle/>
          <a:p>
            <a:r>
              <a:rPr lang="en-US" sz="4000" dirty="0">
                <a:latin typeface="Calibri" panose="020F0502020204030204" pitchFamily="34" charset="0"/>
                <a:ea typeface="Calibri" panose="020F0502020204030204" pitchFamily="34" charset="0"/>
                <a:cs typeface="Calibri" panose="020F0502020204030204" pitchFamily="34" charset="0"/>
              </a:rPr>
              <a:t>Architecture used in paper:</a:t>
            </a:r>
          </a:p>
        </p:txBody>
      </p:sp>
    </p:spTree>
    <p:extLst>
      <p:ext uri="{BB962C8B-B14F-4D97-AF65-F5344CB8AC3E}">
        <p14:creationId xmlns:p14="http://schemas.microsoft.com/office/powerpoint/2010/main" val="296490044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82789B9-1799-A98A-06D4-829EAF6F206E}"/>
              </a:ext>
            </a:extLst>
          </p:cNvPr>
          <p:cNvSpPr txBox="1"/>
          <p:nvPr/>
        </p:nvSpPr>
        <p:spPr>
          <a:xfrm>
            <a:off x="850155" y="756119"/>
            <a:ext cx="6096000" cy="721736"/>
          </a:xfrm>
          <a:prstGeom prst="rect">
            <a:avLst/>
          </a:prstGeom>
          <a:noFill/>
        </p:spPr>
        <p:txBody>
          <a:bodyPr wrap="square">
            <a:spAutoFit/>
          </a:bodyPr>
          <a:lstStyle/>
          <a:p>
            <a:pPr marL="0" marR="0">
              <a:lnSpc>
                <a:spcPct val="107000"/>
              </a:lnSpc>
              <a:spcBef>
                <a:spcPts val="0"/>
              </a:spcBef>
              <a:spcAft>
                <a:spcPts val="800"/>
              </a:spcAft>
            </a:pPr>
            <a:r>
              <a:rPr lang="en-US" sz="4000" b="1" dirty="0">
                <a:solidFill>
                  <a:schemeClr val="bg1"/>
                </a:solidFill>
                <a:latin typeface="Calibri" panose="020F0502020204030204" pitchFamily="34" charset="0"/>
                <a:ea typeface="Calibri" panose="020F0502020204030204" pitchFamily="34" charset="0"/>
                <a:cs typeface="Arial" panose="020B0604020202020204" pitchFamily="34" charset="0"/>
              </a:rPr>
              <a:t>I</a:t>
            </a:r>
            <a:r>
              <a:rPr lang="en-US" sz="4000" b="1" dirty="0">
                <a:solidFill>
                  <a:schemeClr val="bg1"/>
                </a:solidFill>
                <a:effectLst/>
                <a:latin typeface="Calibri" panose="020F0502020204030204" pitchFamily="34" charset="0"/>
                <a:ea typeface="Calibri" panose="020F0502020204030204" pitchFamily="34" charset="0"/>
                <a:cs typeface="Arial" panose="020B0604020202020204" pitchFamily="34" charset="0"/>
              </a:rPr>
              <a:t>ts results:</a:t>
            </a:r>
            <a:endParaRPr lang="en-US" sz="32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6A98AC22-577C-2363-160D-BFC282F5D6B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1882" y="2831671"/>
            <a:ext cx="11628236" cy="1614432"/>
          </a:xfrm>
          <a:prstGeom prst="rect">
            <a:avLst/>
          </a:prstGeom>
          <a:noFill/>
          <a:ln>
            <a:noFill/>
          </a:ln>
        </p:spPr>
      </p:pic>
    </p:spTree>
    <p:extLst>
      <p:ext uri="{BB962C8B-B14F-4D97-AF65-F5344CB8AC3E}">
        <p14:creationId xmlns:p14="http://schemas.microsoft.com/office/powerpoint/2010/main" val="2032311462"/>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60</TotalTime>
  <Words>250</Words>
  <Application>Microsoft Office PowerPoint</Application>
  <PresentationFormat>Widescreen</PresentationFormat>
  <Paragraphs>17</Paragraphs>
  <Slides>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Arial</vt:lpstr>
      <vt:lpstr>Bahnschrift SemiLight Condensed</vt:lpstr>
      <vt:lpstr>Calibri</vt:lpstr>
      <vt:lpstr>Century Gothic</vt:lpstr>
      <vt:lpstr>MinionPro-Bold</vt:lpstr>
      <vt:lpstr>MinionPro-Regular</vt:lpstr>
      <vt:lpstr>Times New Roman</vt:lpstr>
      <vt:lpstr>Verdana</vt:lpstr>
      <vt:lpstr>Wingdings 3</vt:lpstr>
      <vt:lpstr>Ion Boardroom</vt:lpstr>
      <vt:lpstr>PowerPoint Presentation</vt:lpstr>
      <vt:lpstr>Year of publication:</vt:lpstr>
      <vt:lpstr>PowerPoint Presentation</vt:lpstr>
      <vt:lpstr>PowerPoint Presentation</vt:lpstr>
      <vt:lpstr>PowerPoint Presentation</vt:lpstr>
      <vt:lpstr>PowerPoint Presentation</vt:lpstr>
      <vt:lpstr>The implemented algorithms: </vt:lpstr>
      <vt:lpstr>Architecture used in paper: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Besho 3asham</dc:creator>
  <cp:lastModifiedBy>Besho 3asham</cp:lastModifiedBy>
  <cp:revision>2</cp:revision>
  <dcterms:created xsi:type="dcterms:W3CDTF">2023-05-05T21:47:03Z</dcterms:created>
  <dcterms:modified xsi:type="dcterms:W3CDTF">2023-05-05T22:47:18Z</dcterms:modified>
</cp:coreProperties>
</file>