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D0C0-35A4-7E44-83EF-9FFB86BA69A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6056-AF4A-D741-B411-7E9654FD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D0C0-35A4-7E44-83EF-9FFB86BA69A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6056-AF4A-D741-B411-7E9654FD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1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D0C0-35A4-7E44-83EF-9FFB86BA69A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6056-AF4A-D741-B411-7E9654FD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4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D0C0-35A4-7E44-83EF-9FFB86BA69A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6056-AF4A-D741-B411-7E9654FD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D0C0-35A4-7E44-83EF-9FFB86BA69A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6056-AF4A-D741-B411-7E9654FD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6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D0C0-35A4-7E44-83EF-9FFB86BA69A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6056-AF4A-D741-B411-7E9654FD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D0C0-35A4-7E44-83EF-9FFB86BA69A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6056-AF4A-D741-B411-7E9654FD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0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D0C0-35A4-7E44-83EF-9FFB86BA69A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6056-AF4A-D741-B411-7E9654FD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3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D0C0-35A4-7E44-83EF-9FFB86BA69A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6056-AF4A-D741-B411-7E9654FD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7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D0C0-35A4-7E44-83EF-9FFB86BA69A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6056-AF4A-D741-B411-7E9654FD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5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D0C0-35A4-7E44-83EF-9FFB86BA69A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6056-AF4A-D741-B411-7E9654FD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3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4D0C0-35A4-7E44-83EF-9FFB86BA69A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56056-AF4A-D741-B411-7E9654FD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4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IV3.jpg"/>
          <p:cNvPicPr>
            <a:picLocks noChangeAspect="1"/>
          </p:cNvPicPr>
          <p:nvPr/>
        </p:nvPicPr>
        <p:blipFill>
          <a:blip r:embed="rId2">
            <a:alphaModFix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36"/>
            <a:ext cx="9144000" cy="6871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1539"/>
            <a:ext cx="7772400" cy="4787261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Garamond"/>
                <a:cs typeface="Garamond"/>
              </a:rPr>
              <a:t>HIV-1 Dynamics in Vivo and Models for Proposed Treatments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06725"/>
            <a:ext cx="6400800" cy="1752600"/>
          </a:xfrm>
        </p:spPr>
        <p:txBody>
          <a:bodyPr/>
          <a:lstStyle/>
          <a:p>
            <a:r>
              <a:rPr lang="en-US" dirty="0" err="1">
                <a:latin typeface="Garamond"/>
                <a:cs typeface="Garamond"/>
              </a:rPr>
              <a:t>Dharsan</a:t>
            </a:r>
            <a:r>
              <a:rPr lang="en-US" dirty="0">
                <a:latin typeface="Garamond"/>
                <a:cs typeface="Garamond"/>
              </a:rPr>
              <a:t> </a:t>
            </a:r>
            <a:r>
              <a:rPr lang="en-US" dirty="0" err="1">
                <a:latin typeface="Garamond"/>
                <a:cs typeface="Garamond"/>
              </a:rPr>
              <a:t>Chandrakumar</a:t>
            </a:r>
            <a:r>
              <a:rPr lang="en-US" dirty="0">
                <a:latin typeface="Garamond"/>
                <a:cs typeface="Garamond"/>
              </a:rPr>
              <a:t> and Tassos Sapalidis</a:t>
            </a:r>
          </a:p>
        </p:txBody>
      </p:sp>
    </p:spTree>
    <p:extLst>
      <p:ext uri="{BB962C8B-B14F-4D97-AF65-F5344CB8AC3E}">
        <p14:creationId xmlns:p14="http://schemas.microsoft.com/office/powerpoint/2010/main" val="1877205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/>
                <a:cs typeface="Garamond"/>
              </a:rPr>
              <a:t>Patient Simulations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25" y="2347831"/>
            <a:ext cx="8087903" cy="23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5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/>
                <a:cs typeface="Garamond"/>
              </a:rPr>
              <a:t>Results/Implications of CCR5 Receptor Mutagen (</a:t>
            </a:r>
            <a:r>
              <a:rPr lang="en-US" dirty="0" err="1">
                <a:latin typeface="Garamond"/>
                <a:cs typeface="Garamond"/>
              </a:rPr>
              <a:t>Tassovir</a:t>
            </a:r>
            <a:r>
              <a:rPr lang="en-US" dirty="0">
                <a:latin typeface="Garamond"/>
                <a:cs typeface="Garamond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/>
                <a:cs typeface="Garamond"/>
              </a:rPr>
              <a:t>Dynamics are different from protease inhibitor (different curve shape)</a:t>
            </a:r>
          </a:p>
          <a:p>
            <a:r>
              <a:rPr lang="en-US" dirty="0">
                <a:latin typeface="Garamond"/>
                <a:cs typeface="Garamond"/>
              </a:rPr>
              <a:t>Efficiency is less variant than that of protease inhibitor</a:t>
            </a:r>
          </a:p>
          <a:p>
            <a:r>
              <a:rPr lang="en-US" dirty="0">
                <a:latin typeface="Garamond"/>
                <a:cs typeface="Garamond"/>
              </a:rPr>
              <a:t>Higher viral loads correspond to higher efficiency for </a:t>
            </a:r>
            <a:r>
              <a:rPr lang="en-US" dirty="0" err="1">
                <a:latin typeface="Garamond"/>
                <a:cs typeface="Garamond"/>
              </a:rPr>
              <a:t>Tassovir</a:t>
            </a:r>
            <a:endParaRPr lang="en-US" dirty="0">
              <a:latin typeface="Garamond"/>
              <a:cs typeface="Garamond"/>
            </a:endParaRPr>
          </a:p>
          <a:p>
            <a:r>
              <a:rPr lang="en-US" dirty="0">
                <a:latin typeface="Garamond"/>
                <a:cs typeface="Garamond"/>
              </a:rPr>
              <a:t>*These differences may indicate different real-world effects</a:t>
            </a:r>
          </a:p>
        </p:txBody>
      </p:sp>
    </p:spTree>
    <p:extLst>
      <p:ext uri="{BB962C8B-B14F-4D97-AF65-F5344CB8AC3E}">
        <p14:creationId xmlns:p14="http://schemas.microsoft.com/office/powerpoint/2010/main" val="243733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/>
                <a:cs typeface="Garamond"/>
              </a:rPr>
              <a:t>Future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/>
                <a:cs typeface="Garamond"/>
              </a:rPr>
              <a:t>Alternative Treatment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 CRISPR-CAS9 System</a:t>
            </a:r>
          </a:p>
          <a:p>
            <a:pPr lvl="2"/>
            <a:r>
              <a:rPr lang="en-US" dirty="0">
                <a:latin typeface="Garamond"/>
                <a:cs typeface="Garamond"/>
              </a:rPr>
              <a:t>Change host cells genome</a:t>
            </a:r>
          </a:p>
          <a:p>
            <a:pPr lvl="2"/>
            <a:r>
              <a:rPr lang="en-US" dirty="0">
                <a:latin typeface="Garamond"/>
                <a:cs typeface="Garamond"/>
              </a:rPr>
              <a:t>CD4+ cells will be able to cleave HIV-1</a:t>
            </a:r>
            <a:endParaRPr lang="en-US" dirty="0"/>
          </a:p>
          <a:p>
            <a:pPr lvl="1"/>
            <a:r>
              <a:rPr lang="en-US" dirty="0">
                <a:latin typeface="Garamond"/>
                <a:cs typeface="Garamond"/>
              </a:rPr>
              <a:t>Mathematical Models</a:t>
            </a:r>
          </a:p>
          <a:p>
            <a:pPr lvl="2"/>
            <a:r>
              <a:rPr lang="en-US" dirty="0">
                <a:latin typeface="Garamond"/>
                <a:cs typeface="Garamond"/>
              </a:rPr>
              <a:t>Unrealistic to assume ~ 100 % efficacy</a:t>
            </a:r>
          </a:p>
          <a:p>
            <a:pPr lvl="3"/>
            <a:r>
              <a:rPr lang="en-US" dirty="0">
                <a:latin typeface="Garamond"/>
                <a:cs typeface="Garamond"/>
              </a:rPr>
              <a:t>Differential equation describing efficacy of gene therapy</a:t>
            </a:r>
          </a:p>
          <a:p>
            <a:pPr lvl="3"/>
            <a:r>
              <a:rPr lang="en-US" dirty="0">
                <a:latin typeface="Garamond"/>
                <a:cs typeface="Garamond"/>
              </a:rPr>
              <a:t>Include degradation term of virus dependent of efficacy of gene therapy, viral load, and T-cell concentration</a:t>
            </a:r>
          </a:p>
          <a:p>
            <a:pPr lvl="3"/>
            <a:endParaRPr lang="en-US" dirty="0">
              <a:latin typeface="Garamond"/>
              <a:cs typeface="Garamond"/>
            </a:endParaRPr>
          </a:p>
          <a:p>
            <a:pPr lvl="3"/>
            <a:endParaRPr lang="en-US" dirty="0">
              <a:latin typeface="Garamond"/>
              <a:cs typeface="Garamond"/>
            </a:endParaRPr>
          </a:p>
          <a:p>
            <a:pPr lvl="2"/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90926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/>
                <a:cs typeface="Garamond"/>
              </a:rPr>
              <a:t>History/Relevance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/>
                <a:cs typeface="Garamond"/>
              </a:rPr>
              <a:t>37 million people are currently living with HIV</a:t>
            </a:r>
          </a:p>
          <a:p>
            <a:r>
              <a:rPr lang="en-US" dirty="0">
                <a:latin typeface="Garamond"/>
                <a:cs typeface="Garamond"/>
              </a:rPr>
              <a:t>1.2 million people died from AIDS in 2014</a:t>
            </a:r>
          </a:p>
          <a:p>
            <a:r>
              <a:rPr lang="en-US" dirty="0">
                <a:latin typeface="Garamond"/>
                <a:cs typeface="Garamond"/>
              </a:rPr>
              <a:t>First reported incident of HIV was in 1981</a:t>
            </a:r>
          </a:p>
          <a:p>
            <a:r>
              <a:rPr lang="en-US" dirty="0">
                <a:latin typeface="Garamond"/>
                <a:cs typeface="Garamond"/>
              </a:rPr>
              <a:t>Mathematical models can guide clinical research</a:t>
            </a:r>
          </a:p>
          <a:p>
            <a:r>
              <a:rPr lang="en-US" dirty="0">
                <a:latin typeface="Garamond"/>
                <a:cs typeface="Garamond"/>
              </a:rPr>
              <a:t>Goal: Apply various treatments to HIV models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Determine which treatments to focus on clinically</a:t>
            </a:r>
          </a:p>
          <a:p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95343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I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09" y="0"/>
            <a:ext cx="8708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2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I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2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1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6" y="2477416"/>
            <a:ext cx="3512653" cy="25291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078" y="2477416"/>
            <a:ext cx="3089206" cy="26199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58545" y="845454"/>
            <a:ext cx="625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Garamond"/>
                <a:cs typeface="Garamond"/>
              </a:rPr>
              <a:t>Perelson’s</a:t>
            </a:r>
            <a:r>
              <a:rPr lang="en-US" sz="3600" dirty="0">
                <a:latin typeface="Garamond"/>
                <a:cs typeface="Garamond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95423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/>
                <a:cs typeface="Garamond"/>
              </a:rPr>
              <a:t>Protease Inhibitor (Ritonavir)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835" y="1417637"/>
            <a:ext cx="3607545" cy="386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7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/>
                <a:cs typeface="Garamond"/>
              </a:rPr>
              <a:t>CCR5 Receptor Mutagen (</a:t>
            </a:r>
            <a:r>
              <a:rPr lang="en-US" dirty="0" err="1">
                <a:latin typeface="Garamond"/>
                <a:cs typeface="Garamond"/>
              </a:rPr>
              <a:t>Tassovir</a:t>
            </a:r>
            <a:r>
              <a:rPr lang="en-US" dirty="0">
                <a:latin typeface="Garamond"/>
                <a:cs typeface="Garamond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291" y="1471302"/>
            <a:ext cx="2980805" cy="3775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797" y="4280466"/>
            <a:ext cx="1496085" cy="109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5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/>
                <a:cs typeface="Garamond"/>
              </a:rPr>
              <a:t>Viral Load Dynamics</a:t>
            </a:r>
          </a:p>
        </p:txBody>
      </p:sp>
      <p:pic>
        <p:nvPicPr>
          <p:cNvPr id="4" name="Picture 3" descr="Screen Shot 2016-05-01 at 12.48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70" y="2174404"/>
            <a:ext cx="3941449" cy="2959593"/>
          </a:xfrm>
          <a:prstGeom prst="rect">
            <a:avLst/>
          </a:prstGeom>
        </p:spPr>
      </p:pic>
      <p:pic>
        <p:nvPicPr>
          <p:cNvPr id="5" name="Picture 4" descr="Screen Shot 2016-05-01 at 12.48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83" y="2174404"/>
            <a:ext cx="3960217" cy="295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2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/>
                <a:cs typeface="Garamond"/>
              </a:rPr>
              <a:t>Viral Load Dynamics</a:t>
            </a:r>
          </a:p>
        </p:txBody>
      </p:sp>
      <p:pic>
        <p:nvPicPr>
          <p:cNvPr id="4" name="Picture 3" descr="Screen Shot 2016-05-01 at 12.48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70" y="2174404"/>
            <a:ext cx="3941449" cy="2959593"/>
          </a:xfrm>
          <a:prstGeom prst="rect">
            <a:avLst/>
          </a:prstGeom>
        </p:spPr>
      </p:pic>
      <p:pic>
        <p:nvPicPr>
          <p:cNvPr id="5" name="Picture 4" descr="Screen Shot 2016-05-01 at 12.48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83" y="1584085"/>
            <a:ext cx="3960217" cy="2065168"/>
          </a:xfrm>
          <a:prstGeom prst="rect">
            <a:avLst/>
          </a:prstGeom>
        </p:spPr>
      </p:pic>
      <p:pic>
        <p:nvPicPr>
          <p:cNvPr id="7" name="Picture 6" descr="HIV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83" y="4096469"/>
            <a:ext cx="3960217" cy="22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3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184</Words>
  <Application>Microsoft Macintosh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Office Theme</vt:lpstr>
      <vt:lpstr>HIV-1 Dynamics in Vivo and Models for Proposed Treatments</vt:lpstr>
      <vt:lpstr>History/Relevance</vt:lpstr>
      <vt:lpstr>PowerPoint Presentation</vt:lpstr>
      <vt:lpstr>PowerPoint Presentation</vt:lpstr>
      <vt:lpstr>PowerPoint Presentation</vt:lpstr>
      <vt:lpstr>Protease Inhibitor (Ritonavir)</vt:lpstr>
      <vt:lpstr>CCR5 Receptor Mutagen (Tassovir)</vt:lpstr>
      <vt:lpstr>Viral Load Dynamics</vt:lpstr>
      <vt:lpstr>Viral Load Dynamics</vt:lpstr>
      <vt:lpstr>Patient Simulations</vt:lpstr>
      <vt:lpstr>Results/Implications of CCR5 Receptor Mutagen (Tassovir)</vt:lpstr>
      <vt:lpstr>Future Research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the Viral Dynamics of HIV Infection</dc:title>
  <dc:creator>Tassos Sapalidis</dc:creator>
  <cp:lastModifiedBy>Tassos Sapalidis</cp:lastModifiedBy>
  <cp:revision>11</cp:revision>
  <dcterms:created xsi:type="dcterms:W3CDTF">2016-05-02T01:32:35Z</dcterms:created>
  <dcterms:modified xsi:type="dcterms:W3CDTF">2020-09-16T00:50:33Z</dcterms:modified>
</cp:coreProperties>
</file>