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4"/>
  </p:notesMasterIdLst>
  <p:sldIdLst>
    <p:sldId id="256" r:id="rId2"/>
    <p:sldId id="444" r:id="rId3"/>
    <p:sldId id="492" r:id="rId4"/>
    <p:sldId id="493" r:id="rId5"/>
    <p:sldId id="448" r:id="rId6"/>
    <p:sldId id="494" r:id="rId7"/>
    <p:sldId id="495" r:id="rId8"/>
    <p:sldId id="496" r:id="rId9"/>
    <p:sldId id="497" r:id="rId10"/>
    <p:sldId id="498" r:id="rId11"/>
    <p:sldId id="499" r:id="rId12"/>
    <p:sldId id="548" r:id="rId13"/>
    <p:sldId id="549" r:id="rId14"/>
    <p:sldId id="550" r:id="rId15"/>
    <p:sldId id="551" r:id="rId16"/>
    <p:sldId id="552" r:id="rId17"/>
    <p:sldId id="555" r:id="rId18"/>
    <p:sldId id="559" r:id="rId19"/>
    <p:sldId id="556" r:id="rId20"/>
    <p:sldId id="557" r:id="rId21"/>
    <p:sldId id="558" r:id="rId22"/>
    <p:sldId id="553" r:id="rId23"/>
    <p:sldId id="554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4" r:id="rId47"/>
    <p:sldId id="585" r:id="rId48"/>
    <p:sldId id="587" r:id="rId49"/>
    <p:sldId id="582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595" r:id="rId58"/>
    <p:sldId id="597" r:id="rId59"/>
    <p:sldId id="596" r:id="rId60"/>
    <p:sldId id="598" r:id="rId61"/>
    <p:sldId id="490" r:id="rId62"/>
    <p:sldId id="49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9" autoAdjust="0"/>
    <p:restoredTop sz="91633" autoAdjust="0"/>
  </p:normalViewPr>
  <p:slideViewPr>
    <p:cSldViewPr>
      <p:cViewPr varScale="1">
        <p:scale>
          <a:sx n="73" d="100"/>
          <a:sy n="73" d="100"/>
        </p:scale>
        <p:origin x="6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0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Integrity – </a:t>
            </a:r>
            <a:r>
              <a:rPr lang="en-US" dirty="0" err="1"/>
              <a:t>Subresource</a:t>
            </a:r>
            <a:r>
              <a:rPr lang="en-US" dirty="0"/>
              <a:t> Integrity (SRI)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7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 need jQuery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support IE10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using SVG 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2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5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8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5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4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2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0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1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3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4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-default has gone in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8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0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2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9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7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24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5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1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9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0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5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7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9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56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2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54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01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69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5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38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70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4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6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89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98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7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Design from smallest to larger viewport/screen size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Stop thinking in pages, start thinking in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13/05/2023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versions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republic.com/twitter-bootstrap-tutorial/" TargetMode="External"/><Relationship Id="rId4" Type="http://schemas.openxmlformats.org/officeDocument/2006/relationships/hyperlink" Target="https://www.tutorialspoint.com/bootstrap/index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Bootstrap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FFDAD-A1EC-04A0-D791-7A2703FE4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42862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C6DD43-632A-2950-A4CD-F6D547635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05" y="2348880"/>
            <a:ext cx="3576968" cy="309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0BE8FAA-AB28-A616-07CF-99381B575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48" y="3085145"/>
            <a:ext cx="3333824" cy="30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30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Media Queries</a:t>
            </a:r>
          </a:p>
          <a:p>
            <a:pPr lvl="1"/>
            <a:r>
              <a:rPr lang="en-US" dirty="0"/>
              <a:t>A media query combines a media type and a condition to specify how web content will appear on a particular receiving device</a:t>
            </a:r>
          </a:p>
          <a:p>
            <a:pPr lvl="1"/>
            <a:r>
              <a:rPr lang="en-US" dirty="0"/>
              <a:t>Media query are a part of CSS3 and they are what make responsive web design possible</a:t>
            </a:r>
          </a:p>
          <a:p>
            <a:pPr lvl="1"/>
            <a:r>
              <a:rPr lang="en-US" dirty="0"/>
              <a:t>Media query can be used to check </a:t>
            </a:r>
          </a:p>
          <a:p>
            <a:pPr lvl="2"/>
            <a:r>
              <a:rPr lang="en-US" dirty="0"/>
              <a:t>width and height of the viewport</a:t>
            </a:r>
          </a:p>
          <a:p>
            <a:pPr lvl="2"/>
            <a:r>
              <a:rPr lang="en-US" dirty="0"/>
              <a:t>width and height of the device</a:t>
            </a:r>
          </a:p>
          <a:p>
            <a:pPr lvl="2"/>
            <a:r>
              <a:rPr lang="en-US" dirty="0"/>
              <a:t>orientation – is the tablet/phone in landscape or portrait mode</a:t>
            </a:r>
          </a:p>
          <a:p>
            <a:pPr lvl="2"/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46567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7376A-11B3-201A-76FF-BF62D00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 Query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@media </a:t>
            </a:r>
            <a:r>
              <a:rPr lang="en-US" dirty="0" err="1"/>
              <a:t>not|only</a:t>
            </a:r>
            <a:r>
              <a:rPr lang="en-US" dirty="0"/>
              <a:t> </a:t>
            </a:r>
            <a:r>
              <a:rPr lang="en-US" dirty="0" err="1"/>
              <a:t>mediatype</a:t>
            </a:r>
            <a:r>
              <a:rPr lang="en-US" dirty="0"/>
              <a:t> and (expressions) { </a:t>
            </a:r>
            <a:r>
              <a:rPr lang="en-US" dirty="0" err="1"/>
              <a:t>css</a:t>
            </a:r>
            <a:r>
              <a:rPr lang="en-US" dirty="0"/>
              <a:t>-code; }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media="</a:t>
            </a:r>
            <a:r>
              <a:rPr lang="en-US" dirty="0" err="1"/>
              <a:t>mediatype</a:t>
            </a:r>
            <a:r>
              <a:rPr lang="en-US" dirty="0"/>
              <a:t> </a:t>
            </a:r>
            <a:r>
              <a:rPr lang="en-US" dirty="0" err="1"/>
              <a:t>and|not|only</a:t>
            </a:r>
            <a:r>
              <a:rPr lang="en-US" dirty="0"/>
              <a:t> (expressions)" </a:t>
            </a:r>
            <a:r>
              <a:rPr lang="en-US" dirty="0" err="1"/>
              <a:t>href</a:t>
            </a:r>
            <a:r>
              <a:rPr lang="en-US" dirty="0"/>
              <a:t>="media.css"&gt;</a:t>
            </a:r>
          </a:p>
          <a:p>
            <a:r>
              <a:rPr lang="en-US" dirty="0"/>
              <a:t>Media Types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2EE67A-1BD1-08BA-4998-5895F961A25C}"/>
              </a:ext>
            </a:extLst>
          </p:cNvPr>
          <p:cNvGraphicFramePr>
            <a:graphicFrameLocks noGrp="1"/>
          </p:cNvGraphicFramePr>
          <p:nvPr/>
        </p:nvGraphicFramePr>
        <p:xfrm>
          <a:off x="2051720" y="4581128"/>
          <a:ext cx="6765508" cy="19812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155300166"/>
                    </a:ext>
                  </a:extLst>
                </a:gridCol>
                <a:gridCol w="5397356">
                  <a:extLst>
                    <a:ext uri="{9D8B030D-6E8A-4147-A177-3AD203B41FA5}">
                      <a16:colId xmlns:a16="http://schemas.microsoft.com/office/drawing/2014/main" val="2755490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all media type devices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33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print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printers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6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screen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0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speech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screen readers that "reads" the page out loud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9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5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12 Column Grid System</a:t>
            </a:r>
          </a:p>
          <a:p>
            <a:pPr lvl="2"/>
            <a:r>
              <a:rPr lang="en-US" dirty="0"/>
              <a:t>12 column fluid CSS grid system. It’s been designed as a base for building responsive web layouts easily</a:t>
            </a:r>
          </a:p>
          <a:p>
            <a:pPr lvl="1"/>
            <a:r>
              <a:rPr lang="en-US" dirty="0"/>
              <a:t>Why 12 Columns</a:t>
            </a:r>
          </a:p>
          <a:p>
            <a:pPr lvl="2"/>
            <a:r>
              <a:rPr lang="en-US" dirty="0"/>
              <a:t>The number 12 is the most easily divisible among reasonably small numbers</a:t>
            </a:r>
          </a:p>
          <a:p>
            <a:pPr lvl="2"/>
            <a:r>
              <a:rPr lang="en-US" dirty="0"/>
              <a:t>Magic number divided by 1,2,3,4,6,12</a:t>
            </a:r>
          </a:p>
          <a:p>
            <a:pPr lvl="2"/>
            <a:r>
              <a:rPr lang="en-US" dirty="0"/>
              <a:t>Gives designers tremendous flexibility over a layout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167D7-1BE2-FB48-EED6-984F4C849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6480720" cy="42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3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  <a:p>
            <a:pPr lvl="1"/>
            <a:r>
              <a:rPr lang="en-US" dirty="0"/>
              <a:t>Bootstrap is an open source toolkit free front-end framework for faster and easier web development</a:t>
            </a:r>
          </a:p>
          <a:p>
            <a:pPr lvl="1"/>
            <a:r>
              <a:rPr lang="en-US" dirty="0"/>
              <a:t>Bootstrap is the most popular HTML, CSS, and JavaScript framework for developing responsive, mobile-first websites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use Bootstrap?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Easy to use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Anybody with just basic knowledge of HTML and CSS can start using Bootstrap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Responsive feature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Bootstrap's responsive CSS adjusts to phones, tablets, and desktops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Mobile-first approach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In Bootstrap 3, mobile-first styles are part of the core framework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Browser compatibility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Bootstrap is compatible with all modern browsers (Chrome, Firefox, Internet Explorer, Edge, Safari, and Opera)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Bootstrap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3"/>
              </a:rPr>
              <a:t>https://getbootstrap.com</a:t>
            </a:r>
            <a:endParaRPr lang="en-US" dirty="0"/>
          </a:p>
          <a:p>
            <a:pPr lvl="1"/>
            <a:r>
              <a:rPr lang="en-US" dirty="0"/>
              <a:t>Include from a CDN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6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Bootstrap</a:t>
            </a:r>
          </a:p>
          <a:p>
            <a:pPr lvl="1"/>
            <a:r>
              <a:rPr lang="en-US" dirty="0"/>
              <a:t>HTML5 doctype</a:t>
            </a:r>
          </a:p>
          <a:p>
            <a:pPr lvl="1"/>
            <a:r>
              <a:rPr lang="en-US" dirty="0"/>
              <a:t>Viewport Setting </a:t>
            </a:r>
          </a:p>
          <a:p>
            <a:pPr lvl="1"/>
            <a:r>
              <a:rPr lang="en-US" dirty="0"/>
              <a:t>Container Wrapper</a:t>
            </a:r>
          </a:p>
          <a:p>
            <a:pPr lvl="2"/>
            <a:r>
              <a:rPr lang="en-US" dirty="0"/>
              <a:t>.container – fixed with container</a:t>
            </a:r>
          </a:p>
          <a:p>
            <a:pPr lvl="2"/>
            <a:r>
              <a:rPr lang="en-US" dirty="0"/>
              <a:t>.container-fluid – full width container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A5B7-BD33-F9BD-D8B3-427BE594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653136"/>
            <a:ext cx="6253654" cy="14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1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Bootstrap - v3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C986-9717-1E1A-D729-59BA4D6F3D74}"/>
              </a:ext>
            </a:extLst>
          </p:cNvPr>
          <p:cNvSpPr txBox="1"/>
          <p:nvPr/>
        </p:nvSpPr>
        <p:spPr>
          <a:xfrm>
            <a:off x="1907704" y="2132856"/>
            <a:ext cx="7128792" cy="44550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v3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/bootstrap@3.4.1/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sha384-HSMxcRTRxnN+Bdg0JdbxYKrThecOKuH5zCYotlSAcp1+c8xmyTe9GYg1l9a69psu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/bootstrap@3.4.1/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/bootstrap-theme.min.css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sha384-6pzBo3FDv/PJ8r2KRkGHifhEocL+1X2rVCTTkUfGk7/0pbek5mMa1upzvWbrUbOZ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https://code.jquery.com/jquery-1.12.4.min.js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sha384-nvAa0+6Qg9clwYCGGPpDQLVpLNn0fRaROjHqs13t4Ggj3Ez50XnGQqc/r8MhnRDZ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/bootstrap@3.4.1/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sha384-aJ21OjlMXNL5UyIl/XNwTMqvzeRMZH2w8c5cRVpzpU8Y5bApTppSuUkhZXN0VxHd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First Bootstrap Page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vs CSS vs JavaScript</a:t>
            </a:r>
          </a:p>
          <a:p>
            <a:r>
              <a:rPr lang="en-US" dirty="0"/>
              <a:t>Responsive Web Design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Bootstrap - v4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C986-9717-1E1A-D729-59BA4D6F3D74}"/>
              </a:ext>
            </a:extLst>
          </p:cNvPr>
          <p:cNvSpPr txBox="1"/>
          <p:nvPr/>
        </p:nvSpPr>
        <p:spPr>
          <a:xfrm>
            <a:off x="1907704" y="2132856"/>
            <a:ext cx="7128792" cy="432426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v4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sha384-xOolHFLEh07PJGoPkLv1IbcEPTNtaed2xpHsD9ESMhqIYd0nLMwNLD69Npy4HI+N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sha384-DfXdz2htPH0lsSSs5nCTpuj/zy4C+OGpamoFVy38MVBnE+IbbVYUew+OrCXaRkfj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sha384-Fy6S3B9q64WdZWQUiU+q4/2Lc9npb8tCaSX9FK7E8HnRr0Jz8D6OP9dO5Vg3Q9ct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1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First Bootstrap Page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3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Bootstrap - v5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C986-9717-1E1A-D729-59BA4D6F3D74}"/>
              </a:ext>
            </a:extLst>
          </p:cNvPr>
          <p:cNvSpPr txBox="1"/>
          <p:nvPr/>
        </p:nvSpPr>
        <p:spPr>
          <a:xfrm>
            <a:off x="1907704" y="2132856"/>
            <a:ext cx="7128792" cy="4524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v5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/bootstrap@5.2.3/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sha384-rbsA2VBKQhggwzxH7pPCaAqO46MgnOM80zW1RWuH61DGLwZJEdK2Kadq2F9CUG65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/bootstrap@5.2.3/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sha384-kenU1KFdBIe4zVF0s0G1M5b4hcpxyD9F7jL+jjXkk+Q2h455rYXK/7HAuoJl+0I4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First Bootstrap Page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4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  <a:p>
            <a:pPr lvl="1"/>
            <a:r>
              <a:rPr lang="en-US" dirty="0"/>
              <a:t>Bootstrap's grid system allows up to 12 columns across the page</a:t>
            </a:r>
          </a:p>
          <a:p>
            <a:pPr lvl="1"/>
            <a:r>
              <a:rPr lang="en-US" dirty="0"/>
              <a:t>Bootstrap's grid system is responsive, and the columns will re-arrange automatically depending on the screen size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91CD-8BD4-1C9A-9B7D-0AA9F7AB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420606"/>
            <a:ext cx="6624736" cy="22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  <a:p>
            <a:pPr lvl="1"/>
            <a:r>
              <a:rPr lang="en-US" dirty="0"/>
              <a:t>Bootstrap grid system has 4 classes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/>
              <a:t> - for phones - screens less than 768px wide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 - for tablets - screens equal to or greater than 768px wide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md</a:t>
            </a:r>
            <a:r>
              <a:rPr lang="en-US" dirty="0"/>
              <a:t> - for small laptops - screens equal to or greater than 992px wide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lg</a:t>
            </a:r>
            <a:r>
              <a:rPr lang="en-US" dirty="0"/>
              <a:t> - for laptops and desktops - screens equal to or greater than 1200px wide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95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C91C50-884B-7DBB-BDF7-9BF43790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17448"/>
              </p:ext>
            </p:extLst>
          </p:nvPr>
        </p:nvGraphicFramePr>
        <p:xfrm>
          <a:off x="1691680" y="2136207"/>
          <a:ext cx="7314018" cy="4461145"/>
        </p:xfrm>
        <a:graphic>
          <a:graphicData uri="http://schemas.openxmlformats.org/drawingml/2006/table">
            <a:tbl>
              <a:tblPr/>
              <a:tblGrid>
                <a:gridCol w="1535910">
                  <a:extLst>
                    <a:ext uri="{9D8B030D-6E8A-4147-A177-3AD203B41FA5}">
                      <a16:colId xmlns:a16="http://schemas.microsoft.com/office/drawing/2014/main" val="3384387638"/>
                    </a:ext>
                  </a:extLst>
                </a:gridCol>
                <a:gridCol w="1389653">
                  <a:extLst>
                    <a:ext uri="{9D8B030D-6E8A-4147-A177-3AD203B41FA5}">
                      <a16:colId xmlns:a16="http://schemas.microsoft.com/office/drawing/2014/main" val="995919757"/>
                    </a:ext>
                  </a:extLst>
                </a:gridCol>
                <a:gridCol w="1462776">
                  <a:extLst>
                    <a:ext uri="{9D8B030D-6E8A-4147-A177-3AD203B41FA5}">
                      <a16:colId xmlns:a16="http://schemas.microsoft.com/office/drawing/2014/main" val="666858764"/>
                    </a:ext>
                  </a:extLst>
                </a:gridCol>
                <a:gridCol w="1535910">
                  <a:extLst>
                    <a:ext uri="{9D8B030D-6E8A-4147-A177-3AD203B41FA5}">
                      <a16:colId xmlns:a16="http://schemas.microsoft.com/office/drawing/2014/main" val="3594774663"/>
                    </a:ext>
                  </a:extLst>
                </a:gridCol>
                <a:gridCol w="1389769">
                  <a:extLst>
                    <a:ext uri="{9D8B030D-6E8A-4147-A177-3AD203B41FA5}">
                      <a16:colId xmlns:a16="http://schemas.microsoft.com/office/drawing/2014/main" val="2487245356"/>
                    </a:ext>
                  </a:extLst>
                </a:gridCol>
              </a:tblGrid>
              <a:tr h="50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Extra 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&lt;768px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Small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&gt;=768px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Medium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&gt;=992px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Large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&gt;=1200px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69237"/>
                  </a:ext>
                </a:extLst>
              </a:tr>
              <a:tr h="289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Class prefix</a:t>
                      </a:r>
                      <a:endParaRPr lang="en-US" sz="1400" dirty="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.col-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xs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.col-sm-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.col-md-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.col-lg-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311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Suitable for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Phones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Tablets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Small Laptops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Laptops &amp; Desktops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89647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Grid behaviour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Horizontal at all times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4028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Container width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None (auto)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750px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970px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1170px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848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# of columns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0212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Column width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Auto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~62px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~81px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~97px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12748"/>
                  </a:ext>
                </a:extLst>
              </a:tr>
              <a:tr h="430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Gutter width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30px (15px on each side of a column)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30px (15px on each side of a column)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30px (15px on each side of a column)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30px (15px on each side of a column)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0014"/>
                  </a:ext>
                </a:extLst>
              </a:tr>
              <a:tr h="210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Nestable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548881"/>
                  </a:ext>
                </a:extLst>
              </a:tr>
              <a:tr h="210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Offsets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7702"/>
                  </a:ext>
                </a:extLst>
              </a:tr>
              <a:tr h="356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Column ordering</a:t>
                      </a:r>
                      <a:endParaRPr lang="en-US" sz="1400">
                        <a:effectLst/>
                      </a:endParaRPr>
                    </a:p>
                  </a:txBody>
                  <a:tcPr marL="64873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32436" marR="32436" marT="32436" marB="32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3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9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80C87-8FB7-1F9A-9102-7028D849FAFC}"/>
              </a:ext>
            </a:extLst>
          </p:cNvPr>
          <p:cNvSpPr txBox="1"/>
          <p:nvPr/>
        </p:nvSpPr>
        <p:spPr>
          <a:xfrm>
            <a:off x="1907704" y="2060848"/>
            <a:ext cx="7128792" cy="470898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Grid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col-xs-6 col-md-3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Column 1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Resize the browser window to see the effect.</a:t>
            </a: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col-xs-6 col-md-3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linen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2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col-xs-6 col-md-6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lightcyan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 h-100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col-sm-6 col-md-6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cornsilk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3/1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col-sm-6 col-md-6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0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lavender</a:t>
            </a:r>
            <a:r>
              <a:rPr lang="en-US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Column 3/2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9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Typography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&lt;h1&gt;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&lt;h6&gt;</a:t>
            </a:r>
            <a:r>
              <a:rPr lang="en-US" dirty="0"/>
              <a:t> style the HTML heading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&lt;small&gt;</a:t>
            </a:r>
            <a:r>
              <a:rPr lang="en-US" dirty="0"/>
              <a:t> - create a lighter, secondary text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&lt;mark&gt;</a:t>
            </a:r>
            <a:r>
              <a:rPr lang="en-US" dirty="0"/>
              <a:t> - create a highlight text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- mark up an abbreviation or acronym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&lt;blockquote&gt;</a:t>
            </a:r>
            <a:r>
              <a:rPr lang="en-US" dirty="0"/>
              <a:t> - use to present content from another source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&lt;code&gt;</a:t>
            </a:r>
            <a:r>
              <a:rPr lang="en-US" dirty="0"/>
              <a:t> - inline snippets of code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kbd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- to indicate input entered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&lt;pre&gt;</a:t>
            </a:r>
            <a:r>
              <a:rPr lang="en-US" dirty="0"/>
              <a:t> - multiple code lines of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Typography</a:t>
            </a:r>
          </a:p>
          <a:p>
            <a:pPr lvl="1"/>
            <a:r>
              <a:rPr lang="en-US" dirty="0"/>
              <a:t>Contextual colors and backgrounds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.text-muted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.text-danger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-danger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2486E-52DB-9037-CCE7-4E851B84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460609"/>
            <a:ext cx="2592288" cy="1848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FC1F6-4262-6B71-C883-1056937A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812" y="4430448"/>
            <a:ext cx="3674878" cy="18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Typography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F3086D-6604-98FA-AF45-7AD05F7E1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28933"/>
              </p:ext>
            </p:extLst>
          </p:nvPr>
        </p:nvGraphicFramePr>
        <p:xfrm>
          <a:off x="1944288" y="2194851"/>
          <a:ext cx="6876184" cy="4330493"/>
        </p:xfrm>
        <a:graphic>
          <a:graphicData uri="http://schemas.openxmlformats.org/drawingml/2006/table">
            <a:tbl>
              <a:tblPr/>
              <a:tblGrid>
                <a:gridCol w="1336420">
                  <a:extLst>
                    <a:ext uri="{9D8B030D-6E8A-4147-A177-3AD203B41FA5}">
                      <a16:colId xmlns:a16="http://schemas.microsoft.com/office/drawing/2014/main" val="3256741986"/>
                    </a:ext>
                  </a:extLst>
                </a:gridCol>
                <a:gridCol w="5539764">
                  <a:extLst>
                    <a:ext uri="{9D8B030D-6E8A-4147-A177-3AD203B41FA5}">
                      <a16:colId xmlns:a16="http://schemas.microsoft.com/office/drawing/2014/main" val="97033883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Class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68475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.lead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Makes a paragraph stand out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44330"/>
                  </a:ext>
                </a:extLst>
              </a:tr>
              <a:tr h="204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.small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smaller text (set to 85% of the size of the parent)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37508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.text-left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left-aligned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88821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.text-center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center-aligned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0468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.text-right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right-aligned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56583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.text-justify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justified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96305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nowrap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no wrap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85177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.text-lowercase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lowercased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2139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.text-uppercase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uppercased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33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.text-capitalize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capitalized text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3237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.initialism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Displays the text inside an &lt;</a:t>
                      </a:r>
                      <a:r>
                        <a:rPr lang="en-US" sz="1200" dirty="0" err="1">
                          <a:effectLst/>
                        </a:rPr>
                        <a:t>abbr</a:t>
                      </a:r>
                      <a:r>
                        <a:rPr lang="en-US" sz="1200" dirty="0">
                          <a:effectLst/>
                        </a:rPr>
                        <a:t>&gt; element in a slightly smaller font size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822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.list-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unstyled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the default list-style and left margin on list items (works on both &lt;</a:t>
                      </a:r>
                      <a:r>
                        <a:rPr lang="en-US" sz="1200" dirty="0" err="1">
                          <a:effectLst/>
                        </a:rPr>
                        <a:t>ul</a:t>
                      </a:r>
                      <a:r>
                        <a:rPr lang="en-US" sz="1200" dirty="0">
                          <a:effectLst/>
                        </a:rPr>
                        <a:t>&gt; and &lt;</a:t>
                      </a:r>
                      <a:r>
                        <a:rPr lang="en-US" sz="1200" dirty="0" err="1">
                          <a:effectLst/>
                        </a:rPr>
                        <a:t>ol</a:t>
                      </a:r>
                      <a:r>
                        <a:rPr lang="en-US" sz="1200" dirty="0">
                          <a:effectLst/>
                        </a:rPr>
                        <a:t>&gt;). This class only applies to immediate children list items (to remove the default list-style from any nested lists, apply this class to any nested lists as well)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40260"/>
                  </a:ext>
                </a:extLst>
              </a:tr>
              <a:tr h="1646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.list-inline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Places all list items on a single line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8345"/>
                  </a:ext>
                </a:extLst>
              </a:tr>
              <a:tr h="267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.dl-horizontal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Lines up the terms (&lt;dt&gt;) and descriptions (&lt;dd&gt;) in &lt;dl&gt; elements side-by-side. Starts off like default &lt;dl&gt;s, but when the browser window expands, it will line up side-by-side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55884"/>
                  </a:ext>
                </a:extLst>
              </a:tr>
              <a:tr h="278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.pre-scrollable</a:t>
                      </a:r>
                    </a:p>
                  </a:txBody>
                  <a:tcPr marL="50666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Makes a &lt;pre&gt; element scrollable</a:t>
                      </a:r>
                    </a:p>
                  </a:txBody>
                  <a:tcPr marL="25333" marR="25333" marT="25333" marB="25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2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71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Typography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134011"/>
            <a:ext cx="7128792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Typography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h1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h2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h3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h4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h5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h6 heading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 text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mb-0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 blockquote element is used to present content from another source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blockquote-footer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Some footer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tag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defines in document.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 the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tag to highlight text.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 tag 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Abbreviation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mark up an abbreviation.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kbd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ctrl + 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kbd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to open the Print dialog box.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6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CSS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controls structure of pages</a:t>
            </a:r>
          </a:p>
          <a:p>
            <a:r>
              <a:rPr lang="en-US" dirty="0"/>
              <a:t>CSS controls style of pages</a:t>
            </a:r>
          </a:p>
          <a:p>
            <a:r>
              <a:rPr lang="en-US" dirty="0"/>
              <a:t>JavaScript makes page alive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7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Input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.form-control</a:t>
            </a:r>
            <a:r>
              <a:rPr lang="en-US" dirty="0"/>
              <a:t> to all textual element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.from-group </a:t>
            </a:r>
            <a:r>
              <a:rPr lang="en-US" dirty="0"/>
              <a:t>if you want to wrap up label and from control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.input-group</a:t>
            </a:r>
            <a:r>
              <a:rPr lang="en-US" dirty="0"/>
              <a:t> if you want to enhance input by adding icon, text or button</a:t>
            </a:r>
          </a:p>
          <a:p>
            <a:pPr lvl="1"/>
            <a:r>
              <a:rPr lang="en-US" dirty="0"/>
              <a:t>Input sizing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97905-0B00-5283-9F88-E26BD6D5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4927"/>
              </p:ext>
            </p:extLst>
          </p:nvPr>
        </p:nvGraphicFramePr>
        <p:xfrm>
          <a:off x="2339752" y="5048592"/>
          <a:ext cx="6144627" cy="1188720"/>
        </p:xfrm>
        <a:graphic>
          <a:graphicData uri="http://schemas.openxmlformats.org/drawingml/2006/table">
            <a:tbl>
              <a:tblPr/>
              <a:tblGrid>
                <a:gridCol w="1383067">
                  <a:extLst>
                    <a:ext uri="{9D8B030D-6E8A-4147-A177-3AD203B41FA5}">
                      <a16:colId xmlns:a16="http://schemas.microsoft.com/office/drawing/2014/main" val="155300166"/>
                    </a:ext>
                  </a:extLst>
                </a:gridCol>
                <a:gridCol w="1836602">
                  <a:extLst>
                    <a:ext uri="{9D8B030D-6E8A-4147-A177-3AD203B41FA5}">
                      <a16:colId xmlns:a16="http://schemas.microsoft.com/office/drawing/2014/main" val="2755490218"/>
                    </a:ext>
                  </a:extLst>
                </a:gridCol>
                <a:gridCol w="2924958">
                  <a:extLst>
                    <a:ext uri="{9D8B030D-6E8A-4147-A177-3AD203B41FA5}">
                      <a16:colId xmlns:a16="http://schemas.microsoft.com/office/drawing/2014/main" val="148700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Bootstrap v3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Bootstrap v4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.input-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sm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.form-control-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sm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 small input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033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.input-lg</a:t>
                      </a:r>
                    </a:p>
                  </a:txBody>
                  <a:tcPr marL="12192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.form-control-lg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For large input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6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864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Input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134011"/>
            <a:ext cx="7128792" cy="36933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Form Control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33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Input – Input Sizing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134011"/>
            <a:ext cx="7128792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control-label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 form-control-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control-label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control-label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 form-control-lg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26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Input – Input Group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134011"/>
            <a:ext cx="7128792" cy="424731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 input-group-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input-group-prepend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input-group-prepend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 input-group-lg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input-group-append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input-group-text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30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</a:t>
            </a:r>
          </a:p>
          <a:p>
            <a:pPr lvl="1"/>
            <a:r>
              <a:rPr lang="en-US" dirty="0"/>
              <a:t>Classes 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-light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-link</a:t>
            </a:r>
          </a:p>
          <a:p>
            <a:pPr lvl="1"/>
            <a:r>
              <a:rPr lang="en-US" dirty="0"/>
              <a:t>Outline 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-outline-light</a:t>
            </a:r>
          </a:p>
          <a:p>
            <a:pPr lvl="1"/>
            <a:r>
              <a:rPr lang="en-US" dirty="0"/>
              <a:t>Sizes :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btn-sm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r>
              <a:rPr lang="en-US" dirty="0">
                <a:solidFill>
                  <a:srgbClr val="FF0000"/>
                </a:solidFill>
              </a:rPr>
              <a:t>-lg</a:t>
            </a:r>
          </a:p>
          <a:p>
            <a:pPr lvl="1"/>
            <a:r>
              <a:rPr lang="en-US" dirty="0"/>
              <a:t>Active/Disabled : </a:t>
            </a:r>
            <a:r>
              <a:rPr lang="en-US" dirty="0">
                <a:solidFill>
                  <a:srgbClr val="FF0000"/>
                </a:solidFill>
              </a:rPr>
              <a:t>.active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.disabled</a:t>
            </a:r>
          </a:p>
        </p:txBody>
      </p:sp>
    </p:spTree>
    <p:extLst>
      <p:ext uri="{BB962C8B-B14F-4D97-AF65-F5344CB8AC3E}">
        <p14:creationId xmlns:p14="http://schemas.microsoft.com/office/powerpoint/2010/main" val="192283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060848"/>
            <a:ext cx="7128792" cy="46628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-secondary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-success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-info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-warning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-danger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-dark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-link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-lg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 active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Primary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 disabled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Disabled Primary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</a:t>
            </a:r>
          </a:p>
          <a:p>
            <a:pPr lvl="1"/>
            <a:r>
              <a:rPr lang="en-US" dirty="0"/>
              <a:t>Bootstrap 3 </a:t>
            </a:r>
          </a:p>
          <a:p>
            <a:pPr lvl="2"/>
            <a:r>
              <a:rPr lang="en-US" dirty="0"/>
              <a:t>provides </a:t>
            </a:r>
            <a:r>
              <a:rPr lang="en-US" dirty="0" err="1"/>
              <a:t>glyphicons</a:t>
            </a:r>
            <a:r>
              <a:rPr lang="en-US" dirty="0"/>
              <a:t> as part of its own icon library</a:t>
            </a:r>
          </a:p>
          <a:p>
            <a:pPr lvl="1"/>
            <a:r>
              <a:rPr lang="en-US" dirty="0"/>
              <a:t>Bootstrap 4 </a:t>
            </a:r>
          </a:p>
          <a:p>
            <a:pPr lvl="2"/>
            <a:r>
              <a:rPr lang="en-US" dirty="0"/>
              <a:t>not support </a:t>
            </a:r>
            <a:r>
              <a:rPr lang="en-US" dirty="0" err="1"/>
              <a:t>glypicons</a:t>
            </a:r>
            <a:r>
              <a:rPr lang="en-US" dirty="0"/>
              <a:t> but you can using awesome font</a:t>
            </a:r>
          </a:p>
        </p:txBody>
      </p:sp>
    </p:spTree>
    <p:extLst>
      <p:ext uri="{BB962C8B-B14F-4D97-AF65-F5344CB8AC3E}">
        <p14:creationId xmlns:p14="http://schemas.microsoft.com/office/powerpoint/2010/main" val="3705011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Icon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40F-EE30-00D5-82E1-FA11619D8999}"/>
              </a:ext>
            </a:extLst>
          </p:cNvPr>
          <p:cNvSpPr txBox="1"/>
          <p:nvPr/>
        </p:nvSpPr>
        <p:spPr>
          <a:xfrm>
            <a:off x="1907704" y="2035145"/>
            <a:ext cx="7128792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https://use.fontawesome.com/releases/v5.6.3/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/all.css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sha384-UHRtZLI+pbxtHCWp1t77Bi1L4ZtiqrqD80Kn4Z8NTSRyMA2Fd33n5dQ8lWUE00s/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fa-heart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fa-thumbs-up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fa-cloud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fa-search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fa-cog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fa-file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fa-edit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fa-trash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22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Badges</a:t>
            </a:r>
          </a:p>
          <a:p>
            <a:pPr lvl="1"/>
            <a:r>
              <a:rPr lang="en-US" dirty="0"/>
              <a:t>Badges are numerical indicators of how many items are associated with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.badge</a:t>
            </a:r>
            <a:r>
              <a:rPr lang="en-US" dirty="0"/>
              <a:t> within element</a:t>
            </a:r>
          </a:p>
          <a:p>
            <a:pPr lvl="1"/>
            <a:r>
              <a:rPr lang="en-US" dirty="0"/>
              <a:t>Contextual Badges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.badge-primary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.badge-light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.badge-dark</a:t>
            </a:r>
          </a:p>
          <a:p>
            <a:pPr lvl="1"/>
            <a:r>
              <a:rPr lang="en-US" dirty="0"/>
              <a:t>Pill Badges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.badge-pill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71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Badges - Contextual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badge-primary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badge-secondary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badge-success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badge-danger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badge-warning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badge-info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badge-light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badge-dark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Messages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badge-light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CSS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pPr lvl="1"/>
            <a:r>
              <a:rPr lang="en-US" dirty="0"/>
              <a:t>Markup language for the structure and presentation of world wide web contents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major version of HTML</a:t>
            </a:r>
          </a:p>
          <a:p>
            <a:pPr lvl="1"/>
            <a:r>
              <a:rPr lang="en-US" dirty="0"/>
              <a:t>Support the traditional HTML and XHTML</a:t>
            </a:r>
          </a:p>
          <a:p>
            <a:pPr lvl="1"/>
            <a:r>
              <a:rPr lang="en-US" dirty="0"/>
              <a:t>Also cross-platform (tablet, smartphone, notebook or smart TV)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63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Badges - Pill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badge-primary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badge-secondary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badge-success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badge-danger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badge-warning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badge-info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badge-light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badge-dark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Messages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badge badge-pill badge-light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4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Dropdown</a:t>
            </a:r>
          </a:p>
          <a:p>
            <a:pPr lvl="1"/>
            <a:r>
              <a:rPr lang="en-US" dirty="0"/>
              <a:t>Dropdown menu is a toggleable menu that allows user to choose one value from a predefined list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.dropdown</a:t>
            </a:r>
            <a:r>
              <a:rPr lang="en-US" dirty="0"/>
              <a:t> indicate a dropdown menu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.dropdown-toggle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data-toggle=“dropdown”</a:t>
            </a:r>
            <a:r>
              <a:rPr lang="en-US" dirty="0"/>
              <a:t> attribute to open dropdown menu within button or link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.caret</a:t>
            </a:r>
            <a:r>
              <a:rPr lang="en-US" dirty="0"/>
              <a:t> to create a caret arrow icon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.dropdown-menu</a:t>
            </a:r>
            <a:r>
              <a:rPr lang="en-US" dirty="0"/>
              <a:t> to main menu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.dropdown-item</a:t>
            </a:r>
            <a:r>
              <a:rPr lang="en-US" dirty="0"/>
              <a:t> to each menu item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.divider</a:t>
            </a:r>
            <a:r>
              <a:rPr lang="en-US" dirty="0"/>
              <a:t> to separate link inside dropdown menu  </a:t>
            </a:r>
          </a:p>
        </p:txBody>
      </p:sp>
    </p:spTree>
    <p:extLst>
      <p:ext uri="{BB962C8B-B14F-4D97-AF65-F5344CB8AC3E}">
        <p14:creationId xmlns:p14="http://schemas.microsoft.com/office/powerpoint/2010/main" val="784064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4778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-primary dropdown-toggle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Name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dropdown-menu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        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Change Password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dropdown-divider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 Out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07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Navbar</a:t>
            </a:r>
          </a:p>
          <a:p>
            <a:pPr lvl="1"/>
            <a:r>
              <a:rPr lang="en-US" dirty="0"/>
              <a:t>A navigation bar is a navigation header that is placed at the top of the page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.navbar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navbar-expand-xl|lg|md|sm</a:t>
            </a:r>
            <a:r>
              <a:rPr lang="en-US" dirty="0"/>
              <a:t> collapsing class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class=“navbar-nav”</a:t>
            </a:r>
            <a:r>
              <a:rPr lang="en-US" dirty="0"/>
              <a:t> to element group ex.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.nav-item</a:t>
            </a:r>
            <a:r>
              <a:rPr lang="en-US" dirty="0"/>
              <a:t> to item element ex. </a:t>
            </a:r>
            <a:r>
              <a:rPr lang="en-US" dirty="0">
                <a:solidFill>
                  <a:srgbClr val="FF0000"/>
                </a:solidFill>
              </a:rPr>
              <a:t>&lt;li&gt;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.nav-link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161001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39703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navigatebar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 navbar-expand-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-secondary navbar-dark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navbar-brand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Bootstrap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 navbar-nav 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nav-item dropdown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 dropdown-toggle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dropdown-menu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Page 1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Page 2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Page 3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 navbar-nav ml-auto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 nav-item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nav-link dropdown-toggle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 Name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dropdown-menu dropdown-menu-right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        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Change Password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dropdown-divider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 Out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22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A basic table has a light padding and horizontal dividers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.table</a:t>
            </a:r>
            <a:r>
              <a:rPr lang="en-US" dirty="0"/>
              <a:t> to &lt;table&gt;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.table-striped</a:t>
            </a:r>
            <a:r>
              <a:rPr lang="en-US" dirty="0"/>
              <a:t> for striped rows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.table-bordered</a:t>
            </a:r>
            <a:r>
              <a:rPr lang="en-US" dirty="0"/>
              <a:t> to add borders on all sides of the table and cells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.table-hover</a:t>
            </a:r>
            <a:r>
              <a:rPr lang="en-US" dirty="0"/>
              <a:t> for a hover effect on table rows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.table-borderless</a:t>
            </a:r>
            <a:r>
              <a:rPr lang="en-US" dirty="0"/>
              <a:t> to remove borders from the table</a:t>
            </a:r>
          </a:p>
          <a:p>
            <a:pPr lvl="1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thead</a:t>
            </a:r>
            <a:r>
              <a:rPr lang="en-US" dirty="0">
                <a:solidFill>
                  <a:srgbClr val="FF0000"/>
                </a:solidFill>
              </a:rPr>
              <a:t>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thead</a:t>
            </a:r>
            <a:r>
              <a:rPr lang="en-US" dirty="0">
                <a:solidFill>
                  <a:srgbClr val="FF0000"/>
                </a:solidFill>
              </a:rPr>
              <a:t>-light</a:t>
            </a:r>
            <a:r>
              <a:rPr lang="en-US" dirty="0"/>
              <a:t> for a black ground color to table header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8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Contextual classes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A0E3E-F37B-67D2-62ED-C652C7864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66277"/>
              </p:ext>
            </p:extLst>
          </p:nvPr>
        </p:nvGraphicFramePr>
        <p:xfrm>
          <a:off x="2267744" y="2708920"/>
          <a:ext cx="6328933" cy="3564789"/>
        </p:xfrm>
        <a:graphic>
          <a:graphicData uri="http://schemas.openxmlformats.org/drawingml/2006/table">
            <a:tbl>
              <a:tblPr/>
              <a:tblGrid>
                <a:gridCol w="1423421">
                  <a:extLst>
                    <a:ext uri="{9D8B030D-6E8A-4147-A177-3AD203B41FA5}">
                      <a16:colId xmlns:a16="http://schemas.microsoft.com/office/drawing/2014/main" val="181668654"/>
                    </a:ext>
                  </a:extLst>
                </a:gridCol>
                <a:gridCol w="4905512">
                  <a:extLst>
                    <a:ext uri="{9D8B030D-6E8A-4147-A177-3AD203B41FA5}">
                      <a16:colId xmlns:a16="http://schemas.microsoft.com/office/drawing/2014/main" val="2098562197"/>
                    </a:ext>
                  </a:extLst>
                </a:gridCol>
              </a:tblGrid>
              <a:tr h="290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Class</a:t>
                      </a:r>
                    </a:p>
                  </a:txBody>
                  <a:tcPr marL="75009" marR="75009" marT="37505" marB="375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75009" marR="75009" marT="37505" marB="3750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03293"/>
                  </a:ext>
                </a:extLst>
              </a:tr>
              <a:tr h="290956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.table-primary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Blue: Indicates an important action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7394"/>
                  </a:ext>
                </a:extLst>
              </a:tr>
              <a:tr h="384183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.table-success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Green: Indicates a successful or positive action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5450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.table-danger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13206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.table-info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30380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.table-warning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Orange: Indicates a warning that might need attention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06505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.table-active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00747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.table-secondary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Grey: Indicates a slightly less important action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72049"/>
                  </a:ext>
                </a:extLst>
              </a:tr>
              <a:tr h="345034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.table-light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Light grey table or table row background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19810"/>
                  </a:ext>
                </a:extLst>
              </a:tr>
              <a:tr h="503182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.table-dark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Dark grey table or table row background</a:t>
                      </a:r>
                    </a:p>
                  </a:txBody>
                  <a:tcPr marL="75009" marR="75009" marT="37505" marB="37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2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93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Responsive table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380680-F7B2-6C17-CCB0-9263C307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97948"/>
              </p:ext>
            </p:extLst>
          </p:nvPr>
        </p:nvGraphicFramePr>
        <p:xfrm>
          <a:off x="2555775" y="4552528"/>
          <a:ext cx="4968554" cy="1828800"/>
        </p:xfrm>
        <a:graphic>
          <a:graphicData uri="http://schemas.openxmlformats.org/drawingml/2006/table">
            <a:tbl>
              <a:tblPr/>
              <a:tblGrid>
                <a:gridCol w="2484277">
                  <a:extLst>
                    <a:ext uri="{9D8B030D-6E8A-4147-A177-3AD203B41FA5}">
                      <a16:colId xmlns:a16="http://schemas.microsoft.com/office/drawing/2014/main" val="1906174807"/>
                    </a:ext>
                  </a:extLst>
                </a:gridCol>
                <a:gridCol w="2484277">
                  <a:extLst>
                    <a:ext uri="{9D8B030D-6E8A-4147-A177-3AD203B41FA5}">
                      <a16:colId xmlns:a16="http://schemas.microsoft.com/office/drawing/2014/main" val="1030377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Screen width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4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.table-responsive-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sm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 576px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43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.table-responsive-md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 768px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2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.table-responsive-lg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 992px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7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.table-responsive-xl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 1200px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69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F7EE38-D6DE-367E-F9F1-1A3A1C6F1EAE}"/>
              </a:ext>
            </a:extLst>
          </p:cNvPr>
          <p:cNvSpPr txBox="1"/>
          <p:nvPr/>
        </p:nvSpPr>
        <p:spPr>
          <a:xfrm>
            <a:off x="2555776" y="2708920"/>
            <a:ext cx="4968553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="table-responsive"&gt;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="table"&gt;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43858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table-responsive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datatable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table table-bordered table-hover table-striped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Share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BBL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12500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SCB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TMB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KBANK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750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41250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CIMB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14000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SCNB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30000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83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Modal</a:t>
            </a:r>
          </a:p>
          <a:p>
            <a:pPr lvl="1"/>
            <a:r>
              <a:rPr lang="en-US" dirty="0"/>
              <a:t>Modal component is a dialog box/popup window that is displayed on top of the current page</a:t>
            </a:r>
          </a:p>
          <a:p>
            <a:pPr lvl="2"/>
            <a:r>
              <a:rPr lang="en-US" dirty="0"/>
              <a:t>Modal part</a:t>
            </a:r>
          </a:p>
          <a:p>
            <a:pPr lvl="3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  <a:p>
            <a:pPr lvl="4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.modal</a:t>
            </a:r>
            <a:r>
              <a:rPr lang="en-US" dirty="0"/>
              <a:t> to &lt;div&gt; with an ID for trigger</a:t>
            </a:r>
          </a:p>
          <a:p>
            <a:pPr lvl="4"/>
            <a:r>
              <a:rPr lang="en-US" dirty="0"/>
              <a:t>Can add class animation for effect ex. </a:t>
            </a:r>
            <a:r>
              <a:rPr lang="en-US" dirty="0">
                <a:solidFill>
                  <a:srgbClr val="FF0000"/>
                </a:solidFill>
              </a:rPr>
              <a:t>.fade</a:t>
            </a:r>
          </a:p>
          <a:p>
            <a:pPr lvl="3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</a:t>
            </a:r>
          </a:p>
          <a:p>
            <a:pPr lvl="4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.modal-dialog</a:t>
            </a:r>
            <a:r>
              <a:rPr lang="en-US" dirty="0"/>
              <a:t> setting proper width &amp; margin</a:t>
            </a:r>
          </a:p>
          <a:p>
            <a:pPr lvl="2"/>
            <a:r>
              <a:rPr lang="en-US" dirty="0"/>
              <a:t>Content part </a:t>
            </a:r>
          </a:p>
          <a:p>
            <a:pPr lvl="3"/>
            <a:r>
              <a:rPr lang="en-US" dirty="0"/>
              <a:t>Add class </a:t>
            </a:r>
            <a:r>
              <a:rPr lang="en-US" dirty="0">
                <a:solidFill>
                  <a:srgbClr val="FF0000"/>
                </a:solidFill>
              </a:rPr>
              <a:t>.modal-content</a:t>
            </a:r>
            <a:r>
              <a:rPr lang="en-US" dirty="0"/>
              <a:t>  consist of 3 layer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.modal-header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.modal-body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.modal-footer</a:t>
            </a:r>
          </a:p>
          <a:p>
            <a:pPr lvl="2"/>
            <a:r>
              <a:rPr lang="en-US" dirty="0"/>
              <a:t>Trigger part</a:t>
            </a:r>
          </a:p>
          <a:p>
            <a:pPr lvl="3"/>
            <a:r>
              <a:rPr lang="en-US" dirty="0"/>
              <a:t>Add attribute </a:t>
            </a:r>
            <a:r>
              <a:rPr lang="en-US" dirty="0">
                <a:solidFill>
                  <a:srgbClr val="FF0000"/>
                </a:solidFill>
              </a:rPr>
              <a:t>data-toggle=“modal”</a:t>
            </a:r>
          </a:p>
          <a:p>
            <a:pPr lvl="3"/>
            <a:r>
              <a:rPr lang="en-US" dirty="0"/>
              <a:t>Add attribute </a:t>
            </a:r>
            <a:r>
              <a:rPr lang="en-US" dirty="0">
                <a:solidFill>
                  <a:srgbClr val="FF0000"/>
                </a:solidFill>
              </a:rPr>
              <a:t>data-target=“#ID”</a:t>
            </a:r>
            <a:r>
              <a:rPr lang="en-US" dirty="0"/>
              <a:t> point to an ID of 1</a:t>
            </a:r>
            <a:r>
              <a:rPr lang="en-US" baseline="30000" dirty="0"/>
              <a:t>st</a:t>
            </a:r>
            <a:r>
              <a:rPr lang="en-US" dirty="0"/>
              <a:t> layer in modal part</a:t>
            </a:r>
          </a:p>
          <a:p>
            <a:pPr lvl="3"/>
            <a:endParaRPr lang="en-US" dirty="0"/>
          </a:p>
          <a:p>
            <a:pPr marL="402336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vs CSS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  <a:p>
            <a:pPr lvl="1"/>
            <a:r>
              <a:rPr lang="en-US" dirty="0"/>
              <a:t>Presentation language to give content style and appearance</a:t>
            </a:r>
          </a:p>
          <a:p>
            <a:pPr lvl="1"/>
            <a:r>
              <a:rPr lang="en-US" dirty="0"/>
              <a:t>Style rules for HTML documents</a:t>
            </a:r>
          </a:p>
          <a:p>
            <a:pPr lvl="1"/>
            <a:r>
              <a:rPr lang="en-US" dirty="0"/>
              <a:t>The latest standard for CSS</a:t>
            </a:r>
          </a:p>
          <a:p>
            <a:pPr lvl="1"/>
            <a:r>
              <a:rPr lang="en-US" dirty="0"/>
              <a:t>Completely backwards-compatible with earlier versions of CSS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Modal</a:t>
            </a:r>
          </a:p>
          <a:p>
            <a:pPr lvl="1"/>
            <a:r>
              <a:rPr lang="en-US" dirty="0"/>
              <a:t>Modal Size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.modal-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 – small modal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.modal-lg</a:t>
            </a:r>
            <a:r>
              <a:rPr lang="en-US" dirty="0"/>
              <a:t> – large modal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.modal-xl</a:t>
            </a:r>
            <a:r>
              <a:rPr lang="en-US" dirty="0"/>
              <a:t> – extra large modal</a:t>
            </a:r>
          </a:p>
          <a:p>
            <a:pPr lvl="1"/>
            <a:r>
              <a:rPr lang="en-US" dirty="0"/>
              <a:t>Modal dismiss</a:t>
            </a:r>
          </a:p>
          <a:p>
            <a:pPr lvl="2"/>
            <a:r>
              <a:rPr lang="en-US" dirty="0"/>
              <a:t>Add attribute </a:t>
            </a:r>
            <a:r>
              <a:rPr lang="en-US" dirty="0">
                <a:solidFill>
                  <a:srgbClr val="FF0000"/>
                </a:solidFill>
              </a:rPr>
              <a:t>data-dismiss=“modal”</a:t>
            </a:r>
          </a:p>
          <a:p>
            <a:pPr lvl="2"/>
            <a:endParaRPr lang="en-US" dirty="0"/>
          </a:p>
          <a:p>
            <a:pPr marL="402336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31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9C54D-D05E-7225-691B-B4001120D767}"/>
              </a:ext>
            </a:extLst>
          </p:cNvPr>
          <p:cNvSpPr txBox="1"/>
          <p:nvPr/>
        </p:nvSpPr>
        <p:spPr>
          <a:xfrm>
            <a:off x="1907704" y="2035145"/>
            <a:ext cx="7128792" cy="46628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Bootstramp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width=device-width, initial-scale=1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/bootstrap.min.css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/jquery@3.5.1/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/jquery.slim.min.js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https://cdn.jsdelivr.net/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/bootstrap@4.6.2/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/bootstrap.bundle.min.js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data-target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#modaldialog1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Show Modal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modaldialog1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modal-title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data-dismiss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&amp;times;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Dialog 1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-dark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data-dismiss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9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40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Border - </a:t>
            </a:r>
            <a:r>
              <a:rPr lang="en-US" dirty="0">
                <a:solidFill>
                  <a:srgbClr val="FF0000"/>
                </a:solidFill>
              </a:rPr>
              <a:t>.border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.border-0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.border-top-0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.border-right-0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.border-bottom-0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.border-left-0</a:t>
            </a:r>
          </a:p>
          <a:p>
            <a:pPr lvl="1"/>
            <a:r>
              <a:rPr lang="en-US" dirty="0"/>
              <a:t>Border Color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.border-primary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.border-light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.border-white</a:t>
            </a:r>
          </a:p>
          <a:p>
            <a:pPr lvl="1"/>
            <a:r>
              <a:rPr lang="en-US" dirty="0"/>
              <a:t>Border Radius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.rounded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.rounded-lg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.rounded-top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.rounded-right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.rounded-bottom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.rounded-left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.rounded-circle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.rounded-0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02336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Float &amp; </a:t>
            </a:r>
            <a:r>
              <a:rPr lang="en-US" dirty="0" err="1"/>
              <a:t>Clearfix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.float-right</a:t>
            </a:r>
            <a:r>
              <a:rPr lang="en-US" dirty="0"/>
              <a:t> – float an element to the right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.float-left</a:t>
            </a:r>
            <a:r>
              <a:rPr lang="en-US" dirty="0"/>
              <a:t> – float an element to the left</a:t>
            </a:r>
          </a:p>
          <a:p>
            <a:pPr lvl="2"/>
            <a:r>
              <a:rPr lang="en-US" dirty="0"/>
              <a:t>.</a:t>
            </a:r>
            <a:r>
              <a:rPr lang="en-US" dirty="0" err="1">
                <a:solidFill>
                  <a:srgbClr val="FF0000"/>
                </a:solidFill>
              </a:rPr>
              <a:t>clearfix</a:t>
            </a:r>
            <a:r>
              <a:rPr lang="en-US" dirty="0"/>
              <a:t> – to clear float</a:t>
            </a:r>
          </a:p>
          <a:p>
            <a:pPr lvl="1"/>
            <a:r>
              <a:rPr lang="en-US" dirty="0"/>
              <a:t>Responsive Float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.float-*-</a:t>
            </a:r>
            <a:r>
              <a:rPr lang="en-US" dirty="0" err="1">
                <a:solidFill>
                  <a:srgbClr val="FF0000"/>
                </a:solidFill>
              </a:rPr>
              <a:t>left|right</a:t>
            </a:r>
            <a:r>
              <a:rPr lang="en-US" dirty="0"/>
              <a:t> 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 – small (&gt;=576px)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md</a:t>
            </a:r>
            <a:r>
              <a:rPr lang="en-US" dirty="0"/>
              <a:t> – medium (&gt;=768px)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lg</a:t>
            </a:r>
            <a:r>
              <a:rPr lang="en-US" dirty="0"/>
              <a:t> – large (&gt;=992px)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xl</a:t>
            </a:r>
            <a:r>
              <a:rPr lang="en-US" dirty="0"/>
              <a:t> – extra large (&gt;=1200px)</a:t>
            </a:r>
          </a:p>
          <a:p>
            <a:pPr lvl="1"/>
            <a:r>
              <a:rPr lang="en-US" dirty="0"/>
              <a:t>Center Align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.mx-auto</a:t>
            </a:r>
            <a:r>
              <a:rPr lang="en-US" dirty="0"/>
              <a:t> – add margin-left &amp; margin-right: auto</a:t>
            </a:r>
          </a:p>
          <a:p>
            <a:pPr lvl="1"/>
            <a:r>
              <a:rPr lang="en-US" dirty="0"/>
              <a:t>Width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w-*</a:t>
            </a:r>
            <a:r>
              <a:rPr lang="en-US" dirty="0"/>
              <a:t> - .w-25, .w-50, .w-75, .w-100, .mx-100</a:t>
            </a:r>
          </a:p>
          <a:p>
            <a:pPr lvl="1"/>
            <a:r>
              <a:rPr lang="en-US" dirty="0"/>
              <a:t>Height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h-*</a:t>
            </a:r>
            <a:r>
              <a:rPr lang="en-US" dirty="0"/>
              <a:t> - .h-25, .h-50, .h-75, .h-100, .mh-100</a:t>
            </a:r>
          </a:p>
          <a:p>
            <a:pPr lvl="1"/>
            <a:endParaRPr lang="en-US" dirty="0"/>
          </a:p>
          <a:p>
            <a:pPr marL="402336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15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Spacing - classes are used in the format: </a:t>
            </a:r>
            <a:r>
              <a:rPr lang="en-US" dirty="0">
                <a:solidFill>
                  <a:srgbClr val="FF0000"/>
                </a:solidFill>
              </a:rPr>
              <a:t>{property}{sides}-{size}</a:t>
            </a:r>
          </a:p>
          <a:p>
            <a:pPr lvl="2"/>
            <a:r>
              <a:rPr lang="en-US" dirty="0"/>
              <a:t>property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– sets margin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– sets padding</a:t>
            </a:r>
          </a:p>
          <a:p>
            <a:pPr lvl="2"/>
            <a:r>
              <a:rPr lang="en-US" dirty="0"/>
              <a:t>sides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- sets margin-top or padding-top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- sets margin-bottom or padding-bottom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- sets margin-left or padding-left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- sets margin-right or padding-right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- sets both padding-left and padding-right or margin-left and margin-right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- sets both padding-top and padding-bottom or margin-top and margin-bottom</a:t>
            </a:r>
          </a:p>
          <a:p>
            <a:pPr lvl="3"/>
            <a:r>
              <a:rPr lang="en-US" dirty="0"/>
              <a:t>blank - sets a margin or padding on all 4 sides of the element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9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Spacing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size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- sets margin or padding to 0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- sets margin or padding to .25rem (4px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- sets margin or padding to .5rem (8px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- sets margin or padding to 1rem (16px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- sets margin or padding to 1.5rem (24px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- sets margin or padding to 3rem (48px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- sets margin to auto</a:t>
            </a:r>
          </a:p>
          <a:p>
            <a:pPr lvl="2"/>
            <a:r>
              <a:rPr lang="en-US" dirty="0"/>
              <a:t>margins can also be negative, by adding an "n" in front of size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n1</a:t>
            </a:r>
            <a:r>
              <a:rPr lang="en-US" dirty="0"/>
              <a:t> - sets margin to -.25rem (-4px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n2</a:t>
            </a:r>
            <a:r>
              <a:rPr lang="en-US" dirty="0"/>
              <a:t> - sets margin to -.5rem (-8px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n3</a:t>
            </a:r>
            <a:r>
              <a:rPr lang="en-US" dirty="0"/>
              <a:t> - sets margin to -1rem (-16px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n4</a:t>
            </a:r>
            <a:r>
              <a:rPr lang="en-US" dirty="0"/>
              <a:t> - sets margin to -1.5rem (-24px if font-size is 16px)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n5</a:t>
            </a:r>
            <a:r>
              <a:rPr lang="en-US" dirty="0"/>
              <a:t> - sets margin to -3rem (-48px if font-size is 16px)</a:t>
            </a:r>
          </a:p>
        </p:txBody>
      </p:sp>
    </p:spTree>
    <p:extLst>
      <p:ext uri="{BB962C8B-B14F-4D97-AF65-F5344CB8AC3E}">
        <p14:creationId xmlns:p14="http://schemas.microsoft.com/office/powerpoint/2010/main" val="814372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Spacing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999DC8-A2BD-971B-5DA4-576C6E78E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32800"/>
              </p:ext>
            </p:extLst>
          </p:nvPr>
        </p:nvGraphicFramePr>
        <p:xfrm>
          <a:off x="3851920" y="2091773"/>
          <a:ext cx="4248472" cy="4544289"/>
        </p:xfrm>
        <a:graphic>
          <a:graphicData uri="http://schemas.openxmlformats.org/drawingml/2006/table">
            <a:tbl>
              <a:tblPr/>
              <a:tblGrid>
                <a:gridCol w="1618563">
                  <a:extLst>
                    <a:ext uri="{9D8B030D-6E8A-4147-A177-3AD203B41FA5}">
                      <a16:colId xmlns:a16="http://schemas.microsoft.com/office/drawing/2014/main" val="2443195987"/>
                    </a:ext>
                  </a:extLst>
                </a:gridCol>
                <a:gridCol w="2629909">
                  <a:extLst>
                    <a:ext uri="{9D8B030D-6E8A-4147-A177-3AD203B41FA5}">
                      <a16:colId xmlns:a16="http://schemas.microsoft.com/office/drawing/2014/main" val="1248301526"/>
                    </a:ext>
                  </a:extLst>
                </a:gridCol>
              </a:tblGrid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.m-# / m-*-#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margin on all sides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2710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.mt-# / mt-*-#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margin top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1323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.mb-# / mb-*-#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margin bottom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90842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.ml-# / ml-*-#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margin left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2387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mr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-# /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mr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margin right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8603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.mx-# / mx-*-#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margin left and right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584622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.my-# / my-*-#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margin top and bottom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44810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.p-# / p-*-#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on all sides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14101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.pt-# / pt-*-#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top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50146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.pb-# / pb-*-#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bottom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35037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.pl-# / pl-*-#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left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702604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.pr-# / pr-*-#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right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08829"/>
                  </a:ext>
                </a:extLst>
              </a:tr>
              <a:tr h="2966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py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-# /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py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top and bottom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78642"/>
                  </a:ext>
                </a:extLst>
              </a:tr>
              <a:tr h="326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-# /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-*-#</a:t>
                      </a:r>
                    </a:p>
                  </a:txBody>
                  <a:tcPr marL="100536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padding left and right</a:t>
                      </a:r>
                    </a:p>
                  </a:txBody>
                  <a:tcPr marL="50268" marR="50268" marT="50268" marB="502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40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150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Shadow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.shadow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.shadow-none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.shadow-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.shadow-lg</a:t>
            </a:r>
          </a:p>
          <a:p>
            <a:pPr lvl="1"/>
            <a:r>
              <a:rPr lang="en-US" dirty="0"/>
              <a:t>Align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.align-baseline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.align-top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.align-middle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.align-bottom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.align-text-top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.align-text-bottom</a:t>
            </a:r>
          </a:p>
          <a:p>
            <a:pPr lvl="1"/>
            <a:r>
              <a:rPr lang="en-US" dirty="0"/>
              <a:t>Visibility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.visible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.invisible</a:t>
            </a:r>
          </a:p>
          <a:p>
            <a:pPr lvl="1"/>
            <a:r>
              <a:rPr lang="en-US" dirty="0"/>
              <a:t>Position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.fixed-top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.fixed-bottom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.sticky-top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.text-muted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.text-light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.text-white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.text-body</a:t>
            </a:r>
          </a:p>
          <a:p>
            <a:pPr lvl="1"/>
            <a:r>
              <a:rPr lang="en-US" dirty="0"/>
              <a:t>Background Color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-primary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-secondary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-info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-warning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-danger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-dark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-light</a:t>
            </a:r>
          </a:p>
          <a:p>
            <a:pPr marL="658368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51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Typography</a:t>
            </a:r>
          </a:p>
          <a:p>
            <a:pPr marL="658368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6A5166-E738-E15A-BC3D-0D39A196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1265"/>
              </p:ext>
            </p:extLst>
          </p:nvPr>
        </p:nvGraphicFramePr>
        <p:xfrm>
          <a:off x="2267744" y="2708920"/>
          <a:ext cx="6408712" cy="3895456"/>
        </p:xfrm>
        <a:graphic>
          <a:graphicData uri="http://schemas.openxmlformats.org/drawingml/2006/table">
            <a:tbl>
              <a:tblPr/>
              <a:tblGrid>
                <a:gridCol w="2039078">
                  <a:extLst>
                    <a:ext uri="{9D8B030D-6E8A-4147-A177-3AD203B41FA5}">
                      <a16:colId xmlns:a16="http://schemas.microsoft.com/office/drawing/2014/main" val="433560316"/>
                    </a:ext>
                  </a:extLst>
                </a:gridCol>
                <a:gridCol w="4369634">
                  <a:extLst>
                    <a:ext uri="{9D8B030D-6E8A-4147-A177-3AD203B41FA5}">
                      <a16:colId xmlns:a16="http://schemas.microsoft.com/office/drawing/2014/main" val="2839608508"/>
                    </a:ext>
                  </a:extLst>
                </a:gridCol>
              </a:tblGrid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Class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8814"/>
                  </a:ext>
                </a:extLst>
              </a:tr>
              <a:tr h="46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.display-*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Display headings are used to stand out more than normal headings (larger font-size and lighter font-weight), and there are four classes to choose from: .display-1, .display-2, .display-3, .display-4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23250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.font-weight-bold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Bold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38837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.font-weight-bolder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Bolder bold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10988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.font-weight-normal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7932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.font-weight-light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Light weight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46979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.font-weight-lighter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Lighter weight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43267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.font-italic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Italic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515262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.lead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Makes a paragraph stand out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479778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.small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smaller text (set to 85% of the size of the parent)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98877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.text-break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Prevents long text from breaking layout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59670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.text-center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Indicates center-aligned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83860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.text-decoration-none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the underline from a link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27917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.text-left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left-aligned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69550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.text-justify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justified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78447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.text-monospace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Monospaced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3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126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Typography</a:t>
            </a:r>
          </a:p>
          <a:p>
            <a:pPr marL="658368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6A5166-E738-E15A-BC3D-0D39A196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97171"/>
              </p:ext>
            </p:extLst>
          </p:nvPr>
        </p:nvGraphicFramePr>
        <p:xfrm>
          <a:off x="2267744" y="2708920"/>
          <a:ext cx="6408712" cy="3341066"/>
        </p:xfrm>
        <a:graphic>
          <a:graphicData uri="http://schemas.openxmlformats.org/drawingml/2006/table">
            <a:tbl>
              <a:tblPr/>
              <a:tblGrid>
                <a:gridCol w="2039078">
                  <a:extLst>
                    <a:ext uri="{9D8B030D-6E8A-4147-A177-3AD203B41FA5}">
                      <a16:colId xmlns:a16="http://schemas.microsoft.com/office/drawing/2014/main" val="433560316"/>
                    </a:ext>
                  </a:extLst>
                </a:gridCol>
                <a:gridCol w="4369634">
                  <a:extLst>
                    <a:ext uri="{9D8B030D-6E8A-4147-A177-3AD203B41FA5}">
                      <a16:colId xmlns:a16="http://schemas.microsoft.com/office/drawing/2014/main" val="2839608508"/>
                    </a:ext>
                  </a:extLst>
                </a:gridCol>
              </a:tblGrid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Class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8814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nowrap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no wrap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55453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.text-lowercase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lowercased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25531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.text-reset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Resets the color of a text or a link (inherits the color from its parent)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16486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.text-right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right-aligned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04714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.text-uppercase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uppercased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75015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.text-capitalize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Indicates capitalized text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58508"/>
                  </a:ext>
                </a:extLst>
              </a:tr>
              <a:tr h="207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.initialism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Displays the text inside an &lt;</a:t>
                      </a:r>
                      <a:r>
                        <a:rPr lang="en-US" sz="1200" dirty="0" err="1">
                          <a:effectLst/>
                        </a:rPr>
                        <a:t>abbr</a:t>
                      </a:r>
                      <a:r>
                        <a:rPr lang="en-US" sz="1200" dirty="0">
                          <a:effectLst/>
                        </a:rPr>
                        <a:t>&gt; element in a slightly smaller font size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61910"/>
                  </a:ext>
                </a:extLst>
              </a:tr>
              <a:tr h="54702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.list-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unstyled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Removes the default list-style and left margin on list items (works on both &lt;</a:t>
                      </a:r>
                      <a:r>
                        <a:rPr lang="en-US" sz="1200" dirty="0" err="1">
                          <a:effectLst/>
                        </a:rPr>
                        <a:t>ul</a:t>
                      </a:r>
                      <a:r>
                        <a:rPr lang="en-US" sz="1200" dirty="0">
                          <a:effectLst/>
                        </a:rPr>
                        <a:t>&gt; and &lt;</a:t>
                      </a:r>
                      <a:r>
                        <a:rPr lang="en-US" sz="1200" dirty="0" err="1">
                          <a:effectLst/>
                        </a:rPr>
                        <a:t>ol</a:t>
                      </a:r>
                      <a:r>
                        <a:rPr lang="en-US" sz="1200" dirty="0">
                          <a:effectLst/>
                        </a:rPr>
                        <a:t>&gt;). This class only applies to immediate children list items (to remove the default list-style from any nested lists, apply this class to any nested lists as well)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67063"/>
                  </a:ext>
                </a:extLst>
              </a:tr>
              <a:tr h="29237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.list-inline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Places all list items on a single line (used together with .list-inline-item on each &lt;li&gt; elements)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27369"/>
                  </a:ext>
                </a:extLst>
              </a:tr>
              <a:tr h="122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.pre-scrollable</a:t>
                      </a:r>
                    </a:p>
                  </a:txBody>
                  <a:tcPr marL="37726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Makes a &lt;pre&gt; element scrollable</a:t>
                      </a:r>
                    </a:p>
                  </a:txBody>
                  <a:tcPr marL="18863" marR="18863" marT="18863" marB="18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4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that renders the content respond to the device that accesses it</a:t>
            </a:r>
          </a:p>
          <a:p>
            <a:pPr lvl="1"/>
            <a:r>
              <a:rPr lang="en-US" dirty="0"/>
              <a:t>Makes web page look good on all devices</a:t>
            </a:r>
          </a:p>
          <a:p>
            <a:pPr lvl="1"/>
            <a:r>
              <a:rPr lang="en-US" dirty="0"/>
              <a:t>Uses only HTML and CSS</a:t>
            </a:r>
          </a:p>
          <a:p>
            <a:pPr lvl="1"/>
            <a:r>
              <a:rPr lang="en-US" dirty="0"/>
              <a:t>Is not a program or a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0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Other Display Classes</a:t>
            </a:r>
          </a:p>
          <a:p>
            <a:pPr marL="658368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E8B0F-7A7E-B292-5C46-3181EB1A8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71344"/>
              </p:ext>
            </p:extLst>
          </p:nvPr>
        </p:nvGraphicFramePr>
        <p:xfrm>
          <a:off x="2267744" y="2571345"/>
          <a:ext cx="6192688" cy="4170023"/>
        </p:xfrm>
        <a:graphic>
          <a:graphicData uri="http://schemas.openxmlformats.org/drawingml/2006/table">
            <a:tbl>
              <a:tblPr/>
              <a:tblGrid>
                <a:gridCol w="1429463">
                  <a:extLst>
                    <a:ext uri="{9D8B030D-6E8A-4147-A177-3AD203B41FA5}">
                      <a16:colId xmlns:a16="http://schemas.microsoft.com/office/drawing/2014/main" val="2730283462"/>
                    </a:ext>
                  </a:extLst>
                </a:gridCol>
                <a:gridCol w="4763225">
                  <a:extLst>
                    <a:ext uri="{9D8B030D-6E8A-4147-A177-3AD203B41FA5}">
                      <a16:colId xmlns:a16="http://schemas.microsoft.com/office/drawing/2014/main" val="129621003"/>
                    </a:ext>
                  </a:extLst>
                </a:gridCol>
              </a:tblGrid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Class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13436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.d-none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Hides an element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02819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.d-*-none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Hides an element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20888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.d-inline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inline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040875"/>
                  </a:ext>
                </a:extLst>
              </a:tr>
              <a:tr h="273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.d-*-inline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inline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92896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.d-inline-block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inline block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90290"/>
                  </a:ext>
                </a:extLst>
              </a:tr>
              <a:tr h="270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.d-*-inline-block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inline block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16433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.d-table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display as a table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278373"/>
                  </a:ext>
                </a:extLst>
              </a:tr>
              <a:tr h="270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.d-*-table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Makes an element display as a table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30016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.d-table-cell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display as a table cell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246515"/>
                  </a:ext>
                </a:extLst>
              </a:tr>
              <a:tr h="270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.d-*-table-cell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Makes an element display as a table cell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47812"/>
                  </a:ext>
                </a:extLst>
              </a:tr>
              <a:tr h="212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.d-table-row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Makes an element display as a table row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63907"/>
                  </a:ext>
                </a:extLst>
              </a:tr>
              <a:tr h="270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.d-*-table-row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Makes an element display as a table row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56366"/>
                  </a:ext>
                </a:extLst>
              </a:tr>
              <a:tr h="23359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.d-flex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Creates a flexbox container and transforms direct children into flex items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8540"/>
                  </a:ext>
                </a:extLst>
              </a:tr>
              <a:tr h="24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.d-*-flex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Creates a flexbox container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349"/>
                  </a:ext>
                </a:extLst>
              </a:tr>
              <a:tr h="23359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.d-inline-flex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Creates an inline flexbox container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542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.d-*-inline-flex</a:t>
                      </a:r>
                    </a:p>
                  </a:txBody>
                  <a:tcPr marL="65537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Creates an inline flexbox container on a specific screen size</a:t>
                      </a:r>
                    </a:p>
                  </a:txBody>
                  <a:tcPr marL="32769" marR="32769" marT="32769" marB="327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27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57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https://www.w3schools.com/bootstrap/default.asp</a:t>
            </a:r>
          </a:p>
          <a:p>
            <a:r>
              <a:rPr lang="en-US" dirty="0">
                <a:hlinkClick r:id="rId3"/>
              </a:rPr>
              <a:t>https://www.w3schools.com/bootstrap4/default.asp</a:t>
            </a:r>
          </a:p>
          <a:p>
            <a:r>
              <a:rPr lang="en-US" dirty="0">
                <a:hlinkClick r:id="rId3"/>
              </a:rPr>
              <a:t>https://getbootstrap.com/docs/versions/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https://www.tutorialspoint.com/bootstrap/index.htm</a:t>
            </a:r>
            <a:endParaRPr lang="en-US" dirty="0"/>
          </a:p>
          <a:p>
            <a:r>
              <a:rPr lang="en-US" dirty="0">
                <a:hlinkClick r:id="rId5"/>
              </a:rPr>
              <a:t>https://www.tutorialrepublic.com/twitter-bootstrap-tutorial/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40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3521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Main Point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D6C4226-72F3-8426-72B9-3DC91D762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63" y="4667250"/>
            <a:ext cx="71342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7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  <a:p>
            <a:pPr lvl="1"/>
            <a:r>
              <a:rPr lang="en-US" dirty="0"/>
              <a:t>The viewport is the user’s visible area of a web page</a:t>
            </a:r>
          </a:p>
          <a:p>
            <a:pPr lvl="1"/>
            <a:r>
              <a:rPr lang="en-US" dirty="0"/>
              <a:t>The viewport varies with the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Viewport</a:t>
            </a:r>
          </a:p>
          <a:p>
            <a:pPr lvl="1"/>
            <a:r>
              <a:rPr lang="en-US" dirty="0"/>
              <a:t>Setting by the </a:t>
            </a:r>
            <a:r>
              <a:rPr lang="en-US" dirty="0">
                <a:solidFill>
                  <a:srgbClr val="FF0000"/>
                </a:solidFill>
              </a:rPr>
              <a:t>&lt;meta&gt;</a:t>
            </a:r>
            <a:r>
              <a:rPr lang="en-US" dirty="0"/>
              <a:t> tag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width</a:t>
            </a:r>
            <a:r>
              <a:rPr lang="en-US" dirty="0"/>
              <a:t> can be specified in pixels; the value </a:t>
            </a:r>
            <a:r>
              <a:rPr lang="en-US" b="1" dirty="0"/>
              <a:t>device-width</a:t>
            </a:r>
            <a:r>
              <a:rPr lang="en-US" dirty="0"/>
              <a:t> detects the width of whatever device the user is using</a:t>
            </a:r>
          </a:p>
          <a:p>
            <a:pPr lvl="1"/>
            <a:r>
              <a:rPr lang="en-US" b="1" dirty="0"/>
              <a:t>initial-scale=1.0</a:t>
            </a:r>
            <a:r>
              <a:rPr lang="en-US" dirty="0"/>
              <a:t> means no zooming will be applied</a:t>
            </a:r>
          </a:p>
          <a:p>
            <a:pPr lvl="1"/>
            <a:r>
              <a:rPr lang="en-US" dirty="0"/>
              <a:t>Not recommended: Adding </a:t>
            </a:r>
            <a:r>
              <a:rPr lang="en-US" b="1" dirty="0"/>
              <a:t>maximum-scale=1</a:t>
            </a:r>
            <a:r>
              <a:rPr lang="en-US" dirty="0"/>
              <a:t> means the users cannot zoom (this may be bad for some content)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ADCE3-1D5D-940D-EACE-21D714C878A6}"/>
              </a:ext>
            </a:extLst>
          </p:cNvPr>
          <p:cNvSpPr txBox="1"/>
          <p:nvPr/>
        </p:nvSpPr>
        <p:spPr>
          <a:xfrm>
            <a:off x="2195736" y="2350621"/>
            <a:ext cx="655272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initial-scale=1.0"&gt;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4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5607</TotalTime>
  <Words>8036</Words>
  <Application>Microsoft Office PowerPoint</Application>
  <PresentationFormat>On-screen Show (4:3)</PresentationFormat>
  <Paragraphs>1095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Gill Sans MT</vt:lpstr>
      <vt:lpstr>Verdana</vt:lpstr>
      <vt:lpstr>Wingdings 2</vt:lpstr>
      <vt:lpstr>Solstice</vt:lpstr>
      <vt:lpstr>Introduction to Bootstrap</vt:lpstr>
      <vt:lpstr>Agenda</vt:lpstr>
      <vt:lpstr>HTML vs CSS vs JavaScript</vt:lpstr>
      <vt:lpstr>HTML vs CSS vs JavaScript</vt:lpstr>
      <vt:lpstr>HTML vs CSS vs JavaScript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673</cp:revision>
  <dcterms:created xsi:type="dcterms:W3CDTF">2014-11-15T08:14:00Z</dcterms:created>
  <dcterms:modified xsi:type="dcterms:W3CDTF">2023-05-13T10:04:15Z</dcterms:modified>
</cp:coreProperties>
</file>