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4"/>
  </p:notesMasterIdLst>
  <p:sldIdLst>
    <p:sldId id="256" r:id="rId2"/>
    <p:sldId id="444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76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4" r:id="rId33"/>
    <p:sldId id="475" r:id="rId34"/>
    <p:sldId id="481" r:id="rId35"/>
    <p:sldId id="477" r:id="rId36"/>
    <p:sldId id="478" r:id="rId37"/>
    <p:sldId id="479" r:id="rId38"/>
    <p:sldId id="480" r:id="rId39"/>
    <p:sldId id="504" r:id="rId40"/>
    <p:sldId id="482" r:id="rId41"/>
    <p:sldId id="483" r:id="rId42"/>
    <p:sldId id="484" r:id="rId43"/>
    <p:sldId id="486" r:id="rId44"/>
    <p:sldId id="485" r:id="rId45"/>
    <p:sldId id="487" r:id="rId46"/>
    <p:sldId id="489" r:id="rId47"/>
    <p:sldId id="488" r:id="rId48"/>
    <p:sldId id="490" r:id="rId49"/>
    <p:sldId id="491" r:id="rId50"/>
    <p:sldId id="492" r:id="rId51"/>
    <p:sldId id="495" r:id="rId52"/>
    <p:sldId id="505" r:id="rId53"/>
    <p:sldId id="506" r:id="rId54"/>
    <p:sldId id="507" r:id="rId55"/>
    <p:sldId id="508" r:id="rId56"/>
    <p:sldId id="509" r:id="rId57"/>
    <p:sldId id="510" r:id="rId58"/>
    <p:sldId id="512" r:id="rId59"/>
    <p:sldId id="513" r:id="rId60"/>
    <p:sldId id="514" r:id="rId61"/>
    <p:sldId id="515" r:id="rId62"/>
    <p:sldId id="511" r:id="rId63"/>
    <p:sldId id="516" r:id="rId64"/>
    <p:sldId id="518" r:id="rId65"/>
    <p:sldId id="517" r:id="rId66"/>
    <p:sldId id="493" r:id="rId67"/>
    <p:sldId id="494" r:id="rId68"/>
    <p:sldId id="496" r:id="rId69"/>
    <p:sldId id="497" r:id="rId70"/>
    <p:sldId id="498" r:id="rId71"/>
    <p:sldId id="499" r:id="rId72"/>
    <p:sldId id="501" r:id="rId73"/>
    <p:sldId id="500" r:id="rId74"/>
    <p:sldId id="519" r:id="rId75"/>
    <p:sldId id="520" r:id="rId76"/>
    <p:sldId id="521" r:id="rId77"/>
    <p:sldId id="522" r:id="rId78"/>
    <p:sldId id="523" r:id="rId79"/>
    <p:sldId id="524" r:id="rId80"/>
    <p:sldId id="550" r:id="rId81"/>
    <p:sldId id="525" r:id="rId82"/>
    <p:sldId id="526" r:id="rId83"/>
    <p:sldId id="527" r:id="rId84"/>
    <p:sldId id="528" r:id="rId85"/>
    <p:sldId id="529" r:id="rId86"/>
    <p:sldId id="530" r:id="rId87"/>
    <p:sldId id="536" r:id="rId88"/>
    <p:sldId id="537" r:id="rId89"/>
    <p:sldId id="538" r:id="rId90"/>
    <p:sldId id="539" r:id="rId91"/>
    <p:sldId id="540" r:id="rId92"/>
    <p:sldId id="531" r:id="rId93"/>
    <p:sldId id="534" r:id="rId94"/>
    <p:sldId id="535" r:id="rId95"/>
    <p:sldId id="541" r:id="rId96"/>
    <p:sldId id="532" r:id="rId97"/>
    <p:sldId id="543" r:id="rId98"/>
    <p:sldId id="542" r:id="rId99"/>
    <p:sldId id="547" r:id="rId100"/>
    <p:sldId id="544" r:id="rId101"/>
    <p:sldId id="545" r:id="rId102"/>
    <p:sldId id="546" r:id="rId103"/>
    <p:sldId id="533" r:id="rId104"/>
    <p:sldId id="548" r:id="rId105"/>
    <p:sldId id="549" r:id="rId106"/>
    <p:sldId id="551" r:id="rId107"/>
    <p:sldId id="552" r:id="rId108"/>
    <p:sldId id="553" r:id="rId109"/>
    <p:sldId id="554" r:id="rId110"/>
    <p:sldId id="555" r:id="rId111"/>
    <p:sldId id="556" r:id="rId112"/>
    <p:sldId id="557" r:id="rId113"/>
    <p:sldId id="558" r:id="rId114"/>
    <p:sldId id="559" r:id="rId115"/>
    <p:sldId id="560" r:id="rId116"/>
    <p:sldId id="562" r:id="rId117"/>
    <p:sldId id="563" r:id="rId118"/>
    <p:sldId id="564" r:id="rId119"/>
    <p:sldId id="565" r:id="rId120"/>
    <p:sldId id="566" r:id="rId121"/>
    <p:sldId id="424" r:id="rId122"/>
    <p:sldId id="367" r:id="rId1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7" autoAdjust="0"/>
    <p:restoredTop sz="93657" autoAdjust="0"/>
  </p:normalViewPr>
  <p:slideViewPr>
    <p:cSldViewPr>
      <p:cViewPr varScale="1">
        <p:scale>
          <a:sx n="75" d="100"/>
          <a:sy n="75" d="100"/>
        </p:scale>
        <p:origin x="6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07/05/2023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86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689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12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004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329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0861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8456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content-box : Default. The width and height properties (and min/max properties) includes only the content. Border and padding are not included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border-box : The width and height properties (and min/max properties) includes content, padding and border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326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5447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232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510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568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308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8980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646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722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0266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970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5499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3296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007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8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7380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0740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8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90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9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27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20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6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11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(16px=1em).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44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initial: The default value for the property (the browser default).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inherit: Get the property from the parent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unset: Acts as either inherit or initial. It’ll act as inherit if the parent has a value that matches, or else it will act as initial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7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43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7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9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2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3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86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9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67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specifies an image to use as the background of an element.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the image is repeated so it covers the entire element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32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cover - resize the background image to cover the entire container, even if it has to stretch the image or cut a little bit off one of the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contain - resize the background image to make sure the image is fully visible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9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25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24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The content of the box, where text and images appear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Padding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Clears an area around the content. The padding is transparent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Border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border that goes around the padding and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Margin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Clears an area outside the border. The margin is transparent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38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47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24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2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772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52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5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609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"justify" each line is stretched so that every line has equal width, and the left and right margins are straight (like in magazines and newspapers)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text-align-last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specifies how to align the last line of a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25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text-indent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used to specify the indentation of the first line of a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letter-spacing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used to specify the space between the characters in a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line-height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used to specify the space between 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word-spacing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used to specify the space between the words in a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530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499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17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834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414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https://fonts.google.com/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647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35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304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40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are positioned static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69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594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263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63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226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686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075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5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046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57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365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914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8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74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740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36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574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761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42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199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13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305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40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435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98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2386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1755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99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083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68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309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482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18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83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20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591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0652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483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136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695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8561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3623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6869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3079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1755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3454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262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778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6798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7617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07/05/2023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07/05/2023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07/05/2023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07/05/2023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07/05/2023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07/05/2023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07/05/2023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07/05/2023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07/05/2023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07/05/2023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07/05/2023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07/05/2023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justify-content.asp" TargetMode="External"/><Relationship Id="rId3" Type="http://schemas.openxmlformats.org/officeDocument/2006/relationships/hyperlink" Target="https://www.w3schools.com/cssref/css3_pr_align-content.asp" TargetMode="External"/><Relationship Id="rId7" Type="http://schemas.openxmlformats.org/officeDocument/2006/relationships/hyperlink" Target="https://www.w3schools.com/cssref/css3_pr_flex-wrap.asp" TargetMode="Externa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css3_pr_flex-flow.asp" TargetMode="External"/><Relationship Id="rId5" Type="http://schemas.openxmlformats.org/officeDocument/2006/relationships/hyperlink" Target="https://www.w3schools.com/cssref/css3_pr_flex-direction.asp" TargetMode="External"/><Relationship Id="rId4" Type="http://schemas.openxmlformats.org/officeDocument/2006/relationships/hyperlink" Target="https://www.w3schools.com/cssref/css3_pr_align-items.asp" TargetMode="Externa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order.asp" TargetMode="External"/><Relationship Id="rId3" Type="http://schemas.openxmlformats.org/officeDocument/2006/relationships/hyperlink" Target="https://www.w3schools.com/cssref/css3_pr_align-self.asp" TargetMode="External"/><Relationship Id="rId7" Type="http://schemas.openxmlformats.org/officeDocument/2006/relationships/hyperlink" Target="https://www.w3schools.com/cssref/css3_pr_flex-shrink.asp" TargetMode="External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css3_pr_flex-grow.asp" TargetMode="External"/><Relationship Id="rId5" Type="http://schemas.openxmlformats.org/officeDocument/2006/relationships/hyperlink" Target="https://www.w3schools.com/cssref/css3_pr_flex-basis.asp" TargetMode="External"/><Relationship Id="rId4" Type="http://schemas.openxmlformats.org/officeDocument/2006/relationships/hyperlink" Target="https://www.w3schools.com/cssref/css3_pr_flex.asp" TargetMode="Externa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grid-auto-flow.asp" TargetMode="External"/><Relationship Id="rId3" Type="http://schemas.openxmlformats.org/officeDocument/2006/relationships/hyperlink" Target="https://www.w3schools.com/cssref/css3_pr_column-gap.asp" TargetMode="External"/><Relationship Id="rId7" Type="http://schemas.openxmlformats.org/officeDocument/2006/relationships/hyperlink" Target="https://www.w3schools.com/cssref/pr_grid-auto-columns.asp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grid-area.asp" TargetMode="External"/><Relationship Id="rId11" Type="http://schemas.openxmlformats.org/officeDocument/2006/relationships/hyperlink" Target="https://www.w3schools.com/cssref/pr_grid-column-end.asp" TargetMode="External"/><Relationship Id="rId5" Type="http://schemas.openxmlformats.org/officeDocument/2006/relationships/hyperlink" Target="https://www.w3schools.com/cssref/pr_grid.asp" TargetMode="External"/><Relationship Id="rId10" Type="http://schemas.openxmlformats.org/officeDocument/2006/relationships/hyperlink" Target="https://www.w3schools.com/cssref/pr_grid-column.asp" TargetMode="External"/><Relationship Id="rId4" Type="http://schemas.openxmlformats.org/officeDocument/2006/relationships/hyperlink" Target="https://www.w3schools.com/cssref/css3_pr_gap.asp" TargetMode="External"/><Relationship Id="rId9" Type="http://schemas.openxmlformats.org/officeDocument/2006/relationships/hyperlink" Target="https://www.w3schools.com/cssref/pr_grid-auto-rows.asp" TargetMode="Externa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grid-row-gap.asp" TargetMode="External"/><Relationship Id="rId13" Type="http://schemas.openxmlformats.org/officeDocument/2006/relationships/hyperlink" Target="https://www.w3schools.com/cssref/pr_grid-template-rows.asp" TargetMode="External"/><Relationship Id="rId3" Type="http://schemas.openxmlformats.org/officeDocument/2006/relationships/hyperlink" Target="https://www.w3schools.com/cssref/pr_grid-column-gap.asp" TargetMode="External"/><Relationship Id="rId7" Type="http://schemas.openxmlformats.org/officeDocument/2006/relationships/hyperlink" Target="https://www.w3schools.com/cssref/pr_grid-row-end.asp" TargetMode="External"/><Relationship Id="rId12" Type="http://schemas.openxmlformats.org/officeDocument/2006/relationships/hyperlink" Target="https://www.w3schools.com/cssref/pr_grid-template-columns.asp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grid-row.asp" TargetMode="External"/><Relationship Id="rId11" Type="http://schemas.openxmlformats.org/officeDocument/2006/relationships/hyperlink" Target="https://www.w3schools.com/cssref/pr_grid-template-areas.asp" TargetMode="External"/><Relationship Id="rId5" Type="http://schemas.openxmlformats.org/officeDocument/2006/relationships/hyperlink" Target="https://www.w3schools.com/cssref/pr_grid-gap.asp" TargetMode="External"/><Relationship Id="rId10" Type="http://schemas.openxmlformats.org/officeDocument/2006/relationships/hyperlink" Target="https://www.w3schools.com/cssref/pr_grid-template.asp" TargetMode="External"/><Relationship Id="rId4" Type="http://schemas.openxmlformats.org/officeDocument/2006/relationships/hyperlink" Target="https://www.w3schools.com/cssref/pr_grid-column-start.asp" TargetMode="External"/><Relationship Id="rId9" Type="http://schemas.openxmlformats.org/officeDocument/2006/relationships/hyperlink" Target="https://www.w3schools.com/cssref/pr_grid-row-start.asp" TargetMode="External"/><Relationship Id="rId14" Type="http://schemas.openxmlformats.org/officeDocument/2006/relationships/hyperlink" Target="https://www.w3schools.com/cssref/css3_pr_row-gap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" TargetMode="External"/><Relationship Id="rId3" Type="http://schemas.openxmlformats.org/officeDocument/2006/relationships/hyperlink" Target="https://www.w3schools.com/css/default.asp" TargetMode="External"/><Relationship Id="rId7" Type="http://schemas.openxmlformats.org/officeDocument/2006/relationships/hyperlink" Target="https://htmlcolorcodes.com/color-names/" TargetMode="External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olors/colors_names.asp" TargetMode="External"/><Relationship Id="rId5" Type="http://schemas.openxmlformats.org/officeDocument/2006/relationships/hyperlink" Target="https://www.w3schools.com/cssref/index.php" TargetMode="External"/><Relationship Id="rId4" Type="http://schemas.openxmlformats.org/officeDocument/2006/relationships/hyperlink" Target="https://www.w3schools.com/html/html_css.asp" TargetMode="External"/><Relationship Id="rId9" Type="http://schemas.openxmlformats.org/officeDocument/2006/relationships/hyperlink" Target="https://www.htmlcsscolor.com/" TargetMode="Externa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func_hsl.php" TargetMode="External"/><Relationship Id="rId3" Type="http://schemas.openxmlformats.org/officeDocument/2006/relationships/hyperlink" Target="https://www.w3schools.com/cssref/func_attr.php" TargetMode="External"/><Relationship Id="rId7" Type="http://schemas.openxmlformats.org/officeDocument/2006/relationships/hyperlink" Target="https://www.w3schools.com/cssref/func_cubic-bezier.ph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func_counter.php" TargetMode="External"/><Relationship Id="rId5" Type="http://schemas.openxmlformats.org/officeDocument/2006/relationships/hyperlink" Target="https://www.w3schools.com/cssref/func_conic-gradient.php" TargetMode="External"/><Relationship Id="rId10" Type="http://schemas.openxmlformats.org/officeDocument/2006/relationships/hyperlink" Target="https://www.w3schools.com/cssref/func_linear-gradient.php" TargetMode="External"/><Relationship Id="rId4" Type="http://schemas.openxmlformats.org/officeDocument/2006/relationships/hyperlink" Target="https://www.w3schools.com/cssref/func_calc.php" TargetMode="External"/><Relationship Id="rId9" Type="http://schemas.openxmlformats.org/officeDocument/2006/relationships/hyperlink" Target="https://www.w3schools.com/cssref/func_hsla.php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func_repeating-radial-gradient.php" TargetMode="External"/><Relationship Id="rId3" Type="http://schemas.openxmlformats.org/officeDocument/2006/relationships/hyperlink" Target="https://www.w3schools.com/cssref/func_max.php" TargetMode="External"/><Relationship Id="rId7" Type="http://schemas.openxmlformats.org/officeDocument/2006/relationships/hyperlink" Target="https://www.w3schools.com/cssref/func_repeating-linear-gradient.ph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func_repeating-conic-gradient.php" TargetMode="External"/><Relationship Id="rId11" Type="http://schemas.openxmlformats.org/officeDocument/2006/relationships/hyperlink" Target="https://www.w3schools.com/cssref/func_var.php" TargetMode="External"/><Relationship Id="rId5" Type="http://schemas.openxmlformats.org/officeDocument/2006/relationships/hyperlink" Target="https://www.w3schools.com/cssref/func_radial-gradient.php" TargetMode="External"/><Relationship Id="rId10" Type="http://schemas.openxmlformats.org/officeDocument/2006/relationships/hyperlink" Target="https://www.w3schools.com/cssref/func_rgba.php" TargetMode="External"/><Relationship Id="rId4" Type="http://schemas.openxmlformats.org/officeDocument/2006/relationships/hyperlink" Target="https://www.w3schools.com/cssref/func_min.php" TargetMode="External"/><Relationship Id="rId9" Type="http://schemas.openxmlformats.org/officeDocument/2006/relationships/hyperlink" Target="https://www.w3schools.com/cssref/func_rgb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firstchild.asp" TargetMode="External"/><Relationship Id="rId3" Type="http://schemas.openxmlformats.org/officeDocument/2006/relationships/hyperlink" Target="https://www.w3schools.com/cssref/sel_active.asp" TargetMode="External"/><Relationship Id="rId7" Type="http://schemas.openxmlformats.org/officeDocument/2006/relationships/hyperlink" Target="https://www.w3schools.com/cssref/sel_enabled.asp" TargetMode="External"/><Relationship Id="rId12" Type="http://schemas.openxmlformats.org/officeDocument/2006/relationships/hyperlink" Target="https://www.w3schools.com/cssref/sel_in-range.asp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empty.asp" TargetMode="External"/><Relationship Id="rId11" Type="http://schemas.openxmlformats.org/officeDocument/2006/relationships/hyperlink" Target="https://www.w3schools.com/cssref/sel_hover.asp" TargetMode="External"/><Relationship Id="rId5" Type="http://schemas.openxmlformats.org/officeDocument/2006/relationships/hyperlink" Target="https://www.w3schools.com/cssref/sel_disabled.asp" TargetMode="External"/><Relationship Id="rId10" Type="http://schemas.openxmlformats.org/officeDocument/2006/relationships/hyperlink" Target="https://www.w3schools.com/cssref/sel_focus.asp" TargetMode="External"/><Relationship Id="rId4" Type="http://schemas.openxmlformats.org/officeDocument/2006/relationships/hyperlink" Target="https://www.w3schools.com/cssref/sel_checked.asp" TargetMode="External"/><Relationship Id="rId9" Type="http://schemas.openxmlformats.org/officeDocument/2006/relationships/hyperlink" Target="https://www.w3schools.com/cssref/sel_first-of-type.asp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not.asp" TargetMode="External"/><Relationship Id="rId3" Type="http://schemas.openxmlformats.org/officeDocument/2006/relationships/hyperlink" Target="https://www.w3schools.com/cssref/sel_invalid.asp" TargetMode="External"/><Relationship Id="rId7" Type="http://schemas.openxmlformats.org/officeDocument/2006/relationships/hyperlink" Target="https://www.w3schools.com/cssref/sel_link.asp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last-of-type.asp" TargetMode="External"/><Relationship Id="rId5" Type="http://schemas.openxmlformats.org/officeDocument/2006/relationships/hyperlink" Target="https://www.w3schools.com/cssref/sel_last-child.asp" TargetMode="External"/><Relationship Id="rId4" Type="http://schemas.openxmlformats.org/officeDocument/2006/relationships/hyperlink" Target="https://www.w3schools.com/cssref/sel_lang.asp" TargetMode="External"/><Relationship Id="rId9" Type="http://schemas.openxmlformats.org/officeDocument/2006/relationships/hyperlink" Target="https://www.w3schools.com/cssref/sel_nth-child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element_comma.asp" TargetMode="External"/><Relationship Id="rId3" Type="http://schemas.openxmlformats.org/officeDocument/2006/relationships/hyperlink" Target="https://www.w3schools.com/cssref/sel_id.asp" TargetMode="External"/><Relationship Id="rId7" Type="http://schemas.openxmlformats.org/officeDocument/2006/relationships/hyperlink" Target="https://www.w3schools.com/cssref/sel_element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all.asp" TargetMode="External"/><Relationship Id="rId5" Type="http://schemas.openxmlformats.org/officeDocument/2006/relationships/hyperlink" Target="https://www.w3schools.com/cssref/sel_element_class.asp" TargetMode="External"/><Relationship Id="rId4" Type="http://schemas.openxmlformats.org/officeDocument/2006/relationships/hyperlink" Target="https://www.w3schools.com/cssref/sel_class.asp" TargetMode="Externa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optional.asp" TargetMode="External"/><Relationship Id="rId3" Type="http://schemas.openxmlformats.org/officeDocument/2006/relationships/hyperlink" Target="https://www.w3schools.com/cssref/sel_nth-last-child.asp" TargetMode="External"/><Relationship Id="rId7" Type="http://schemas.openxmlformats.org/officeDocument/2006/relationships/hyperlink" Target="https://www.w3schools.com/cssref/sel_only-child.asp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only-of-type.asp" TargetMode="External"/><Relationship Id="rId5" Type="http://schemas.openxmlformats.org/officeDocument/2006/relationships/hyperlink" Target="https://www.w3schools.com/cssref/sel_nth-of-type.asp" TargetMode="External"/><Relationship Id="rId4" Type="http://schemas.openxmlformats.org/officeDocument/2006/relationships/hyperlink" Target="https://www.w3schools.com/cssref/sel_nth-last-of-type.asp" TargetMode="Externa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target.asp" TargetMode="External"/><Relationship Id="rId3" Type="http://schemas.openxmlformats.org/officeDocument/2006/relationships/hyperlink" Target="https://www.w3schools.com/cssref/sel_out-of-range.asp" TargetMode="External"/><Relationship Id="rId7" Type="http://schemas.openxmlformats.org/officeDocument/2006/relationships/hyperlink" Target="https://www.w3schools.com/cssref/sel_root.asp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required.asp" TargetMode="External"/><Relationship Id="rId5" Type="http://schemas.openxmlformats.org/officeDocument/2006/relationships/hyperlink" Target="https://www.w3schools.com/cssref/sel_read-write.asp" TargetMode="External"/><Relationship Id="rId10" Type="http://schemas.openxmlformats.org/officeDocument/2006/relationships/hyperlink" Target="https://www.w3schools.com/cssref/sel_visited.asp" TargetMode="External"/><Relationship Id="rId4" Type="http://schemas.openxmlformats.org/officeDocument/2006/relationships/hyperlink" Target="https://www.w3schools.com/cssref/sel_read-only.asp" TargetMode="External"/><Relationship Id="rId9" Type="http://schemas.openxmlformats.org/officeDocument/2006/relationships/hyperlink" Target="https://www.w3schools.com/cssref/sel_valid.asp" TargetMode="Externa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selection.asp" TargetMode="External"/><Relationship Id="rId3" Type="http://schemas.openxmlformats.org/officeDocument/2006/relationships/hyperlink" Target="https://www.w3schools.com/cssref/sel_after.asp" TargetMode="External"/><Relationship Id="rId7" Type="http://schemas.openxmlformats.org/officeDocument/2006/relationships/hyperlink" Target="https://www.w3schools.com/cssref/sel_marker.asp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firstline.asp" TargetMode="External"/><Relationship Id="rId5" Type="http://schemas.openxmlformats.org/officeDocument/2006/relationships/hyperlink" Target="https://www.w3schools.com/cssref/sel_firstletter.asp" TargetMode="External"/><Relationship Id="rId4" Type="http://schemas.openxmlformats.org/officeDocument/2006/relationships/hyperlink" Target="https://www.w3schools.com/cssref/sel_before.asp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border-image-repeat.asp" TargetMode="External"/><Relationship Id="rId3" Type="http://schemas.openxmlformats.org/officeDocument/2006/relationships/hyperlink" Target="https://www.w3schools.com/cssref/css3_pr_border-image.asp" TargetMode="External"/><Relationship Id="rId7" Type="http://schemas.openxmlformats.org/officeDocument/2006/relationships/hyperlink" Target="https://www.w3schools.com/cssref/css3_pr_border-image-outset.asp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css3_pr_border-image-width.asp" TargetMode="External"/><Relationship Id="rId5" Type="http://schemas.openxmlformats.org/officeDocument/2006/relationships/hyperlink" Target="https://www.w3schools.com/cssref/css3_pr_border-image-slice.asp" TargetMode="External"/><Relationship Id="rId4" Type="http://schemas.openxmlformats.org/officeDocument/2006/relationships/hyperlink" Target="https://www.w3schools.com/cssref/css3_pr_border-image-source.asp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func_repeating-radial-gradient.asp" TargetMode="External"/><Relationship Id="rId3" Type="http://schemas.openxmlformats.org/officeDocument/2006/relationships/hyperlink" Target="https://www.w3schools.com/cssref/func_conic-gradient.asp" TargetMode="External"/><Relationship Id="rId7" Type="http://schemas.openxmlformats.org/officeDocument/2006/relationships/hyperlink" Target="https://www.w3schools.com/cssref/func_repeating-linear-gradient.asp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func_repeating-conic-gradient.asp" TargetMode="External"/><Relationship Id="rId5" Type="http://schemas.openxmlformats.org/officeDocument/2006/relationships/hyperlink" Target="https://www.w3schools.com/cssref/func_radial-gradient.asp" TargetMode="External"/><Relationship Id="rId4" Type="http://schemas.openxmlformats.org/officeDocument/2006/relationships/hyperlink" Target="https://www.w3schools.com/cssref/func_linear-gradient.asp" TargetMode="Externa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transform.asp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ref/css3_pr_transform-origin.asp" TargetMode="Externa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transition.asp" TargetMode="External"/><Relationship Id="rId7" Type="http://schemas.openxmlformats.org/officeDocument/2006/relationships/hyperlink" Target="https://www.w3schools.com/cssref/css3_pr_transition-timing-function.asp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css3_pr_transition-property.asp" TargetMode="External"/><Relationship Id="rId5" Type="http://schemas.openxmlformats.org/officeDocument/2006/relationships/hyperlink" Target="https://www.w3schools.com/cssref/css3_pr_transition-duration.asp" TargetMode="External"/><Relationship Id="rId4" Type="http://schemas.openxmlformats.org/officeDocument/2006/relationships/hyperlink" Target="https://www.w3schools.com/cssref/css3_pr_transition-delay.asp" TargetMode="Externa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animation-fill-mode.asp" TargetMode="External"/><Relationship Id="rId3" Type="http://schemas.openxmlformats.org/officeDocument/2006/relationships/hyperlink" Target="https://www.w3schools.com/cssref/css3_pr_animation-keyframes.asp" TargetMode="External"/><Relationship Id="rId7" Type="http://schemas.openxmlformats.org/officeDocument/2006/relationships/hyperlink" Target="https://www.w3schools.com/cssref/css3_pr_animation-duration.asp" TargetMode="External"/><Relationship Id="rId12" Type="http://schemas.openxmlformats.org/officeDocument/2006/relationships/hyperlink" Target="https://www.w3schools.com/cssref/css3_pr_animation-timing-function.asp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css3_pr_animation-direction.asp" TargetMode="External"/><Relationship Id="rId11" Type="http://schemas.openxmlformats.org/officeDocument/2006/relationships/hyperlink" Target="https://www.w3schools.com/cssref/css3_pr_animation-play-state.asp" TargetMode="External"/><Relationship Id="rId5" Type="http://schemas.openxmlformats.org/officeDocument/2006/relationships/hyperlink" Target="https://www.w3schools.com/cssref/css3_pr_animation-delay.asp" TargetMode="External"/><Relationship Id="rId10" Type="http://schemas.openxmlformats.org/officeDocument/2006/relationships/hyperlink" Target="https://www.w3schools.com/cssref/css3_pr_animation-name.asp" TargetMode="External"/><Relationship Id="rId4" Type="http://schemas.openxmlformats.org/officeDocument/2006/relationships/hyperlink" Target="https://www.w3schools.com/cssref/css3_pr_animation.asp" TargetMode="External"/><Relationship Id="rId9" Type="http://schemas.openxmlformats.org/officeDocument/2006/relationships/hyperlink" Target="https://www.w3schools.com/cssref/css3_pr_animation-iteration-count.asp" TargetMode="Externa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1A70BC-2616-E85F-F1D7-27556613B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428" y="2780928"/>
            <a:ext cx="4381852" cy="27094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 Selector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9A892-79E1-88D5-9BB9-9E5FF53CF042}"/>
              </a:ext>
            </a:extLst>
          </p:cNvPr>
          <p:cNvSpPr txBox="1"/>
          <p:nvPr/>
        </p:nvSpPr>
        <p:spPr>
          <a:xfrm>
            <a:off x="2267744" y="2721694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{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declarations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128AD-EF08-0742-0115-3F8307B674CB}"/>
              </a:ext>
            </a:extLst>
          </p:cNvPr>
          <p:cNvSpPr txBox="1"/>
          <p:nvPr/>
        </p:nvSpPr>
        <p:spPr>
          <a:xfrm>
            <a:off x="2267744" y="4809926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*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78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animation-timing-function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ease</a:t>
            </a:r>
            <a:r>
              <a:rPr lang="en-US" dirty="0"/>
              <a:t> - Specifies an animation with a slow start, then fast, then end slowly (this is default)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linear</a:t>
            </a:r>
            <a:r>
              <a:rPr lang="en-US" dirty="0"/>
              <a:t> - Specifies an animation with the same speed from start to end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ease-in</a:t>
            </a:r>
            <a:r>
              <a:rPr lang="en-US" dirty="0"/>
              <a:t> - Specifies an animation with a slow start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ease-out</a:t>
            </a:r>
            <a:r>
              <a:rPr lang="en-US" dirty="0"/>
              <a:t> - Specifies an animation with a slow end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ease-in-out</a:t>
            </a:r>
            <a:r>
              <a:rPr lang="en-US" dirty="0"/>
              <a:t> - Specifies an animation with a slow start and end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cubic-</a:t>
            </a:r>
            <a:r>
              <a:rPr lang="en-US" dirty="0" err="1">
                <a:solidFill>
                  <a:srgbClr val="FF0000"/>
                </a:solidFill>
              </a:rPr>
              <a:t>bezier</a:t>
            </a:r>
            <a:r>
              <a:rPr lang="en-US" dirty="0">
                <a:solidFill>
                  <a:srgbClr val="FF0000"/>
                </a:solidFill>
              </a:rPr>
              <a:t>(x1,y1,x2,y2) </a:t>
            </a:r>
            <a:r>
              <a:rPr lang="en-US" dirty="0"/>
              <a:t>- Lets you define your own values in a cubic-</a:t>
            </a:r>
            <a:r>
              <a:rPr lang="en-US" dirty="0" err="1"/>
              <a:t>bezier</a:t>
            </a:r>
            <a:r>
              <a:rPr lang="en-US" dirty="0"/>
              <a:t> function. x1,y1,x2,y2 is numeric values must be a number from 0 to 1</a:t>
            </a:r>
          </a:p>
        </p:txBody>
      </p:sp>
    </p:spTree>
    <p:extLst>
      <p:ext uri="{BB962C8B-B14F-4D97-AF65-F5344CB8AC3E}">
        <p14:creationId xmlns:p14="http://schemas.microsoft.com/office/powerpoint/2010/main" val="32381096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hand</a:t>
            </a:r>
          </a:p>
          <a:p>
            <a:pPr lvl="1"/>
            <a:r>
              <a:rPr lang="en-US" dirty="0"/>
              <a:t>animation-name &gt; animation-duration &gt; animation-timing-function &gt; animation-delay &gt; animation-iteration-count &gt; animation-direction &gt; animation-fill-mode &gt; animation-play-state</a:t>
            </a:r>
          </a:p>
        </p:txBody>
      </p:sp>
    </p:spTree>
    <p:extLst>
      <p:ext uri="{BB962C8B-B14F-4D97-AF65-F5344CB8AC3E}">
        <p14:creationId xmlns:p14="http://schemas.microsoft.com/office/powerpoint/2010/main" val="25689329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866304"/>
            <a:ext cx="7025984" cy="39703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keyframes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myanimate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0%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25%  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50%  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75%  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100%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myanimate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linear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infinite alternate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178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Media Query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@media</a:t>
            </a:r>
            <a:r>
              <a:rPr lang="en-US" dirty="0"/>
              <a:t> rule made it possible to define different style rule for different media type</a:t>
            </a:r>
          </a:p>
          <a:p>
            <a:r>
              <a:rPr lang="en-US" dirty="0"/>
              <a:t>Media query can be used to check </a:t>
            </a:r>
          </a:p>
          <a:p>
            <a:pPr lvl="1"/>
            <a:r>
              <a:rPr lang="en-US" dirty="0"/>
              <a:t>width and height of the viewport</a:t>
            </a:r>
          </a:p>
          <a:p>
            <a:pPr lvl="1"/>
            <a:r>
              <a:rPr lang="en-US" dirty="0"/>
              <a:t>width and height of the device</a:t>
            </a:r>
          </a:p>
          <a:p>
            <a:pPr lvl="1"/>
            <a:r>
              <a:rPr lang="en-US" dirty="0"/>
              <a:t>orientation – is the tablet/phone in landscape or portrait mode</a:t>
            </a:r>
          </a:p>
          <a:p>
            <a:pPr lvl="1"/>
            <a:r>
              <a:rPr lang="en-US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5450123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Media Query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@media </a:t>
            </a:r>
            <a:r>
              <a:rPr lang="en-US" dirty="0" err="1"/>
              <a:t>not|only</a:t>
            </a:r>
            <a:r>
              <a:rPr lang="en-US" dirty="0"/>
              <a:t> </a:t>
            </a:r>
            <a:r>
              <a:rPr lang="en-US" dirty="0" err="1"/>
              <a:t>mediatype</a:t>
            </a:r>
            <a:r>
              <a:rPr lang="en-US" dirty="0"/>
              <a:t> and (expressions) { </a:t>
            </a:r>
            <a:r>
              <a:rPr lang="en-US" dirty="0" err="1"/>
              <a:t>css</a:t>
            </a:r>
            <a:r>
              <a:rPr lang="en-US" dirty="0"/>
              <a:t>-code; }</a:t>
            </a:r>
          </a:p>
          <a:p>
            <a:pPr lvl="1"/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media="</a:t>
            </a:r>
            <a:r>
              <a:rPr lang="en-US" dirty="0" err="1"/>
              <a:t>mediatype</a:t>
            </a:r>
            <a:r>
              <a:rPr lang="en-US" dirty="0"/>
              <a:t> </a:t>
            </a:r>
            <a:r>
              <a:rPr lang="en-US" dirty="0" err="1"/>
              <a:t>and|not|only</a:t>
            </a:r>
            <a:r>
              <a:rPr lang="en-US" dirty="0"/>
              <a:t> (expressions)" </a:t>
            </a:r>
            <a:r>
              <a:rPr lang="en-US" dirty="0" err="1"/>
              <a:t>href</a:t>
            </a:r>
            <a:r>
              <a:rPr lang="en-US" dirty="0"/>
              <a:t>="media.css"&gt;</a:t>
            </a:r>
          </a:p>
          <a:p>
            <a:r>
              <a:rPr lang="en-US" dirty="0"/>
              <a:t>Types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2EE67A-1BD1-08BA-4998-5895F961A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23214"/>
              </p:ext>
            </p:extLst>
          </p:nvPr>
        </p:nvGraphicFramePr>
        <p:xfrm>
          <a:off x="2051720" y="4581128"/>
          <a:ext cx="6765508" cy="198120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155300166"/>
                    </a:ext>
                  </a:extLst>
                </a:gridCol>
                <a:gridCol w="5397356">
                  <a:extLst>
                    <a:ext uri="{9D8B030D-6E8A-4147-A177-3AD203B41FA5}">
                      <a16:colId xmlns:a16="http://schemas.microsoft.com/office/drawing/2014/main" val="2755490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8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all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Used for all media type devices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033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print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Used for printers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60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screen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Used for computer screens, tablets, smart-phones etc.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300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speech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Used for screen readers that "reads" the page out loud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9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3569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Media Query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268760"/>
            <a:ext cx="7025984" cy="5509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992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Responsive Column Layout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1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text..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text..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3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text..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ddd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4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text..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960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Flexbox make it easier to design flexible responsive layout structure without using float or positioning</a:t>
            </a:r>
          </a:p>
          <a:p>
            <a:r>
              <a:rPr lang="en-US" dirty="0"/>
              <a:t>4 layout modes</a:t>
            </a:r>
          </a:p>
          <a:p>
            <a:pPr lvl="1"/>
            <a:r>
              <a:rPr lang="en-US" dirty="0"/>
              <a:t>block – for sections in a webpage</a:t>
            </a:r>
          </a:p>
          <a:p>
            <a:pPr lvl="1"/>
            <a:r>
              <a:rPr lang="en-US" dirty="0"/>
              <a:t>inline – for text</a:t>
            </a:r>
          </a:p>
          <a:p>
            <a:pPr lvl="1"/>
            <a:r>
              <a:rPr lang="en-US" dirty="0"/>
              <a:t>table – for two-dimensional table data</a:t>
            </a:r>
          </a:p>
          <a:p>
            <a:pPr lvl="1"/>
            <a:r>
              <a:rPr lang="en-US" dirty="0"/>
              <a:t>positioned – for explicit position of an element</a:t>
            </a:r>
          </a:p>
        </p:txBody>
      </p:sp>
    </p:spTree>
    <p:extLst>
      <p:ext uri="{BB962C8B-B14F-4D97-AF65-F5344CB8AC3E}">
        <p14:creationId xmlns:p14="http://schemas.microsoft.com/office/powerpoint/2010/main" val="98643478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Flexbox consist of flex container and flex items</a:t>
            </a:r>
          </a:p>
          <a:p>
            <a:r>
              <a:rPr lang="en-US" dirty="0"/>
              <a:t>Flex container have to setting </a:t>
            </a:r>
            <a:r>
              <a:rPr lang="en-US" dirty="0">
                <a:solidFill>
                  <a:srgbClr val="FF0000"/>
                </a:solidFill>
              </a:rPr>
              <a:t>display: flex;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B6B299-AAA3-BE28-374A-1E4BBCC21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37260"/>
              </p:ext>
            </p:extLst>
          </p:nvPr>
        </p:nvGraphicFramePr>
        <p:xfrm>
          <a:off x="1908284" y="3212976"/>
          <a:ext cx="7056204" cy="3331588"/>
        </p:xfrm>
        <a:graphic>
          <a:graphicData uri="http://schemas.openxmlformats.org/drawingml/2006/table">
            <a:tbl>
              <a:tblPr/>
              <a:tblGrid>
                <a:gridCol w="1353647">
                  <a:extLst>
                    <a:ext uri="{9D8B030D-6E8A-4147-A177-3AD203B41FA5}">
                      <a16:colId xmlns:a16="http://schemas.microsoft.com/office/drawing/2014/main" val="3545535485"/>
                    </a:ext>
                  </a:extLst>
                </a:gridCol>
                <a:gridCol w="5702557">
                  <a:extLst>
                    <a:ext uri="{9D8B030D-6E8A-4147-A177-3AD203B41FA5}">
                      <a16:colId xmlns:a16="http://schemas.microsoft.com/office/drawing/2014/main" val="435852335"/>
                    </a:ext>
                  </a:extLst>
                </a:gridCol>
              </a:tblGrid>
              <a:tr h="32169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Property</a:t>
                      </a:r>
                    </a:p>
                  </a:txBody>
                  <a:tcPr marL="9898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Description</a:t>
                      </a:r>
                    </a:p>
                  </a:txBody>
                  <a:tcPr marL="4949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684810"/>
                  </a:ext>
                </a:extLst>
              </a:tr>
              <a:tr h="57561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  <a:hlinkClick r:id="rId3"/>
                        </a:rPr>
                        <a:t>align-content</a:t>
                      </a:r>
                      <a:endParaRPr lang="en-US" sz="1500" dirty="0">
                        <a:effectLst/>
                      </a:endParaRPr>
                    </a:p>
                  </a:txBody>
                  <a:tcPr marL="9898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Modifies the behavior of the flex-wrap property. It is similar to align-items, but instead of aligning flex items, it aligns flex lines</a:t>
                      </a:r>
                    </a:p>
                  </a:txBody>
                  <a:tcPr marL="4949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44276"/>
                  </a:ext>
                </a:extLst>
              </a:tr>
              <a:tr h="54439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4"/>
                        </a:rPr>
                        <a:t>align-items</a:t>
                      </a:r>
                      <a:endParaRPr lang="en-US" sz="1500">
                        <a:effectLst/>
                      </a:endParaRPr>
                    </a:p>
                  </a:txBody>
                  <a:tcPr marL="9898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Vertically aligns the flex items when the items do not use all available space on the cross-axis</a:t>
                      </a:r>
                    </a:p>
                  </a:txBody>
                  <a:tcPr marL="4949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77601"/>
                  </a:ext>
                </a:extLst>
              </a:tr>
              <a:tr h="379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  <a:hlinkClick r:id="rId5"/>
                        </a:rPr>
                        <a:t>flex-direction</a:t>
                      </a:r>
                      <a:endParaRPr lang="en-US" sz="1500" dirty="0">
                        <a:effectLst/>
                      </a:endParaRPr>
                    </a:p>
                  </a:txBody>
                  <a:tcPr marL="9898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Specifies the direction of the flexible items inside a flex container</a:t>
                      </a:r>
                    </a:p>
                  </a:txBody>
                  <a:tcPr marL="4949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0896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6"/>
                        </a:rPr>
                        <a:t>flex-flow</a:t>
                      </a:r>
                      <a:endParaRPr lang="en-US" sz="1500">
                        <a:effectLst/>
                      </a:endParaRPr>
                    </a:p>
                  </a:txBody>
                  <a:tcPr marL="9898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shorthand property for flex-direction and flex-wrap</a:t>
                      </a:r>
                    </a:p>
                  </a:txBody>
                  <a:tcPr marL="4949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127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7"/>
                        </a:rPr>
                        <a:t>flex-wrap</a:t>
                      </a:r>
                      <a:endParaRPr lang="en-US" sz="1500">
                        <a:effectLst/>
                      </a:endParaRPr>
                    </a:p>
                  </a:txBody>
                  <a:tcPr marL="9898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Specifies whether the flex items should wrap or not, if there is not enough room for them on one flex line</a:t>
                      </a:r>
                    </a:p>
                  </a:txBody>
                  <a:tcPr marL="4949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244023"/>
                  </a:ext>
                </a:extLst>
              </a:tr>
              <a:tr h="49306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8"/>
                        </a:rPr>
                        <a:t>justify-content</a:t>
                      </a:r>
                      <a:endParaRPr lang="en-US" sz="1500">
                        <a:effectLst/>
                      </a:endParaRPr>
                    </a:p>
                  </a:txBody>
                  <a:tcPr marL="9898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Horizontally aligns the flex items when the items do not use all available space on the main-axis</a:t>
                      </a:r>
                    </a:p>
                  </a:txBody>
                  <a:tcPr marL="4949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15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419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container</a:t>
            </a:r>
          </a:p>
          <a:p>
            <a:pPr lvl="1"/>
            <a:r>
              <a:rPr lang="en-US" dirty="0"/>
              <a:t>flex-direction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6137B3-8B55-5274-3602-42E20372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71012"/>
              </p:ext>
            </p:extLst>
          </p:nvPr>
        </p:nvGraphicFramePr>
        <p:xfrm>
          <a:off x="2195736" y="2636912"/>
          <a:ext cx="6343593" cy="2529840"/>
        </p:xfrm>
        <a:graphic>
          <a:graphicData uri="http://schemas.openxmlformats.org/drawingml/2006/table">
            <a:tbl>
              <a:tblPr/>
              <a:tblGrid>
                <a:gridCol w="1786807">
                  <a:extLst>
                    <a:ext uri="{9D8B030D-6E8A-4147-A177-3AD203B41FA5}">
                      <a16:colId xmlns:a16="http://schemas.microsoft.com/office/drawing/2014/main" val="671727215"/>
                    </a:ext>
                  </a:extLst>
                </a:gridCol>
                <a:gridCol w="4556786">
                  <a:extLst>
                    <a:ext uri="{9D8B030D-6E8A-4147-A177-3AD203B41FA5}">
                      <a16:colId xmlns:a16="http://schemas.microsoft.com/office/drawing/2014/main" val="1075792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75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row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Default value. The flexible items are displayed horizontally, as a row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5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row-reverse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Same as row, but in reverse order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115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column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flexible items are displayed vertically, as a column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00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column-reverse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Same as column, but in reverse order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2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708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container</a:t>
            </a:r>
          </a:p>
          <a:p>
            <a:pPr lvl="1"/>
            <a:r>
              <a:rPr lang="en-US" dirty="0"/>
              <a:t>flex-wrap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94C396-AF2A-19D4-9B09-7CCC472B5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376646"/>
              </p:ext>
            </p:extLst>
          </p:nvPr>
        </p:nvGraphicFramePr>
        <p:xfrm>
          <a:off x="2196636" y="2644140"/>
          <a:ext cx="6407812" cy="2407920"/>
        </p:xfrm>
        <a:graphic>
          <a:graphicData uri="http://schemas.openxmlformats.org/drawingml/2006/table">
            <a:tbl>
              <a:tblPr/>
              <a:tblGrid>
                <a:gridCol w="1499922">
                  <a:extLst>
                    <a:ext uri="{9D8B030D-6E8A-4147-A177-3AD203B41FA5}">
                      <a16:colId xmlns:a16="http://schemas.microsoft.com/office/drawing/2014/main" val="1064135479"/>
                    </a:ext>
                  </a:extLst>
                </a:gridCol>
                <a:gridCol w="4907890">
                  <a:extLst>
                    <a:ext uri="{9D8B030D-6E8A-4147-A177-3AD203B41FA5}">
                      <a16:colId xmlns:a16="http://schemas.microsoft.com/office/drawing/2014/main" val="3381121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69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nowrap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Default value. Specifies that the flexible items will not wrap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930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wrap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that the flexible items will wrap if necessary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780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wrap-reverse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that the flexible items will wrap, if necessary, in reverse order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15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44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 Selector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9A892-79E1-88D5-9BB9-9E5FF53CF042}"/>
              </a:ext>
            </a:extLst>
          </p:cNvPr>
          <p:cNvSpPr txBox="1"/>
          <p:nvPr/>
        </p:nvSpPr>
        <p:spPr>
          <a:xfrm>
            <a:off x="2267744" y="2721694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declarations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128AD-EF08-0742-0115-3F8307B674CB}"/>
              </a:ext>
            </a:extLst>
          </p:cNvPr>
          <p:cNvSpPr txBox="1"/>
          <p:nvPr/>
        </p:nvSpPr>
        <p:spPr>
          <a:xfrm>
            <a:off x="2267744" y="4809926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4081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container</a:t>
            </a:r>
          </a:p>
          <a:p>
            <a:pPr lvl="1"/>
            <a:r>
              <a:rPr lang="en-US" dirty="0"/>
              <a:t>justify-content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9BFD32-4573-7269-CEF0-4BDB73A8E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89798"/>
              </p:ext>
            </p:extLst>
          </p:nvPr>
        </p:nvGraphicFramePr>
        <p:xfrm>
          <a:off x="2195736" y="2636912"/>
          <a:ext cx="6479820" cy="3322320"/>
        </p:xfrm>
        <a:graphic>
          <a:graphicData uri="http://schemas.openxmlformats.org/drawingml/2006/table">
            <a:tbl>
              <a:tblPr/>
              <a:tblGrid>
                <a:gridCol w="1589361">
                  <a:extLst>
                    <a:ext uri="{9D8B030D-6E8A-4147-A177-3AD203B41FA5}">
                      <a16:colId xmlns:a16="http://schemas.microsoft.com/office/drawing/2014/main" val="2309374926"/>
                    </a:ext>
                  </a:extLst>
                </a:gridCol>
                <a:gridCol w="4890459">
                  <a:extLst>
                    <a:ext uri="{9D8B030D-6E8A-4147-A177-3AD203B41FA5}">
                      <a16:colId xmlns:a16="http://schemas.microsoft.com/office/drawing/2014/main" val="3203304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640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flex-start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Default value. Items are positioned at the beginning of the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95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flex-end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Items are positioned at the end of the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85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center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Items are positioned in the center of the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69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space-between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Items will have space between them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65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space-around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Items will have space before, between, and after them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800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space-evenly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Items will have equal space around them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69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1768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container</a:t>
            </a:r>
          </a:p>
          <a:p>
            <a:pPr lvl="1"/>
            <a:r>
              <a:rPr lang="en-US" dirty="0"/>
              <a:t>align-items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A16A24-8E3E-F348-C2CC-886D08426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11862"/>
              </p:ext>
            </p:extLst>
          </p:nvPr>
        </p:nvGraphicFramePr>
        <p:xfrm>
          <a:off x="2195736" y="2636912"/>
          <a:ext cx="6624736" cy="4091940"/>
        </p:xfrm>
        <a:graphic>
          <a:graphicData uri="http://schemas.openxmlformats.org/drawingml/2006/table">
            <a:tbl>
              <a:tblPr/>
              <a:tblGrid>
                <a:gridCol w="1141999">
                  <a:extLst>
                    <a:ext uri="{9D8B030D-6E8A-4147-A177-3AD203B41FA5}">
                      <a16:colId xmlns:a16="http://schemas.microsoft.com/office/drawing/2014/main" val="2919214649"/>
                    </a:ext>
                  </a:extLst>
                </a:gridCol>
                <a:gridCol w="5482737">
                  <a:extLst>
                    <a:ext uri="{9D8B030D-6E8A-4147-A177-3AD203B41FA5}">
                      <a16:colId xmlns:a16="http://schemas.microsoft.com/office/drawing/2014/main" val="3973180458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Value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13881"/>
                  </a:ext>
                </a:extLst>
              </a:tr>
              <a:tr h="532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normal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Default. Behaves like 'stretch' for flexbox and grid items, or 'start' for grid items with a defined block size.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4764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stretch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Items are stretched to fit the container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3651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center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Items are positioned at the center of the container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64809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flex-start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Items are positioned at the beginning of the container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6561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flex-end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Items are positioned at the end of the container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72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start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Items are positioned at the beginning of their individual grid cells, in the block direction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78941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end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Items are positioned at the end of the their individual grid cells, in the block direction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51304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baseline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Items are positioned at the baseline of the container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97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1255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container</a:t>
            </a:r>
          </a:p>
          <a:p>
            <a:pPr lvl="1"/>
            <a:r>
              <a:rPr lang="en-US" dirty="0"/>
              <a:t>align-content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705A59-79DD-202D-B6FC-5F3535BC0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01257"/>
              </p:ext>
            </p:extLst>
          </p:nvPr>
        </p:nvGraphicFramePr>
        <p:xfrm>
          <a:off x="2195736" y="2636912"/>
          <a:ext cx="6408711" cy="3827636"/>
        </p:xfrm>
        <a:graphic>
          <a:graphicData uri="http://schemas.openxmlformats.org/drawingml/2006/table">
            <a:tbl>
              <a:tblPr/>
              <a:tblGrid>
                <a:gridCol w="1571920">
                  <a:extLst>
                    <a:ext uri="{9D8B030D-6E8A-4147-A177-3AD203B41FA5}">
                      <a16:colId xmlns:a16="http://schemas.microsoft.com/office/drawing/2014/main" val="4250333493"/>
                    </a:ext>
                  </a:extLst>
                </a:gridCol>
                <a:gridCol w="4836791">
                  <a:extLst>
                    <a:ext uri="{9D8B030D-6E8A-4147-A177-3AD203B41FA5}">
                      <a16:colId xmlns:a16="http://schemas.microsoft.com/office/drawing/2014/main" val="2930088602"/>
                    </a:ext>
                  </a:extLst>
                </a:gridCol>
              </a:tblGrid>
              <a:tr h="397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Value</a:t>
                      </a:r>
                    </a:p>
                  </a:txBody>
                  <a:tcPr marL="103797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51898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00248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stretch</a:t>
                      </a:r>
                    </a:p>
                  </a:txBody>
                  <a:tcPr marL="103797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Default value. Lines stretch to take up the remaining space</a:t>
                      </a:r>
                    </a:p>
                  </a:txBody>
                  <a:tcPr marL="51898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7321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center</a:t>
                      </a:r>
                    </a:p>
                  </a:txBody>
                  <a:tcPr marL="103797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Lines are packed toward the center of the flex container</a:t>
                      </a:r>
                    </a:p>
                  </a:txBody>
                  <a:tcPr marL="51898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3294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flex-start</a:t>
                      </a:r>
                    </a:p>
                  </a:txBody>
                  <a:tcPr marL="103797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Lines are packed toward the start of the flex container</a:t>
                      </a:r>
                    </a:p>
                  </a:txBody>
                  <a:tcPr marL="51898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27487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flex-end</a:t>
                      </a:r>
                    </a:p>
                  </a:txBody>
                  <a:tcPr marL="103797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Lines are packed toward the end of the flex container</a:t>
                      </a:r>
                    </a:p>
                  </a:txBody>
                  <a:tcPr marL="51898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520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space-between</a:t>
                      </a:r>
                    </a:p>
                  </a:txBody>
                  <a:tcPr marL="103797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Lines are evenly distributed in the flex container</a:t>
                      </a:r>
                    </a:p>
                  </a:txBody>
                  <a:tcPr marL="51898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31342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space-around</a:t>
                      </a:r>
                    </a:p>
                  </a:txBody>
                  <a:tcPr marL="103797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Lines are evenly distributed in the flex container, with half-size spaces on either end</a:t>
                      </a:r>
                    </a:p>
                  </a:txBody>
                  <a:tcPr marL="51898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1823"/>
                  </a:ext>
                </a:extLst>
              </a:tr>
              <a:tr h="57088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space-evenly</a:t>
                      </a:r>
                    </a:p>
                  </a:txBody>
                  <a:tcPr marL="103797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Lines are evenly distributed in the flex container, with equal space around them</a:t>
                      </a:r>
                    </a:p>
                  </a:txBody>
                  <a:tcPr marL="51898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37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items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D0D05E-FA1B-485C-2B76-CF7BAFE49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85863"/>
              </p:ext>
            </p:extLst>
          </p:nvPr>
        </p:nvGraphicFramePr>
        <p:xfrm>
          <a:off x="1907704" y="2134624"/>
          <a:ext cx="6696744" cy="4619328"/>
        </p:xfrm>
        <a:graphic>
          <a:graphicData uri="http://schemas.openxmlformats.org/drawingml/2006/table">
            <a:tbl>
              <a:tblPr/>
              <a:tblGrid>
                <a:gridCol w="1672435">
                  <a:extLst>
                    <a:ext uri="{9D8B030D-6E8A-4147-A177-3AD203B41FA5}">
                      <a16:colId xmlns:a16="http://schemas.microsoft.com/office/drawing/2014/main" val="1846567357"/>
                    </a:ext>
                  </a:extLst>
                </a:gridCol>
                <a:gridCol w="5024309">
                  <a:extLst>
                    <a:ext uri="{9D8B030D-6E8A-4147-A177-3AD203B41FA5}">
                      <a16:colId xmlns:a16="http://schemas.microsoft.com/office/drawing/2014/main" val="109710148"/>
                    </a:ext>
                  </a:extLst>
                </a:gridCol>
              </a:tblGrid>
              <a:tr h="38287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Property</a:t>
                      </a:r>
                    </a:p>
                  </a:txBody>
                  <a:tcPr marL="117806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Description</a:t>
                      </a:r>
                    </a:p>
                  </a:txBody>
                  <a:tcPr marL="58903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06314"/>
                  </a:ext>
                </a:extLst>
              </a:tr>
              <a:tr h="767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hlinkClick r:id="rId3"/>
                        </a:rPr>
                        <a:t>align-self</a:t>
                      </a:r>
                      <a:endParaRPr lang="en-US" sz="1700" dirty="0">
                        <a:effectLst/>
                      </a:endParaRPr>
                    </a:p>
                  </a:txBody>
                  <a:tcPr marL="117806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Specifies the alignment for a flex item (overrides the flex container's align-items property)</a:t>
                      </a:r>
                    </a:p>
                  </a:txBody>
                  <a:tcPr marL="58903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210717"/>
                  </a:ext>
                </a:extLst>
              </a:tr>
              <a:tr h="647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4"/>
                        </a:rPr>
                        <a:t>flex</a:t>
                      </a:r>
                      <a:endParaRPr lang="en-US" sz="1700">
                        <a:effectLst/>
                      </a:endParaRPr>
                    </a:p>
                  </a:txBody>
                  <a:tcPr marL="117806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A shorthand property for the flex-grow, flex-shrink, and the flex-basis properties</a:t>
                      </a:r>
                    </a:p>
                  </a:txBody>
                  <a:tcPr marL="58903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699049"/>
                  </a:ext>
                </a:extLst>
              </a:tr>
              <a:tr h="38287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5"/>
                        </a:rPr>
                        <a:t>flex-basis</a:t>
                      </a:r>
                      <a:endParaRPr lang="en-US" sz="1700">
                        <a:effectLst/>
                      </a:endParaRPr>
                    </a:p>
                  </a:txBody>
                  <a:tcPr marL="117806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Specifies the initial length of a flex item</a:t>
                      </a:r>
                    </a:p>
                  </a:txBody>
                  <a:tcPr marL="58903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14066"/>
                  </a:ext>
                </a:extLst>
              </a:tr>
              <a:tr h="76939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6"/>
                        </a:rPr>
                        <a:t>flex-grow</a:t>
                      </a:r>
                      <a:endParaRPr lang="en-US" sz="1700">
                        <a:effectLst/>
                      </a:endParaRPr>
                    </a:p>
                  </a:txBody>
                  <a:tcPr marL="117806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Specifies how much a flex item will grow relative to the rest of the flex items inside the same container. Number default value 0</a:t>
                      </a:r>
                    </a:p>
                  </a:txBody>
                  <a:tcPr marL="58903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8864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hlinkClick r:id="rId7"/>
                        </a:rPr>
                        <a:t>flex-shrink</a:t>
                      </a:r>
                      <a:endParaRPr lang="en-US" sz="1700" dirty="0">
                        <a:effectLst/>
                      </a:endParaRPr>
                    </a:p>
                  </a:txBody>
                  <a:tcPr marL="117806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Specifies how much a flex item will shrink relative to the rest of the flex items inside the same container. Number default value 1</a:t>
                      </a:r>
                    </a:p>
                  </a:txBody>
                  <a:tcPr marL="58903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041361"/>
                  </a:ext>
                </a:extLst>
              </a:tr>
              <a:tr h="647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hlinkClick r:id="rId8"/>
                        </a:rPr>
                        <a:t>order</a:t>
                      </a:r>
                      <a:endParaRPr lang="en-US" sz="1700" dirty="0">
                        <a:effectLst/>
                      </a:endParaRPr>
                    </a:p>
                  </a:txBody>
                  <a:tcPr marL="117806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Specifies the order of the flex items inside the same container. Number default value 0</a:t>
                      </a:r>
                    </a:p>
                  </a:txBody>
                  <a:tcPr marL="58903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528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869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items</a:t>
            </a:r>
          </a:p>
          <a:p>
            <a:pPr lvl="1"/>
            <a:r>
              <a:rPr lang="en-US" dirty="0"/>
              <a:t>flex-basis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43DC97-76CA-4B73-DBD8-094D26FFD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44613"/>
              </p:ext>
            </p:extLst>
          </p:nvPr>
        </p:nvGraphicFramePr>
        <p:xfrm>
          <a:off x="2196636" y="2641456"/>
          <a:ext cx="6191788" cy="2011680"/>
        </p:xfrm>
        <a:graphic>
          <a:graphicData uri="http://schemas.openxmlformats.org/drawingml/2006/table">
            <a:tbl>
              <a:tblPr/>
              <a:tblGrid>
                <a:gridCol w="1144818">
                  <a:extLst>
                    <a:ext uri="{9D8B030D-6E8A-4147-A177-3AD203B41FA5}">
                      <a16:colId xmlns:a16="http://schemas.microsoft.com/office/drawing/2014/main" val="1007981642"/>
                    </a:ext>
                  </a:extLst>
                </a:gridCol>
                <a:gridCol w="5046970">
                  <a:extLst>
                    <a:ext uri="{9D8B030D-6E8A-4147-A177-3AD203B41FA5}">
                      <a16:colId xmlns:a16="http://schemas.microsoft.com/office/drawing/2014/main" val="4134698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323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effectLst/>
                        </a:rPr>
                        <a:t>number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length unit, or percentage, specifying the initial length of the flexible item(s)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120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auto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Default value. The length is equal to the length of the flexible item. If the item has no length specified, the length will be according to its content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92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40422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items</a:t>
            </a:r>
          </a:p>
          <a:p>
            <a:pPr lvl="1"/>
            <a:r>
              <a:rPr lang="en-US" dirty="0"/>
              <a:t>align-self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99E37F-1492-52EF-7AD9-D8811EDF7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53609"/>
              </p:ext>
            </p:extLst>
          </p:nvPr>
        </p:nvGraphicFramePr>
        <p:xfrm>
          <a:off x="2195736" y="2636912"/>
          <a:ext cx="6737952" cy="3596640"/>
        </p:xfrm>
        <a:graphic>
          <a:graphicData uri="http://schemas.openxmlformats.org/drawingml/2006/table">
            <a:tbl>
              <a:tblPr/>
              <a:tblGrid>
                <a:gridCol w="1332782">
                  <a:extLst>
                    <a:ext uri="{9D8B030D-6E8A-4147-A177-3AD203B41FA5}">
                      <a16:colId xmlns:a16="http://schemas.microsoft.com/office/drawing/2014/main" val="2789841249"/>
                    </a:ext>
                  </a:extLst>
                </a:gridCol>
                <a:gridCol w="5405170">
                  <a:extLst>
                    <a:ext uri="{9D8B030D-6E8A-4147-A177-3AD203B41FA5}">
                      <a16:colId xmlns:a16="http://schemas.microsoft.com/office/drawing/2014/main" val="24865664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97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auto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Default. The element inherits its parent container's align-items property, or "stretch" if it has no parent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84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stretch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element is positioned to fit the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45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center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element is positioned at the center of the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721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flex-start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element is positioned at the beginning of the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91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flex-end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element is positioned at the end of the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421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baseline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element is positioned at the baseline of the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83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23434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268760"/>
            <a:ext cx="7025984" cy="5509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Responsive Flexbox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1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text..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text..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3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text..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ddd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4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text..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531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Grid layout offers a grid-base layout system, with rows and columns making it easier to design web pages without having to use floats and positioning</a:t>
            </a:r>
          </a:p>
          <a:p>
            <a:r>
              <a:rPr lang="en-US" dirty="0"/>
              <a:t>A grid layout consists of a parent element with one or more child elements</a:t>
            </a:r>
          </a:p>
          <a:p>
            <a:r>
              <a:rPr lang="en-US" dirty="0"/>
              <a:t>A grid container have to setting </a:t>
            </a:r>
            <a:r>
              <a:rPr lang="en-US" dirty="0">
                <a:solidFill>
                  <a:srgbClr val="FF0000"/>
                </a:solidFill>
              </a:rPr>
              <a:t>display: grid;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display: inline-grid;</a:t>
            </a:r>
          </a:p>
        </p:txBody>
      </p:sp>
    </p:spTree>
    <p:extLst>
      <p:ext uri="{BB962C8B-B14F-4D97-AF65-F5344CB8AC3E}">
        <p14:creationId xmlns:p14="http://schemas.microsoft.com/office/powerpoint/2010/main" val="324242767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 Properties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05E678-154E-98AC-387A-D0680C18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849623"/>
              </p:ext>
            </p:extLst>
          </p:nvPr>
        </p:nvGraphicFramePr>
        <p:xfrm>
          <a:off x="1979712" y="2060848"/>
          <a:ext cx="6768752" cy="4521060"/>
        </p:xfrm>
        <a:graphic>
          <a:graphicData uri="http://schemas.openxmlformats.org/drawingml/2006/table">
            <a:tbl>
              <a:tblPr/>
              <a:tblGrid>
                <a:gridCol w="2028226">
                  <a:extLst>
                    <a:ext uri="{9D8B030D-6E8A-4147-A177-3AD203B41FA5}">
                      <a16:colId xmlns:a16="http://schemas.microsoft.com/office/drawing/2014/main" val="3021456958"/>
                    </a:ext>
                  </a:extLst>
                </a:gridCol>
                <a:gridCol w="4740526">
                  <a:extLst>
                    <a:ext uri="{9D8B030D-6E8A-4147-A177-3AD203B41FA5}">
                      <a16:colId xmlns:a16="http://schemas.microsoft.com/office/drawing/2014/main" val="1112805898"/>
                    </a:ext>
                  </a:extLst>
                </a:gridCol>
              </a:tblGrid>
              <a:tr h="122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Property</a:t>
                      </a: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264303"/>
                  </a:ext>
                </a:extLst>
              </a:tr>
              <a:tr h="122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3"/>
                        </a:rPr>
                        <a:t>column-gap</a:t>
                      </a:r>
                      <a:endParaRPr lang="en-US" sz="1600" dirty="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the gap between the columns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7394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4"/>
                        </a:rPr>
                        <a:t>gap</a:t>
                      </a:r>
                      <a:endParaRPr lang="en-US" sz="1600" dirty="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 shorthand property for the </a:t>
                      </a:r>
                      <a:r>
                        <a:rPr lang="en-US" sz="1600" i="1" dirty="0">
                          <a:effectLst/>
                        </a:rPr>
                        <a:t>row-gap</a:t>
                      </a:r>
                      <a:r>
                        <a:rPr lang="en-US" sz="1600" dirty="0">
                          <a:effectLst/>
                        </a:rPr>
                        <a:t> and the </a:t>
                      </a:r>
                      <a:r>
                        <a:rPr lang="en-US" sz="1600" i="1" dirty="0">
                          <a:effectLst/>
                        </a:rPr>
                        <a:t>column-gap</a:t>
                      </a:r>
                      <a:r>
                        <a:rPr lang="en-US" sz="1600" dirty="0">
                          <a:effectLst/>
                        </a:rPr>
                        <a:t> properties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05124"/>
                  </a:ext>
                </a:extLst>
              </a:tr>
              <a:tr h="46033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grid</a:t>
                      </a:r>
                      <a:endParaRPr lang="en-US" sz="16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 shorthand property for the </a:t>
                      </a:r>
                      <a:r>
                        <a:rPr lang="en-US" sz="1600" i="1" dirty="0">
                          <a:effectLst/>
                        </a:rPr>
                        <a:t>grid-template-rows, grid-template-columns, grid-template-areas, grid-auto-rows, grid-auto-columns</a:t>
                      </a:r>
                      <a:r>
                        <a:rPr lang="en-US" sz="1600" dirty="0">
                          <a:effectLst/>
                        </a:rPr>
                        <a:t>, and the </a:t>
                      </a:r>
                      <a:r>
                        <a:rPr lang="en-US" sz="1600" i="1" dirty="0">
                          <a:effectLst/>
                        </a:rPr>
                        <a:t>grid-auto-flow</a:t>
                      </a:r>
                      <a:r>
                        <a:rPr lang="en-US" sz="1600" dirty="0">
                          <a:effectLst/>
                        </a:rPr>
                        <a:t> properties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0165"/>
                  </a:ext>
                </a:extLst>
              </a:tr>
              <a:tr h="46033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6"/>
                        </a:rPr>
                        <a:t>grid-area</a:t>
                      </a:r>
                      <a:endParaRPr lang="en-US" sz="16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Either specifies a name for the grid item, or this property is a shorthand property for the </a:t>
                      </a:r>
                      <a:r>
                        <a:rPr lang="en-US" sz="1600" i="1" dirty="0">
                          <a:effectLst/>
                        </a:rPr>
                        <a:t>grid-row-start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r>
                        <a:rPr lang="en-US" sz="1600" i="1" dirty="0">
                          <a:effectLst/>
                        </a:rPr>
                        <a:t>grid-column-start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r>
                        <a:rPr lang="en-US" sz="1600" i="1" dirty="0">
                          <a:effectLst/>
                        </a:rPr>
                        <a:t>grid-row-end</a:t>
                      </a:r>
                      <a:r>
                        <a:rPr lang="en-US" sz="1600" dirty="0">
                          <a:effectLst/>
                        </a:rPr>
                        <a:t>, and </a:t>
                      </a:r>
                      <a:r>
                        <a:rPr lang="en-US" sz="1600" i="1" dirty="0">
                          <a:effectLst/>
                        </a:rPr>
                        <a:t>grid-column-end</a:t>
                      </a:r>
                      <a:r>
                        <a:rPr lang="en-US" sz="1600" dirty="0">
                          <a:effectLst/>
                        </a:rPr>
                        <a:t> properties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430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7"/>
                        </a:rPr>
                        <a:t>grid-auto-columns</a:t>
                      </a:r>
                      <a:endParaRPr lang="en-US" sz="16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a default column size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787285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8"/>
                        </a:rPr>
                        <a:t>grid-auto-flow</a:t>
                      </a:r>
                      <a:endParaRPr lang="en-US" sz="16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how auto-placed items are inserted in the grid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00564"/>
                  </a:ext>
                </a:extLst>
              </a:tr>
              <a:tr h="122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9"/>
                        </a:rPr>
                        <a:t>grid-auto-rows</a:t>
                      </a:r>
                      <a:endParaRPr lang="en-US" sz="16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a default row size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541759"/>
                  </a:ext>
                </a:extLst>
              </a:tr>
              <a:tr h="2912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0"/>
                        </a:rPr>
                        <a:t>grid-column</a:t>
                      </a:r>
                      <a:endParaRPr lang="en-US" sz="16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 shorthand property for the </a:t>
                      </a:r>
                      <a:r>
                        <a:rPr lang="en-US" sz="1600" i="1" dirty="0">
                          <a:effectLst/>
                        </a:rPr>
                        <a:t>grid-column-start</a:t>
                      </a:r>
                      <a:r>
                        <a:rPr lang="en-US" sz="1600" dirty="0">
                          <a:effectLst/>
                        </a:rPr>
                        <a:t> and the </a:t>
                      </a:r>
                      <a:r>
                        <a:rPr lang="en-US" sz="1600" i="1" dirty="0">
                          <a:effectLst/>
                        </a:rPr>
                        <a:t>grid-column-end</a:t>
                      </a:r>
                      <a:r>
                        <a:rPr lang="en-US" sz="1600" dirty="0">
                          <a:effectLst/>
                        </a:rPr>
                        <a:t> properties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37949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1"/>
                        </a:rPr>
                        <a:t>grid-column-end</a:t>
                      </a:r>
                      <a:endParaRPr lang="en-US" sz="16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where to end the grid item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0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62842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 Properties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05E678-154E-98AC-387A-D0680C18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53365"/>
              </p:ext>
            </p:extLst>
          </p:nvPr>
        </p:nvGraphicFramePr>
        <p:xfrm>
          <a:off x="1979712" y="2060848"/>
          <a:ext cx="6768752" cy="4328994"/>
        </p:xfrm>
        <a:graphic>
          <a:graphicData uri="http://schemas.openxmlformats.org/drawingml/2006/table">
            <a:tbl>
              <a:tblPr/>
              <a:tblGrid>
                <a:gridCol w="2028226">
                  <a:extLst>
                    <a:ext uri="{9D8B030D-6E8A-4147-A177-3AD203B41FA5}">
                      <a16:colId xmlns:a16="http://schemas.microsoft.com/office/drawing/2014/main" val="3021456958"/>
                    </a:ext>
                  </a:extLst>
                </a:gridCol>
                <a:gridCol w="4740526">
                  <a:extLst>
                    <a:ext uri="{9D8B030D-6E8A-4147-A177-3AD203B41FA5}">
                      <a16:colId xmlns:a16="http://schemas.microsoft.com/office/drawing/2014/main" val="1112805898"/>
                    </a:ext>
                  </a:extLst>
                </a:gridCol>
              </a:tblGrid>
              <a:tr h="122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Property</a:t>
                      </a: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264303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3"/>
                        </a:rPr>
                        <a:t>grid-column-gap</a:t>
                      </a:r>
                      <a:endParaRPr lang="en-US" sz="1400" dirty="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size of the gap between columns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68609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4"/>
                        </a:rPr>
                        <a:t>grid-column-start</a:t>
                      </a:r>
                      <a:endParaRPr lang="en-US" sz="1400" dirty="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where to start the grid item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234814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5"/>
                        </a:rPr>
                        <a:t>grid-gap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 shorthand property for the </a:t>
                      </a:r>
                      <a:r>
                        <a:rPr lang="en-US" sz="1400" i="1" dirty="0">
                          <a:effectLst/>
                        </a:rPr>
                        <a:t>grid-row-gap</a:t>
                      </a:r>
                      <a:r>
                        <a:rPr lang="en-US" sz="1400" dirty="0">
                          <a:effectLst/>
                        </a:rPr>
                        <a:t> and </a:t>
                      </a:r>
                      <a:r>
                        <a:rPr lang="en-US" sz="1400" i="1" dirty="0">
                          <a:effectLst/>
                        </a:rPr>
                        <a:t>grid-column-gap</a:t>
                      </a:r>
                      <a:r>
                        <a:rPr lang="en-US" sz="1400" dirty="0">
                          <a:effectLst/>
                        </a:rPr>
                        <a:t> properties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54285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6"/>
                        </a:rPr>
                        <a:t>grid-row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 shorthand property for the </a:t>
                      </a:r>
                      <a:r>
                        <a:rPr lang="en-US" sz="1400" i="1" dirty="0">
                          <a:effectLst/>
                        </a:rPr>
                        <a:t>grid-row-start</a:t>
                      </a:r>
                      <a:r>
                        <a:rPr lang="en-US" sz="1400" dirty="0">
                          <a:effectLst/>
                        </a:rPr>
                        <a:t> and the </a:t>
                      </a:r>
                      <a:r>
                        <a:rPr lang="en-US" sz="1400" i="1" dirty="0">
                          <a:effectLst/>
                        </a:rPr>
                        <a:t>grid-row-end</a:t>
                      </a:r>
                      <a:r>
                        <a:rPr lang="en-US" sz="1400" dirty="0">
                          <a:effectLst/>
                        </a:rPr>
                        <a:t> properties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61248"/>
                  </a:ext>
                </a:extLst>
              </a:tr>
              <a:tr h="122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7"/>
                        </a:rPr>
                        <a:t>grid-row-end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where to end the grid item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49121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8"/>
                        </a:rPr>
                        <a:t>grid-row-gap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size of the gap between rows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0959"/>
                  </a:ext>
                </a:extLst>
              </a:tr>
              <a:tr h="122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9"/>
                        </a:rPr>
                        <a:t>grid-row-start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where to start the grid item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762399"/>
                  </a:ext>
                </a:extLst>
              </a:tr>
              <a:tr h="2912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0"/>
                        </a:rPr>
                        <a:t>grid-template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 shorthand property for the </a:t>
                      </a:r>
                      <a:r>
                        <a:rPr lang="en-US" sz="1400" i="1" dirty="0">
                          <a:effectLst/>
                        </a:rPr>
                        <a:t>grid-template-rows</a:t>
                      </a:r>
                      <a:r>
                        <a:rPr lang="en-US" sz="1400" dirty="0">
                          <a:effectLst/>
                        </a:rPr>
                        <a:t>, </a:t>
                      </a:r>
                      <a:r>
                        <a:rPr lang="en-US" sz="1400" i="1" dirty="0">
                          <a:effectLst/>
                        </a:rPr>
                        <a:t>grid-template-columns</a:t>
                      </a:r>
                      <a:r>
                        <a:rPr lang="en-US" sz="1400" dirty="0">
                          <a:effectLst/>
                        </a:rPr>
                        <a:t> and </a:t>
                      </a:r>
                      <a:r>
                        <a:rPr lang="en-US" sz="1400" i="1" dirty="0">
                          <a:effectLst/>
                        </a:rPr>
                        <a:t>grid-areas</a:t>
                      </a:r>
                      <a:r>
                        <a:rPr lang="en-US" sz="1400" dirty="0">
                          <a:effectLst/>
                        </a:rPr>
                        <a:t> properties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1846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1"/>
                        </a:rPr>
                        <a:t>grid-template-areas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how to display columns and rows, using named grid items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310592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2"/>
                        </a:rPr>
                        <a:t>grid-template-columns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size of the columns, and how many columns in a grid layout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9432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3"/>
                        </a:rPr>
                        <a:t>grid-template-rows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size of the rows in a grid layout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777815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4"/>
                        </a:rPr>
                        <a:t>row-gap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gap between the grid rows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90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3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element,element</a:t>
            </a:r>
            <a:r>
              <a:rPr lang="en-US" dirty="0"/>
              <a:t> Selector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9A892-79E1-88D5-9BB9-9E5FF53CF042}"/>
              </a:ext>
            </a:extLst>
          </p:cNvPr>
          <p:cNvSpPr txBox="1"/>
          <p:nvPr/>
        </p:nvSpPr>
        <p:spPr>
          <a:xfrm>
            <a:off x="2267744" y="2721694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declarations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128AD-EF08-0742-0115-3F8307B674CB}"/>
              </a:ext>
            </a:extLst>
          </p:cNvPr>
          <p:cNvSpPr txBox="1"/>
          <p:nvPr/>
        </p:nvSpPr>
        <p:spPr>
          <a:xfrm>
            <a:off x="2267744" y="4809926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h2, p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0426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772816"/>
            <a:ext cx="7025984" cy="470898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-container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auto 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-item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Grid Layout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grid-container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9744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https://www.w3schools.com/css/default.asp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https://www.w3schools.com/html/html_css.asp</a:t>
            </a:r>
            <a:endParaRPr lang="en-US" dirty="0"/>
          </a:p>
          <a:p>
            <a:r>
              <a:rPr lang="en-US" dirty="0">
                <a:hlinkClick r:id="rId5"/>
              </a:rPr>
              <a:t>https://www.w3schools.com/cssref/index.php</a:t>
            </a:r>
            <a:endParaRPr lang="en-US" dirty="0"/>
          </a:p>
          <a:p>
            <a:r>
              <a:rPr lang="en-US" dirty="0">
                <a:hlinkClick r:id="rId6"/>
              </a:rPr>
              <a:t>https://www.w3schools.com/colors/colors_names.asp</a:t>
            </a:r>
            <a:endParaRPr lang="en-US" dirty="0"/>
          </a:p>
          <a:p>
            <a:r>
              <a:rPr lang="en-US" dirty="0">
                <a:hlinkClick r:id="rId7"/>
              </a:rPr>
              <a:t>https://htmlcolorcodes.com/color-names/</a:t>
            </a:r>
            <a:endParaRPr lang="en-US" dirty="0"/>
          </a:p>
          <a:p>
            <a:r>
              <a:rPr lang="en-US" dirty="0">
                <a:hlinkClick r:id="rId8"/>
              </a:rPr>
              <a:t>https://developer.mozilla.org/en-US/docs/Web/CSS</a:t>
            </a:r>
            <a:endParaRPr lang="en-US" dirty="0"/>
          </a:p>
          <a:p>
            <a:r>
              <a:rPr lang="en-US" dirty="0">
                <a:hlinkClick r:id="rId9"/>
              </a:rPr>
              <a:t>https://www.htmlcsscolor.com/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38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CSS in 3 ways</a:t>
            </a:r>
          </a:p>
          <a:p>
            <a:pPr lvl="1"/>
            <a:r>
              <a:rPr lang="en-US" dirty="0"/>
              <a:t>Inline </a:t>
            </a:r>
          </a:p>
          <a:p>
            <a:pPr lvl="2"/>
            <a:r>
              <a:rPr lang="en-US" dirty="0"/>
              <a:t>by using the 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 attribute inside HTML elements</a:t>
            </a:r>
          </a:p>
          <a:p>
            <a:pPr lvl="1"/>
            <a:r>
              <a:rPr lang="en-US" dirty="0"/>
              <a:t>Internal </a:t>
            </a:r>
          </a:p>
          <a:p>
            <a:pPr lvl="2"/>
            <a:r>
              <a:rPr lang="en-US" dirty="0"/>
              <a:t>by using a </a:t>
            </a:r>
            <a:r>
              <a:rPr lang="en-US" dirty="0">
                <a:solidFill>
                  <a:srgbClr val="FF0000"/>
                </a:solidFill>
              </a:rPr>
              <a:t>&lt;style&gt;</a:t>
            </a:r>
            <a:r>
              <a:rPr lang="en-US" dirty="0"/>
              <a:t> element in the </a:t>
            </a:r>
            <a:r>
              <a:rPr lang="en-US" dirty="0">
                <a:solidFill>
                  <a:srgbClr val="FF0000"/>
                </a:solidFill>
              </a:rPr>
              <a:t>&lt;head&gt;</a:t>
            </a:r>
            <a:r>
              <a:rPr lang="en-US" dirty="0"/>
              <a:t> section</a:t>
            </a:r>
          </a:p>
          <a:p>
            <a:pPr lvl="1"/>
            <a:r>
              <a:rPr lang="en-US" dirty="0"/>
              <a:t>External </a:t>
            </a:r>
          </a:p>
          <a:p>
            <a:pPr lvl="2"/>
            <a:r>
              <a:rPr lang="en-US" dirty="0"/>
              <a:t>by using a </a:t>
            </a:r>
            <a:r>
              <a:rPr lang="en-US" dirty="0">
                <a:solidFill>
                  <a:srgbClr val="FF0000"/>
                </a:solidFill>
              </a:rPr>
              <a:t>&lt;link&gt;</a:t>
            </a:r>
            <a:r>
              <a:rPr lang="en-US" dirty="0"/>
              <a:t> element to link to an external CSS file</a:t>
            </a:r>
          </a:p>
        </p:txBody>
      </p:sp>
    </p:spTree>
    <p:extLst>
      <p:ext uri="{BB962C8B-B14F-4D97-AF65-F5344CB8AC3E}">
        <p14:creationId xmlns:p14="http://schemas.microsoft.com/office/powerpoint/2010/main" val="120705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CSS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DB0E2-B1B5-2867-7FF8-72DF379BBF77}"/>
              </a:ext>
            </a:extLst>
          </p:cNvPr>
          <p:cNvSpPr txBox="1"/>
          <p:nvPr/>
        </p:nvSpPr>
        <p:spPr>
          <a:xfrm>
            <a:off x="1907704" y="2348880"/>
            <a:ext cx="6192688" cy="20313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paragraph.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5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DB0E2-B1B5-2867-7FF8-72DF379BBF77}"/>
              </a:ext>
            </a:extLst>
          </p:cNvPr>
          <p:cNvSpPr txBox="1"/>
          <p:nvPr/>
        </p:nvSpPr>
        <p:spPr>
          <a:xfrm>
            <a:off x="1907704" y="2132856"/>
            <a:ext cx="6192688" cy="39703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paragraph.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0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CSS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style.css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DB0E2-B1B5-2867-7FF8-72DF379BBF77}"/>
              </a:ext>
            </a:extLst>
          </p:cNvPr>
          <p:cNvSpPr txBox="1"/>
          <p:nvPr/>
        </p:nvSpPr>
        <p:spPr>
          <a:xfrm>
            <a:off x="1907704" y="2078846"/>
            <a:ext cx="6192688" cy="286232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style.css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paragraph.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716A5-6B77-F05E-EF62-D428963D15F9}"/>
              </a:ext>
            </a:extLst>
          </p:cNvPr>
          <p:cNvSpPr txBox="1"/>
          <p:nvPr/>
        </p:nvSpPr>
        <p:spPr>
          <a:xfrm>
            <a:off x="1907704" y="5602014"/>
            <a:ext cx="6192688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2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Cascading Priority</a:t>
            </a:r>
          </a:p>
          <a:p>
            <a:pPr lvl="1"/>
            <a:r>
              <a:rPr lang="en-US" dirty="0"/>
              <a:t>1. inline style (inside an HTML element)</a:t>
            </a:r>
          </a:p>
          <a:p>
            <a:pPr lvl="1"/>
            <a:r>
              <a:rPr lang="en-US" dirty="0"/>
              <a:t>2. external and internal style (in the head section)</a:t>
            </a:r>
          </a:p>
          <a:p>
            <a:pPr lvl="1"/>
            <a:r>
              <a:rPr lang="en-US" dirty="0"/>
              <a:t>3. browser default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2E3C7-4DD3-5922-BA89-1561072AFF26}"/>
              </a:ext>
            </a:extLst>
          </p:cNvPr>
          <p:cNvSpPr txBox="1"/>
          <p:nvPr/>
        </p:nvSpPr>
        <p:spPr>
          <a:xfrm>
            <a:off x="2129064" y="4645585"/>
            <a:ext cx="5971328" cy="101566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 style has the highest priority,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will override external and internal styles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browser defaults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1817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functions are used as a value for various CSS properties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96724C-A5B8-A4BE-0E4B-AA729D138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24425"/>
              </p:ext>
            </p:extLst>
          </p:nvPr>
        </p:nvGraphicFramePr>
        <p:xfrm>
          <a:off x="1979712" y="2564904"/>
          <a:ext cx="6840760" cy="4091940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127744135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414854286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Function</a:t>
                      </a: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3128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3"/>
                        </a:rPr>
                        <a:t>attr</a:t>
                      </a:r>
                      <a:r>
                        <a:rPr lang="en-US" sz="1800" dirty="0">
                          <a:effectLst/>
                          <a:hlinkClick r:id="rId3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value of an attribute of the selected element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78643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4"/>
                        </a:rPr>
                        <a:t>calc()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Allows you to perform calculations to determine CSS property values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22623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5"/>
                        </a:rPr>
                        <a:t>conic-gradient()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Creates a conic gradient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996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6"/>
                        </a:rPr>
                        <a:t>counter()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current value of the named counter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02069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7"/>
                        </a:rPr>
                        <a:t>cubic-</a:t>
                      </a:r>
                      <a:r>
                        <a:rPr lang="en-US" sz="1800" dirty="0" err="1">
                          <a:effectLst/>
                          <a:hlinkClick r:id="rId7"/>
                        </a:rPr>
                        <a:t>bezier</a:t>
                      </a:r>
                      <a:r>
                        <a:rPr lang="en-US" sz="1800" dirty="0">
                          <a:effectLst/>
                          <a:hlinkClick r:id="rId7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a Cubic Bezier curve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68306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8"/>
                        </a:rPr>
                        <a:t>hsl</a:t>
                      </a:r>
                      <a:r>
                        <a:rPr lang="en-US" sz="1800" dirty="0">
                          <a:effectLst/>
                          <a:hlinkClick r:id="rId8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colors using the Hue-Saturation-Lightness model (HSL)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923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9"/>
                        </a:rPr>
                        <a:t>hsla</a:t>
                      </a:r>
                      <a:r>
                        <a:rPr lang="en-US" sz="1800" dirty="0">
                          <a:effectLst/>
                          <a:hlinkClick r:id="rId9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colors using the Hue-Saturation-Lightness-Alpha model (HSLA)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02414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10"/>
                        </a:rPr>
                        <a:t>linear-gradient()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Creates a linear gradient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79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703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96724C-A5B8-A4BE-0E4B-AA729D138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38206"/>
              </p:ext>
            </p:extLst>
          </p:nvPr>
        </p:nvGraphicFramePr>
        <p:xfrm>
          <a:off x="1979712" y="1916832"/>
          <a:ext cx="6840760" cy="4348480"/>
        </p:xfrm>
        <a:graphic>
          <a:graphicData uri="http://schemas.openxmlformats.org/drawingml/2006/table">
            <a:tbl>
              <a:tblPr/>
              <a:tblGrid>
                <a:gridCol w="2592288">
                  <a:extLst>
                    <a:ext uri="{9D8B030D-6E8A-4147-A177-3AD203B41FA5}">
                      <a16:colId xmlns:a16="http://schemas.microsoft.com/office/drawing/2014/main" val="127744135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414854286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Function</a:t>
                      </a: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3128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3"/>
                        </a:rPr>
                        <a:t>max()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Uses the largest value, from a comma-separated list of values, as the property value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0895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4"/>
                        </a:rPr>
                        <a:t>min()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Uses the smallest value, from a comma-separated list of values, as the property value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51057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5"/>
                        </a:rPr>
                        <a:t>radial-gradient()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Creates a radial gradient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73507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6"/>
                        </a:rPr>
                        <a:t>repeating-conic-gradient()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Repeats a conic gradient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4201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7"/>
                        </a:rPr>
                        <a:t>repeating-linear-gradient()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Repeats a linear gradient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6602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8"/>
                        </a:rPr>
                        <a:t>repeating-radial-gradient()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Repeats a radial gradient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39826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9"/>
                        </a:rPr>
                        <a:t>rgb</a:t>
                      </a:r>
                      <a:r>
                        <a:rPr lang="en-US" sz="1800" dirty="0">
                          <a:effectLst/>
                          <a:hlinkClick r:id="rId9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colors using the Red-Green-Blue model (RGB)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878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10"/>
                        </a:rPr>
                        <a:t>rgba</a:t>
                      </a:r>
                      <a:r>
                        <a:rPr lang="en-US" sz="1800" dirty="0">
                          <a:effectLst/>
                          <a:hlinkClick r:id="rId10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colors using the Red-Green-Blue-Alpha model (RGBA)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1438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11"/>
                        </a:rPr>
                        <a:t>var()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Inserts the value of a custom property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12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31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  <a:p>
            <a:r>
              <a:rPr lang="en-US" dirty="0"/>
              <a:t>CSS Syntax</a:t>
            </a:r>
          </a:p>
          <a:p>
            <a:r>
              <a:rPr lang="en-US" dirty="0"/>
              <a:t>CSS Selector</a:t>
            </a:r>
          </a:p>
          <a:p>
            <a:r>
              <a:rPr lang="en-US" dirty="0"/>
              <a:t>How to CSS</a:t>
            </a:r>
          </a:p>
          <a:p>
            <a:r>
              <a:rPr lang="en-US" dirty="0"/>
              <a:t>CSS Functions</a:t>
            </a:r>
          </a:p>
          <a:p>
            <a:r>
              <a:rPr lang="en-US" dirty="0"/>
              <a:t>CSS Units</a:t>
            </a:r>
          </a:p>
          <a:p>
            <a:r>
              <a:rPr lang="en-US" dirty="0"/>
              <a:t>CSS References</a:t>
            </a:r>
          </a:p>
          <a:p>
            <a:r>
              <a:rPr lang="en-US" dirty="0"/>
              <a:t>HTML Style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Absolute Length</a:t>
            </a:r>
          </a:p>
          <a:p>
            <a:pPr lvl="1"/>
            <a:r>
              <a:rPr lang="en-US" dirty="0"/>
              <a:t>The absolute length units are fixed and a length expressed in any of these will appear as exactly that size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E0F70-7E8A-33EE-339C-4B773E85D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32226"/>
              </p:ext>
            </p:extLst>
          </p:nvPr>
        </p:nvGraphicFramePr>
        <p:xfrm>
          <a:off x="2248471" y="3645024"/>
          <a:ext cx="5459921" cy="2773680"/>
        </p:xfrm>
        <a:graphic>
          <a:graphicData uri="http://schemas.openxmlformats.org/drawingml/2006/table">
            <a:tbl>
              <a:tblPr/>
              <a:tblGrid>
                <a:gridCol w="1027385">
                  <a:extLst>
                    <a:ext uri="{9D8B030D-6E8A-4147-A177-3AD203B41FA5}">
                      <a16:colId xmlns:a16="http://schemas.microsoft.com/office/drawing/2014/main" val="2801691521"/>
                    </a:ext>
                  </a:extLst>
                </a:gridCol>
                <a:gridCol w="4432536">
                  <a:extLst>
                    <a:ext uri="{9D8B030D-6E8A-4147-A177-3AD203B41FA5}">
                      <a16:colId xmlns:a16="http://schemas.microsoft.com/office/drawing/2014/main" val="3306605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Unit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955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cm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centimeters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31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mm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millimeters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25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inches (1in = 96px = 2.54cm)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7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px *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pixels (1px = 1/96th of 1in)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971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pt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points (1pt = 1/72 of 1in)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7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pc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picas (1pc = 12 pt)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11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179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Length</a:t>
            </a:r>
          </a:p>
          <a:p>
            <a:pPr lvl="1"/>
            <a:r>
              <a:rPr lang="en-US" dirty="0"/>
              <a:t>Relative length units specify a length relative to another length property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1A1B00-B330-A1F9-EBE4-0C998B2C8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81668"/>
              </p:ext>
            </p:extLst>
          </p:nvPr>
        </p:nvGraphicFramePr>
        <p:xfrm>
          <a:off x="2195736" y="2996952"/>
          <a:ext cx="6408712" cy="3695166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3259516992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737001624"/>
                    </a:ext>
                  </a:extLst>
                </a:gridCol>
              </a:tblGrid>
              <a:tr h="29286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Unit</a:t>
                      </a: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38520"/>
                  </a:ext>
                </a:extLst>
              </a:tr>
              <a:tr h="5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em</a:t>
                      </a:r>
                      <a:endParaRPr lang="en-US" sz="1600" dirty="0">
                        <a:effectLst/>
                      </a:endParaRP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Relative to the font-size of the element (2em means 2 times the size of the current font)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1949"/>
                  </a:ext>
                </a:extLst>
              </a:tr>
              <a:tr h="4082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</a:t>
                      </a: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Relative to the x-height of the current font (rarely used)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51490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ch</a:t>
                      </a:r>
                      <a:endParaRPr lang="en-US" sz="1600" dirty="0">
                        <a:effectLst/>
                      </a:endParaRP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Relative to the width of the "0" (zero)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79401"/>
                  </a:ext>
                </a:extLst>
              </a:tr>
              <a:tr h="29286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</a:t>
                      </a: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Relative to font-size of the root element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71200"/>
                  </a:ext>
                </a:extLst>
              </a:tr>
              <a:tr h="345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vw</a:t>
                      </a: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Relative to 1% of the width of the viewport*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288990"/>
                  </a:ext>
                </a:extLst>
              </a:tr>
              <a:tr h="31232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vh</a:t>
                      </a: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Relative to 1% of the height of the viewport*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47223"/>
                  </a:ext>
                </a:extLst>
              </a:tr>
              <a:tr h="3717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vmin</a:t>
                      </a: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Relative to 1% of viewport's* smaller dimension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25247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vmax</a:t>
                      </a: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Relative to 1% of viewport's* larger dimension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82263"/>
                  </a:ext>
                </a:extLst>
              </a:tr>
              <a:tr h="29286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%</a:t>
                      </a: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Relative to the parent element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89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7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initial</a:t>
            </a:r>
          </a:p>
          <a:p>
            <a:pPr lvl="1"/>
            <a:r>
              <a:rPr lang="en-US" dirty="0"/>
              <a:t>used to set a property to its default value</a:t>
            </a:r>
          </a:p>
          <a:p>
            <a:r>
              <a:rPr lang="en-US" dirty="0"/>
              <a:t>inherit</a:t>
            </a:r>
          </a:p>
          <a:p>
            <a:pPr lvl="1"/>
            <a:r>
              <a:rPr lang="en-US" dirty="0"/>
              <a:t>used to set a property to its value from its parent</a:t>
            </a:r>
          </a:p>
          <a:p>
            <a:r>
              <a:rPr lang="en-US" dirty="0"/>
              <a:t>unset</a:t>
            </a:r>
          </a:p>
          <a:p>
            <a:pPr lvl="1"/>
            <a:r>
              <a:rPr lang="en-US" dirty="0"/>
              <a:t>used to resets a property of an element (inherit + initial)</a:t>
            </a:r>
          </a:p>
          <a:p>
            <a:r>
              <a:rPr lang="en-US" dirty="0"/>
              <a:t>revert</a:t>
            </a:r>
          </a:p>
          <a:p>
            <a:pPr lvl="1"/>
            <a:r>
              <a:rPr lang="en-US" dirty="0"/>
              <a:t>used to reset a property back to the browser specific style</a:t>
            </a:r>
          </a:p>
          <a:p>
            <a:r>
              <a:rPr lang="en-US" dirty="0"/>
              <a:t>revert-layer</a:t>
            </a:r>
          </a:p>
          <a:p>
            <a:pPr lvl="1"/>
            <a:r>
              <a:rPr lang="en-US" dirty="0"/>
              <a:t>used to reset a property back to a previous layer</a:t>
            </a:r>
          </a:p>
          <a:p>
            <a:r>
              <a:rPr lang="en-US" dirty="0"/>
              <a:t>all</a:t>
            </a:r>
          </a:p>
          <a:p>
            <a:pPr lvl="1"/>
            <a:r>
              <a:rPr lang="en-US" dirty="0"/>
              <a:t>shorthand property of an element’s properties (all properties)</a:t>
            </a:r>
          </a:p>
        </p:txBody>
      </p:sp>
    </p:spTree>
    <p:extLst>
      <p:ext uri="{BB962C8B-B14F-4D97-AF65-F5344CB8AC3E}">
        <p14:creationId xmlns:p14="http://schemas.microsoft.com/office/powerpoint/2010/main" val="587337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C231F-7D27-152C-BCCE-5108BB8D6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138280"/>
            <a:ext cx="3784882" cy="3594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03F1F-DB03-5627-97C0-276DAD478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195" y="1933848"/>
            <a:ext cx="3733149" cy="2287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3309CA-D86D-BB78-36BE-C01799BF3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4224440"/>
            <a:ext cx="3733264" cy="237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1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Ground Color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1A79E-37ED-D7C0-964F-4EA75B638209}"/>
              </a:ext>
            </a:extLst>
          </p:cNvPr>
          <p:cNvSpPr txBox="1"/>
          <p:nvPr/>
        </p:nvSpPr>
        <p:spPr>
          <a:xfrm>
            <a:off x="1907704" y="2261771"/>
            <a:ext cx="7128792" cy="20313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paragraph.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88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Color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A94EF-8980-F89E-AD90-B3EFD1003D64}"/>
              </a:ext>
            </a:extLst>
          </p:cNvPr>
          <p:cNvSpPr txBox="1"/>
          <p:nvPr/>
        </p:nvSpPr>
        <p:spPr>
          <a:xfrm>
            <a:off x="1907704" y="2261771"/>
            <a:ext cx="7128792" cy="20313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paragraph.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891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 Color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B664E-C9BD-E85F-D16C-089C03078D04}"/>
              </a:ext>
            </a:extLst>
          </p:cNvPr>
          <p:cNvSpPr txBox="1"/>
          <p:nvPr/>
        </p:nvSpPr>
        <p:spPr>
          <a:xfrm>
            <a:off x="1907704" y="2261771"/>
            <a:ext cx="7128792" cy="20313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paragraph.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67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Color Value</a:t>
            </a:r>
          </a:p>
          <a:p>
            <a:pPr lvl="1"/>
            <a:r>
              <a:rPr lang="en-US" dirty="0"/>
              <a:t>HEX - #rrggbb, #rgb</a:t>
            </a:r>
          </a:p>
          <a:p>
            <a:pPr lvl="1"/>
            <a:r>
              <a:rPr lang="en-US" dirty="0"/>
              <a:t>RGB – </a:t>
            </a:r>
            <a:r>
              <a:rPr lang="en-US" dirty="0" err="1"/>
              <a:t>rgb</a:t>
            </a:r>
            <a:r>
              <a:rPr lang="en-US" dirty="0"/>
              <a:t>(red, green, blue)</a:t>
            </a:r>
          </a:p>
          <a:p>
            <a:pPr lvl="1"/>
            <a:r>
              <a:rPr lang="en-US" dirty="0"/>
              <a:t>RGBA – </a:t>
            </a:r>
            <a:r>
              <a:rPr lang="en-US" dirty="0" err="1"/>
              <a:t>rgba</a:t>
            </a:r>
            <a:r>
              <a:rPr lang="en-US" dirty="0"/>
              <a:t>(red, green, blue, alpha)</a:t>
            </a:r>
          </a:p>
          <a:p>
            <a:pPr lvl="1"/>
            <a:r>
              <a:rPr lang="en-US" dirty="0"/>
              <a:t>HSL – </a:t>
            </a:r>
            <a:r>
              <a:rPr lang="en-US" dirty="0" err="1"/>
              <a:t>hsl</a:t>
            </a:r>
            <a:r>
              <a:rPr lang="en-US" dirty="0"/>
              <a:t>(hue, saturation, lightness)</a:t>
            </a:r>
          </a:p>
          <a:p>
            <a:pPr lvl="1"/>
            <a:r>
              <a:rPr lang="en-US" dirty="0"/>
              <a:t>HSLA – </a:t>
            </a:r>
            <a:r>
              <a:rPr lang="en-US" dirty="0" err="1"/>
              <a:t>hsla</a:t>
            </a:r>
            <a:r>
              <a:rPr lang="en-US" dirty="0"/>
              <a:t>(hue, saturation, lightness, alpha)</a:t>
            </a:r>
          </a:p>
          <a:p>
            <a:pPr lvl="2"/>
            <a:r>
              <a:rPr lang="en-US" dirty="0"/>
              <a:t>Hue is a degree on the color wheel from 0 to 360. 0 is red, 120 is green, and 240 is blue</a:t>
            </a:r>
          </a:p>
          <a:p>
            <a:pPr lvl="2"/>
            <a:r>
              <a:rPr lang="en-US" dirty="0"/>
              <a:t>Saturation is a percentage value. 0% means a shade of gray, and 100% is the full color</a:t>
            </a:r>
          </a:p>
          <a:p>
            <a:pPr lvl="2"/>
            <a:r>
              <a:rPr lang="en-US" dirty="0"/>
              <a:t>Lightness is also a percentage value. 0% is black, and 100% is white</a:t>
            </a:r>
          </a:p>
          <a:p>
            <a:pPr lvl="2"/>
            <a:r>
              <a:rPr lang="en-US" dirty="0"/>
              <a:t>Alpha parameter is a number between 0.0 (fully transparent) and 1.0 (not transparent)</a:t>
            </a:r>
          </a:p>
        </p:txBody>
      </p:sp>
    </p:spTree>
    <p:extLst>
      <p:ext uri="{BB962C8B-B14F-4D97-AF65-F5344CB8AC3E}">
        <p14:creationId xmlns:p14="http://schemas.microsoft.com/office/powerpoint/2010/main" val="2492380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B664E-C9BD-E85F-D16C-089C03078D04}"/>
              </a:ext>
            </a:extLst>
          </p:cNvPr>
          <p:cNvSpPr txBox="1"/>
          <p:nvPr/>
        </p:nvSpPr>
        <p:spPr>
          <a:xfrm>
            <a:off x="1907704" y="2261771"/>
            <a:ext cx="7128792" cy="39703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FF0000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00F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Heading.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Heading.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hsla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42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background-color</a:t>
            </a:r>
          </a:p>
          <a:p>
            <a:pPr lvl="1"/>
            <a:r>
              <a:rPr lang="en-US" dirty="0"/>
              <a:t>opacity - specifies the opacity/transparency a value from 0.0 - 1.0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C6F09-3B10-F0A5-3E7A-C31151860142}"/>
              </a:ext>
            </a:extLst>
          </p:cNvPr>
          <p:cNvSpPr txBox="1"/>
          <p:nvPr/>
        </p:nvSpPr>
        <p:spPr>
          <a:xfrm>
            <a:off x="1907704" y="3140968"/>
            <a:ext cx="7128792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FF0000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0000FF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is the language we use to style a web page</a:t>
            </a:r>
          </a:p>
          <a:p>
            <a:pPr lvl="1"/>
            <a:r>
              <a:rPr lang="en-US" dirty="0"/>
              <a:t>CSS stands for Cascading Style Sheets</a:t>
            </a:r>
          </a:p>
          <a:p>
            <a:pPr lvl="1"/>
            <a:r>
              <a:rPr lang="en-US" dirty="0"/>
              <a:t>CSS describes how HTML elements are to be displayed on screen or media</a:t>
            </a:r>
          </a:p>
          <a:p>
            <a:pPr lvl="1"/>
            <a:r>
              <a:rPr lang="en-US" dirty="0"/>
              <a:t>CSS can control the layout of web page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07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background-image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C6F09-3B10-F0A5-3E7A-C31151860142}"/>
              </a:ext>
            </a:extLst>
          </p:cNvPr>
          <p:cNvSpPr txBox="1"/>
          <p:nvPr/>
        </p:nvSpPr>
        <p:spPr>
          <a:xfrm>
            <a:off x="1907704" y="2132856"/>
            <a:ext cx="7128792" cy="39703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building.jpg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10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background-image</a:t>
            </a:r>
          </a:p>
          <a:p>
            <a:pPr lvl="1"/>
            <a:r>
              <a:rPr lang="en-US" dirty="0"/>
              <a:t>background-repeat</a:t>
            </a:r>
          </a:p>
          <a:p>
            <a:pPr lvl="2"/>
            <a:r>
              <a:rPr lang="en-US" dirty="0"/>
              <a:t>repeat-x, repeat-y, no-repeat</a:t>
            </a:r>
          </a:p>
          <a:p>
            <a:pPr lvl="1"/>
            <a:r>
              <a:rPr lang="en-US" dirty="0"/>
              <a:t>background-position</a:t>
            </a:r>
          </a:p>
          <a:p>
            <a:pPr lvl="2"/>
            <a:r>
              <a:rPr lang="en-US" dirty="0"/>
              <a:t>top, right, bottom, left, center</a:t>
            </a:r>
          </a:p>
          <a:p>
            <a:pPr lvl="2"/>
            <a:r>
              <a:rPr lang="en-US" dirty="0"/>
              <a:t>percentage ex. 25% 75% (x% y%)</a:t>
            </a:r>
          </a:p>
          <a:p>
            <a:pPr lvl="2"/>
            <a:r>
              <a:rPr lang="en-US" dirty="0"/>
              <a:t>length values ex. 5cm </a:t>
            </a:r>
            <a:r>
              <a:rPr lang="en-US" dirty="0" err="1"/>
              <a:t>5cm</a:t>
            </a:r>
            <a:r>
              <a:rPr lang="en-US" dirty="0"/>
              <a:t> (</a:t>
            </a:r>
            <a:r>
              <a:rPr lang="en-US" dirty="0" err="1"/>
              <a:t>xpos</a:t>
            </a:r>
            <a:r>
              <a:rPr lang="en-US" dirty="0"/>
              <a:t> </a:t>
            </a:r>
            <a:r>
              <a:rPr lang="en-US" dirty="0" err="1"/>
              <a:t>ypos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edge offsets values ex. left 25% top 75%</a:t>
            </a:r>
          </a:p>
          <a:p>
            <a:pPr lvl="1"/>
            <a:r>
              <a:rPr lang="en-US" dirty="0"/>
              <a:t>background-attachment </a:t>
            </a:r>
          </a:p>
          <a:p>
            <a:pPr lvl="2"/>
            <a:r>
              <a:rPr lang="en-US" dirty="0"/>
              <a:t>fixed, scroll</a:t>
            </a:r>
          </a:p>
          <a:p>
            <a:pPr lvl="1"/>
            <a:r>
              <a:rPr lang="en-US" dirty="0"/>
              <a:t>background-size</a:t>
            </a:r>
          </a:p>
          <a:p>
            <a:pPr lvl="2"/>
            <a:r>
              <a:rPr lang="en-US" dirty="0"/>
              <a:t>auto, cover, contain, or width height</a:t>
            </a:r>
          </a:p>
          <a:p>
            <a:r>
              <a:rPr lang="en-US" dirty="0"/>
              <a:t>background shorthand</a:t>
            </a:r>
          </a:p>
          <a:p>
            <a:pPr lvl="1"/>
            <a:r>
              <a:rPr lang="en-US" dirty="0"/>
              <a:t>background-color &gt; background-image &gt; background-repeat &gt; background-attachment &gt; background-position</a:t>
            </a:r>
          </a:p>
        </p:txBody>
      </p:sp>
    </p:spTree>
    <p:extLst>
      <p:ext uri="{BB962C8B-B14F-4D97-AF65-F5344CB8AC3E}">
        <p14:creationId xmlns:p14="http://schemas.microsoft.com/office/powerpoint/2010/main" val="112962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background-repeat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C6F09-3B10-F0A5-3E7A-C31151860142}"/>
              </a:ext>
            </a:extLst>
          </p:cNvPr>
          <p:cNvSpPr txBox="1"/>
          <p:nvPr/>
        </p:nvSpPr>
        <p:spPr>
          <a:xfrm>
            <a:off x="1907704" y="2132856"/>
            <a:ext cx="7128792" cy="45243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building.jpg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16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background-position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C6F09-3B10-F0A5-3E7A-C31151860142}"/>
              </a:ext>
            </a:extLst>
          </p:cNvPr>
          <p:cNvSpPr txBox="1"/>
          <p:nvPr/>
        </p:nvSpPr>
        <p:spPr>
          <a:xfrm>
            <a:off x="1907704" y="2132856"/>
            <a:ext cx="7128792" cy="45243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go.png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top right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2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HTML elements can be considered as boxes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11596-378F-51B6-67AE-48281766E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708920"/>
            <a:ext cx="640943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36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specify the style, width and color of an element’s border</a:t>
            </a:r>
          </a:p>
          <a:p>
            <a:pPr lvl="1"/>
            <a:r>
              <a:rPr lang="en-US" dirty="0"/>
              <a:t>border-width</a:t>
            </a:r>
          </a:p>
          <a:p>
            <a:pPr lvl="1"/>
            <a:r>
              <a:rPr lang="en-US" dirty="0"/>
              <a:t>border-style</a:t>
            </a:r>
          </a:p>
          <a:p>
            <a:pPr lvl="2"/>
            <a:r>
              <a:rPr lang="en-US" dirty="0"/>
              <a:t>dotted, dashed, solid, double, groove, ridge, inset, outset, none, hidden</a:t>
            </a:r>
          </a:p>
          <a:p>
            <a:pPr lvl="1"/>
            <a:r>
              <a:rPr lang="en-US" dirty="0"/>
              <a:t>border-color</a:t>
            </a:r>
          </a:p>
          <a:p>
            <a:pPr lvl="1"/>
            <a:r>
              <a:rPr lang="en-US" dirty="0"/>
              <a:t>border-radius</a:t>
            </a:r>
          </a:p>
          <a:p>
            <a:pPr lvl="1"/>
            <a:r>
              <a:rPr lang="en-US" dirty="0"/>
              <a:t>border side</a:t>
            </a:r>
          </a:p>
          <a:p>
            <a:pPr lvl="2"/>
            <a:r>
              <a:rPr lang="en-US" dirty="0"/>
              <a:t>border-top, border-right, border-bottom, border-left</a:t>
            </a:r>
          </a:p>
          <a:p>
            <a:pPr lvl="1"/>
            <a:r>
              <a:rPr lang="en-US" dirty="0"/>
              <a:t>border shorthand</a:t>
            </a:r>
          </a:p>
          <a:p>
            <a:pPr lvl="2"/>
            <a:r>
              <a:rPr lang="en-US" dirty="0"/>
              <a:t>border-width &gt; </a:t>
            </a:r>
            <a:r>
              <a:rPr lang="en-US" dirty="0">
                <a:solidFill>
                  <a:srgbClr val="FF0000"/>
                </a:solidFill>
              </a:rPr>
              <a:t>border-style</a:t>
            </a:r>
            <a:r>
              <a:rPr lang="en-US" dirty="0"/>
              <a:t> &gt; border-color</a:t>
            </a:r>
          </a:p>
        </p:txBody>
      </p:sp>
    </p:spTree>
    <p:extLst>
      <p:ext uri="{BB962C8B-B14F-4D97-AF65-F5344CB8AC3E}">
        <p14:creationId xmlns:p14="http://schemas.microsoft.com/office/powerpoint/2010/main" val="4251612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C6F09-3B10-F0A5-3E7A-C31151860142}"/>
              </a:ext>
            </a:extLst>
          </p:cNvPr>
          <p:cNvSpPr txBox="1"/>
          <p:nvPr/>
        </p:nvSpPr>
        <p:spPr>
          <a:xfrm>
            <a:off x="1435608" y="1447031"/>
            <a:ext cx="7600888" cy="535531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border-width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dotted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dotted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dashed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dashed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solid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double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double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groove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groove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ridge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ridge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inset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inset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outset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outset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none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none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hidden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hidden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side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radius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56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Margins are used to create space around elements outside of any defined borders</a:t>
            </a:r>
          </a:p>
          <a:p>
            <a:pPr lvl="1"/>
            <a:r>
              <a:rPr lang="en-US" dirty="0"/>
              <a:t>margin side</a:t>
            </a:r>
          </a:p>
          <a:p>
            <a:pPr lvl="2"/>
            <a:r>
              <a:rPr lang="en-US" dirty="0"/>
              <a:t>margin-top, margin-right, margin-bottom, margin-left</a:t>
            </a:r>
          </a:p>
          <a:p>
            <a:pPr lvl="2"/>
            <a:r>
              <a:rPr lang="en-US" dirty="0"/>
              <a:t>values: auto, length, %</a:t>
            </a:r>
          </a:p>
          <a:p>
            <a:pPr lvl="1"/>
            <a:r>
              <a:rPr lang="en-US" dirty="0"/>
              <a:t>margin shorthand</a:t>
            </a:r>
          </a:p>
          <a:p>
            <a:pPr lvl="2"/>
            <a:r>
              <a:rPr lang="en-US" dirty="0"/>
              <a:t>top &gt; right &gt; bottom &gt; left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9565E-BC0E-93FD-BC59-CEEB114C8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3" y="4524573"/>
            <a:ext cx="2736304" cy="21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6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Padding is used to create space around an element’s content inside of any defined borders</a:t>
            </a:r>
          </a:p>
          <a:p>
            <a:pPr lvl="1"/>
            <a:r>
              <a:rPr lang="en-US" dirty="0"/>
              <a:t>padding side</a:t>
            </a:r>
          </a:p>
          <a:p>
            <a:pPr lvl="2"/>
            <a:r>
              <a:rPr lang="en-US" dirty="0"/>
              <a:t>padding-top, padding-right, padding-bottom, padding-left</a:t>
            </a:r>
          </a:p>
          <a:p>
            <a:pPr lvl="2"/>
            <a:r>
              <a:rPr lang="en-US" dirty="0"/>
              <a:t>values: length, %</a:t>
            </a:r>
          </a:p>
          <a:p>
            <a:pPr lvl="1"/>
            <a:r>
              <a:rPr lang="en-US" dirty="0"/>
              <a:t>padding shorthand</a:t>
            </a:r>
          </a:p>
          <a:p>
            <a:pPr lvl="2"/>
            <a:r>
              <a:rPr lang="en-US" dirty="0"/>
              <a:t>top &gt; right &gt; bottom &gt; left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9D905-4955-3225-37CF-9D306D2FC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04" y="4509120"/>
            <a:ext cx="2819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3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Width/Height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width/height</a:t>
            </a:r>
          </a:p>
          <a:p>
            <a:pPr lvl="1"/>
            <a:r>
              <a:rPr lang="en-US" dirty="0"/>
              <a:t>width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max-width, min-width</a:t>
            </a:r>
          </a:p>
          <a:p>
            <a:pPr lvl="1"/>
            <a:r>
              <a:rPr lang="en-US" dirty="0"/>
              <a:t>max-height, min-height</a:t>
            </a:r>
          </a:p>
          <a:p>
            <a:r>
              <a:rPr lang="en-US" dirty="0"/>
              <a:t>Setting width/height values</a:t>
            </a:r>
          </a:p>
          <a:p>
            <a:pPr lvl="1"/>
            <a:r>
              <a:rPr lang="en-US" dirty="0"/>
              <a:t>auto – browser calculate width and height</a:t>
            </a:r>
          </a:p>
          <a:p>
            <a:pPr lvl="1"/>
            <a:r>
              <a:rPr lang="en-US" dirty="0"/>
              <a:t>length – defined in units, ex. cm, </a:t>
            </a:r>
            <a:r>
              <a:rPr lang="en-US" dirty="0" err="1"/>
              <a:t>px</a:t>
            </a:r>
            <a:r>
              <a:rPr lang="en-US" dirty="0"/>
              <a:t>, pt </a:t>
            </a:r>
          </a:p>
          <a:p>
            <a:pPr lvl="1"/>
            <a:r>
              <a:rPr lang="en-US" dirty="0"/>
              <a:t>% - defined in percent of containing block</a:t>
            </a:r>
          </a:p>
        </p:txBody>
      </p:sp>
    </p:spTree>
    <p:extLst>
      <p:ext uri="{BB962C8B-B14F-4D97-AF65-F5344CB8AC3E}">
        <p14:creationId xmlns:p14="http://schemas.microsoft.com/office/powerpoint/2010/main" val="109072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CSS rule consists of a selector and a declaration block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199DF-3DAD-BF0C-86D2-D1DF425C2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80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outline is a line drawn outside the element’s border</a:t>
            </a:r>
          </a:p>
          <a:p>
            <a:pPr lvl="1"/>
            <a:r>
              <a:rPr lang="en-US" dirty="0"/>
              <a:t>outline-width</a:t>
            </a:r>
          </a:p>
          <a:p>
            <a:pPr lvl="1"/>
            <a:r>
              <a:rPr lang="en-US" dirty="0"/>
              <a:t>outline-style</a:t>
            </a:r>
          </a:p>
          <a:p>
            <a:pPr lvl="2"/>
            <a:r>
              <a:rPr lang="en-US" dirty="0"/>
              <a:t>dotted, dashed, solid, double, groove, ridge, inset, outset, none, hidden</a:t>
            </a:r>
          </a:p>
          <a:p>
            <a:pPr lvl="1"/>
            <a:r>
              <a:rPr lang="en-US" dirty="0"/>
              <a:t>outline-color</a:t>
            </a:r>
          </a:p>
          <a:p>
            <a:pPr lvl="1"/>
            <a:r>
              <a:rPr lang="en-US" dirty="0"/>
              <a:t>outline-offset</a:t>
            </a:r>
          </a:p>
          <a:p>
            <a:pPr lvl="1"/>
            <a:r>
              <a:rPr lang="en-US" dirty="0"/>
              <a:t>outline shorthand</a:t>
            </a:r>
          </a:p>
          <a:p>
            <a:pPr lvl="2"/>
            <a:r>
              <a:rPr lang="en-US" dirty="0"/>
              <a:t>outline-width &gt; </a:t>
            </a:r>
            <a:r>
              <a:rPr lang="en-US" dirty="0">
                <a:solidFill>
                  <a:srgbClr val="FF0000"/>
                </a:solidFill>
              </a:rPr>
              <a:t>outline-style</a:t>
            </a:r>
            <a:r>
              <a:rPr lang="en-US" dirty="0"/>
              <a:t> &gt; outline-color</a:t>
            </a:r>
          </a:p>
        </p:txBody>
      </p:sp>
    </p:spTree>
    <p:extLst>
      <p:ext uri="{BB962C8B-B14F-4D97-AF65-F5344CB8AC3E}">
        <p14:creationId xmlns:p14="http://schemas.microsoft.com/office/powerpoint/2010/main" val="1302272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 is NOT a part of the element’s dimension that may overlap other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C87D7-4C43-B24F-9A85-01E2D802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433" y="2960272"/>
            <a:ext cx="4506863" cy="29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8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lot of properties for formatting text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text-align</a:t>
            </a:r>
          </a:p>
          <a:p>
            <a:pPr lvl="2"/>
            <a:r>
              <a:rPr lang="en-US" dirty="0"/>
              <a:t>center, left, right, justify</a:t>
            </a:r>
          </a:p>
          <a:p>
            <a:pPr lvl="1"/>
            <a:r>
              <a:rPr lang="en-US" dirty="0"/>
              <a:t>text-align-last</a:t>
            </a:r>
          </a:p>
          <a:p>
            <a:pPr lvl="1"/>
            <a:r>
              <a:rPr lang="en-US" dirty="0"/>
              <a:t>text-decoration-line</a:t>
            </a:r>
          </a:p>
          <a:p>
            <a:pPr lvl="2"/>
            <a:r>
              <a:rPr lang="en-US" dirty="0"/>
              <a:t>overline, underline, line-through</a:t>
            </a:r>
          </a:p>
          <a:p>
            <a:pPr lvl="1"/>
            <a:r>
              <a:rPr lang="en-US" dirty="0"/>
              <a:t>text-decoration-color</a:t>
            </a:r>
          </a:p>
          <a:p>
            <a:pPr lvl="1"/>
            <a:r>
              <a:rPr lang="en-US" dirty="0"/>
              <a:t>text-decoration-style</a:t>
            </a:r>
          </a:p>
          <a:p>
            <a:pPr lvl="2"/>
            <a:r>
              <a:rPr lang="en-US" dirty="0"/>
              <a:t>dotted, dashed, solid, double, wavy</a:t>
            </a:r>
          </a:p>
          <a:p>
            <a:pPr lvl="1"/>
            <a:r>
              <a:rPr lang="en-US" dirty="0"/>
              <a:t>text-decoration-thickness</a:t>
            </a:r>
          </a:p>
          <a:p>
            <a:pPr lvl="1"/>
            <a:r>
              <a:rPr lang="en-US" dirty="0"/>
              <a:t>text-decoration shorthand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text-decoration-line</a:t>
            </a:r>
            <a:r>
              <a:rPr lang="en-US" dirty="0"/>
              <a:t> &gt; text-decoration-color &gt; text-decoration-style &gt; text-decoration-thickness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05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lot of properties for formatting text</a:t>
            </a:r>
          </a:p>
          <a:p>
            <a:pPr lvl="1"/>
            <a:r>
              <a:rPr lang="en-US" dirty="0"/>
              <a:t>text-transformation</a:t>
            </a:r>
          </a:p>
          <a:p>
            <a:pPr lvl="2"/>
            <a:r>
              <a:rPr lang="en-US" dirty="0"/>
              <a:t>uppercase, lowercase, capitalize, none</a:t>
            </a:r>
          </a:p>
          <a:p>
            <a:pPr lvl="1"/>
            <a:r>
              <a:rPr lang="en-US" dirty="0"/>
              <a:t>text-indent</a:t>
            </a:r>
          </a:p>
          <a:p>
            <a:pPr lvl="1"/>
            <a:r>
              <a:rPr lang="en-US" dirty="0"/>
              <a:t>letter-spacing</a:t>
            </a:r>
          </a:p>
          <a:p>
            <a:pPr lvl="1"/>
            <a:r>
              <a:rPr lang="en-US" dirty="0"/>
              <a:t>line-height</a:t>
            </a:r>
          </a:p>
          <a:p>
            <a:pPr lvl="1"/>
            <a:r>
              <a:rPr lang="en-US" dirty="0"/>
              <a:t>word-spacing</a:t>
            </a:r>
          </a:p>
          <a:p>
            <a:pPr lvl="1"/>
            <a:r>
              <a:rPr lang="en-US" dirty="0"/>
              <a:t>white-space</a:t>
            </a:r>
          </a:p>
          <a:p>
            <a:pPr lvl="2"/>
            <a:r>
              <a:rPr lang="en-US" dirty="0"/>
              <a:t>normal, </a:t>
            </a:r>
            <a:r>
              <a:rPr lang="en-US" dirty="0" err="1"/>
              <a:t>nowrap</a:t>
            </a:r>
            <a:r>
              <a:rPr lang="en-US" dirty="0"/>
              <a:t>, pre, pre-wrap, pre-line, break-spaces</a:t>
            </a:r>
          </a:p>
          <a:p>
            <a:pPr lvl="1"/>
            <a:r>
              <a:rPr lang="en-US" dirty="0"/>
              <a:t>text-shadow</a:t>
            </a:r>
          </a:p>
          <a:p>
            <a:pPr lvl="2"/>
            <a:r>
              <a:rPr lang="en-US" dirty="0"/>
              <a:t>offset-x &gt; offset-y &gt; blur-radius &gt; color</a:t>
            </a:r>
          </a:p>
          <a:p>
            <a:pPr lvl="1"/>
            <a:r>
              <a:rPr lang="en-US" dirty="0"/>
              <a:t>text-overflow</a:t>
            </a:r>
          </a:p>
          <a:p>
            <a:pPr lvl="2"/>
            <a:r>
              <a:rPr lang="en-US" dirty="0"/>
              <a:t>clip, ellipsis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63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70A02-11B6-FBD2-4B18-39D7DBFEA43E}"/>
              </a:ext>
            </a:extLst>
          </p:cNvPr>
          <p:cNvSpPr txBox="1"/>
          <p:nvPr/>
        </p:nvSpPr>
        <p:spPr>
          <a:xfrm>
            <a:off x="1435608" y="1447031"/>
            <a:ext cx="7600888" cy="489364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txt-left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txt-center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capitalize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txt-right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txt-line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underline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dotted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txt-shadow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text-shadow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txt-space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white-space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txt-over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text-overflow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ellipsis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txt-left txt-line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text left under line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txt-center txt-decorate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text center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txt-right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text right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txt-shadow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text shadow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txt-space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is simple text if it exceed width limit.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txt-space txt-over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is simple text if it exceed width limit.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04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Font Families</a:t>
            </a:r>
          </a:p>
          <a:p>
            <a:pPr lvl="1"/>
            <a:r>
              <a:rPr lang="en-US" dirty="0"/>
              <a:t>Serif – fonts have a small stroke at the edges of each letter</a:t>
            </a:r>
          </a:p>
          <a:p>
            <a:pPr lvl="1"/>
            <a:r>
              <a:rPr lang="en-US" dirty="0"/>
              <a:t>Sans-serif – fonts have clean lines no small strokes attached</a:t>
            </a:r>
          </a:p>
          <a:p>
            <a:pPr lvl="1"/>
            <a:r>
              <a:rPr lang="en-US" dirty="0"/>
              <a:t>Monospace – fonts all the letters have the same fixed width</a:t>
            </a:r>
          </a:p>
          <a:p>
            <a:pPr lvl="1"/>
            <a:r>
              <a:rPr lang="en-US" dirty="0"/>
              <a:t>Cursive – fonts imitate human handwriting</a:t>
            </a:r>
          </a:p>
          <a:p>
            <a:pPr lvl="1"/>
            <a:r>
              <a:rPr lang="en-US" dirty="0"/>
              <a:t>Fantasy – fonts are decorative and playful</a:t>
            </a:r>
          </a:p>
        </p:txBody>
      </p:sp>
    </p:spTree>
    <p:extLst>
      <p:ext uri="{BB962C8B-B14F-4D97-AF65-F5344CB8AC3E}">
        <p14:creationId xmlns:p14="http://schemas.microsoft.com/office/powerpoint/2010/main" val="3893534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49EECE-1B80-6DD0-690D-0DFDF9999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00521"/>
              </p:ext>
            </p:extLst>
          </p:nvPr>
        </p:nvGraphicFramePr>
        <p:xfrm>
          <a:off x="1907704" y="2213088"/>
          <a:ext cx="6552728" cy="4260352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340999943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280014767"/>
                    </a:ext>
                  </a:extLst>
                </a:gridCol>
              </a:tblGrid>
              <a:tr h="33543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Font Family</a:t>
                      </a:r>
                    </a:p>
                  </a:txBody>
                  <a:tcPr marL="108488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Examples of Font</a:t>
                      </a:r>
                    </a:p>
                  </a:txBody>
                  <a:tcPr marL="54244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81607"/>
                  </a:ext>
                </a:extLst>
              </a:tr>
              <a:tr h="863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Serif</a:t>
                      </a:r>
                    </a:p>
                  </a:txBody>
                  <a:tcPr marL="108488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</a:rPr>
                        <a:t>Times New Roman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Georgia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  <a:latin typeface="Garamond" panose="02020404030301010803" pitchFamily="18" charset="0"/>
                        </a:rPr>
                        <a:t>Garamond</a:t>
                      </a:r>
                      <a:endParaRPr lang="en-US" sz="1600" dirty="0">
                        <a:effectLst/>
                      </a:endParaRPr>
                    </a:p>
                  </a:txBody>
                  <a:tcPr marL="54244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49236"/>
                  </a:ext>
                </a:extLst>
              </a:tr>
              <a:tr h="9160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Sans-serif</a:t>
                      </a:r>
                    </a:p>
                  </a:txBody>
                  <a:tcPr marL="108488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Arial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Verdana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Helvetica</a:t>
                      </a:r>
                      <a:endParaRPr lang="en-US" sz="1600" dirty="0">
                        <a:effectLst/>
                      </a:endParaRPr>
                    </a:p>
                  </a:txBody>
                  <a:tcPr marL="54244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28099"/>
                  </a:ext>
                </a:extLst>
              </a:tr>
              <a:tr h="7997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Monospace</a:t>
                      </a:r>
                    </a:p>
                  </a:txBody>
                  <a:tcPr marL="108488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</a:rPr>
                        <a:t>Courier New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</a:rPr>
                        <a:t>Lucida Console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  <a:latin typeface="Monaco"/>
                        </a:rPr>
                        <a:t>Monaco</a:t>
                      </a:r>
                      <a:endParaRPr lang="en-US" sz="1600" dirty="0">
                        <a:effectLst/>
                      </a:endParaRPr>
                    </a:p>
                  </a:txBody>
                  <a:tcPr marL="54244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70065"/>
                  </a:ext>
                </a:extLst>
              </a:tr>
              <a:tr h="692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Cursive</a:t>
                      </a:r>
                    </a:p>
                  </a:txBody>
                  <a:tcPr marL="108488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Brush Script MT" panose="03060802040406070304" pitchFamily="66" charset="0"/>
                        </a:rPr>
                        <a:t>Brush Script MT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  <a:latin typeface="Lucida Handwriting" panose="03010101010101010101" pitchFamily="66" charset="0"/>
                        </a:rPr>
                        <a:t>Lucida Handwriting</a:t>
                      </a:r>
                      <a:endParaRPr lang="en-US" sz="1600" dirty="0">
                        <a:effectLst/>
                      </a:endParaRPr>
                    </a:p>
                  </a:txBody>
                  <a:tcPr marL="54244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285739"/>
                  </a:ext>
                </a:extLst>
              </a:tr>
              <a:tr h="56757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Fantasy</a:t>
                      </a:r>
                    </a:p>
                  </a:txBody>
                  <a:tcPr marL="108488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pperplate"/>
                        </a:rPr>
                        <a:t>Copperplate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  <a:latin typeface="Papyrus" panose="03070502060502030205" pitchFamily="66" charset="0"/>
                        </a:rPr>
                        <a:t>Papyrus</a:t>
                      </a:r>
                      <a:endParaRPr lang="en-US" sz="1600" dirty="0">
                        <a:effectLst/>
                      </a:endParaRPr>
                    </a:p>
                  </a:txBody>
                  <a:tcPr marL="54244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8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187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font-family</a:t>
            </a:r>
          </a:p>
          <a:p>
            <a:pPr lvl="1"/>
            <a:r>
              <a:rPr lang="en-US" dirty="0"/>
              <a:t>font-size</a:t>
            </a:r>
          </a:p>
          <a:p>
            <a:pPr lvl="1"/>
            <a:r>
              <a:rPr lang="en-US" dirty="0"/>
              <a:t>font-style</a:t>
            </a:r>
          </a:p>
          <a:p>
            <a:pPr lvl="2"/>
            <a:r>
              <a:rPr lang="en-US" dirty="0"/>
              <a:t>normal, italic, oblique</a:t>
            </a:r>
          </a:p>
          <a:p>
            <a:pPr lvl="1"/>
            <a:r>
              <a:rPr lang="en-US" dirty="0"/>
              <a:t>font-weight</a:t>
            </a:r>
          </a:p>
          <a:p>
            <a:pPr lvl="2"/>
            <a:r>
              <a:rPr lang="en-US" dirty="0"/>
              <a:t>normal, bold, lighter, &lt;number: 1 - 1000&gt;</a:t>
            </a:r>
          </a:p>
          <a:p>
            <a:pPr lvl="1"/>
            <a:r>
              <a:rPr lang="en-US" dirty="0"/>
              <a:t>font-variant</a:t>
            </a:r>
          </a:p>
          <a:p>
            <a:pPr lvl="2"/>
            <a:r>
              <a:rPr lang="en-US" dirty="0"/>
              <a:t>normal, small-caps</a:t>
            </a:r>
          </a:p>
          <a:p>
            <a:pPr lvl="1"/>
            <a:r>
              <a:rPr lang="en-US" dirty="0"/>
              <a:t>font shorthand</a:t>
            </a:r>
          </a:p>
          <a:p>
            <a:pPr lvl="2"/>
            <a:r>
              <a:rPr lang="en-US" dirty="0"/>
              <a:t>font-style &gt; font-variant &gt; font-weight &gt; </a:t>
            </a:r>
            <a:r>
              <a:rPr lang="en-US" dirty="0">
                <a:solidFill>
                  <a:srgbClr val="FF0000"/>
                </a:solidFill>
              </a:rPr>
              <a:t>font-size</a:t>
            </a:r>
            <a:r>
              <a:rPr lang="en-US" dirty="0"/>
              <a:t> &gt; </a:t>
            </a:r>
            <a:r>
              <a:rPr lang="en-US" dirty="0">
                <a:solidFill>
                  <a:srgbClr val="FF0000"/>
                </a:solidFill>
              </a:rPr>
              <a:t>font-family</a:t>
            </a:r>
          </a:p>
        </p:txBody>
      </p:sp>
    </p:spTree>
    <p:extLst>
      <p:ext uri="{BB962C8B-B14F-4D97-AF65-F5344CB8AC3E}">
        <p14:creationId xmlns:p14="http://schemas.microsoft.com/office/powerpoint/2010/main" val="1150869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77CA4-FB33-DF22-0DEE-EA5E6D2415AF}"/>
              </a:ext>
            </a:extLst>
          </p:cNvPr>
          <p:cNvSpPr txBox="1"/>
          <p:nvPr/>
        </p:nvSpPr>
        <p:spPr>
          <a:xfrm>
            <a:off x="1435608" y="1447031"/>
            <a:ext cx="7600888" cy="507831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preconnect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https://fonts.googleapis.com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preconnect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https://fonts.gstatic.com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https://fonts.googleapis.com/css2?family=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Pacifico&amp;display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=swap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-family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Courier New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Courier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monospace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-size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Times New Roman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Times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-style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-weight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-hand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Helvetica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fnt-api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Pacifico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cursive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-family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Font Family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-size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Font Size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Font 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-weight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Font Weight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-hand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is a simple font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fnt-api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is a simple font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98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Icon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Icon font - 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5DA87-8DC4-EF5C-89BE-30A29CE9A66F}"/>
              </a:ext>
            </a:extLst>
          </p:cNvPr>
          <p:cNvSpPr txBox="1"/>
          <p:nvPr/>
        </p:nvSpPr>
        <p:spPr>
          <a:xfrm>
            <a:off x="1907704" y="2132856"/>
            <a:ext cx="7025984" cy="41549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https://cdnjs.cloudflare.com/ajax/libs/font-awesome/4.7.0/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/font-awesome.min.css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Basic icons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fa-car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fa-car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fa-car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Animate icon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fa-spinner fa-spin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fa-circle-o-notch fa-spin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fa-refresh fa-spin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fa-cog fa-spin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Rotate icons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fa-car fa-rotate-90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fa-car fa-rotate-180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fa-car fa-flip-horizontal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fa-car fa-flip-vertical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</p:txBody>
      </p:sp>
    </p:spTree>
    <p:extLst>
      <p:ext uri="{BB962C8B-B14F-4D97-AF65-F5344CB8AC3E}">
        <p14:creationId xmlns:p14="http://schemas.microsoft.com/office/powerpoint/2010/main" val="243513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CSS selectors are to find or select the HTML elements to style</a:t>
            </a:r>
          </a:p>
          <a:p>
            <a:r>
              <a:rPr lang="en-US" dirty="0"/>
              <a:t>CSS can divide to 5 categories</a:t>
            </a:r>
          </a:p>
          <a:p>
            <a:pPr lvl="1"/>
            <a:r>
              <a:rPr lang="en-US" dirty="0"/>
              <a:t>Simple selectors </a:t>
            </a:r>
          </a:p>
          <a:p>
            <a:pPr lvl="2"/>
            <a:r>
              <a:rPr lang="en-US" dirty="0"/>
              <a:t>select elements based on name, id, class</a:t>
            </a:r>
          </a:p>
          <a:p>
            <a:pPr lvl="1"/>
            <a:r>
              <a:rPr lang="en-US" dirty="0"/>
              <a:t>Combinator selectors </a:t>
            </a:r>
          </a:p>
          <a:p>
            <a:pPr lvl="2"/>
            <a:r>
              <a:rPr lang="en-US" dirty="0"/>
              <a:t>select elements based on a specific relationship between them</a:t>
            </a:r>
          </a:p>
          <a:p>
            <a:pPr lvl="1"/>
            <a:r>
              <a:rPr lang="en-US" dirty="0"/>
              <a:t>Pseudo-class selectors </a:t>
            </a:r>
          </a:p>
          <a:p>
            <a:pPr lvl="2"/>
            <a:r>
              <a:rPr lang="en-US" dirty="0"/>
              <a:t>select elements based on a certain state</a:t>
            </a:r>
          </a:p>
          <a:p>
            <a:pPr lvl="1"/>
            <a:r>
              <a:rPr lang="en-US" dirty="0"/>
              <a:t>Pseudo-elements selectors </a:t>
            </a:r>
          </a:p>
          <a:p>
            <a:pPr lvl="2"/>
            <a:r>
              <a:rPr lang="en-US" dirty="0"/>
              <a:t>select and style a part of an element</a:t>
            </a:r>
          </a:p>
          <a:p>
            <a:pPr lvl="1"/>
            <a:r>
              <a:rPr lang="en-US" dirty="0"/>
              <a:t>Attribute selector </a:t>
            </a:r>
          </a:p>
          <a:p>
            <a:pPr lvl="2"/>
            <a:r>
              <a:rPr lang="en-US" dirty="0"/>
              <a:t>select elements based on an attribute or attribute value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53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Icon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Icon font - 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5DA87-8DC4-EF5C-89BE-30A29CE9A66F}"/>
              </a:ext>
            </a:extLst>
          </p:cNvPr>
          <p:cNvSpPr txBox="1"/>
          <p:nvPr/>
        </p:nvSpPr>
        <p:spPr>
          <a:xfrm>
            <a:off x="1907704" y="2132856"/>
            <a:ext cx="7025984" cy="304698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Stack icons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fa-stack fa-lg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fa-circle-thin fa-stack-2x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fa-twitter fa-stack-1x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fa-stack fa-lg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fa-circle fa-stack-2x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fa-twitter fa-stack-1x fa-inverse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fa-stack fa-lg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fa-camera fa-stack-1x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fa-ban fa-stack-2x text-danger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42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Display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display</a:t>
            </a:r>
            <a:r>
              <a:rPr lang="en-US" dirty="0"/>
              <a:t> property specified if/how an element is displayed</a:t>
            </a:r>
          </a:p>
          <a:p>
            <a:pPr lvl="1"/>
            <a:r>
              <a:rPr lang="en-US" dirty="0"/>
              <a:t>block – a block element always starts on a new line and take up the full width</a:t>
            </a:r>
          </a:p>
          <a:p>
            <a:pPr lvl="1"/>
            <a:r>
              <a:rPr lang="en-US" dirty="0"/>
              <a:t>inline – an inline element does not start on a new line and only takes up as much width as necessary</a:t>
            </a:r>
          </a:p>
          <a:p>
            <a:pPr lvl="1"/>
            <a:r>
              <a:rPr lang="en-US" dirty="0"/>
              <a:t>inline-block -  allows to set a width and height on the element, margin/padding are respected</a:t>
            </a:r>
          </a:p>
          <a:p>
            <a:pPr lvl="1"/>
            <a:r>
              <a:rPr lang="en-US" dirty="0"/>
              <a:t>none – to hide and show element without deleting and recreating</a:t>
            </a:r>
          </a:p>
        </p:txBody>
      </p:sp>
    </p:spTree>
    <p:extLst>
      <p:ext uri="{BB962C8B-B14F-4D97-AF65-F5344CB8AC3E}">
        <p14:creationId xmlns:p14="http://schemas.microsoft.com/office/powerpoint/2010/main" val="1372477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Position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position</a:t>
            </a:r>
            <a:r>
              <a:rPr lang="en-US" dirty="0"/>
              <a:t> property specified the type of positioning method used for an element</a:t>
            </a:r>
          </a:p>
          <a:p>
            <a:pPr lvl="1"/>
            <a:r>
              <a:rPr lang="en-US" dirty="0"/>
              <a:t>static - default.  elements are not affected by the top, bottom, left and right properties. It is always positioned according to the normal flow of the page</a:t>
            </a:r>
          </a:p>
          <a:p>
            <a:pPr lvl="1"/>
            <a:r>
              <a:rPr lang="en-US" dirty="0"/>
              <a:t>relative – an element is positioned relative to its normal position. Setting the top, bottom, left and right properties will cause it to be adjusted away from its normal position</a:t>
            </a:r>
          </a:p>
          <a:p>
            <a:pPr lvl="1"/>
            <a:r>
              <a:rPr lang="en-US" dirty="0"/>
              <a:t>fixed – an element is positioned relative to the viewport it always stays in the same place event if the page is scrolled</a:t>
            </a:r>
          </a:p>
          <a:p>
            <a:pPr lvl="1"/>
            <a:r>
              <a:rPr lang="en-US" dirty="0"/>
              <a:t>absolute – an element is positioned relative to the nearest positioned ancestor (like fixed)</a:t>
            </a:r>
          </a:p>
          <a:p>
            <a:pPr lvl="1"/>
            <a:r>
              <a:rPr lang="en-US" dirty="0"/>
              <a:t>sticky – an element is positioned base on the user’s scroll position</a:t>
            </a:r>
          </a:p>
        </p:txBody>
      </p:sp>
    </p:spTree>
    <p:extLst>
      <p:ext uri="{BB962C8B-B14F-4D97-AF65-F5344CB8AC3E}">
        <p14:creationId xmlns:p14="http://schemas.microsoft.com/office/powerpoint/2010/main" val="2412382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Z-Index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z-index</a:t>
            </a:r>
            <a:r>
              <a:rPr lang="en-US" dirty="0"/>
              <a:t> property specified the stack order of an element which element should be placed in front of or behind the others</a:t>
            </a:r>
          </a:p>
        </p:txBody>
      </p:sp>
    </p:spTree>
    <p:extLst>
      <p:ext uri="{BB962C8B-B14F-4D97-AF65-F5344CB8AC3E}">
        <p14:creationId xmlns:p14="http://schemas.microsoft.com/office/powerpoint/2010/main" val="1764650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overflow</a:t>
            </a:r>
            <a:r>
              <a:rPr lang="en-US" dirty="0"/>
              <a:t> property specified whether to clip the content or to add scrollbars when the content of an element is too big to fit in the specified area</a:t>
            </a:r>
          </a:p>
          <a:p>
            <a:pPr lvl="1"/>
            <a:r>
              <a:rPr lang="en-US" dirty="0"/>
              <a:t>visible – default.  the overflow is not clipped, the content renders outside the element’s box</a:t>
            </a:r>
          </a:p>
          <a:p>
            <a:pPr lvl="1"/>
            <a:r>
              <a:rPr lang="en-US" dirty="0"/>
              <a:t>hidden – the overflow is clipped and the rest of the content will be invisible</a:t>
            </a:r>
          </a:p>
          <a:p>
            <a:pPr lvl="1"/>
            <a:r>
              <a:rPr lang="en-US" dirty="0"/>
              <a:t>scroll – the overflow is clipped and a scrollbar is added to seed the rest of the content</a:t>
            </a:r>
          </a:p>
          <a:p>
            <a:pPr lvl="1"/>
            <a:r>
              <a:rPr lang="en-US" dirty="0"/>
              <a:t>auto – like scroll but it adds scrollbars only when necessary</a:t>
            </a:r>
          </a:p>
          <a:p>
            <a:r>
              <a:rPr lang="en-US" dirty="0">
                <a:solidFill>
                  <a:srgbClr val="FF0000"/>
                </a:solidFill>
              </a:rPr>
              <a:t>overflow-x</a:t>
            </a:r>
            <a:r>
              <a:rPr lang="en-US" dirty="0"/>
              <a:t> – specified what to do with the left/right edges of the content</a:t>
            </a:r>
          </a:p>
          <a:p>
            <a:r>
              <a:rPr lang="en-US" dirty="0">
                <a:solidFill>
                  <a:srgbClr val="FF0000"/>
                </a:solidFill>
              </a:rPr>
              <a:t>overflow-y</a:t>
            </a:r>
            <a:r>
              <a:rPr lang="en-US" dirty="0"/>
              <a:t> – specified what to do with the top/bottom edges of the content</a:t>
            </a:r>
          </a:p>
        </p:txBody>
      </p:sp>
    </p:spTree>
    <p:extLst>
      <p:ext uri="{BB962C8B-B14F-4D97-AF65-F5344CB8AC3E}">
        <p14:creationId xmlns:p14="http://schemas.microsoft.com/office/powerpoint/2010/main" val="3482878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Float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 property is used for positioning and formatting content</a:t>
            </a:r>
          </a:p>
          <a:p>
            <a:pPr lvl="1"/>
            <a:r>
              <a:rPr lang="en-US" dirty="0"/>
              <a:t>left – the element floats to the left of its container</a:t>
            </a:r>
          </a:p>
          <a:p>
            <a:pPr lvl="1"/>
            <a:r>
              <a:rPr lang="en-US" dirty="0"/>
              <a:t>right – the element floats to the right of its container</a:t>
            </a:r>
          </a:p>
          <a:p>
            <a:pPr lvl="1"/>
            <a:r>
              <a:rPr lang="en-US" dirty="0"/>
              <a:t>none – the element does not float. default.</a:t>
            </a:r>
          </a:p>
        </p:txBody>
      </p:sp>
    </p:spTree>
    <p:extLst>
      <p:ext uri="{BB962C8B-B14F-4D97-AF65-F5344CB8AC3E}">
        <p14:creationId xmlns:p14="http://schemas.microsoft.com/office/powerpoint/2010/main" val="6582868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Combinator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CSS combinator can contain more than one simple selector</a:t>
            </a:r>
          </a:p>
          <a:p>
            <a:pPr lvl="1"/>
            <a:r>
              <a:rPr lang="en-US" dirty="0"/>
              <a:t>descendant selector (space)</a:t>
            </a:r>
          </a:p>
          <a:p>
            <a:pPr lvl="1"/>
            <a:r>
              <a:rPr lang="en-US" dirty="0"/>
              <a:t>child selector (&gt;)</a:t>
            </a:r>
          </a:p>
          <a:p>
            <a:pPr lvl="1"/>
            <a:r>
              <a:rPr lang="en-US" dirty="0"/>
              <a:t>adjacent sibling selector (+)</a:t>
            </a:r>
          </a:p>
          <a:p>
            <a:pPr lvl="1"/>
            <a:r>
              <a:rPr lang="en-US" dirty="0"/>
              <a:t>general sibling selector (~)</a:t>
            </a:r>
          </a:p>
        </p:txBody>
      </p:sp>
    </p:spTree>
    <p:extLst>
      <p:ext uri="{BB962C8B-B14F-4D97-AF65-F5344CB8AC3E}">
        <p14:creationId xmlns:p14="http://schemas.microsoft.com/office/powerpoint/2010/main" val="41398407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Combinator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50B3C-79DC-1592-059D-F5C800DB7C0F}"/>
              </a:ext>
            </a:extLst>
          </p:cNvPr>
          <p:cNvSpPr txBox="1"/>
          <p:nvPr/>
        </p:nvSpPr>
        <p:spPr>
          <a:xfrm>
            <a:off x="1907704" y="1484784"/>
            <a:ext cx="7025984" cy="507831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p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cornsilk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span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div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label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khaki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CS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Coca Cola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Salad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Steak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Spaghetti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35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 class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F7A0CC-94FB-B1A0-AB78-F0CBDCD2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892281"/>
              </p:ext>
            </p:extLst>
          </p:nvPr>
        </p:nvGraphicFramePr>
        <p:xfrm>
          <a:off x="1835696" y="2132856"/>
          <a:ext cx="7097992" cy="4380824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4086292580"/>
                    </a:ext>
                  </a:extLst>
                </a:gridCol>
                <a:gridCol w="1504365">
                  <a:extLst>
                    <a:ext uri="{9D8B030D-6E8A-4147-A177-3AD203B41FA5}">
                      <a16:colId xmlns:a16="http://schemas.microsoft.com/office/drawing/2014/main" val="760057649"/>
                    </a:ext>
                  </a:extLst>
                </a:gridCol>
                <a:gridCol w="4153467">
                  <a:extLst>
                    <a:ext uri="{9D8B030D-6E8A-4147-A177-3AD203B41FA5}">
                      <a16:colId xmlns:a16="http://schemas.microsoft.com/office/drawing/2014/main" val="1979753461"/>
                    </a:ext>
                  </a:extLst>
                </a:gridCol>
              </a:tblGrid>
              <a:tr h="7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Selector</a:t>
                      </a: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 description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58418"/>
                  </a:ext>
                </a:extLst>
              </a:tr>
              <a:tr h="7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"/>
                        </a:rPr>
                        <a:t>:active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a:active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active link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255016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4"/>
                        </a:rPr>
                        <a:t>:checked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input:checked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checked &lt;input&gt; element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39114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:disabled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input:disabled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disabled &lt;input&gt; element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144069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:empty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p:empty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has no children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368701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7"/>
                        </a:rPr>
                        <a:t>:enabled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input:enabled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enabled &lt;input&gt; element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57695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:first-child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p:first-child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every &lt;p&gt; elements that is the first child of its parent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074948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9"/>
                        </a:rPr>
                        <a:t>:first-of-type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p:first-of-type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first &lt;p&gt; element of its parent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672469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0"/>
                        </a:rPr>
                        <a:t>:focus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input:focus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&lt;input&gt; element that has focus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17214"/>
                  </a:ext>
                </a:extLst>
              </a:tr>
              <a:tr h="7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1"/>
                        </a:rPr>
                        <a:t>:hover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a:hover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links on mouse over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782357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2"/>
                        </a:rPr>
                        <a:t>:in-range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input:in-range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&lt;input&gt; elements with a value within a specified range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00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69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 class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F7A0CC-94FB-B1A0-AB78-F0CBDCD2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97485"/>
              </p:ext>
            </p:extLst>
          </p:nvPr>
        </p:nvGraphicFramePr>
        <p:xfrm>
          <a:off x="1835696" y="2132856"/>
          <a:ext cx="7097992" cy="4033952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4086292580"/>
                    </a:ext>
                  </a:extLst>
                </a:gridCol>
                <a:gridCol w="1504365">
                  <a:extLst>
                    <a:ext uri="{9D8B030D-6E8A-4147-A177-3AD203B41FA5}">
                      <a16:colId xmlns:a16="http://schemas.microsoft.com/office/drawing/2014/main" val="760057649"/>
                    </a:ext>
                  </a:extLst>
                </a:gridCol>
                <a:gridCol w="4153467">
                  <a:extLst>
                    <a:ext uri="{9D8B030D-6E8A-4147-A177-3AD203B41FA5}">
                      <a16:colId xmlns:a16="http://schemas.microsoft.com/office/drawing/2014/main" val="1979753461"/>
                    </a:ext>
                  </a:extLst>
                </a:gridCol>
              </a:tblGrid>
              <a:tr h="7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Selector</a:t>
                      </a: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 description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58418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3"/>
                        </a:rPr>
                        <a:t>:invalid</a:t>
                      </a:r>
                      <a:endParaRPr lang="en-US" sz="1800" dirty="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input:invalid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all &lt;input&gt; elements with an invalid value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71574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4"/>
                        </a:rPr>
                        <a:t>:lang(</a:t>
                      </a:r>
                      <a:r>
                        <a:rPr lang="en-US" sz="1800" i="1">
                          <a:effectLst/>
                          <a:hlinkClick r:id="rId4"/>
                        </a:rPr>
                        <a:t>language</a:t>
                      </a:r>
                      <a:r>
                        <a:rPr lang="en-US" sz="1800">
                          <a:effectLst/>
                          <a:hlinkClick r:id="rId4"/>
                        </a:rPr>
                        <a:t>)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p:lang(it)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every &lt;p&gt; element with a lang attribute value starting with "it"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857312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:last-child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p:last-child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every &lt;p&gt; elements that is the last child of its parent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74196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:last-of-type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p:last-of-type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every &lt;p&gt; element that is the last &lt;p&gt; element of its parent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284758"/>
                  </a:ext>
                </a:extLst>
              </a:tr>
              <a:tr h="7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7"/>
                        </a:rPr>
                        <a:t>:link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a:link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all unvisited links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689174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:not(selector)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:not(p)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every element that is not a &lt;p&gt; element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04496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9"/>
                        </a:rPr>
                        <a:t>:nth-child(n)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p:nth-child(2)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every &lt;p&gt; element that is the second child of its parent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89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84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Selector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2F32A-9664-ED58-D674-C71437E7E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99159"/>
              </p:ext>
            </p:extLst>
          </p:nvPr>
        </p:nvGraphicFramePr>
        <p:xfrm>
          <a:off x="1802992" y="2357439"/>
          <a:ext cx="7017480" cy="3861513"/>
        </p:xfrm>
        <a:graphic>
          <a:graphicData uri="http://schemas.openxmlformats.org/drawingml/2006/table">
            <a:tbl>
              <a:tblPr/>
              <a:tblGrid>
                <a:gridCol w="1923649">
                  <a:extLst>
                    <a:ext uri="{9D8B030D-6E8A-4147-A177-3AD203B41FA5}">
                      <a16:colId xmlns:a16="http://schemas.microsoft.com/office/drawing/2014/main" val="3382508250"/>
                    </a:ext>
                  </a:extLst>
                </a:gridCol>
                <a:gridCol w="1312048">
                  <a:extLst>
                    <a:ext uri="{9D8B030D-6E8A-4147-A177-3AD203B41FA5}">
                      <a16:colId xmlns:a16="http://schemas.microsoft.com/office/drawing/2014/main" val="3722289033"/>
                    </a:ext>
                  </a:extLst>
                </a:gridCol>
                <a:gridCol w="3781783">
                  <a:extLst>
                    <a:ext uri="{9D8B030D-6E8A-4147-A177-3AD203B41FA5}">
                      <a16:colId xmlns:a16="http://schemas.microsoft.com/office/drawing/2014/main" val="3052695233"/>
                    </a:ext>
                  </a:extLst>
                </a:gridCol>
              </a:tblGrid>
              <a:tr h="39065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Selector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 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719348"/>
                  </a:ext>
                </a:extLst>
              </a:tr>
              <a:tr h="66111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3"/>
                        </a:rPr>
                        <a:t>#</a:t>
                      </a:r>
                      <a:r>
                        <a:rPr lang="en-US" i="1" dirty="0">
                          <a:effectLst/>
                          <a:hlinkClick r:id="rId3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#firstname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the element with id="</a:t>
                      </a:r>
                      <a:r>
                        <a:rPr lang="en-US" dirty="0" err="1">
                          <a:effectLst/>
                        </a:rPr>
                        <a:t>firstname</a:t>
                      </a:r>
                      <a:r>
                        <a:rPr lang="en-US" dirty="0">
                          <a:effectLst/>
                        </a:rPr>
                        <a:t>"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66344"/>
                  </a:ext>
                </a:extLst>
              </a:tr>
              <a:tr h="66111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.</a:t>
                      </a:r>
                      <a:r>
                        <a:rPr lang="en-US" i="1">
                          <a:effectLst/>
                          <a:hlinkClick r:id="rId4"/>
                        </a:rPr>
                        <a:t>class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.intro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elements with class="intro"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439183"/>
                  </a:ext>
                </a:extLst>
              </a:tr>
              <a:tr h="661113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  <a:hlinkClick r:id="rId5"/>
                        </a:rPr>
                        <a:t>element.class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p.intro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only &lt;p&gt; elements with class="intro"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321452"/>
                  </a:ext>
                </a:extLst>
              </a:tr>
              <a:tr h="39065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*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all elements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21925"/>
                  </a:ext>
                </a:extLst>
              </a:tr>
              <a:tr h="390658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  <a:hlinkClick r:id="rId7"/>
                        </a:rPr>
                        <a:t>element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all &lt;p&gt; elements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3553"/>
                  </a:ext>
                </a:extLst>
              </a:tr>
              <a:tr h="661113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  <a:hlinkClick r:id="rId8"/>
                        </a:rPr>
                        <a:t>element,element,..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div, p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all &lt;div&gt; elements and all &lt;p&gt; elements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49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2076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 class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F7A0CC-94FB-B1A0-AB78-F0CBDCD2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41960"/>
              </p:ext>
            </p:extLst>
          </p:nvPr>
        </p:nvGraphicFramePr>
        <p:xfrm>
          <a:off x="1835696" y="2154264"/>
          <a:ext cx="7097992" cy="4284088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4086292580"/>
                    </a:ext>
                  </a:extLst>
                </a:gridCol>
                <a:gridCol w="1504365">
                  <a:extLst>
                    <a:ext uri="{9D8B030D-6E8A-4147-A177-3AD203B41FA5}">
                      <a16:colId xmlns:a16="http://schemas.microsoft.com/office/drawing/2014/main" val="760057649"/>
                    </a:ext>
                  </a:extLst>
                </a:gridCol>
                <a:gridCol w="4153467">
                  <a:extLst>
                    <a:ext uri="{9D8B030D-6E8A-4147-A177-3AD203B41FA5}">
                      <a16:colId xmlns:a16="http://schemas.microsoft.com/office/drawing/2014/main" val="1979753461"/>
                    </a:ext>
                  </a:extLst>
                </a:gridCol>
              </a:tblGrid>
              <a:tr h="7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Selector</a:t>
                      </a: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 description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58418"/>
                  </a:ext>
                </a:extLst>
              </a:tr>
              <a:tr h="24184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"/>
                        </a:rPr>
                        <a:t>:nth-last-child(n)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p:nth-last-child(2)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every &lt;p&gt; element that is the second child of its parent, counting from the last child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72385"/>
                  </a:ext>
                </a:extLst>
              </a:tr>
              <a:tr h="24184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4"/>
                        </a:rPr>
                        <a:t>:nth-last-of-type(n)</a:t>
                      </a:r>
                      <a:endParaRPr lang="en-US" sz="1800" dirty="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p:nth-last-of-type(2)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every &lt;p&gt; element that is the second &lt;p&gt; element of its parent, counting from the last child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857893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:nth-of-type(n)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p:nth-of-type(2)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second &lt;p&gt; element of its parent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765703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:only-of-type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p:only-of-type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only &lt;p&gt; element of its parent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196799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7"/>
                        </a:rPr>
                        <a:t>:only-child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p:only-child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only child of its parent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23742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:optional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input:optional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&lt;input&gt; elements with no "required" attribute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7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442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 class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F7A0CC-94FB-B1A0-AB78-F0CBDCD2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1495"/>
              </p:ext>
            </p:extLst>
          </p:nvPr>
        </p:nvGraphicFramePr>
        <p:xfrm>
          <a:off x="1835696" y="2154264"/>
          <a:ext cx="7097992" cy="4606776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4086292580"/>
                    </a:ext>
                  </a:extLst>
                </a:gridCol>
                <a:gridCol w="1504365">
                  <a:extLst>
                    <a:ext uri="{9D8B030D-6E8A-4147-A177-3AD203B41FA5}">
                      <a16:colId xmlns:a16="http://schemas.microsoft.com/office/drawing/2014/main" val="760057649"/>
                    </a:ext>
                  </a:extLst>
                </a:gridCol>
                <a:gridCol w="4153467">
                  <a:extLst>
                    <a:ext uri="{9D8B030D-6E8A-4147-A177-3AD203B41FA5}">
                      <a16:colId xmlns:a16="http://schemas.microsoft.com/office/drawing/2014/main" val="1979753461"/>
                    </a:ext>
                  </a:extLst>
                </a:gridCol>
              </a:tblGrid>
              <a:tr h="7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Selector</a:t>
                      </a: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 description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58418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"/>
                        </a:rPr>
                        <a:t>:out-of-range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input:out-of-range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&lt;input&gt; elements with a value outside a specified range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718961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4"/>
                        </a:rPr>
                        <a:t>:read-only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input:read-only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&lt;input&gt; elements with a "readonly" attribute specified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58600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:read-write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input:read-write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&lt;input&gt; elements with no "readonly" attribute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0278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:required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input:required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&lt;input&gt; elements with a "required" attribute specified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28535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7"/>
                        </a:rPr>
                        <a:t>:root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root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document's root element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664071"/>
                  </a:ext>
                </a:extLst>
              </a:tr>
              <a:tr h="24184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:target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#news:target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current active #news element (clicked on a URL containing that anchor name)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73255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9"/>
                        </a:rPr>
                        <a:t>:valid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input:valid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all &lt;input&gt; elements with a valid value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627908"/>
                  </a:ext>
                </a:extLst>
              </a:tr>
              <a:tr h="7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0"/>
                        </a:rPr>
                        <a:t>:visited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a:visited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all visited links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67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74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 element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273547-0200-5101-E8DB-26432918E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61872"/>
              </p:ext>
            </p:extLst>
          </p:nvPr>
        </p:nvGraphicFramePr>
        <p:xfrm>
          <a:off x="1907705" y="2163762"/>
          <a:ext cx="6912768" cy="3540189"/>
        </p:xfrm>
        <a:graphic>
          <a:graphicData uri="http://schemas.openxmlformats.org/drawingml/2006/table">
            <a:tbl>
              <a:tblPr/>
              <a:tblGrid>
                <a:gridCol w="1380837">
                  <a:extLst>
                    <a:ext uri="{9D8B030D-6E8A-4147-A177-3AD203B41FA5}">
                      <a16:colId xmlns:a16="http://schemas.microsoft.com/office/drawing/2014/main" val="2176682543"/>
                    </a:ext>
                  </a:extLst>
                </a:gridCol>
                <a:gridCol w="1380837">
                  <a:extLst>
                    <a:ext uri="{9D8B030D-6E8A-4147-A177-3AD203B41FA5}">
                      <a16:colId xmlns:a16="http://schemas.microsoft.com/office/drawing/2014/main" val="1384859031"/>
                    </a:ext>
                  </a:extLst>
                </a:gridCol>
                <a:gridCol w="4151094">
                  <a:extLst>
                    <a:ext uri="{9D8B030D-6E8A-4147-A177-3AD203B41FA5}">
                      <a16:colId xmlns:a16="http://schemas.microsoft.com/office/drawing/2014/main" val="1621788353"/>
                    </a:ext>
                  </a:extLst>
                </a:gridCol>
              </a:tblGrid>
              <a:tr h="41704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Selector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 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184452"/>
                  </a:ext>
                </a:extLst>
              </a:tr>
              <a:tr h="41704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::after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p::after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Insert content after every &lt;p&gt; element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776996"/>
                  </a:ext>
                </a:extLst>
              </a:tr>
              <a:tr h="41704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::before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p::before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Insert content before every &lt;p&gt; element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96529"/>
                  </a:ext>
                </a:extLst>
              </a:tr>
              <a:tr h="70577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::first-letter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p::first-letter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the first letter of every &lt;p&gt; element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323787"/>
                  </a:ext>
                </a:extLst>
              </a:tr>
              <a:tr h="4604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::first-line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p::first-line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the first line of every &lt;p&gt; element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61942"/>
                  </a:ext>
                </a:extLst>
              </a:tr>
              <a:tr h="41704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7"/>
                        </a:rPr>
                        <a:t>::marker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::marker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the markers of list items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715618"/>
                  </a:ext>
                </a:extLst>
              </a:tr>
              <a:tr h="70577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8"/>
                        </a:rPr>
                        <a:t>::selection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p::selection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the portion of an element that is selected by a user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293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9328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Attribute Selector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attribute selector is used to select elements with a specified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[attribute]</a:t>
            </a:r>
            <a:r>
              <a:rPr lang="en-US" dirty="0"/>
              <a:t> – used to specified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[attribute="value"]</a:t>
            </a:r>
            <a:r>
              <a:rPr lang="en-US" dirty="0"/>
              <a:t> – used to specified attribute and value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[attribute~="value"]</a:t>
            </a:r>
            <a:r>
              <a:rPr lang="en-US" dirty="0"/>
              <a:t> – used to select with an attribute value containing a specified word (space-separated)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[attribute|="value"]</a:t>
            </a:r>
            <a:r>
              <a:rPr lang="en-US" dirty="0"/>
              <a:t> – used to select with an attribute whose value can be exactly specified value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[attribute^="value"]</a:t>
            </a:r>
            <a:r>
              <a:rPr lang="en-US" dirty="0"/>
              <a:t> – used to select with an attribute whose value starts with specified value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[attribute$="value"]</a:t>
            </a:r>
            <a:r>
              <a:rPr lang="en-US" dirty="0"/>
              <a:t> – used to select with an attribute whose value ends with a specified value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[attribute*="value"]</a:t>
            </a:r>
            <a:r>
              <a:rPr lang="en-US" dirty="0"/>
              <a:t> – used to select with an attribute whose value contain a specified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671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Opacity/Transparency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opacity</a:t>
            </a:r>
            <a:r>
              <a:rPr lang="en-US" dirty="0"/>
              <a:t> property specified the opacity/transparency of an element</a:t>
            </a:r>
          </a:p>
          <a:p>
            <a:pPr lvl="1"/>
            <a:r>
              <a:rPr lang="en-US" dirty="0"/>
              <a:t>value from 0.0 – 1.0  the lower value is more transparent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87762-9689-ABA7-52AF-85643199EF43}"/>
              </a:ext>
            </a:extLst>
          </p:cNvPr>
          <p:cNvSpPr txBox="1"/>
          <p:nvPr/>
        </p:nvSpPr>
        <p:spPr>
          <a:xfrm>
            <a:off x="2267744" y="3717032"/>
            <a:ext cx="5616624" cy="26776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burger.png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cake.png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pie.png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525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!important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!important</a:t>
            </a:r>
            <a:r>
              <a:rPr lang="en-US" dirty="0"/>
              <a:t> rule in CSS is used to add more importance to a property/value than normal</a:t>
            </a:r>
          </a:p>
          <a:p>
            <a:r>
              <a:rPr lang="en-US" dirty="0"/>
              <a:t>It will override ALL previous styling rules for that specific property on element</a:t>
            </a:r>
          </a:p>
          <a:p>
            <a:r>
              <a:rPr lang="en-US" dirty="0"/>
              <a:t>Do not use it unless you absolutely have to</a:t>
            </a:r>
          </a:p>
        </p:txBody>
      </p:sp>
    </p:spTree>
    <p:extLst>
      <p:ext uri="{BB962C8B-B14F-4D97-AF65-F5344CB8AC3E}">
        <p14:creationId xmlns:p14="http://schemas.microsoft.com/office/powerpoint/2010/main" val="27416759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states</a:t>
            </a:r>
          </a:p>
          <a:p>
            <a:pPr lvl="1"/>
            <a:r>
              <a:rPr lang="en-US" dirty="0"/>
              <a:t>a:link – a normal, unvisited link</a:t>
            </a:r>
          </a:p>
          <a:p>
            <a:pPr lvl="1"/>
            <a:r>
              <a:rPr lang="en-US" dirty="0"/>
              <a:t>a:visited – a link the user has visited</a:t>
            </a:r>
          </a:p>
          <a:p>
            <a:pPr lvl="1"/>
            <a:r>
              <a:rPr lang="en-US" dirty="0"/>
              <a:t>a:hover – a link when user mouses over it</a:t>
            </a:r>
          </a:p>
          <a:p>
            <a:pPr lvl="1"/>
            <a:r>
              <a:rPr lang="en-US" dirty="0"/>
              <a:t>a:active – a link the moment it is clicked</a:t>
            </a:r>
          </a:p>
        </p:txBody>
      </p:sp>
    </p:spTree>
    <p:extLst>
      <p:ext uri="{BB962C8B-B14F-4D97-AF65-F5344CB8AC3E}">
        <p14:creationId xmlns:p14="http://schemas.microsoft.com/office/powerpoint/2010/main" val="31523837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145E2-59C9-4348-2A0E-A0E78C7ED1AA}"/>
              </a:ext>
            </a:extLst>
          </p:cNvPr>
          <p:cNvSpPr txBox="1"/>
          <p:nvPr/>
        </p:nvSpPr>
        <p:spPr>
          <a:xfrm>
            <a:off x="1907704" y="1960379"/>
            <a:ext cx="7025984" cy="43396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cyan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crimson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is a link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is a button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343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2 type of list</a:t>
            </a:r>
          </a:p>
          <a:p>
            <a:pPr lvl="1"/>
            <a:r>
              <a:rPr lang="en-US" dirty="0"/>
              <a:t>Unordered list (&lt;</a:t>
            </a:r>
            <a:r>
              <a:rPr lang="en-US" dirty="0" err="1"/>
              <a:t>ul</a:t>
            </a:r>
            <a:r>
              <a:rPr lang="en-US" dirty="0"/>
              <a:t>&gt;) – the list items are marked as bullets</a:t>
            </a:r>
          </a:p>
          <a:p>
            <a:pPr lvl="1"/>
            <a:r>
              <a:rPr lang="en-US" dirty="0"/>
              <a:t>Ordered list (&lt;</a:t>
            </a:r>
            <a:r>
              <a:rPr lang="en-US" dirty="0" err="1"/>
              <a:t>ol</a:t>
            </a:r>
            <a:r>
              <a:rPr lang="en-US" dirty="0"/>
              <a:t>&gt;) – the list items are marked with numbers or letters</a:t>
            </a:r>
          </a:p>
          <a:p>
            <a:r>
              <a:rPr lang="en-US" dirty="0"/>
              <a:t>Properties </a:t>
            </a:r>
          </a:p>
          <a:p>
            <a:pPr lvl="1"/>
            <a:r>
              <a:rPr lang="en-US" dirty="0"/>
              <a:t>list-style-type – specified the type of list item marker</a:t>
            </a:r>
          </a:p>
          <a:p>
            <a:pPr lvl="1"/>
            <a:r>
              <a:rPr lang="en-US" dirty="0"/>
              <a:t>list-style-image – specified an image as the list item marker</a:t>
            </a:r>
          </a:p>
          <a:p>
            <a:pPr lvl="1"/>
            <a:r>
              <a:rPr lang="en-US" dirty="0"/>
              <a:t>list-style-position – inside, outside</a:t>
            </a:r>
          </a:p>
          <a:p>
            <a:pPr lvl="1"/>
            <a:r>
              <a:rPr lang="en-US" dirty="0"/>
              <a:t>list shorthand</a:t>
            </a:r>
          </a:p>
          <a:p>
            <a:pPr lvl="2"/>
            <a:r>
              <a:rPr lang="en-US" dirty="0"/>
              <a:t>list-style-type &gt; list-style-position &gt; list-style-image</a:t>
            </a:r>
          </a:p>
          <a:p>
            <a:pPr marL="65836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041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145E2-59C9-4348-2A0E-A0E78C7ED1AA}"/>
              </a:ext>
            </a:extLst>
          </p:cNvPr>
          <p:cNvSpPr txBox="1"/>
          <p:nvPr/>
        </p:nvSpPr>
        <p:spPr>
          <a:xfrm>
            <a:off x="1907704" y="1478389"/>
            <a:ext cx="7025984" cy="526297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list-style-type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list-style-position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outside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square inside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sqpurple.gif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CS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Coca Cola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00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#id Selector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9A892-79E1-88D5-9BB9-9E5FF53CF042}"/>
              </a:ext>
            </a:extLst>
          </p:cNvPr>
          <p:cNvSpPr txBox="1"/>
          <p:nvPr/>
        </p:nvSpPr>
        <p:spPr>
          <a:xfrm>
            <a:off x="2267744" y="2721694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declarations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128AD-EF08-0742-0115-3F8307B674CB}"/>
              </a:ext>
            </a:extLst>
          </p:cNvPr>
          <p:cNvSpPr txBox="1"/>
          <p:nvPr/>
        </p:nvSpPr>
        <p:spPr>
          <a:xfrm>
            <a:off x="2267744" y="4809926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#firstname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10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Table border</a:t>
            </a:r>
          </a:p>
          <a:p>
            <a:pPr lvl="1"/>
            <a:r>
              <a:rPr lang="en-US" dirty="0"/>
              <a:t>ex. border: 1px solid; </a:t>
            </a:r>
          </a:p>
          <a:p>
            <a:r>
              <a:rPr lang="en-US" dirty="0"/>
              <a:t>Table size</a:t>
            </a:r>
          </a:p>
          <a:p>
            <a:pPr lvl="1"/>
            <a:r>
              <a:rPr lang="en-US" dirty="0"/>
              <a:t>ex.  width: 100%;  height: 100px;</a:t>
            </a:r>
          </a:p>
          <a:p>
            <a:r>
              <a:rPr lang="en-US" dirty="0"/>
              <a:t>Table alignment</a:t>
            </a:r>
          </a:p>
          <a:p>
            <a:pPr lvl="1"/>
            <a:r>
              <a:rPr lang="en-US" dirty="0"/>
              <a:t>ex. text-align: center;  vertical-align: bottom;</a:t>
            </a:r>
          </a:p>
          <a:p>
            <a:r>
              <a:rPr lang="en-US" dirty="0"/>
              <a:t>Table hover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tr:hover</a:t>
            </a:r>
            <a:r>
              <a:rPr lang="en-US" dirty="0"/>
              <a:t> { background-color: coral; }</a:t>
            </a:r>
          </a:p>
          <a:p>
            <a:r>
              <a:rPr lang="en-US" dirty="0"/>
              <a:t>Table striped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tr:nth-child</a:t>
            </a:r>
            <a:r>
              <a:rPr lang="en-US" dirty="0"/>
              <a:t>(even) { background-color: coral; }</a:t>
            </a:r>
          </a:p>
          <a:p>
            <a:r>
              <a:rPr lang="en-US" dirty="0"/>
              <a:t>Table Color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th</a:t>
            </a:r>
            <a:r>
              <a:rPr lang="en-US" dirty="0"/>
              <a:t> { background-color: teal; color: white;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962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Table properties</a:t>
            </a:r>
          </a:p>
          <a:p>
            <a:pPr lvl="1"/>
            <a:r>
              <a:rPr lang="en-US" dirty="0"/>
              <a:t>border-collapse: separate; </a:t>
            </a:r>
          </a:p>
          <a:p>
            <a:pPr lvl="2"/>
            <a:r>
              <a:rPr lang="en-US" dirty="0"/>
              <a:t>separate – borders are separated, each cell will display its own borders</a:t>
            </a:r>
          </a:p>
          <a:p>
            <a:pPr lvl="2"/>
            <a:r>
              <a:rPr lang="en-US" dirty="0"/>
              <a:t>collapse – borders are collapsed into a single border</a:t>
            </a:r>
          </a:p>
          <a:p>
            <a:pPr lvl="1"/>
            <a:r>
              <a:rPr lang="en-US" dirty="0"/>
              <a:t>caption-side: bottom; (top/bottom)</a:t>
            </a:r>
          </a:p>
          <a:p>
            <a:pPr lvl="2"/>
            <a:r>
              <a:rPr lang="en-US" dirty="0"/>
              <a:t>Specified placement of a table caption</a:t>
            </a:r>
          </a:p>
          <a:p>
            <a:pPr lvl="1"/>
            <a:r>
              <a:rPr lang="en-US" dirty="0"/>
              <a:t>table-layout: fixed; </a:t>
            </a:r>
          </a:p>
          <a:p>
            <a:pPr lvl="2"/>
            <a:r>
              <a:rPr lang="en-US" dirty="0"/>
              <a:t>auto – the column width is set by the widest unbreakable content in the cells</a:t>
            </a:r>
          </a:p>
          <a:p>
            <a:pPr lvl="2"/>
            <a:r>
              <a:rPr lang="en-US" dirty="0"/>
              <a:t>fixed -  the column widths area divided equally access the table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3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145E2-59C9-4348-2A0E-A0E78C7ED1AA}"/>
              </a:ext>
            </a:extLst>
          </p:cNvPr>
          <p:cNvSpPr txBox="1"/>
          <p:nvPr/>
        </p:nvSpPr>
        <p:spPr>
          <a:xfrm>
            <a:off x="1907704" y="1340768"/>
            <a:ext cx="7025984" cy="544764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caption-side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table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teal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td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nth-child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even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linen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coral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tr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nth-child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tr td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lightgray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Book Store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550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450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C#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390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1740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4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responsive - 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2024250"/>
            <a:ext cx="7025984" cy="470898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separate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table-layout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border-spacing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table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teal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td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white-space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bookpanel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overflow-x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395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107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booktable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sticky-head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sticky-col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first-col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second-col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bookpanel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booktable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sticky-head first-col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No.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sticky-head second-col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Edition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Publisher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30918102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responsive - 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2024250"/>
            <a:ext cx="7025984" cy="41549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bookbody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first-col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second-col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550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Effective Java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5th Edition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Joshua Bloch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O'Reilly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first-col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second-col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450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C++ Pocket Reference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1th Edition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Kyle Loudon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O'Reilly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first-col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second-col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C#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 First C#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4th Edition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Andrew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Stellman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O'Reilly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first-col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second-col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390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Learning Python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5th Edition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Mark Lutz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O'Reilly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first-col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second-col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Type Script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490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TypeScript Cookbook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1th Edition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Stefan Baumgartner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O'Reilly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744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border-image property allows you to specify an image to be used as the border around an element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36B006-5EC7-2651-DE5D-F18BDED31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18662"/>
              </p:ext>
            </p:extLst>
          </p:nvPr>
        </p:nvGraphicFramePr>
        <p:xfrm>
          <a:off x="1907704" y="3089488"/>
          <a:ext cx="6912768" cy="3291840"/>
        </p:xfrm>
        <a:graphic>
          <a:graphicData uri="http://schemas.openxmlformats.org/drawingml/2006/table">
            <a:tbl>
              <a:tblPr/>
              <a:tblGrid>
                <a:gridCol w="2071574">
                  <a:extLst>
                    <a:ext uri="{9D8B030D-6E8A-4147-A177-3AD203B41FA5}">
                      <a16:colId xmlns:a16="http://schemas.microsoft.com/office/drawing/2014/main" val="2273438595"/>
                    </a:ext>
                  </a:extLst>
                </a:gridCol>
                <a:gridCol w="4841194">
                  <a:extLst>
                    <a:ext uri="{9D8B030D-6E8A-4147-A177-3AD203B41FA5}">
                      <a16:colId xmlns:a16="http://schemas.microsoft.com/office/drawing/2014/main" val="3248317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113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3"/>
                        </a:rPr>
                        <a:t>border-image</a:t>
                      </a:r>
                      <a:endParaRPr lang="en-US" sz="1600" dirty="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 shorthand property for setting all the border-image-* properties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06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4"/>
                        </a:rPr>
                        <a:t>border-image-source</a:t>
                      </a:r>
                      <a:endParaRPr lang="en-US" sz="160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the path to the image to be used as a border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678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border-image-slice</a:t>
                      </a:r>
                      <a:endParaRPr lang="en-US" sz="160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how to slice the border image. Default 100%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152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6"/>
                        </a:rPr>
                        <a:t>border-image-width</a:t>
                      </a:r>
                      <a:endParaRPr lang="en-US" sz="160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the widths of the border image. Default 1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81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7"/>
                        </a:rPr>
                        <a:t>border-image-outset</a:t>
                      </a:r>
                      <a:endParaRPr lang="en-US" sz="160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the amount by which the border image area extends beyond the border box. Default 0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538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8"/>
                        </a:rPr>
                        <a:t>border-image-repeat</a:t>
                      </a:r>
                      <a:endParaRPr lang="en-US" sz="160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whether the border image should be repeated, rounded or stretched. Default stretch. 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798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0046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631697"/>
            <a:ext cx="7025984" cy="489364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borderimg1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border-image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round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borderimg2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border-image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round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borderimg3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border-image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round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borderimg4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border-image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round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borderimg5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border-image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stretch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borderimg6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border-image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stretch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borderimg7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border-image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repeat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borderimg8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border-image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repeat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borderimg1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border-image: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(border.png) 30 round;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borderimg2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border-image: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(border.png) 50 round;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borderimg3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border-image: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(border.png) 20% round;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borderimg4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border-image: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(border.png) 30% round;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borderimg5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border-image: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(border.png) 20 stretch;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borderimg6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border-image: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(border.png) 30 stretch;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borderimg7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border-image: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(border.png) 20 repeat;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borderimg8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border-image: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(border.png) 40 repeat;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364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Shadow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you can add shadow to text and element</a:t>
            </a:r>
          </a:p>
          <a:p>
            <a:pPr lvl="1"/>
            <a:r>
              <a:rPr lang="en-US" dirty="0"/>
              <a:t>text-shadow</a:t>
            </a:r>
          </a:p>
          <a:p>
            <a:pPr lvl="2"/>
            <a:r>
              <a:rPr lang="en-US" dirty="0"/>
              <a:t>horizontal &gt; vertical &gt; blur-effect &gt; color</a:t>
            </a:r>
          </a:p>
          <a:p>
            <a:pPr lvl="1"/>
            <a:r>
              <a:rPr lang="en-US" dirty="0"/>
              <a:t>box-shadow</a:t>
            </a:r>
          </a:p>
          <a:p>
            <a:pPr lvl="2"/>
            <a:r>
              <a:rPr lang="en-US" dirty="0"/>
              <a:t>horizontal &gt; vertical &gt; blur-effect &gt; spread-radius &gt; color &gt; inset-parameter</a:t>
            </a:r>
          </a:p>
          <a:p>
            <a:pPr lvl="1"/>
            <a:r>
              <a:rPr lang="en-US" dirty="0"/>
              <a:t>box-reflect</a:t>
            </a:r>
          </a:p>
          <a:p>
            <a:pPr lvl="2"/>
            <a:r>
              <a:rPr lang="en-US" dirty="0"/>
              <a:t>none, below, above, left, right, position offset gradient</a:t>
            </a:r>
          </a:p>
        </p:txBody>
      </p:sp>
    </p:spTree>
    <p:extLst>
      <p:ext uri="{BB962C8B-B14F-4D97-AF65-F5344CB8AC3E}">
        <p14:creationId xmlns:p14="http://schemas.microsoft.com/office/powerpoint/2010/main" val="38495355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Shadow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text-shadow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2141562"/>
            <a:ext cx="7025984" cy="32316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text-shadow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text-shadow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gold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darkorange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text-shadow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Text Shadow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Multiple Shadow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Text Bolder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449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Shadow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box-shadow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981284"/>
            <a:ext cx="7025984" cy="48320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-box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div4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ridge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div5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div6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lightgray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inset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div7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div8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boxtable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border-spacing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boxtable td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div4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Box Shadow with Border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div5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Box Shadow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div6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Box Shadow Inset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div7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Box Shadow Bottom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div8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Box Shadow Top Right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boxtable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6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.class Selector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9A892-79E1-88D5-9BB9-9E5FF53CF042}"/>
              </a:ext>
            </a:extLst>
          </p:cNvPr>
          <p:cNvSpPr txBox="1"/>
          <p:nvPr/>
        </p:nvSpPr>
        <p:spPr>
          <a:xfrm>
            <a:off x="2267744" y="2721694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declarations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128AD-EF08-0742-0115-3F8307B674CB}"/>
              </a:ext>
            </a:extLst>
          </p:cNvPr>
          <p:cNvSpPr txBox="1"/>
          <p:nvPr/>
        </p:nvSpPr>
        <p:spPr>
          <a:xfrm>
            <a:off x="2267744" y="4809926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.intro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29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Shadow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box-reflect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2141562"/>
            <a:ext cx="7025984" cy="26776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flower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webkit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-box-reflect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below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leaves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webkit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-box-reflect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below 1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(to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bottom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0.00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flower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flower.png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flower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leaves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leaves.png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leaves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6206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Gradient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gradient let you display smooth transitions between two or more colors</a:t>
            </a:r>
          </a:p>
          <a:p>
            <a:r>
              <a:rPr lang="en-US" dirty="0"/>
              <a:t>3 types of gradient</a:t>
            </a:r>
          </a:p>
          <a:p>
            <a:pPr lvl="1"/>
            <a:r>
              <a:rPr lang="en-US" dirty="0"/>
              <a:t>linear gradient – goes down/up/left/right/diagonally</a:t>
            </a:r>
          </a:p>
          <a:p>
            <a:pPr lvl="1"/>
            <a:r>
              <a:rPr lang="en-US" dirty="0"/>
              <a:t>radial gradient – defined by their center</a:t>
            </a:r>
          </a:p>
          <a:p>
            <a:pPr lvl="1"/>
            <a:r>
              <a:rPr lang="en-US" dirty="0"/>
              <a:t>conic gradient – rotated around a center</a:t>
            </a:r>
          </a:p>
        </p:txBody>
      </p:sp>
    </p:spTree>
    <p:extLst>
      <p:ext uri="{BB962C8B-B14F-4D97-AF65-F5344CB8AC3E}">
        <p14:creationId xmlns:p14="http://schemas.microsoft.com/office/powerpoint/2010/main" val="3054014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Gradient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/>
              <a:t>linear-gradient</a:t>
            </a:r>
          </a:p>
          <a:p>
            <a:pPr lvl="2"/>
            <a:r>
              <a:rPr lang="en-US" dirty="0"/>
              <a:t>background-image: linear-gradient (direction/angle, color-stop1, color-stop2, ...);</a:t>
            </a:r>
          </a:p>
          <a:p>
            <a:pPr lvl="2"/>
            <a:r>
              <a:rPr lang="en-US" dirty="0"/>
              <a:t>direction top to bottom as default</a:t>
            </a:r>
          </a:p>
          <a:p>
            <a:pPr lvl="1"/>
            <a:r>
              <a:rPr lang="en-US" dirty="0"/>
              <a:t>radial-gradient</a:t>
            </a:r>
          </a:p>
          <a:p>
            <a:pPr lvl="2"/>
            <a:r>
              <a:rPr lang="en-US" dirty="0"/>
              <a:t>background-image: radial-gradient(shape size at position, start-color, ..., last-color);</a:t>
            </a:r>
          </a:p>
          <a:p>
            <a:pPr lvl="2"/>
            <a:r>
              <a:rPr lang="en-US" dirty="0"/>
              <a:t>shape : circle or ellipse</a:t>
            </a:r>
          </a:p>
          <a:p>
            <a:pPr lvl="2"/>
            <a:r>
              <a:rPr lang="en-US" dirty="0"/>
              <a:t>size : closest-side, farthest-side, closest-corner, farthest-corner</a:t>
            </a:r>
          </a:p>
          <a:p>
            <a:pPr lvl="2"/>
            <a:r>
              <a:rPr lang="en-US" dirty="0"/>
              <a:t>by default shape is ellipse, size is farthest-corner and position is center</a:t>
            </a:r>
          </a:p>
          <a:p>
            <a:pPr lvl="1"/>
            <a:r>
              <a:rPr lang="en-US" dirty="0"/>
              <a:t>conic-gradient</a:t>
            </a:r>
          </a:p>
          <a:p>
            <a:pPr lvl="2"/>
            <a:r>
              <a:rPr lang="en-US" dirty="0"/>
              <a:t>background-image: conic-gradient([from angle] [at position,] color [degree], color [degree], ...);</a:t>
            </a:r>
          </a:p>
          <a:p>
            <a:pPr lvl="2"/>
            <a:r>
              <a:rPr lang="en-US" dirty="0"/>
              <a:t>by default angle is 0deg and position is center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9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Gradient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0746E2-A985-2220-AD45-B4C5A9E67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94181"/>
              </p:ext>
            </p:extLst>
          </p:nvPr>
        </p:nvGraphicFramePr>
        <p:xfrm>
          <a:off x="1908284" y="2163762"/>
          <a:ext cx="6768172" cy="3596640"/>
        </p:xfrm>
        <a:graphic>
          <a:graphicData uri="http://schemas.openxmlformats.org/drawingml/2006/table">
            <a:tbl>
              <a:tblPr/>
              <a:tblGrid>
                <a:gridCol w="2663716">
                  <a:extLst>
                    <a:ext uri="{9D8B030D-6E8A-4147-A177-3AD203B41FA5}">
                      <a16:colId xmlns:a16="http://schemas.microsoft.com/office/drawing/2014/main" val="249771628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794843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Function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24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3"/>
                        </a:rPr>
                        <a:t>conic-gradient()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Creates a conic gradient. Define at least two colors (around a center point)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722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linear-gradient()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Creates a linear gradient. Define at least two colors (top to bottom)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0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radial-gradient()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Creates a radial gradient. Define at least two colors (center to edges)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50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repeating-conic-gradient()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Repeats a conic gradient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31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7"/>
                        </a:rPr>
                        <a:t>repeating-linear-gradient()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Repeats a linear gradient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031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8"/>
                        </a:rPr>
                        <a:t>repeating-radial-gradient()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Repeats a radial gradient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00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2450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Gradient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linear-gradient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2082328"/>
            <a:ext cx="7025984" cy="41549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-box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(to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right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(to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bottom right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div4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div5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(to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right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147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div6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repeating-linear-gradient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 by default top to bottom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 left to right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 diagonal top left to bottom right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div4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 angle 180 degree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div5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 using transparency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div6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 repeating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319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Gradient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radial-gradient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2082328"/>
            <a:ext cx="7025984" cy="38164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-box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radial-gradient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radial-gradient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radial-gradient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div4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radial-gradient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closest-side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div5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repeating-radial-gradient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Radial by default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Radial with space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Radial with circle shape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div4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Radial with closest side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div5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Radial repeating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716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Gradient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conic-gradient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2082328"/>
            <a:ext cx="7025984" cy="39857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-box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conic-gradient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violet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conic-gradient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violet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violet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crimson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crimson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270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270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conic-gradient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(from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violet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div4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conic-gradient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(at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violet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div5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repeating-conic-gradient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Conic by default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Conic with degree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Conic start with angle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div4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Conic start with position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div5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Conic repeating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525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transform allow you to move, scale and skew elements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AE4960-90D0-28F6-FFEB-87FEAB1C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93419"/>
              </p:ext>
            </p:extLst>
          </p:nvPr>
        </p:nvGraphicFramePr>
        <p:xfrm>
          <a:off x="2051720" y="2852936"/>
          <a:ext cx="6645560" cy="146304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158356194"/>
                    </a:ext>
                  </a:extLst>
                </a:gridCol>
                <a:gridCol w="4773352">
                  <a:extLst>
                    <a:ext uri="{9D8B030D-6E8A-4147-A177-3AD203B41FA5}">
                      <a16:colId xmlns:a16="http://schemas.microsoft.com/office/drawing/2014/main" val="2136814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46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transform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Applies a 2D or 3D transformation to an element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047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transform-origin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Allows you to change the position on transformed elements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5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6262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14E3FC-C110-9ADB-DF90-7F7B3D1A9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56208"/>
              </p:ext>
            </p:extLst>
          </p:nvPr>
        </p:nvGraphicFramePr>
        <p:xfrm>
          <a:off x="1835696" y="2060773"/>
          <a:ext cx="7200800" cy="4105427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15451561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411180857"/>
                    </a:ext>
                  </a:extLst>
                </a:gridCol>
              </a:tblGrid>
              <a:tr h="263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Function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205428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matrix(</a:t>
                      </a:r>
                      <a:r>
                        <a:rPr lang="pt-BR" sz="1400" i="1" dirty="0">
                          <a:effectLst/>
                        </a:rPr>
                        <a:t>n,n,n,n,n,n</a:t>
                      </a:r>
                      <a:r>
                        <a:rPr lang="pt-BR" sz="1400" dirty="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transformation, using a matrix of six values :</a:t>
                      </a:r>
                    </a:p>
                    <a:p>
                      <a:pPr algn="l" fontAlgn="t"/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matrix(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scaleX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skewY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skewX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scaleY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translateX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translateY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endParaRPr lang="en-US" sz="1400" dirty="0">
                        <a:effectLst/>
                      </a:endParaRP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151812"/>
                  </a:ext>
                </a:extLst>
              </a:tr>
              <a:tr h="298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translate(</a:t>
                      </a:r>
                      <a:r>
                        <a:rPr lang="en-US" sz="1400" i="1" dirty="0" err="1">
                          <a:effectLst/>
                        </a:rPr>
                        <a:t>x,y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translation, moving the element along the X- and the Y-axis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71022"/>
                  </a:ext>
                </a:extLst>
              </a:tr>
              <a:tr h="357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translateX(</a:t>
                      </a:r>
                      <a:r>
                        <a:rPr lang="en-US" sz="1400" i="1">
                          <a:effectLst/>
                        </a:rPr>
                        <a:t>n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translation, moving the element along the X-axis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027621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translateY(</a:t>
                      </a:r>
                      <a:r>
                        <a:rPr lang="en-US" sz="1400" i="1">
                          <a:effectLst/>
                        </a:rPr>
                        <a:t>n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translation, moving the element along the Y-axis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93173"/>
                  </a:ext>
                </a:extLst>
              </a:tr>
              <a:tr h="3298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scale(</a:t>
                      </a:r>
                      <a:r>
                        <a:rPr lang="en-US" sz="1400" i="1">
                          <a:effectLst/>
                        </a:rPr>
                        <a:t>x,y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scale transformation, changing the elements width and height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61930"/>
                  </a:ext>
                </a:extLst>
              </a:tr>
              <a:tr h="3162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scaleX(</a:t>
                      </a:r>
                      <a:r>
                        <a:rPr lang="en-US" sz="1400" i="1">
                          <a:effectLst/>
                        </a:rPr>
                        <a:t>n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scale transformation, changing the element's width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539312"/>
                  </a:ext>
                </a:extLst>
              </a:tr>
              <a:tr h="30270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scaleY(</a:t>
                      </a:r>
                      <a:r>
                        <a:rPr lang="en-US" sz="1400" i="1">
                          <a:effectLst/>
                        </a:rPr>
                        <a:t>n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scale transformation, changing the element's height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389204"/>
                  </a:ext>
                </a:extLst>
              </a:tr>
              <a:tr h="28913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rotate(</a:t>
                      </a:r>
                      <a:r>
                        <a:rPr lang="en-US" sz="1400" i="1">
                          <a:effectLst/>
                        </a:rPr>
                        <a:t>angle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rotation, the angle is specified in the parameter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80763"/>
                  </a:ext>
                </a:extLst>
              </a:tr>
              <a:tr h="2755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skew(</a:t>
                      </a:r>
                      <a:r>
                        <a:rPr lang="en-US" sz="1400" i="1">
                          <a:effectLst/>
                        </a:rPr>
                        <a:t>x-angle,y-angle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skew transformation along the X- and the Y-axis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31536"/>
                  </a:ext>
                </a:extLst>
              </a:tr>
              <a:tr h="263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skewX(</a:t>
                      </a:r>
                      <a:r>
                        <a:rPr lang="en-US" sz="1400" i="1">
                          <a:effectLst/>
                        </a:rPr>
                        <a:t>angle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skew transformation along the X-axis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6950"/>
                  </a:ext>
                </a:extLst>
              </a:tr>
              <a:tr h="263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skewY(</a:t>
                      </a:r>
                      <a:r>
                        <a:rPr lang="en-US" sz="1400" i="1">
                          <a:effectLst/>
                        </a:rPr>
                        <a:t>angle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skew transformation along the Y-axis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0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1448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888371"/>
            <a:ext cx="7025984" cy="470898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text/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star.css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star-five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star-five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-45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-65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-35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3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element.class</a:t>
            </a:r>
            <a:r>
              <a:rPr lang="en-US" dirty="0"/>
              <a:t> Selector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9A892-79E1-88D5-9BB9-9E5FF53CF042}"/>
              </a:ext>
            </a:extLst>
          </p:cNvPr>
          <p:cNvSpPr txBox="1"/>
          <p:nvPr/>
        </p:nvSpPr>
        <p:spPr>
          <a:xfrm>
            <a:off x="2267744" y="2721694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element.class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declarations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128AD-EF08-0742-0115-3F8307B674CB}"/>
              </a:ext>
            </a:extLst>
          </p:cNvPr>
          <p:cNvSpPr txBox="1"/>
          <p:nvPr/>
        </p:nvSpPr>
        <p:spPr>
          <a:xfrm>
            <a:off x="2267744" y="4809926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p.intro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03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866304"/>
            <a:ext cx="7025984" cy="41549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star-five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-105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-70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star-five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star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star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848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star.css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2010320"/>
            <a:ext cx="7025984" cy="47782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.9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.9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.3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.7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 solid 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FC0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border-left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.3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&amp;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&amp;:after {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   content: 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'';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.6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.7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 solid 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FC0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border-left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-35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&amp;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18999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transition allow you to change property values smoothly over a given duration</a:t>
            </a:r>
          </a:p>
          <a:p>
            <a:r>
              <a:rPr lang="en-US" dirty="0"/>
              <a:t>A transition effect need two things</a:t>
            </a:r>
          </a:p>
          <a:p>
            <a:pPr lvl="1"/>
            <a:r>
              <a:rPr lang="en-US" dirty="0"/>
              <a:t>CSS property you want to add an effect to</a:t>
            </a:r>
          </a:p>
          <a:p>
            <a:pPr lvl="1"/>
            <a:r>
              <a:rPr lang="en-US" dirty="0"/>
              <a:t>Duration of the effect</a:t>
            </a:r>
          </a:p>
        </p:txBody>
      </p:sp>
    </p:spTree>
    <p:extLst>
      <p:ext uri="{BB962C8B-B14F-4D97-AF65-F5344CB8AC3E}">
        <p14:creationId xmlns:p14="http://schemas.microsoft.com/office/powerpoint/2010/main" val="13712653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046226-4D1E-DD57-155B-E281069E5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552"/>
              </p:ext>
            </p:extLst>
          </p:nvPr>
        </p:nvGraphicFramePr>
        <p:xfrm>
          <a:off x="1720628" y="2200240"/>
          <a:ext cx="7171852" cy="3749040"/>
        </p:xfrm>
        <a:graphic>
          <a:graphicData uri="http://schemas.openxmlformats.org/drawingml/2006/table">
            <a:tbl>
              <a:tblPr/>
              <a:tblGrid>
                <a:gridCol w="2635348">
                  <a:extLst>
                    <a:ext uri="{9D8B030D-6E8A-4147-A177-3AD203B41FA5}">
                      <a16:colId xmlns:a16="http://schemas.microsoft.com/office/drawing/2014/main" val="1403834275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3624917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33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3"/>
                        </a:rPr>
                        <a:t>transition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shorthand property for setting the four transition properties into a single property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11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4"/>
                        </a:rPr>
                        <a:t>transition-delay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a delay (in seconds) for the transition effect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3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transition-duration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how many seconds or milliseconds a transition effect takes to complete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291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transition-property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the name of the CSS property the transition effect is for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328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7"/>
                        </a:rPr>
                        <a:t>transition-timing-function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the speed curve of the transition effect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03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6279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transition-timing-function</a:t>
            </a:r>
          </a:p>
          <a:p>
            <a:pPr lvl="1"/>
            <a:r>
              <a:rPr lang="en-US" dirty="0"/>
              <a:t>ease - specifies a transition effect with a slow start, then fast, then end slowly (this is default)</a:t>
            </a:r>
          </a:p>
          <a:p>
            <a:pPr lvl="1"/>
            <a:r>
              <a:rPr lang="en-US" dirty="0"/>
              <a:t>linear - specifies a transition effect with the same speed from start to end</a:t>
            </a:r>
          </a:p>
          <a:p>
            <a:pPr lvl="1"/>
            <a:r>
              <a:rPr lang="en-US" dirty="0"/>
              <a:t>ease-in - specifies a transition effect with a slow start</a:t>
            </a:r>
          </a:p>
          <a:p>
            <a:pPr lvl="1"/>
            <a:r>
              <a:rPr lang="en-US" dirty="0"/>
              <a:t>ease-out - specifies a transition effect with a slow end</a:t>
            </a:r>
          </a:p>
          <a:p>
            <a:pPr lvl="1"/>
            <a:r>
              <a:rPr lang="en-US" dirty="0"/>
              <a:t>ease-in-out - specifies a transition effect with a slow start and end</a:t>
            </a:r>
          </a:p>
          <a:p>
            <a:pPr lvl="1"/>
            <a:r>
              <a:rPr lang="en-US" dirty="0"/>
              <a:t>cubic-</a:t>
            </a:r>
            <a:r>
              <a:rPr lang="en-US" dirty="0" err="1"/>
              <a:t>bezier</a:t>
            </a:r>
            <a:r>
              <a:rPr lang="en-US" dirty="0"/>
              <a:t>(x1,y1,x2,y2) - lets you define your own values in a cubic-</a:t>
            </a:r>
            <a:r>
              <a:rPr lang="en-US" dirty="0" err="1"/>
              <a:t>bezier</a:t>
            </a:r>
            <a:r>
              <a:rPr lang="en-US" dirty="0"/>
              <a:t> function.  x1,y1,x2,y2 is numeric values must be a number from 0 to 1 </a:t>
            </a:r>
          </a:p>
          <a:p>
            <a:r>
              <a:rPr lang="en-US" dirty="0"/>
              <a:t>short hand</a:t>
            </a:r>
          </a:p>
          <a:p>
            <a:pPr lvl="1"/>
            <a:r>
              <a:rPr lang="en-US" dirty="0"/>
              <a:t>transition-property &gt; transition-duration &gt; transition-timing-function &gt; transition-delay</a:t>
            </a:r>
          </a:p>
        </p:txBody>
      </p:sp>
    </p:spTree>
    <p:extLst>
      <p:ext uri="{BB962C8B-B14F-4D97-AF65-F5344CB8AC3E}">
        <p14:creationId xmlns:p14="http://schemas.microsoft.com/office/powerpoint/2010/main" val="5793013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866304"/>
            <a:ext cx="7025984" cy="341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height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transform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679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allow animation of HTML elements without using java script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EAC4E5-1E6E-55BC-7424-8B2D3EB3A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41286"/>
              </p:ext>
            </p:extLst>
          </p:nvPr>
        </p:nvGraphicFramePr>
        <p:xfrm>
          <a:off x="1979712" y="2529325"/>
          <a:ext cx="6953976" cy="4246343"/>
        </p:xfrm>
        <a:graphic>
          <a:graphicData uri="http://schemas.openxmlformats.org/drawingml/2006/table">
            <a:tbl>
              <a:tblPr/>
              <a:tblGrid>
                <a:gridCol w="2049593">
                  <a:extLst>
                    <a:ext uri="{9D8B030D-6E8A-4147-A177-3AD203B41FA5}">
                      <a16:colId xmlns:a16="http://schemas.microsoft.com/office/drawing/2014/main" val="245440393"/>
                    </a:ext>
                  </a:extLst>
                </a:gridCol>
                <a:gridCol w="4904383">
                  <a:extLst>
                    <a:ext uri="{9D8B030D-6E8A-4147-A177-3AD203B41FA5}">
                      <a16:colId xmlns:a16="http://schemas.microsoft.com/office/drawing/2014/main" val="2382714976"/>
                    </a:ext>
                  </a:extLst>
                </a:gridCol>
              </a:tblGrid>
              <a:tr h="298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Property</a:t>
                      </a: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90940"/>
                  </a:ext>
                </a:extLst>
              </a:tr>
              <a:tr h="298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3"/>
                        </a:rPr>
                        <a:t>@keyframes</a:t>
                      </a:r>
                      <a:endParaRPr lang="en-US" sz="1400" dirty="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animation code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440695"/>
                  </a:ext>
                </a:extLst>
              </a:tr>
              <a:tr h="298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4"/>
                        </a:rPr>
                        <a:t>animation</a:t>
                      </a:r>
                      <a:endParaRPr lang="en-US" sz="1400" dirty="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shorthand property for setting all the animation properties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38541"/>
                  </a:ext>
                </a:extLst>
              </a:tr>
              <a:tr h="298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5"/>
                        </a:rPr>
                        <a:t>animation-delay</a:t>
                      </a:r>
                      <a:endParaRPr lang="en-US" sz="140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a delay for the start of an animation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736766"/>
                  </a:ext>
                </a:extLst>
              </a:tr>
              <a:tr h="504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6"/>
                        </a:rPr>
                        <a:t>animation-direction</a:t>
                      </a:r>
                      <a:endParaRPr lang="en-US" sz="140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whether an animation should be played forwards, backwards or in alternate cycles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58171"/>
                  </a:ext>
                </a:extLst>
              </a:tr>
              <a:tr h="298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7"/>
                        </a:rPr>
                        <a:t>animation-duration</a:t>
                      </a:r>
                      <a:endParaRPr lang="en-US" sz="140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how long time an animation should take to complete one cycle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69250"/>
                  </a:ext>
                </a:extLst>
              </a:tr>
              <a:tr h="504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8"/>
                        </a:rPr>
                        <a:t>animation-fill-mode</a:t>
                      </a:r>
                      <a:endParaRPr lang="en-US" sz="140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a style for the element when the animation is not playing (before it starts, after it ends, or both)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05516"/>
                  </a:ext>
                </a:extLst>
              </a:tr>
              <a:tr h="3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9"/>
                        </a:rPr>
                        <a:t>animation-iteration-count</a:t>
                      </a:r>
                      <a:endParaRPr lang="en-US" sz="140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number of times an animation should be played. 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54968"/>
                  </a:ext>
                </a:extLst>
              </a:tr>
              <a:tr h="298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0"/>
                        </a:rPr>
                        <a:t>animation-name</a:t>
                      </a:r>
                      <a:endParaRPr lang="en-US" sz="140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name of the @keyframes animation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47450"/>
                  </a:ext>
                </a:extLst>
              </a:tr>
              <a:tr h="3779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1"/>
                        </a:rPr>
                        <a:t>animation-play-state</a:t>
                      </a:r>
                      <a:endParaRPr lang="en-US" sz="140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whether the animation is running or paused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77524"/>
                  </a:ext>
                </a:extLst>
              </a:tr>
              <a:tr h="4656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2"/>
                        </a:rPr>
                        <a:t>animation-timing-function</a:t>
                      </a:r>
                      <a:endParaRPr lang="en-US" sz="140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speed curve of the animation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5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976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@keyframes</a:t>
            </a:r>
            <a:r>
              <a:rPr lang="en-US" dirty="0"/>
              <a:t> rule hold what styles the element will have at a certain time. The animation will gradually change from the current style to the new style at certain time</a:t>
            </a:r>
          </a:p>
          <a:p>
            <a:r>
              <a:rPr lang="en-US" dirty="0"/>
              <a:t>animation-direction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normal</a:t>
            </a:r>
            <a:r>
              <a:rPr lang="en-US" dirty="0"/>
              <a:t> - The animation is played as normal (forwards). This is default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/>
              <a:t> - The animation is played in reverse direction (backwards)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alternate</a:t>
            </a:r>
            <a:r>
              <a:rPr lang="en-US" dirty="0"/>
              <a:t> - The animation is played forwards first, then backwards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alternate-reverse</a:t>
            </a:r>
            <a:r>
              <a:rPr lang="en-US" dirty="0"/>
              <a:t> - The animation is played backwards first, then forwards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219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animation-fill-mode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none</a:t>
            </a:r>
            <a:r>
              <a:rPr lang="en-US" dirty="0"/>
              <a:t> - Default value. Animation will not apply any styles to the element before or after it is executing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forwards</a:t>
            </a:r>
            <a:r>
              <a:rPr lang="en-US" dirty="0"/>
              <a:t> - The element will retain the style values that is set by the last keyframe (depends on animation-direction and animation-iteration-count)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backwards</a:t>
            </a:r>
            <a:r>
              <a:rPr lang="en-US" dirty="0"/>
              <a:t> - The element will get the style values that is set by the first keyframe (depends on animation-direction), and retain this during the animation-delay period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both</a:t>
            </a:r>
            <a:r>
              <a:rPr lang="en-US" dirty="0"/>
              <a:t> - The animation will follow the rules for both forwards and backwards, extending the animation properties in both directions</a:t>
            </a:r>
          </a:p>
        </p:txBody>
      </p:sp>
    </p:spTree>
    <p:extLst>
      <p:ext uri="{BB962C8B-B14F-4D97-AF65-F5344CB8AC3E}">
        <p14:creationId xmlns:p14="http://schemas.microsoft.com/office/powerpoint/2010/main" val="34761165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animation-play-state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paused</a:t>
            </a:r>
            <a:r>
              <a:rPr lang="en-US" dirty="0"/>
              <a:t> – Specifies that the animation is paused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running</a:t>
            </a:r>
            <a:r>
              <a:rPr lang="en-US" dirty="0"/>
              <a:t> – Specifies that the animation is running. This is default value.</a:t>
            </a:r>
          </a:p>
        </p:txBody>
      </p:sp>
    </p:spTree>
    <p:extLst>
      <p:ext uri="{BB962C8B-B14F-4D97-AF65-F5344CB8AC3E}">
        <p14:creationId xmlns:p14="http://schemas.microsoft.com/office/powerpoint/2010/main" val="4071788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6066</TotalTime>
  <Words>12609</Words>
  <Application>Microsoft Office PowerPoint</Application>
  <PresentationFormat>On-screen Show (4:3)</PresentationFormat>
  <Paragraphs>1940</Paragraphs>
  <Slides>122</Slides>
  <Notes>121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40" baseType="lpstr">
      <vt:lpstr>Arial</vt:lpstr>
      <vt:lpstr>Brush Script MT</vt:lpstr>
      <vt:lpstr>Calibri</vt:lpstr>
      <vt:lpstr>Consolas</vt:lpstr>
      <vt:lpstr>Copperplate</vt:lpstr>
      <vt:lpstr>Courier New</vt:lpstr>
      <vt:lpstr>Garamond</vt:lpstr>
      <vt:lpstr>Georgia</vt:lpstr>
      <vt:lpstr>Gill Sans MT</vt:lpstr>
      <vt:lpstr>Helvetica</vt:lpstr>
      <vt:lpstr>Lucida Console</vt:lpstr>
      <vt:lpstr>Lucida Handwriting</vt:lpstr>
      <vt:lpstr>Monaco</vt:lpstr>
      <vt:lpstr>Papyrus</vt:lpstr>
      <vt:lpstr>Times New Roman</vt:lpstr>
      <vt:lpstr>Verdana</vt:lpstr>
      <vt:lpstr>Wingdings 2</vt:lpstr>
      <vt:lpstr>Solstice</vt:lpstr>
      <vt:lpstr>Introduction to CSS</vt:lpstr>
      <vt:lpstr>Agenda</vt:lpstr>
      <vt:lpstr>What is CSS?</vt:lpstr>
      <vt:lpstr>CSS Syntax</vt:lpstr>
      <vt:lpstr>CSS Selector</vt:lpstr>
      <vt:lpstr>CSS Selector</vt:lpstr>
      <vt:lpstr>CSS Selector</vt:lpstr>
      <vt:lpstr>CSS Selector</vt:lpstr>
      <vt:lpstr>CSS Selector</vt:lpstr>
      <vt:lpstr>CSS Selector</vt:lpstr>
      <vt:lpstr>CSS Selector</vt:lpstr>
      <vt:lpstr>CSS Selector</vt:lpstr>
      <vt:lpstr>How to CSS</vt:lpstr>
      <vt:lpstr>How to CSS</vt:lpstr>
      <vt:lpstr>How to CSS</vt:lpstr>
      <vt:lpstr>How to CSS</vt:lpstr>
      <vt:lpstr>How to CSS</vt:lpstr>
      <vt:lpstr>CSS Functions</vt:lpstr>
      <vt:lpstr>CSS Functions</vt:lpstr>
      <vt:lpstr>CSS Units</vt:lpstr>
      <vt:lpstr>CSS Units</vt:lpstr>
      <vt:lpstr>CSS Reference</vt:lpstr>
      <vt:lpstr>CSS Color</vt:lpstr>
      <vt:lpstr>CSS Color</vt:lpstr>
      <vt:lpstr>CSS Color</vt:lpstr>
      <vt:lpstr>CSS Color</vt:lpstr>
      <vt:lpstr>CSS Color</vt:lpstr>
      <vt:lpstr>CSS Color</vt:lpstr>
      <vt:lpstr>CSS Background</vt:lpstr>
      <vt:lpstr>CSS Background</vt:lpstr>
      <vt:lpstr>CSS Background</vt:lpstr>
      <vt:lpstr>CSS Background</vt:lpstr>
      <vt:lpstr>CSS Background</vt:lpstr>
      <vt:lpstr>CSS Box Model</vt:lpstr>
      <vt:lpstr>CSS Border</vt:lpstr>
      <vt:lpstr>CSS Border</vt:lpstr>
      <vt:lpstr>CSS Margin</vt:lpstr>
      <vt:lpstr>CSS Padding</vt:lpstr>
      <vt:lpstr>CSS Width/Height</vt:lpstr>
      <vt:lpstr>CSS Outline</vt:lpstr>
      <vt:lpstr>CSS Outline</vt:lpstr>
      <vt:lpstr>CSS Text</vt:lpstr>
      <vt:lpstr>CSS Text</vt:lpstr>
      <vt:lpstr>CSS Text</vt:lpstr>
      <vt:lpstr>CSS Font</vt:lpstr>
      <vt:lpstr>CSS Font</vt:lpstr>
      <vt:lpstr>CSS Font</vt:lpstr>
      <vt:lpstr>CSS Font</vt:lpstr>
      <vt:lpstr>CSS Icon</vt:lpstr>
      <vt:lpstr>CSS Icon</vt:lpstr>
      <vt:lpstr>CSS Display</vt:lpstr>
      <vt:lpstr>CSS Position</vt:lpstr>
      <vt:lpstr>CSS Z-Index</vt:lpstr>
      <vt:lpstr>CSS Overflow</vt:lpstr>
      <vt:lpstr>CSS Float</vt:lpstr>
      <vt:lpstr>CSS Combinator</vt:lpstr>
      <vt:lpstr>CSS Combinator</vt:lpstr>
      <vt:lpstr>CSS Pseudo</vt:lpstr>
      <vt:lpstr>CSS Pseudo</vt:lpstr>
      <vt:lpstr>CSS Pseudo</vt:lpstr>
      <vt:lpstr>CSS Pseudo</vt:lpstr>
      <vt:lpstr>CSS Pseudo</vt:lpstr>
      <vt:lpstr>CSS Attribute Selector</vt:lpstr>
      <vt:lpstr>CSS Opacity/Transparency</vt:lpstr>
      <vt:lpstr>CSS !important</vt:lpstr>
      <vt:lpstr>CSS Link</vt:lpstr>
      <vt:lpstr>CSS Link</vt:lpstr>
      <vt:lpstr>CSS List</vt:lpstr>
      <vt:lpstr>CSS List</vt:lpstr>
      <vt:lpstr>CSS Table</vt:lpstr>
      <vt:lpstr>CSS Table</vt:lpstr>
      <vt:lpstr>CSS Table</vt:lpstr>
      <vt:lpstr>CSS Table</vt:lpstr>
      <vt:lpstr>CSS Table</vt:lpstr>
      <vt:lpstr>CSS Border Image</vt:lpstr>
      <vt:lpstr>CSS Border Image</vt:lpstr>
      <vt:lpstr>CSS Shadow</vt:lpstr>
      <vt:lpstr>CSS Shadow</vt:lpstr>
      <vt:lpstr>CSS Shadow</vt:lpstr>
      <vt:lpstr>CSS Shadow</vt:lpstr>
      <vt:lpstr>CSS Gradient</vt:lpstr>
      <vt:lpstr>CSS Gradient</vt:lpstr>
      <vt:lpstr>CSS Gradient</vt:lpstr>
      <vt:lpstr>CSS Gradient</vt:lpstr>
      <vt:lpstr>CSS Gradient</vt:lpstr>
      <vt:lpstr>CSS Gradient</vt:lpstr>
      <vt:lpstr>CSS Transform</vt:lpstr>
      <vt:lpstr>CSS Transform</vt:lpstr>
      <vt:lpstr>CSS Transform</vt:lpstr>
      <vt:lpstr>CSS Transform</vt:lpstr>
      <vt:lpstr>CSS Transform</vt:lpstr>
      <vt:lpstr>CSS Transition</vt:lpstr>
      <vt:lpstr>CSS Transition</vt:lpstr>
      <vt:lpstr>CSS Transition</vt:lpstr>
      <vt:lpstr>CSS Transition</vt:lpstr>
      <vt:lpstr>CSS Animation</vt:lpstr>
      <vt:lpstr>CSS Animation</vt:lpstr>
      <vt:lpstr>CSS Animation</vt:lpstr>
      <vt:lpstr>CSS Animation</vt:lpstr>
      <vt:lpstr>CSS Animation</vt:lpstr>
      <vt:lpstr>CSS Animation</vt:lpstr>
      <vt:lpstr>CSS Animation</vt:lpstr>
      <vt:lpstr>CSS Media Query</vt:lpstr>
      <vt:lpstr>CSS Media Query</vt:lpstr>
      <vt:lpstr>CSS Media Query</vt:lpstr>
      <vt:lpstr>CSS Flexbox</vt:lpstr>
      <vt:lpstr>CSS Flexbox</vt:lpstr>
      <vt:lpstr>CSS Flexbox</vt:lpstr>
      <vt:lpstr>CSS Flexbox</vt:lpstr>
      <vt:lpstr>CSS Flexbox</vt:lpstr>
      <vt:lpstr>CSS Flexbox</vt:lpstr>
      <vt:lpstr>CSS Flexbox</vt:lpstr>
      <vt:lpstr>CSS Flexbox</vt:lpstr>
      <vt:lpstr>CSS Flexbox</vt:lpstr>
      <vt:lpstr>CSS Flexbox</vt:lpstr>
      <vt:lpstr>CSS Flexbox</vt:lpstr>
      <vt:lpstr>CSS Grid</vt:lpstr>
      <vt:lpstr>CSS Grid</vt:lpstr>
      <vt:lpstr>CSS Grid</vt:lpstr>
      <vt:lpstr>CSS Grid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761</cp:revision>
  <dcterms:created xsi:type="dcterms:W3CDTF">2014-11-15T08:14:00Z</dcterms:created>
  <dcterms:modified xsi:type="dcterms:W3CDTF">2023-05-07T08:23:12Z</dcterms:modified>
</cp:coreProperties>
</file>