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444" r:id="rId3"/>
    <p:sldId id="465" r:id="rId4"/>
    <p:sldId id="445" r:id="rId5"/>
    <p:sldId id="446" r:id="rId6"/>
    <p:sldId id="453" r:id="rId7"/>
    <p:sldId id="447" r:id="rId8"/>
    <p:sldId id="448" r:id="rId9"/>
    <p:sldId id="452" r:id="rId10"/>
    <p:sldId id="449" r:id="rId11"/>
    <p:sldId id="450" r:id="rId12"/>
    <p:sldId id="464" r:id="rId13"/>
    <p:sldId id="451" r:id="rId14"/>
    <p:sldId id="462" r:id="rId15"/>
    <p:sldId id="454" r:id="rId16"/>
    <p:sldId id="455" r:id="rId17"/>
    <p:sldId id="456" r:id="rId18"/>
    <p:sldId id="459" r:id="rId19"/>
    <p:sldId id="463" r:id="rId20"/>
    <p:sldId id="457" r:id="rId21"/>
    <p:sldId id="458" r:id="rId22"/>
    <p:sldId id="461" r:id="rId23"/>
    <p:sldId id="460" r:id="rId24"/>
    <p:sldId id="424" r:id="rId25"/>
    <p:sldId id="3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7" autoAdjust="0"/>
    <p:restoredTop sz="94696" autoAdjust="0"/>
  </p:normalViewPr>
  <p:slideViewPr>
    <p:cSldViewPr>
      <p:cViewPr>
        <p:scale>
          <a:sx n="80" d="100"/>
          <a:sy n="80" d="100"/>
        </p:scale>
        <p:origin x="341"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CEE64-98CB-4226-A253-7BC1859BE751}" type="datetimeFigureOut">
              <a:rPr lang="en-US" smtClean="0"/>
              <a:pPr/>
              <a:t>15/02/2023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6F42A7-B42A-4EFE-B8BF-3BC6AAD8E0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a:t>
            </a:fld>
            <a:endParaRPr lang="en-US"/>
          </a:p>
        </p:txBody>
      </p:sp>
    </p:spTree>
    <p:extLst>
      <p:ext uri="{BB962C8B-B14F-4D97-AF65-F5344CB8AC3E}">
        <p14:creationId xmlns:p14="http://schemas.microsoft.com/office/powerpoint/2010/main" val="3274084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11</a:t>
            </a:fld>
            <a:endParaRPr lang="en-US"/>
          </a:p>
        </p:txBody>
      </p:sp>
    </p:spTree>
    <p:extLst>
      <p:ext uri="{BB962C8B-B14F-4D97-AF65-F5344CB8AC3E}">
        <p14:creationId xmlns:p14="http://schemas.microsoft.com/office/powerpoint/2010/main" val="2726915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12</a:t>
            </a:fld>
            <a:endParaRPr lang="en-US"/>
          </a:p>
        </p:txBody>
      </p:sp>
    </p:spTree>
    <p:extLst>
      <p:ext uri="{BB962C8B-B14F-4D97-AF65-F5344CB8AC3E}">
        <p14:creationId xmlns:p14="http://schemas.microsoft.com/office/powerpoint/2010/main" val="428539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13</a:t>
            </a:fld>
            <a:endParaRPr lang="en-US"/>
          </a:p>
        </p:txBody>
      </p:sp>
    </p:spTree>
    <p:extLst>
      <p:ext uri="{BB962C8B-B14F-4D97-AF65-F5344CB8AC3E}">
        <p14:creationId xmlns:p14="http://schemas.microsoft.com/office/powerpoint/2010/main" val="2659069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14</a:t>
            </a:fld>
            <a:endParaRPr lang="en-US"/>
          </a:p>
        </p:txBody>
      </p:sp>
    </p:spTree>
    <p:extLst>
      <p:ext uri="{BB962C8B-B14F-4D97-AF65-F5344CB8AC3E}">
        <p14:creationId xmlns:p14="http://schemas.microsoft.com/office/powerpoint/2010/main" val="4180196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15</a:t>
            </a:fld>
            <a:endParaRPr lang="en-US"/>
          </a:p>
        </p:txBody>
      </p:sp>
    </p:spTree>
    <p:extLst>
      <p:ext uri="{BB962C8B-B14F-4D97-AF65-F5344CB8AC3E}">
        <p14:creationId xmlns:p14="http://schemas.microsoft.com/office/powerpoint/2010/main" val="1504109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16</a:t>
            </a:fld>
            <a:endParaRPr lang="en-US"/>
          </a:p>
        </p:txBody>
      </p:sp>
    </p:spTree>
    <p:extLst>
      <p:ext uri="{BB962C8B-B14F-4D97-AF65-F5344CB8AC3E}">
        <p14:creationId xmlns:p14="http://schemas.microsoft.com/office/powerpoint/2010/main" val="4011454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17</a:t>
            </a:fld>
            <a:endParaRPr lang="en-US"/>
          </a:p>
        </p:txBody>
      </p:sp>
    </p:spTree>
    <p:extLst>
      <p:ext uri="{BB962C8B-B14F-4D97-AF65-F5344CB8AC3E}">
        <p14:creationId xmlns:p14="http://schemas.microsoft.com/office/powerpoint/2010/main" val="2283997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18</a:t>
            </a:fld>
            <a:endParaRPr lang="en-US"/>
          </a:p>
        </p:txBody>
      </p:sp>
    </p:spTree>
    <p:extLst>
      <p:ext uri="{BB962C8B-B14F-4D97-AF65-F5344CB8AC3E}">
        <p14:creationId xmlns:p14="http://schemas.microsoft.com/office/powerpoint/2010/main" val="3364365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19</a:t>
            </a:fld>
            <a:endParaRPr lang="en-US"/>
          </a:p>
        </p:txBody>
      </p:sp>
    </p:spTree>
    <p:extLst>
      <p:ext uri="{BB962C8B-B14F-4D97-AF65-F5344CB8AC3E}">
        <p14:creationId xmlns:p14="http://schemas.microsoft.com/office/powerpoint/2010/main" val="176666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20</a:t>
            </a:fld>
            <a:endParaRPr lang="en-US"/>
          </a:p>
        </p:txBody>
      </p:sp>
    </p:spTree>
    <p:extLst>
      <p:ext uri="{BB962C8B-B14F-4D97-AF65-F5344CB8AC3E}">
        <p14:creationId xmlns:p14="http://schemas.microsoft.com/office/powerpoint/2010/main" val="109587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3</a:t>
            </a:fld>
            <a:endParaRPr lang="en-US"/>
          </a:p>
        </p:txBody>
      </p:sp>
    </p:spTree>
    <p:extLst>
      <p:ext uri="{BB962C8B-B14F-4D97-AF65-F5344CB8AC3E}">
        <p14:creationId xmlns:p14="http://schemas.microsoft.com/office/powerpoint/2010/main" val="2274391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21</a:t>
            </a:fld>
            <a:endParaRPr lang="en-US"/>
          </a:p>
        </p:txBody>
      </p:sp>
    </p:spTree>
    <p:extLst>
      <p:ext uri="{BB962C8B-B14F-4D97-AF65-F5344CB8AC3E}">
        <p14:creationId xmlns:p14="http://schemas.microsoft.com/office/powerpoint/2010/main" val="486567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22</a:t>
            </a:fld>
            <a:endParaRPr lang="en-US"/>
          </a:p>
        </p:txBody>
      </p:sp>
    </p:spTree>
    <p:extLst>
      <p:ext uri="{BB962C8B-B14F-4D97-AF65-F5344CB8AC3E}">
        <p14:creationId xmlns:p14="http://schemas.microsoft.com/office/powerpoint/2010/main" val="4159527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23</a:t>
            </a:fld>
            <a:endParaRPr lang="en-US"/>
          </a:p>
        </p:txBody>
      </p:sp>
    </p:spTree>
    <p:extLst>
      <p:ext uri="{BB962C8B-B14F-4D97-AF65-F5344CB8AC3E}">
        <p14:creationId xmlns:p14="http://schemas.microsoft.com/office/powerpoint/2010/main" val="4067223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6F42A7-B42A-4EFE-B8BF-3BC6AAD8E03A}" type="slidenum">
              <a:rPr lang="en-US" smtClean="0"/>
              <a:pPr/>
              <a:t>24</a:t>
            </a:fld>
            <a:endParaRPr lang="en-US"/>
          </a:p>
        </p:txBody>
      </p:sp>
    </p:spTree>
    <p:extLst>
      <p:ext uri="{BB962C8B-B14F-4D97-AF65-F5344CB8AC3E}">
        <p14:creationId xmlns:p14="http://schemas.microsoft.com/office/powerpoint/2010/main" val="629698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4</a:t>
            </a:fld>
            <a:endParaRPr lang="en-US"/>
          </a:p>
        </p:txBody>
      </p:sp>
    </p:spTree>
    <p:extLst>
      <p:ext uri="{BB962C8B-B14F-4D97-AF65-F5344CB8AC3E}">
        <p14:creationId xmlns:p14="http://schemas.microsoft.com/office/powerpoint/2010/main" val="3484858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5</a:t>
            </a:fld>
            <a:endParaRPr lang="en-US"/>
          </a:p>
        </p:txBody>
      </p:sp>
    </p:spTree>
    <p:extLst>
      <p:ext uri="{BB962C8B-B14F-4D97-AF65-F5344CB8AC3E}">
        <p14:creationId xmlns:p14="http://schemas.microsoft.com/office/powerpoint/2010/main" val="290360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6</a:t>
            </a:fld>
            <a:endParaRPr lang="en-US"/>
          </a:p>
        </p:txBody>
      </p:sp>
    </p:spTree>
    <p:extLst>
      <p:ext uri="{BB962C8B-B14F-4D97-AF65-F5344CB8AC3E}">
        <p14:creationId xmlns:p14="http://schemas.microsoft.com/office/powerpoint/2010/main" val="270309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7</a:t>
            </a:fld>
            <a:endParaRPr lang="en-US"/>
          </a:p>
        </p:txBody>
      </p:sp>
    </p:spTree>
    <p:extLst>
      <p:ext uri="{BB962C8B-B14F-4D97-AF65-F5344CB8AC3E}">
        <p14:creationId xmlns:p14="http://schemas.microsoft.com/office/powerpoint/2010/main" val="428912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8</a:t>
            </a:fld>
            <a:endParaRPr lang="en-US"/>
          </a:p>
        </p:txBody>
      </p:sp>
    </p:spTree>
    <p:extLst>
      <p:ext uri="{BB962C8B-B14F-4D97-AF65-F5344CB8AC3E}">
        <p14:creationId xmlns:p14="http://schemas.microsoft.com/office/powerpoint/2010/main" val="1919504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9</a:t>
            </a:fld>
            <a:endParaRPr lang="en-US"/>
          </a:p>
        </p:txBody>
      </p:sp>
    </p:spTree>
    <p:extLst>
      <p:ext uri="{BB962C8B-B14F-4D97-AF65-F5344CB8AC3E}">
        <p14:creationId xmlns:p14="http://schemas.microsoft.com/office/powerpoint/2010/main" val="263685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6F42A7-B42A-4EFE-B8BF-3BC6AAD8E03A}" type="slidenum">
              <a:rPr lang="en-US" smtClean="0"/>
              <a:pPr/>
              <a:t>10</a:t>
            </a:fld>
            <a:endParaRPr lang="en-US"/>
          </a:p>
        </p:txBody>
      </p:sp>
    </p:spTree>
    <p:extLst>
      <p:ext uri="{BB962C8B-B14F-4D97-AF65-F5344CB8AC3E}">
        <p14:creationId xmlns:p14="http://schemas.microsoft.com/office/powerpoint/2010/main" val="346992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AF43D01-A19B-4C1C-B9BB-1E2BE2A43C1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D01-A19B-4C1C-B9BB-1E2BE2A43C1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43D01-A19B-4C1C-B9BB-1E2BE2A43C1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3D01-A19B-4C1C-B9BB-1E2BE2A43C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1E92B8E-6087-4A13-9F20-23C7A62C6D17}" type="datetimeFigureOut">
              <a:rPr lang="en-US" smtClean="0"/>
              <a:pPr/>
              <a:t>15/02/2023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3D01-A19B-4C1C-B9BB-1E2BE2A43C1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1E92B8E-6087-4A13-9F20-23C7A62C6D17}" type="datetimeFigureOut">
              <a:rPr lang="en-US" smtClean="0"/>
              <a:pPr/>
              <a:t>15/02/2023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F43D01-A19B-4C1C-B9BB-1E2BE2A43C1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tutorialspoint.com/jdbc/jdbc-result-sets.htm" TargetMode="External"/><Relationship Id="rId3" Type="http://schemas.openxmlformats.org/officeDocument/2006/relationships/hyperlink" Target="https://en.wikipedia.org/wiki/JDBC_driver" TargetMode="External"/><Relationship Id="rId7" Type="http://schemas.openxmlformats.org/officeDocument/2006/relationships/hyperlink" Target="https://www.javatpoint.com/jdbc-driver"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tutorialspoint.com/jdbc/jdbc-driver-types.htm" TargetMode="External"/><Relationship Id="rId5" Type="http://schemas.openxmlformats.org/officeDocument/2006/relationships/hyperlink" Target="https://www.geeksforgeeks.org/jdbc-type-3-driver/" TargetMode="External"/><Relationship Id="rId4" Type="http://schemas.openxmlformats.org/officeDocument/2006/relationships/hyperlink" Target="https://www.progress.com/faqs/datadirect-jdbc-faqs/what-are-the-types-of-jdbc-drivers" TargetMode="External"/><Relationship Id="rId9" Type="http://schemas.openxmlformats.org/officeDocument/2006/relationships/hyperlink" Target="https://www.baeldung.com/java-transaction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JDBC</a:t>
            </a:r>
          </a:p>
        </p:txBody>
      </p:sp>
      <p:pic>
        <p:nvPicPr>
          <p:cNvPr id="6" name="Picture 5">
            <a:extLst>
              <a:ext uri="{FF2B5EF4-FFF2-40B4-BE49-F238E27FC236}">
                <a16:creationId xmlns:a16="http://schemas.microsoft.com/office/drawing/2014/main" id="{12C2688B-C4FA-9AC5-3807-1289B9D86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806" y="2083668"/>
            <a:ext cx="5954554" cy="37215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normAutofit/>
          </a:bodyPr>
          <a:lstStyle/>
          <a:p>
            <a:r>
              <a:rPr lang="en-US" dirty="0"/>
              <a:t>Statement</a:t>
            </a:r>
          </a:p>
          <a:p>
            <a:pPr lvl="1"/>
            <a:r>
              <a:rPr lang="en-US" dirty="0"/>
              <a:t>A Statement object is used to send SQL statement to a database</a:t>
            </a:r>
          </a:p>
          <a:p>
            <a:pPr lvl="1"/>
            <a:r>
              <a:rPr lang="en-US" dirty="0"/>
              <a:t>3 kind of statement : Statement, </a:t>
            </a:r>
            <a:r>
              <a:rPr lang="en-US" dirty="0" err="1"/>
              <a:t>PreparedStatement</a:t>
            </a:r>
            <a:r>
              <a:rPr lang="en-US" dirty="0"/>
              <a:t> and </a:t>
            </a:r>
            <a:r>
              <a:rPr lang="en-US" dirty="0" err="1"/>
              <a:t>CallableStatement</a:t>
            </a:r>
            <a:endParaRPr lang="en-US" dirty="0"/>
          </a:p>
          <a:p>
            <a:pPr lvl="1"/>
            <a:r>
              <a:rPr lang="en-US" dirty="0"/>
              <a:t>Creating Statement Objects</a:t>
            </a:r>
          </a:p>
          <a:p>
            <a:pPr lvl="1"/>
            <a:endParaRPr lang="en-US" dirty="0"/>
          </a:p>
          <a:p>
            <a:pPr lvl="1"/>
            <a:endParaRPr lang="en-US" dirty="0"/>
          </a:p>
          <a:p>
            <a:pPr lvl="1"/>
            <a:r>
              <a:rPr lang="en-US" dirty="0"/>
              <a:t>Executing Statement Objects</a:t>
            </a:r>
          </a:p>
          <a:p>
            <a:pPr lvl="2"/>
            <a:endParaRPr lang="en-US" dirty="0"/>
          </a:p>
          <a:p>
            <a:pPr lvl="1"/>
            <a:endParaRPr lang="en-US" dirty="0"/>
          </a:p>
        </p:txBody>
      </p:sp>
      <p:sp>
        <p:nvSpPr>
          <p:cNvPr id="4" name="TextBox 3">
            <a:extLst>
              <a:ext uri="{FF2B5EF4-FFF2-40B4-BE49-F238E27FC236}">
                <a16:creationId xmlns:a16="http://schemas.microsoft.com/office/drawing/2014/main" id="{0CB89110-5C49-F7C7-35A8-BF1339466934}"/>
              </a:ext>
            </a:extLst>
          </p:cNvPr>
          <p:cNvSpPr txBox="1"/>
          <p:nvPr/>
        </p:nvSpPr>
        <p:spPr>
          <a:xfrm>
            <a:off x="2267744" y="4509120"/>
            <a:ext cx="6336704" cy="738664"/>
          </a:xfrm>
          <a:prstGeom prst="rect">
            <a:avLst/>
          </a:prstGeom>
          <a:noFill/>
          <a:ln w="19050">
            <a:solidFill>
              <a:schemeClr val="accent1"/>
            </a:solidFill>
          </a:ln>
        </p:spPr>
        <p:txBody>
          <a:bodyPr wrap="square" rtlCol="0">
            <a:spAutoFit/>
          </a:bodyPr>
          <a:lstStyle/>
          <a:p>
            <a:r>
              <a:rPr lang="en-US" sz="1400" dirty="0">
                <a:latin typeface="Arial" panose="020B0604020202020204" pitchFamily="34" charset="0"/>
                <a:cs typeface="Arial" panose="020B0604020202020204" pitchFamily="34" charset="0"/>
              </a:rPr>
              <a:t>String </a:t>
            </a:r>
            <a:r>
              <a:rPr lang="en-US" sz="1400" dirty="0" err="1">
                <a:latin typeface="Arial" panose="020B0604020202020204" pitchFamily="34" charset="0"/>
                <a:cs typeface="Arial" panose="020B0604020202020204" pitchFamily="34" charset="0"/>
              </a:rPr>
              <a:t>url</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jdbc:mysql</a:t>
            </a:r>
            <a:r>
              <a:rPr lang="en-US" sz="1400" dirty="0">
                <a:latin typeface="Arial" panose="020B0604020202020204" pitchFamily="34" charset="0"/>
                <a:cs typeface="Arial" panose="020B0604020202020204" pitchFamily="34" charset="0"/>
              </a:rPr>
              <a:t>://127.0.0.1:3306/</a:t>
            </a:r>
            <a:r>
              <a:rPr lang="en-US" sz="1400" dirty="0" err="1">
                <a:latin typeface="Arial" panose="020B0604020202020204" pitchFamily="34" charset="0"/>
                <a:cs typeface="Arial" panose="020B0604020202020204" pitchFamily="34" charset="0"/>
              </a:rPr>
              <a:t>mydb</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Connection con = </a:t>
            </a:r>
            <a:r>
              <a:rPr lang="en-US" sz="1400" dirty="0" err="1">
                <a:latin typeface="Arial" panose="020B0604020202020204" pitchFamily="34" charset="0"/>
                <a:cs typeface="Arial" panose="020B0604020202020204" pitchFamily="34" charset="0"/>
              </a:rPr>
              <a:t>DriverManager.getConnection</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url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user",“password</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Statement </a:t>
            </a:r>
            <a:r>
              <a:rPr lang="en-US" sz="1400" dirty="0" err="1">
                <a:latin typeface="Arial" panose="020B0604020202020204" pitchFamily="34" charset="0"/>
                <a:cs typeface="Arial" panose="020B0604020202020204" pitchFamily="34" charset="0"/>
              </a:rPr>
              <a:t>stm</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con.createStatement</a:t>
            </a:r>
            <a:r>
              <a:rPr lang="en-US" sz="14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0FB52D3D-7C3E-C3D8-F870-5A156BBECEF9}"/>
              </a:ext>
            </a:extLst>
          </p:cNvPr>
          <p:cNvSpPr txBox="1"/>
          <p:nvPr/>
        </p:nvSpPr>
        <p:spPr>
          <a:xfrm>
            <a:off x="2267744" y="6073551"/>
            <a:ext cx="6336704" cy="307777"/>
          </a:xfrm>
          <a:prstGeom prst="rect">
            <a:avLst/>
          </a:prstGeom>
          <a:noFill/>
          <a:ln w="19050">
            <a:solidFill>
              <a:schemeClr val="accent1"/>
            </a:solidFill>
          </a:ln>
        </p:spPr>
        <p:txBody>
          <a:bodyPr wrap="square" rtlCol="0">
            <a:spAutoFit/>
          </a:bodyPr>
          <a:lstStyle/>
          <a:p>
            <a:r>
              <a:rPr lang="en-US" sz="1400" dirty="0" err="1">
                <a:latin typeface="Arial" panose="020B0604020202020204" pitchFamily="34" charset="0"/>
                <a:cs typeface="Arial" panose="020B0604020202020204" pitchFamily="34" charset="0"/>
              </a:rPr>
              <a:t>ResultSet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rs</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stm.executeQuery</a:t>
            </a: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journalname,amount</a:t>
            </a:r>
            <a:r>
              <a:rPr lang="en-US" sz="1400" dirty="0">
                <a:latin typeface="Arial" panose="020B0604020202020204" pitchFamily="34" charset="0"/>
                <a:cs typeface="Arial" panose="020B0604020202020204" pitchFamily="34" charset="0"/>
              </a:rPr>
              <a:t> from </a:t>
            </a:r>
            <a:r>
              <a:rPr lang="en-US" sz="1400" dirty="0" err="1">
                <a:latin typeface="Arial" panose="020B0604020202020204" pitchFamily="34" charset="0"/>
                <a:cs typeface="Arial" panose="020B0604020202020204" pitchFamily="34" charset="0"/>
              </a:rPr>
              <a:t>tjournal</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585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err="1"/>
              <a:t>ResultSet</a:t>
            </a:r>
            <a:endParaRPr lang="en-US" dirty="0"/>
          </a:p>
          <a:p>
            <a:pPr lvl="1"/>
            <a:r>
              <a:rPr lang="en-US" dirty="0"/>
              <a:t>A </a:t>
            </a:r>
            <a:r>
              <a:rPr lang="en-US" dirty="0" err="1"/>
              <a:t>ResultSet</a:t>
            </a:r>
            <a:r>
              <a:rPr lang="en-US" dirty="0"/>
              <a:t> contains all of the rows which satisfied the conditions in an SQL statement and it provides access to the data in those rows</a:t>
            </a:r>
          </a:p>
        </p:txBody>
      </p:sp>
      <p:sp>
        <p:nvSpPr>
          <p:cNvPr id="4" name="TextBox 3">
            <a:extLst>
              <a:ext uri="{FF2B5EF4-FFF2-40B4-BE49-F238E27FC236}">
                <a16:creationId xmlns:a16="http://schemas.microsoft.com/office/drawing/2014/main" id="{9BB803FF-AF24-4607-3B70-D0440437B677}"/>
              </a:ext>
            </a:extLst>
          </p:cNvPr>
          <p:cNvSpPr txBox="1"/>
          <p:nvPr/>
        </p:nvSpPr>
        <p:spPr>
          <a:xfrm>
            <a:off x="2195736" y="4293096"/>
            <a:ext cx="6283246" cy="1384995"/>
          </a:xfrm>
          <a:prstGeom prst="rect">
            <a:avLst/>
          </a:prstGeom>
          <a:noFill/>
          <a:ln w="19050">
            <a:solidFill>
              <a:schemeClr val="accent1"/>
            </a:solidFill>
          </a:ln>
        </p:spPr>
        <p:txBody>
          <a:bodyPr wrap="square" rtlCol="0">
            <a:spAutoFit/>
          </a:bodyPr>
          <a:lstStyle/>
          <a:p>
            <a:r>
              <a:rPr lang="en-US" sz="1400" dirty="0" err="1">
                <a:latin typeface="Arial" panose="020B0604020202020204" pitchFamily="34" charset="0"/>
                <a:cs typeface="Arial" panose="020B0604020202020204" pitchFamily="34" charset="0"/>
              </a:rPr>
              <a:t>ResultSet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rs</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stm.executeQuery</a:t>
            </a: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journalname,amount</a:t>
            </a:r>
            <a:r>
              <a:rPr lang="en-US" sz="1400" dirty="0">
                <a:latin typeface="Arial" panose="020B0604020202020204" pitchFamily="34" charset="0"/>
                <a:cs typeface="Arial" panose="020B0604020202020204" pitchFamily="34" charset="0"/>
              </a:rPr>
              <a:t> from </a:t>
            </a:r>
            <a:r>
              <a:rPr lang="en-US" sz="1400" dirty="0" err="1">
                <a:latin typeface="Arial" panose="020B0604020202020204" pitchFamily="34" charset="0"/>
                <a:cs typeface="Arial" panose="020B0604020202020204" pitchFamily="34" charset="0"/>
              </a:rPr>
              <a:t>tjournal</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while(</a:t>
            </a:r>
            <a:r>
              <a:rPr lang="en-US" sz="1400" dirty="0" err="1">
                <a:latin typeface="Arial" panose="020B0604020202020204" pitchFamily="34" charset="0"/>
                <a:cs typeface="Arial" panose="020B0604020202020204" pitchFamily="34" charset="0"/>
              </a:rPr>
              <a:t>rs.next</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String name = </a:t>
            </a:r>
            <a:r>
              <a:rPr lang="en-US" sz="1400" dirty="0" err="1">
                <a:latin typeface="Arial" panose="020B0604020202020204" pitchFamily="34" charset="0"/>
                <a:cs typeface="Arial" panose="020B0604020202020204" pitchFamily="34" charset="0"/>
              </a:rPr>
              <a:t>rs.getString</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journalname</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java.math.BigDecimal</a:t>
            </a:r>
            <a:r>
              <a:rPr lang="en-US" sz="1400" dirty="0">
                <a:latin typeface="Arial" panose="020B0604020202020204" pitchFamily="34" charset="0"/>
                <a:cs typeface="Arial" panose="020B0604020202020204" pitchFamily="34" charset="0"/>
              </a:rPr>
              <a:t> amt = </a:t>
            </a:r>
            <a:r>
              <a:rPr lang="en-US" sz="1400" dirty="0" err="1">
                <a:latin typeface="Arial" panose="020B0604020202020204" pitchFamily="34" charset="0"/>
                <a:cs typeface="Arial" panose="020B0604020202020204" pitchFamily="34" charset="0"/>
              </a:rPr>
              <a:t>rs.getBigDecimal</a:t>
            </a:r>
            <a:r>
              <a:rPr lang="en-US" sz="1400" dirty="0">
                <a:latin typeface="Arial" panose="020B0604020202020204" pitchFamily="34" charset="0"/>
                <a:cs typeface="Arial" panose="020B0604020202020204" pitchFamily="34" charset="0"/>
              </a:rPr>
              <a:t>("amount");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System.out.println</a:t>
            </a:r>
            <a:r>
              <a:rPr lang="en-US" sz="1400" dirty="0">
                <a:latin typeface="Arial" panose="020B0604020202020204" pitchFamily="34" charset="0"/>
                <a:cs typeface="Arial" panose="020B0604020202020204" pitchFamily="34" charset="0"/>
              </a:rPr>
              <a:t>(name+"="+amt);</a:t>
            </a:r>
          </a:p>
          <a:p>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2420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err="1"/>
              <a:t>ResultSet</a:t>
            </a:r>
            <a:endParaRPr lang="en-US" dirty="0"/>
          </a:p>
        </p:txBody>
      </p:sp>
      <p:graphicFrame>
        <p:nvGraphicFramePr>
          <p:cNvPr id="6" name="Table 5">
            <a:extLst>
              <a:ext uri="{FF2B5EF4-FFF2-40B4-BE49-F238E27FC236}">
                <a16:creationId xmlns:a16="http://schemas.microsoft.com/office/drawing/2014/main" id="{FF9CBB3C-48E1-532A-EF45-9D7AC2E7BFB4}"/>
              </a:ext>
            </a:extLst>
          </p:cNvPr>
          <p:cNvGraphicFramePr>
            <a:graphicFrameLocks noGrp="1"/>
          </p:cNvGraphicFramePr>
          <p:nvPr>
            <p:extLst>
              <p:ext uri="{D42A27DB-BD31-4B8C-83A1-F6EECF244321}">
                <p14:modId xmlns:p14="http://schemas.microsoft.com/office/powerpoint/2010/main" val="156005500"/>
              </p:ext>
            </p:extLst>
          </p:nvPr>
        </p:nvGraphicFramePr>
        <p:xfrm>
          <a:off x="1722480" y="2072492"/>
          <a:ext cx="7242008" cy="4452852"/>
        </p:xfrm>
        <a:graphic>
          <a:graphicData uri="http://schemas.openxmlformats.org/drawingml/2006/table">
            <a:tbl>
              <a:tblPr>
                <a:tableStyleId>{5C22544A-7EE6-4342-B048-85BDC9FD1C3A}</a:tableStyleId>
              </a:tblPr>
              <a:tblGrid>
                <a:gridCol w="2880320">
                  <a:extLst>
                    <a:ext uri="{9D8B030D-6E8A-4147-A177-3AD203B41FA5}">
                      <a16:colId xmlns:a16="http://schemas.microsoft.com/office/drawing/2014/main" val="381863707"/>
                    </a:ext>
                  </a:extLst>
                </a:gridCol>
                <a:gridCol w="4361688">
                  <a:extLst>
                    <a:ext uri="{9D8B030D-6E8A-4147-A177-3AD203B41FA5}">
                      <a16:colId xmlns:a16="http://schemas.microsoft.com/office/drawing/2014/main" val="1668304539"/>
                    </a:ext>
                  </a:extLst>
                </a:gridCol>
              </a:tblGrid>
              <a:tr h="243797">
                <a:tc>
                  <a:txBody>
                    <a:bodyPr/>
                    <a:lstStyle/>
                    <a:p>
                      <a:pPr marL="0" marR="0">
                        <a:lnSpc>
                          <a:spcPct val="107000"/>
                        </a:lnSpc>
                        <a:spcBef>
                          <a:spcPts val="0"/>
                        </a:spcBef>
                        <a:spcAft>
                          <a:spcPts val="800"/>
                        </a:spcAft>
                      </a:pPr>
                      <a:r>
                        <a:rPr lang="en-US" sz="1000" dirty="0">
                          <a:effectLst/>
                        </a:rPr>
                        <a:t>Method</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76515" marR="76515" marT="76515" marB="765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a:lnSpc>
                          <a:spcPct val="107000"/>
                        </a:lnSpc>
                        <a:spcBef>
                          <a:spcPts val="0"/>
                        </a:spcBef>
                        <a:spcAft>
                          <a:spcPts val="800"/>
                        </a:spcAft>
                      </a:pPr>
                      <a:r>
                        <a:rPr lang="en-US" sz="1000" dirty="0">
                          <a:effectLst/>
                        </a:rPr>
                        <a:t>Description</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76515" marR="76515" marT="76515" marB="765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56619529"/>
                  </a:ext>
                </a:extLst>
              </a:tr>
              <a:tr h="289738">
                <a:tc>
                  <a:txBody>
                    <a:bodyPr/>
                    <a:lstStyle/>
                    <a:p>
                      <a:pPr marL="0" marR="0">
                        <a:lnSpc>
                          <a:spcPct val="107000"/>
                        </a:lnSpc>
                        <a:spcBef>
                          <a:spcPts val="0"/>
                        </a:spcBef>
                        <a:spcAft>
                          <a:spcPts val="800"/>
                        </a:spcAft>
                      </a:pPr>
                      <a:r>
                        <a:rPr lang="en-US" sz="1000" dirty="0">
                          <a:effectLst/>
                        </a:rPr>
                        <a:t>public </a:t>
                      </a:r>
                      <a:r>
                        <a:rPr lang="en-US" sz="1000" dirty="0" err="1">
                          <a:effectLst/>
                        </a:rPr>
                        <a:t>boolean</a:t>
                      </a:r>
                      <a:r>
                        <a:rPr lang="en-US" sz="1000" dirty="0">
                          <a:effectLst/>
                        </a:rPr>
                        <a:t> next():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move the cursor to the one row next from the current position.</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9672199"/>
                  </a:ext>
                </a:extLst>
              </a:tr>
              <a:tr h="289738">
                <a:tc>
                  <a:txBody>
                    <a:bodyPr/>
                    <a:lstStyle/>
                    <a:p>
                      <a:pPr marL="0" marR="0">
                        <a:lnSpc>
                          <a:spcPct val="107000"/>
                        </a:lnSpc>
                        <a:spcBef>
                          <a:spcPts val="0"/>
                        </a:spcBef>
                        <a:spcAft>
                          <a:spcPts val="800"/>
                        </a:spcAft>
                      </a:pPr>
                      <a:r>
                        <a:rPr lang="en-US" sz="1000" dirty="0">
                          <a:effectLst/>
                        </a:rPr>
                        <a:t>public </a:t>
                      </a:r>
                      <a:r>
                        <a:rPr lang="en-US" sz="1000" dirty="0" err="1">
                          <a:effectLst/>
                        </a:rPr>
                        <a:t>boolean</a:t>
                      </a:r>
                      <a:r>
                        <a:rPr lang="en-US" sz="1000" dirty="0">
                          <a:effectLst/>
                        </a:rPr>
                        <a:t> previous():</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move the cursor to the one row previous from the current position.</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0308986"/>
                  </a:ext>
                </a:extLst>
              </a:tr>
              <a:tr h="188228">
                <a:tc>
                  <a:txBody>
                    <a:bodyPr/>
                    <a:lstStyle/>
                    <a:p>
                      <a:pPr marL="0" marR="0">
                        <a:lnSpc>
                          <a:spcPct val="107000"/>
                        </a:lnSpc>
                        <a:spcBef>
                          <a:spcPts val="0"/>
                        </a:spcBef>
                        <a:spcAft>
                          <a:spcPts val="800"/>
                        </a:spcAft>
                      </a:pPr>
                      <a:r>
                        <a:rPr lang="en-US" sz="1000" dirty="0">
                          <a:effectLst/>
                        </a:rPr>
                        <a:t>public </a:t>
                      </a:r>
                      <a:r>
                        <a:rPr lang="en-US" sz="1000" dirty="0" err="1">
                          <a:effectLst/>
                        </a:rPr>
                        <a:t>boolean</a:t>
                      </a:r>
                      <a:r>
                        <a:rPr lang="en-US" sz="1000" dirty="0">
                          <a:effectLst/>
                        </a:rPr>
                        <a:t> first():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move the cursor to the first row in result set object.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3160719"/>
                  </a:ext>
                </a:extLst>
              </a:tr>
              <a:tr h="188228">
                <a:tc>
                  <a:txBody>
                    <a:bodyPr/>
                    <a:lstStyle/>
                    <a:p>
                      <a:pPr marL="0" marR="0">
                        <a:lnSpc>
                          <a:spcPct val="107000"/>
                        </a:lnSpc>
                        <a:spcBef>
                          <a:spcPts val="0"/>
                        </a:spcBef>
                        <a:spcAft>
                          <a:spcPts val="800"/>
                        </a:spcAft>
                      </a:pPr>
                      <a:r>
                        <a:rPr lang="en-US" sz="1000" dirty="0">
                          <a:effectLst/>
                        </a:rPr>
                        <a:t>public </a:t>
                      </a:r>
                      <a:r>
                        <a:rPr lang="en-US" sz="1000" dirty="0" err="1">
                          <a:effectLst/>
                        </a:rPr>
                        <a:t>boolean</a:t>
                      </a:r>
                      <a:r>
                        <a:rPr lang="en-US" sz="1000" dirty="0">
                          <a:effectLst/>
                        </a:rPr>
                        <a:t> last():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move the cursor to the last row in result set object.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8946081"/>
                  </a:ext>
                </a:extLst>
              </a:tr>
              <a:tr h="370117">
                <a:tc>
                  <a:txBody>
                    <a:bodyPr/>
                    <a:lstStyle/>
                    <a:p>
                      <a:pPr marL="0" marR="0">
                        <a:lnSpc>
                          <a:spcPct val="107000"/>
                        </a:lnSpc>
                        <a:spcBef>
                          <a:spcPts val="0"/>
                        </a:spcBef>
                        <a:spcAft>
                          <a:spcPts val="800"/>
                        </a:spcAft>
                      </a:pPr>
                      <a:r>
                        <a:rPr lang="en-US" sz="1000" dirty="0">
                          <a:effectLst/>
                        </a:rPr>
                        <a:t>public int </a:t>
                      </a:r>
                      <a:r>
                        <a:rPr lang="en-US" sz="1000" dirty="0" err="1">
                          <a:effectLst/>
                        </a:rPr>
                        <a:t>getInt</a:t>
                      </a:r>
                      <a:r>
                        <a:rPr lang="en-US" sz="1000" dirty="0">
                          <a:effectLst/>
                        </a:rPr>
                        <a:t>(int </a:t>
                      </a:r>
                      <a:r>
                        <a:rPr lang="en-US" sz="1000" dirty="0" err="1">
                          <a:effectLst/>
                        </a:rPr>
                        <a:t>columnIndex</a:t>
                      </a:r>
                      <a:r>
                        <a:rPr lang="en-US" sz="1000" dirty="0">
                          <a:effectLst/>
                        </a:rPr>
                        <a:t>):</a:t>
                      </a:r>
                    </a:p>
                    <a:p>
                      <a:pPr marL="0" marR="0">
                        <a:lnSpc>
                          <a:spcPct val="107000"/>
                        </a:lnSpc>
                        <a:spcBef>
                          <a:spcPts val="0"/>
                        </a:spcBef>
                        <a:spcAft>
                          <a:spcPts val="800"/>
                        </a:spcAft>
                      </a:pPr>
                      <a:r>
                        <a:rPr lang="en-US" sz="1000" dirty="0">
                          <a:effectLst/>
                        </a:rPr>
                        <a:t>public int </a:t>
                      </a:r>
                      <a:r>
                        <a:rPr lang="en-US" sz="1000" dirty="0" err="1">
                          <a:effectLst/>
                        </a:rPr>
                        <a:t>getInt</a:t>
                      </a:r>
                      <a:r>
                        <a:rPr lang="en-US" sz="1000" dirty="0">
                          <a:effectLst/>
                        </a:rPr>
                        <a:t>(String </a:t>
                      </a:r>
                      <a:r>
                        <a:rPr lang="en-US" sz="1000" dirty="0" err="1">
                          <a:effectLst/>
                        </a:rPr>
                        <a:t>columnName</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return the data of specified column index / column name of the current row as int.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4316290"/>
                  </a:ext>
                </a:extLst>
              </a:tr>
              <a:tr h="499126">
                <a:tc>
                  <a:txBody>
                    <a:bodyPr/>
                    <a:lstStyle/>
                    <a:p>
                      <a:pPr marL="0" marR="0">
                        <a:lnSpc>
                          <a:spcPct val="107000"/>
                        </a:lnSpc>
                        <a:spcBef>
                          <a:spcPts val="0"/>
                        </a:spcBef>
                        <a:spcAft>
                          <a:spcPts val="800"/>
                        </a:spcAft>
                      </a:pPr>
                      <a:r>
                        <a:rPr lang="en-US" sz="1000" dirty="0">
                          <a:effectLst/>
                        </a:rPr>
                        <a:t>public String </a:t>
                      </a:r>
                      <a:r>
                        <a:rPr lang="en-US" sz="1000" dirty="0" err="1">
                          <a:effectLst/>
                        </a:rPr>
                        <a:t>getString</a:t>
                      </a:r>
                      <a:r>
                        <a:rPr lang="en-US" sz="1000" dirty="0">
                          <a:effectLst/>
                        </a:rPr>
                        <a:t>(int </a:t>
                      </a:r>
                      <a:r>
                        <a:rPr lang="en-US" sz="1000" dirty="0" err="1">
                          <a:effectLst/>
                        </a:rPr>
                        <a:t>columnIndex</a:t>
                      </a:r>
                      <a:r>
                        <a:rPr lang="en-US" sz="1000" dirty="0">
                          <a:effectLst/>
                        </a:rPr>
                        <a:t>):</a:t>
                      </a:r>
                    </a:p>
                    <a:p>
                      <a:pPr marL="0" marR="0">
                        <a:lnSpc>
                          <a:spcPct val="107000"/>
                        </a:lnSpc>
                        <a:spcBef>
                          <a:spcPts val="0"/>
                        </a:spcBef>
                        <a:spcAft>
                          <a:spcPts val="800"/>
                        </a:spcAft>
                      </a:pPr>
                      <a:r>
                        <a:rPr lang="en-US" sz="1000" dirty="0">
                          <a:effectLst/>
                        </a:rPr>
                        <a:t>public String </a:t>
                      </a:r>
                      <a:r>
                        <a:rPr lang="en-US" sz="1000" dirty="0" err="1">
                          <a:effectLst/>
                        </a:rPr>
                        <a:t>getString</a:t>
                      </a:r>
                      <a:r>
                        <a:rPr lang="en-US" sz="1000" dirty="0">
                          <a:effectLst/>
                        </a:rPr>
                        <a:t>(String </a:t>
                      </a:r>
                      <a:r>
                        <a:rPr lang="en-US" sz="1000" dirty="0" err="1">
                          <a:effectLst/>
                        </a:rPr>
                        <a:t>columnName</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return the data of specified column index / column name of the current row as String.</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9243093"/>
                  </a:ext>
                </a:extLst>
              </a:tr>
              <a:tr h="628135">
                <a:tc>
                  <a:txBody>
                    <a:bodyPr/>
                    <a:lstStyle/>
                    <a:p>
                      <a:pPr marL="0" marR="0">
                        <a:lnSpc>
                          <a:spcPct val="107000"/>
                        </a:lnSpc>
                        <a:spcBef>
                          <a:spcPts val="0"/>
                        </a:spcBef>
                        <a:spcAft>
                          <a:spcPts val="800"/>
                        </a:spcAft>
                      </a:pPr>
                      <a:r>
                        <a:rPr lang="en-US" sz="1000" dirty="0">
                          <a:effectLst/>
                        </a:rPr>
                        <a:t>public </a:t>
                      </a:r>
                      <a:r>
                        <a:rPr lang="en-US" sz="1000" dirty="0" err="1">
                          <a:effectLst/>
                        </a:rPr>
                        <a:t>BigDecimal</a:t>
                      </a:r>
                      <a:r>
                        <a:rPr lang="en-US" sz="1000" dirty="0">
                          <a:effectLst/>
                        </a:rPr>
                        <a:t> </a:t>
                      </a:r>
                      <a:r>
                        <a:rPr lang="en-US" sz="1000" dirty="0" err="1">
                          <a:effectLst/>
                        </a:rPr>
                        <a:t>getBigDecimal</a:t>
                      </a:r>
                      <a:r>
                        <a:rPr lang="en-US" sz="1000" dirty="0">
                          <a:effectLst/>
                        </a:rPr>
                        <a:t>(int </a:t>
                      </a:r>
                      <a:r>
                        <a:rPr lang="en-US" sz="1000" dirty="0" err="1">
                          <a:effectLst/>
                        </a:rPr>
                        <a:t>columnIndex</a:t>
                      </a:r>
                      <a:r>
                        <a:rPr lang="en-US" sz="1000" dirty="0">
                          <a:effectLst/>
                        </a:rPr>
                        <a:t>):</a:t>
                      </a:r>
                    </a:p>
                    <a:p>
                      <a:pPr marL="0" marR="0">
                        <a:lnSpc>
                          <a:spcPct val="107000"/>
                        </a:lnSpc>
                        <a:spcBef>
                          <a:spcPts val="0"/>
                        </a:spcBef>
                        <a:spcAft>
                          <a:spcPts val="800"/>
                        </a:spcAft>
                      </a:pPr>
                      <a:r>
                        <a:rPr lang="en-US" sz="1000" dirty="0">
                          <a:effectLst/>
                        </a:rPr>
                        <a:t>public </a:t>
                      </a:r>
                      <a:r>
                        <a:rPr lang="en-US" sz="1000" dirty="0" err="1">
                          <a:effectLst/>
                        </a:rPr>
                        <a:t>BigDecimal</a:t>
                      </a:r>
                      <a:r>
                        <a:rPr lang="en-US" sz="1000" dirty="0">
                          <a:effectLst/>
                        </a:rPr>
                        <a:t> </a:t>
                      </a:r>
                      <a:r>
                        <a:rPr lang="en-US" sz="1000" dirty="0" err="1">
                          <a:effectLst/>
                        </a:rPr>
                        <a:t>getBigDecimal</a:t>
                      </a:r>
                      <a:r>
                        <a:rPr lang="en-US" sz="1000" dirty="0">
                          <a:effectLst/>
                        </a:rPr>
                        <a:t>(String </a:t>
                      </a:r>
                      <a:r>
                        <a:rPr lang="en-US" sz="1000" dirty="0" err="1">
                          <a:effectLst/>
                        </a:rPr>
                        <a:t>columnName</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return the data of specified column index / column name of the current row as </a:t>
                      </a:r>
                      <a:r>
                        <a:rPr lang="en-US" sz="1000" dirty="0" err="1">
                          <a:effectLst/>
                        </a:rPr>
                        <a:t>java.math.BigDecimal</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6225358"/>
                  </a:ext>
                </a:extLst>
              </a:tr>
              <a:tr h="370117">
                <a:tc>
                  <a:txBody>
                    <a:bodyPr/>
                    <a:lstStyle/>
                    <a:p>
                      <a:pPr marL="0" marR="0">
                        <a:lnSpc>
                          <a:spcPct val="107000"/>
                        </a:lnSpc>
                        <a:spcBef>
                          <a:spcPts val="0"/>
                        </a:spcBef>
                        <a:spcAft>
                          <a:spcPts val="800"/>
                        </a:spcAft>
                      </a:pPr>
                      <a:r>
                        <a:rPr lang="en-US" sz="1000" dirty="0">
                          <a:effectLst/>
                        </a:rPr>
                        <a:t>public Date </a:t>
                      </a:r>
                      <a:r>
                        <a:rPr lang="en-US" sz="1000" dirty="0" err="1">
                          <a:effectLst/>
                        </a:rPr>
                        <a:t>getDate</a:t>
                      </a:r>
                      <a:r>
                        <a:rPr lang="en-US" sz="1000" dirty="0">
                          <a:effectLst/>
                        </a:rPr>
                        <a:t>(int </a:t>
                      </a:r>
                      <a:r>
                        <a:rPr lang="en-US" sz="1000" dirty="0" err="1">
                          <a:effectLst/>
                        </a:rPr>
                        <a:t>columnIndex</a:t>
                      </a:r>
                      <a:r>
                        <a:rPr lang="en-US" sz="1000" dirty="0">
                          <a:effectLst/>
                        </a:rPr>
                        <a:t>):</a:t>
                      </a:r>
                    </a:p>
                    <a:p>
                      <a:pPr marL="0" marR="0">
                        <a:lnSpc>
                          <a:spcPct val="107000"/>
                        </a:lnSpc>
                        <a:spcBef>
                          <a:spcPts val="0"/>
                        </a:spcBef>
                        <a:spcAft>
                          <a:spcPts val="800"/>
                        </a:spcAft>
                      </a:pPr>
                      <a:r>
                        <a:rPr lang="en-US" sz="1000" dirty="0">
                          <a:effectLst/>
                        </a:rPr>
                        <a:t>public Date </a:t>
                      </a:r>
                      <a:r>
                        <a:rPr lang="en-US" sz="1000" dirty="0" err="1">
                          <a:effectLst/>
                        </a:rPr>
                        <a:t>getDate</a:t>
                      </a:r>
                      <a:r>
                        <a:rPr lang="en-US" sz="1000" dirty="0">
                          <a:effectLst/>
                        </a:rPr>
                        <a:t>(String </a:t>
                      </a:r>
                      <a:r>
                        <a:rPr lang="en-US" sz="1000" dirty="0" err="1">
                          <a:effectLst/>
                        </a:rPr>
                        <a:t>columnName</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return the data of specified column index / column name of the current row as </a:t>
                      </a:r>
                      <a:r>
                        <a:rPr lang="en-US" sz="1000" dirty="0" err="1">
                          <a:effectLst/>
                        </a:rPr>
                        <a:t>java.sql.Date</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4133793"/>
                  </a:ext>
                </a:extLst>
              </a:tr>
              <a:tr h="370117">
                <a:tc>
                  <a:txBody>
                    <a:bodyPr/>
                    <a:lstStyle/>
                    <a:p>
                      <a:pPr marL="0" marR="0">
                        <a:lnSpc>
                          <a:spcPct val="107000"/>
                        </a:lnSpc>
                        <a:spcBef>
                          <a:spcPts val="0"/>
                        </a:spcBef>
                        <a:spcAft>
                          <a:spcPts val="800"/>
                        </a:spcAft>
                      </a:pPr>
                      <a:r>
                        <a:rPr lang="en-US" sz="1000" dirty="0">
                          <a:effectLst/>
                        </a:rPr>
                        <a:t>public Time </a:t>
                      </a:r>
                      <a:r>
                        <a:rPr lang="en-US" sz="1000" dirty="0" err="1">
                          <a:effectLst/>
                        </a:rPr>
                        <a:t>getTime</a:t>
                      </a:r>
                      <a:r>
                        <a:rPr lang="en-US" sz="1000" dirty="0">
                          <a:effectLst/>
                        </a:rPr>
                        <a:t>(int </a:t>
                      </a:r>
                      <a:r>
                        <a:rPr lang="en-US" sz="1000" dirty="0" err="1">
                          <a:effectLst/>
                        </a:rPr>
                        <a:t>columnIndex</a:t>
                      </a:r>
                      <a:r>
                        <a:rPr lang="en-US" sz="1000" dirty="0">
                          <a:effectLst/>
                        </a:rPr>
                        <a:t>):</a:t>
                      </a:r>
                    </a:p>
                    <a:p>
                      <a:pPr marL="0" marR="0">
                        <a:lnSpc>
                          <a:spcPct val="107000"/>
                        </a:lnSpc>
                        <a:spcBef>
                          <a:spcPts val="0"/>
                        </a:spcBef>
                        <a:spcAft>
                          <a:spcPts val="800"/>
                        </a:spcAft>
                      </a:pPr>
                      <a:r>
                        <a:rPr lang="en-US" sz="1000" dirty="0">
                          <a:effectLst/>
                        </a:rPr>
                        <a:t>public Time </a:t>
                      </a:r>
                      <a:r>
                        <a:rPr lang="en-US" sz="1000" dirty="0" err="1">
                          <a:effectLst/>
                        </a:rPr>
                        <a:t>getTime</a:t>
                      </a:r>
                      <a:r>
                        <a:rPr lang="en-US" sz="1000" dirty="0">
                          <a:effectLst/>
                        </a:rPr>
                        <a:t>(String </a:t>
                      </a:r>
                      <a:r>
                        <a:rPr lang="en-US" sz="1000" dirty="0" err="1">
                          <a:effectLst/>
                        </a:rPr>
                        <a:t>columnName</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return the data of specified column index / column name of the current row as </a:t>
                      </a:r>
                      <a:r>
                        <a:rPr lang="en-US" sz="1000" dirty="0" err="1">
                          <a:effectLst/>
                        </a:rPr>
                        <a:t>java.sql.Time</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7653062"/>
                  </a:ext>
                </a:extLst>
              </a:tr>
              <a:tr h="628135">
                <a:tc>
                  <a:txBody>
                    <a:bodyPr/>
                    <a:lstStyle/>
                    <a:p>
                      <a:pPr marL="0" marR="0">
                        <a:lnSpc>
                          <a:spcPct val="107000"/>
                        </a:lnSpc>
                        <a:spcBef>
                          <a:spcPts val="0"/>
                        </a:spcBef>
                        <a:spcAft>
                          <a:spcPts val="800"/>
                        </a:spcAft>
                      </a:pPr>
                      <a:r>
                        <a:rPr lang="en-US" sz="1000" dirty="0">
                          <a:effectLst/>
                        </a:rPr>
                        <a:t>public Timestamp </a:t>
                      </a:r>
                      <a:r>
                        <a:rPr lang="en-US" sz="1000" dirty="0" err="1">
                          <a:effectLst/>
                        </a:rPr>
                        <a:t>getTimestamp</a:t>
                      </a:r>
                      <a:r>
                        <a:rPr lang="en-US" sz="1000" dirty="0">
                          <a:effectLst/>
                        </a:rPr>
                        <a:t>(int </a:t>
                      </a:r>
                      <a:r>
                        <a:rPr lang="en-US" sz="1000" dirty="0" err="1">
                          <a:effectLst/>
                        </a:rPr>
                        <a:t>columnIndex</a:t>
                      </a:r>
                      <a:r>
                        <a:rPr lang="en-US" sz="1000" dirty="0">
                          <a:effectLst/>
                        </a:rPr>
                        <a:t>):</a:t>
                      </a:r>
                    </a:p>
                    <a:p>
                      <a:pPr marL="0" marR="0">
                        <a:lnSpc>
                          <a:spcPct val="107000"/>
                        </a:lnSpc>
                        <a:spcBef>
                          <a:spcPts val="0"/>
                        </a:spcBef>
                        <a:spcAft>
                          <a:spcPts val="800"/>
                        </a:spcAft>
                      </a:pPr>
                      <a:r>
                        <a:rPr lang="en-US" sz="1000" dirty="0">
                          <a:effectLst/>
                        </a:rPr>
                        <a:t>public Timestamp </a:t>
                      </a:r>
                      <a:r>
                        <a:rPr lang="en-US" sz="1000" dirty="0" err="1">
                          <a:effectLst/>
                        </a:rPr>
                        <a:t>getTimestamp</a:t>
                      </a:r>
                      <a:r>
                        <a:rPr lang="en-US" sz="1000" dirty="0">
                          <a:effectLst/>
                        </a:rPr>
                        <a:t>(String </a:t>
                      </a:r>
                      <a:r>
                        <a:rPr lang="en-US" sz="1000" dirty="0" err="1">
                          <a:effectLst/>
                        </a:rPr>
                        <a:t>columnName</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000" dirty="0">
                          <a:effectLst/>
                        </a:rPr>
                        <a:t>is used to return the data of specified column index / column name of the current row as </a:t>
                      </a:r>
                      <a:r>
                        <a:rPr lang="en-US" sz="1000" dirty="0" err="1">
                          <a:effectLst/>
                        </a:rPr>
                        <a:t>java.sql.Timestamp</a:t>
                      </a:r>
                      <a:r>
                        <a:rPr lang="en-US" sz="1000" dirty="0">
                          <a:effectLst/>
                        </a:rPr>
                        <a:t>.</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txBody>
                  <a:tcPr marL="24016" marR="24016" marT="24016" marB="240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1928424"/>
                  </a:ext>
                </a:extLst>
              </a:tr>
            </a:tbl>
          </a:graphicData>
        </a:graphic>
      </p:graphicFrame>
    </p:spTree>
    <p:extLst>
      <p:ext uri="{BB962C8B-B14F-4D97-AF65-F5344CB8AC3E}">
        <p14:creationId xmlns:p14="http://schemas.microsoft.com/office/powerpoint/2010/main" val="402598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err="1"/>
              <a:t>ResultSetMetaData</a:t>
            </a:r>
            <a:endParaRPr lang="en-US" dirty="0"/>
          </a:p>
          <a:p>
            <a:pPr lvl="1"/>
            <a:r>
              <a:rPr lang="en-US" dirty="0"/>
              <a:t>An object that can be used to get information about the types and properties of the columns in a </a:t>
            </a:r>
            <a:r>
              <a:rPr lang="en-US" dirty="0" err="1"/>
              <a:t>ResultSet</a:t>
            </a:r>
            <a:r>
              <a:rPr lang="en-US" dirty="0"/>
              <a:t> object</a:t>
            </a:r>
          </a:p>
        </p:txBody>
      </p:sp>
      <p:graphicFrame>
        <p:nvGraphicFramePr>
          <p:cNvPr id="4" name="Table 3">
            <a:extLst>
              <a:ext uri="{FF2B5EF4-FFF2-40B4-BE49-F238E27FC236}">
                <a16:creationId xmlns:a16="http://schemas.microsoft.com/office/drawing/2014/main" id="{3C2E49A2-C9BB-DE10-66DE-E202ED860C03}"/>
              </a:ext>
            </a:extLst>
          </p:cNvPr>
          <p:cNvGraphicFramePr>
            <a:graphicFrameLocks noGrp="1"/>
          </p:cNvGraphicFramePr>
          <p:nvPr>
            <p:extLst>
              <p:ext uri="{D42A27DB-BD31-4B8C-83A1-F6EECF244321}">
                <p14:modId xmlns:p14="http://schemas.microsoft.com/office/powerpoint/2010/main" val="2307860445"/>
              </p:ext>
            </p:extLst>
          </p:nvPr>
        </p:nvGraphicFramePr>
        <p:xfrm>
          <a:off x="2051720" y="3615414"/>
          <a:ext cx="6768752" cy="2690492"/>
        </p:xfrm>
        <a:graphic>
          <a:graphicData uri="http://schemas.openxmlformats.org/drawingml/2006/table">
            <a:tbl>
              <a:tblPr/>
              <a:tblGrid>
                <a:gridCol w="3279705">
                  <a:extLst>
                    <a:ext uri="{9D8B030D-6E8A-4147-A177-3AD203B41FA5}">
                      <a16:colId xmlns:a16="http://schemas.microsoft.com/office/drawing/2014/main" val="4011876692"/>
                    </a:ext>
                  </a:extLst>
                </a:gridCol>
                <a:gridCol w="3489047">
                  <a:extLst>
                    <a:ext uri="{9D8B030D-6E8A-4147-A177-3AD203B41FA5}">
                      <a16:colId xmlns:a16="http://schemas.microsoft.com/office/drawing/2014/main" val="3299468329"/>
                    </a:ext>
                  </a:extLst>
                </a:gridCol>
              </a:tblGrid>
              <a:tr h="273473">
                <a:tc>
                  <a:txBody>
                    <a:bodyPr/>
                    <a:lstStyle/>
                    <a:p>
                      <a:pPr algn="l" fontAlgn="t"/>
                      <a:r>
                        <a:rPr lang="en-US" sz="1700" dirty="0">
                          <a:solidFill>
                            <a:srgbClr val="000000"/>
                          </a:solidFill>
                          <a:effectLst/>
                          <a:latin typeface="times new roman" panose="02020603050405020304" pitchFamily="18" charset="0"/>
                        </a:rPr>
                        <a:t>Method</a:t>
                      </a:r>
                    </a:p>
                  </a:txBody>
                  <a:tcPr marL="86758" marR="86758" marT="86758" marB="867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700" dirty="0">
                          <a:solidFill>
                            <a:srgbClr val="000000"/>
                          </a:solidFill>
                          <a:effectLst/>
                          <a:latin typeface="times new roman" panose="02020603050405020304" pitchFamily="18" charset="0"/>
                        </a:rPr>
                        <a:t>Description</a:t>
                      </a:r>
                    </a:p>
                  </a:txBody>
                  <a:tcPr marL="86758" marR="86758" marT="86758" marB="867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359782156"/>
                  </a:ext>
                </a:extLst>
              </a:tr>
              <a:tr h="564474">
                <a:tc>
                  <a:txBody>
                    <a:bodyPr/>
                    <a:lstStyle/>
                    <a:p>
                      <a:pPr algn="l" fontAlgn="t"/>
                      <a:r>
                        <a:rPr lang="en-US" sz="1200" dirty="0">
                          <a:solidFill>
                            <a:srgbClr val="333333"/>
                          </a:solidFill>
                          <a:effectLst/>
                          <a:latin typeface="Arial" panose="020B0604020202020204" pitchFamily="34" charset="0"/>
                          <a:cs typeface="Arial" panose="020B0604020202020204" pitchFamily="34" charset="0"/>
                        </a:rPr>
                        <a:t>public int </a:t>
                      </a:r>
                      <a:r>
                        <a:rPr lang="en-US" sz="1200" dirty="0" err="1">
                          <a:solidFill>
                            <a:srgbClr val="333333"/>
                          </a:solidFill>
                          <a:effectLst/>
                          <a:latin typeface="Arial" panose="020B0604020202020204" pitchFamily="34" charset="0"/>
                          <a:cs typeface="Arial" panose="020B0604020202020204" pitchFamily="34" charset="0"/>
                        </a:rPr>
                        <a:t>getColumnCount</a:t>
                      </a:r>
                      <a:r>
                        <a:rPr lang="en-US" sz="1200" dirty="0">
                          <a:solidFill>
                            <a:srgbClr val="333333"/>
                          </a:solidFill>
                          <a:effectLst/>
                          <a:latin typeface="Arial" panose="020B0604020202020204" pitchFamily="34" charset="0"/>
                          <a:cs typeface="Arial" panose="020B0604020202020204" pitchFamily="34" charset="0"/>
                        </a:rPr>
                        <a:t>() throws </a:t>
                      </a:r>
                      <a:r>
                        <a:rPr lang="en-US" sz="1200" dirty="0" err="1">
                          <a:solidFill>
                            <a:srgbClr val="333333"/>
                          </a:solidFill>
                          <a:effectLst/>
                          <a:latin typeface="Arial" panose="020B0604020202020204" pitchFamily="34" charset="0"/>
                          <a:cs typeface="Arial" panose="020B0604020202020204" pitchFamily="34" charset="0"/>
                        </a:rPr>
                        <a:t>SQLException</a:t>
                      </a:r>
                      <a:endParaRPr lang="en-US" sz="1200" dirty="0">
                        <a:solidFill>
                          <a:srgbClr val="333333"/>
                        </a:solidFill>
                        <a:effectLst/>
                        <a:latin typeface="Arial" panose="020B0604020202020204" pitchFamily="34" charset="0"/>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a:solidFill>
                            <a:srgbClr val="333333"/>
                          </a:solidFill>
                          <a:effectLst/>
                          <a:latin typeface="Arial" panose="020B0604020202020204" pitchFamily="34" charset="0"/>
                          <a:cs typeface="Arial" panose="020B0604020202020204" pitchFamily="34" charset="0"/>
                        </a:rPr>
                        <a:t>it returns the total number of columns in the </a:t>
                      </a:r>
                      <a:r>
                        <a:rPr lang="en-US" sz="1200" dirty="0" err="1">
                          <a:solidFill>
                            <a:srgbClr val="333333"/>
                          </a:solidFill>
                          <a:effectLst/>
                          <a:latin typeface="Arial" panose="020B0604020202020204" pitchFamily="34" charset="0"/>
                          <a:cs typeface="Arial" panose="020B0604020202020204" pitchFamily="34" charset="0"/>
                        </a:rPr>
                        <a:t>ResultSet</a:t>
                      </a:r>
                      <a:r>
                        <a:rPr lang="en-US" sz="1200" dirty="0">
                          <a:solidFill>
                            <a:srgbClr val="333333"/>
                          </a:solidFill>
                          <a:effectLst/>
                          <a:latin typeface="Arial" panose="020B0604020202020204" pitchFamily="34" charset="0"/>
                          <a:cs typeface="Arial" panose="020B0604020202020204" pitchFamily="34" charset="0"/>
                        </a:rPr>
                        <a:t> object.</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7525063"/>
                  </a:ext>
                </a:extLst>
              </a:tr>
              <a:tr h="564474">
                <a:tc>
                  <a:txBody>
                    <a:bodyPr/>
                    <a:lstStyle/>
                    <a:p>
                      <a:pPr algn="l" fontAlgn="t"/>
                      <a:r>
                        <a:rPr lang="en-US" sz="1200" dirty="0">
                          <a:solidFill>
                            <a:srgbClr val="333333"/>
                          </a:solidFill>
                          <a:effectLst/>
                          <a:latin typeface="Arial" panose="020B0604020202020204" pitchFamily="34" charset="0"/>
                          <a:cs typeface="Arial" panose="020B0604020202020204" pitchFamily="34" charset="0"/>
                        </a:rPr>
                        <a:t>public String </a:t>
                      </a:r>
                      <a:r>
                        <a:rPr lang="en-US" sz="1200" dirty="0" err="1">
                          <a:solidFill>
                            <a:srgbClr val="333333"/>
                          </a:solidFill>
                          <a:effectLst/>
                          <a:latin typeface="Arial" panose="020B0604020202020204" pitchFamily="34" charset="0"/>
                          <a:cs typeface="Arial" panose="020B0604020202020204" pitchFamily="34" charset="0"/>
                        </a:rPr>
                        <a:t>getColumnName</a:t>
                      </a:r>
                      <a:r>
                        <a:rPr lang="en-US" sz="1200" dirty="0">
                          <a:solidFill>
                            <a:srgbClr val="333333"/>
                          </a:solidFill>
                          <a:effectLst/>
                          <a:latin typeface="Arial" panose="020B0604020202020204" pitchFamily="34" charset="0"/>
                          <a:cs typeface="Arial" panose="020B0604020202020204" pitchFamily="34" charset="0"/>
                        </a:rPr>
                        <a:t>(int index) throws </a:t>
                      </a:r>
                      <a:r>
                        <a:rPr lang="en-US" sz="1200" dirty="0" err="1">
                          <a:solidFill>
                            <a:srgbClr val="333333"/>
                          </a:solidFill>
                          <a:effectLst/>
                          <a:latin typeface="Arial" panose="020B0604020202020204" pitchFamily="34" charset="0"/>
                          <a:cs typeface="Arial" panose="020B0604020202020204" pitchFamily="34" charset="0"/>
                        </a:rPr>
                        <a:t>SQLException</a:t>
                      </a:r>
                      <a:endParaRPr lang="en-US" sz="1200" dirty="0">
                        <a:solidFill>
                          <a:srgbClr val="333333"/>
                        </a:solidFill>
                        <a:effectLst/>
                        <a:latin typeface="Arial" panose="020B0604020202020204" pitchFamily="34" charset="0"/>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a:solidFill>
                            <a:srgbClr val="333333"/>
                          </a:solidFill>
                          <a:effectLst/>
                          <a:latin typeface="Arial" panose="020B0604020202020204" pitchFamily="34" charset="0"/>
                          <a:cs typeface="Arial" panose="020B0604020202020204" pitchFamily="34" charset="0"/>
                        </a:rPr>
                        <a:t>it returns the column name of the specified column index.</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216421"/>
                  </a:ext>
                </a:extLst>
              </a:tr>
              <a:tr h="564474">
                <a:tc>
                  <a:txBody>
                    <a:bodyPr/>
                    <a:lstStyle/>
                    <a:p>
                      <a:pPr algn="l" fontAlgn="t"/>
                      <a:r>
                        <a:rPr lang="en-US" sz="1200" dirty="0">
                          <a:solidFill>
                            <a:srgbClr val="333333"/>
                          </a:solidFill>
                          <a:effectLst/>
                          <a:latin typeface="Arial" panose="020B0604020202020204" pitchFamily="34" charset="0"/>
                          <a:cs typeface="Arial" panose="020B0604020202020204" pitchFamily="34" charset="0"/>
                        </a:rPr>
                        <a:t>public String </a:t>
                      </a:r>
                      <a:r>
                        <a:rPr lang="en-US" sz="1200" dirty="0" err="1">
                          <a:solidFill>
                            <a:srgbClr val="333333"/>
                          </a:solidFill>
                          <a:effectLst/>
                          <a:latin typeface="Arial" panose="020B0604020202020204" pitchFamily="34" charset="0"/>
                          <a:cs typeface="Arial" panose="020B0604020202020204" pitchFamily="34" charset="0"/>
                        </a:rPr>
                        <a:t>getColumnTypeName</a:t>
                      </a:r>
                      <a:r>
                        <a:rPr lang="en-US" sz="1200" dirty="0">
                          <a:solidFill>
                            <a:srgbClr val="333333"/>
                          </a:solidFill>
                          <a:effectLst/>
                          <a:latin typeface="Arial" panose="020B0604020202020204" pitchFamily="34" charset="0"/>
                          <a:cs typeface="Arial" panose="020B0604020202020204" pitchFamily="34" charset="0"/>
                        </a:rPr>
                        <a:t>(int index) throws </a:t>
                      </a:r>
                      <a:r>
                        <a:rPr lang="en-US" sz="1200" dirty="0" err="1">
                          <a:solidFill>
                            <a:srgbClr val="333333"/>
                          </a:solidFill>
                          <a:effectLst/>
                          <a:latin typeface="Arial" panose="020B0604020202020204" pitchFamily="34" charset="0"/>
                          <a:cs typeface="Arial" panose="020B0604020202020204" pitchFamily="34" charset="0"/>
                        </a:rPr>
                        <a:t>SQLException</a:t>
                      </a:r>
                      <a:endParaRPr lang="en-US" sz="1200" dirty="0">
                        <a:solidFill>
                          <a:srgbClr val="333333"/>
                        </a:solidFill>
                        <a:effectLst/>
                        <a:latin typeface="Arial" panose="020B0604020202020204" pitchFamily="34" charset="0"/>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a:solidFill>
                            <a:srgbClr val="333333"/>
                          </a:solidFill>
                          <a:effectLst/>
                          <a:latin typeface="Arial" panose="020B0604020202020204" pitchFamily="34" charset="0"/>
                          <a:cs typeface="Arial" panose="020B0604020202020204" pitchFamily="34" charset="0"/>
                        </a:rPr>
                        <a:t>it returns the column type name for the specified index.</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9213053"/>
                  </a:ext>
                </a:extLst>
              </a:tr>
              <a:tr h="564474">
                <a:tc>
                  <a:txBody>
                    <a:bodyPr/>
                    <a:lstStyle/>
                    <a:p>
                      <a:pPr algn="l" fontAlgn="t"/>
                      <a:r>
                        <a:rPr lang="en-US" sz="1200" dirty="0">
                          <a:solidFill>
                            <a:srgbClr val="333333"/>
                          </a:solidFill>
                          <a:effectLst/>
                          <a:latin typeface="Arial" panose="020B0604020202020204" pitchFamily="34" charset="0"/>
                          <a:cs typeface="Arial" panose="020B0604020202020204" pitchFamily="34" charset="0"/>
                        </a:rPr>
                        <a:t>public String </a:t>
                      </a:r>
                      <a:r>
                        <a:rPr lang="en-US" sz="1200" dirty="0" err="1">
                          <a:solidFill>
                            <a:srgbClr val="333333"/>
                          </a:solidFill>
                          <a:effectLst/>
                          <a:latin typeface="Arial" panose="020B0604020202020204" pitchFamily="34" charset="0"/>
                          <a:cs typeface="Arial" panose="020B0604020202020204" pitchFamily="34" charset="0"/>
                        </a:rPr>
                        <a:t>getTableName</a:t>
                      </a:r>
                      <a:r>
                        <a:rPr lang="en-US" sz="1200" dirty="0">
                          <a:solidFill>
                            <a:srgbClr val="333333"/>
                          </a:solidFill>
                          <a:effectLst/>
                          <a:latin typeface="Arial" panose="020B0604020202020204" pitchFamily="34" charset="0"/>
                          <a:cs typeface="Arial" panose="020B0604020202020204" pitchFamily="34" charset="0"/>
                        </a:rPr>
                        <a:t>(int index) throws </a:t>
                      </a:r>
                      <a:r>
                        <a:rPr lang="en-US" sz="1200" dirty="0" err="1">
                          <a:solidFill>
                            <a:srgbClr val="333333"/>
                          </a:solidFill>
                          <a:effectLst/>
                          <a:latin typeface="Arial" panose="020B0604020202020204" pitchFamily="34" charset="0"/>
                          <a:cs typeface="Arial" panose="020B0604020202020204" pitchFamily="34" charset="0"/>
                        </a:rPr>
                        <a:t>SQLException</a:t>
                      </a:r>
                      <a:endParaRPr lang="en-US" sz="1200" dirty="0">
                        <a:solidFill>
                          <a:srgbClr val="333333"/>
                        </a:solidFill>
                        <a:effectLst/>
                        <a:latin typeface="Arial" panose="020B0604020202020204" pitchFamily="34" charset="0"/>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a:solidFill>
                            <a:srgbClr val="333333"/>
                          </a:solidFill>
                          <a:effectLst/>
                          <a:latin typeface="Arial" panose="020B0604020202020204" pitchFamily="34" charset="0"/>
                          <a:cs typeface="Arial" panose="020B0604020202020204" pitchFamily="34" charset="0"/>
                        </a:rPr>
                        <a:t>it returns the table name for the specified column index.</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567190"/>
                  </a:ext>
                </a:extLst>
              </a:tr>
            </a:tbl>
          </a:graphicData>
        </a:graphic>
      </p:graphicFrame>
    </p:spTree>
    <p:extLst>
      <p:ext uri="{BB962C8B-B14F-4D97-AF65-F5344CB8AC3E}">
        <p14:creationId xmlns:p14="http://schemas.microsoft.com/office/powerpoint/2010/main" val="318178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err="1"/>
              <a:t>ResultSetMetaData</a:t>
            </a:r>
            <a:endParaRPr lang="en-US" dirty="0"/>
          </a:p>
          <a:p>
            <a:pPr lvl="1"/>
            <a:endParaRPr lang="en-US" dirty="0"/>
          </a:p>
        </p:txBody>
      </p:sp>
      <p:sp>
        <p:nvSpPr>
          <p:cNvPr id="4" name="TextBox 3">
            <a:extLst>
              <a:ext uri="{FF2B5EF4-FFF2-40B4-BE49-F238E27FC236}">
                <a16:creationId xmlns:a16="http://schemas.microsoft.com/office/drawing/2014/main" id="{9BB803FF-AF24-4607-3B70-D0440437B677}"/>
              </a:ext>
            </a:extLst>
          </p:cNvPr>
          <p:cNvSpPr txBox="1"/>
          <p:nvPr/>
        </p:nvSpPr>
        <p:spPr>
          <a:xfrm>
            <a:off x="1907704" y="2204864"/>
            <a:ext cx="7025984" cy="4524315"/>
          </a:xfrm>
          <a:prstGeom prst="rect">
            <a:avLst/>
          </a:prstGeom>
          <a:noFill/>
          <a:ln w="19050">
            <a:solidFill>
              <a:schemeClr val="accent1"/>
            </a:solidFill>
          </a:ln>
        </p:spPr>
        <p:txBody>
          <a:bodyPr wrap="square" rtlCol="0">
            <a:spAutoFit/>
          </a:bodyPr>
          <a:lstStyle/>
          <a:p>
            <a:r>
              <a:rPr lang="en-US" sz="1200" dirty="0">
                <a:latin typeface="Arial" panose="020B0604020202020204" pitchFamily="34" charset="0"/>
                <a:cs typeface="Arial" panose="020B0604020202020204" pitchFamily="34" charset="0"/>
              </a:rPr>
              <a:t>import </a:t>
            </a:r>
            <a:r>
              <a:rPr lang="en-US" sz="1200" dirty="0" err="1">
                <a:latin typeface="Arial" panose="020B0604020202020204" pitchFamily="34" charset="0"/>
                <a:cs typeface="Arial" panose="020B0604020202020204" pitchFamily="34" charset="0"/>
              </a:rPr>
              <a:t>java.sql</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public class </a:t>
            </a:r>
            <a:r>
              <a:rPr lang="en-US" sz="1200" dirty="0" err="1">
                <a:latin typeface="Arial" panose="020B0604020202020204" pitchFamily="34" charset="0"/>
                <a:cs typeface="Arial" panose="020B0604020202020204" pitchFamily="34" charset="0"/>
              </a:rPr>
              <a:t>BasicResultSetMetaData</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public static void main(String[] </a:t>
            </a:r>
            <a:r>
              <a:rPr lang="en-US" sz="1200" dirty="0" err="1">
                <a:latin typeface="Arial" panose="020B0604020202020204" pitchFamily="34" charset="0"/>
                <a:cs typeface="Arial" panose="020B0604020202020204" pitchFamily="34" charset="0"/>
              </a:rPr>
              <a:t>args</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try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Class.forName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com.mysql.jdbc.Driver</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Connection con = </a:t>
            </a:r>
            <a:r>
              <a:rPr lang="en-US" sz="1200" dirty="0" err="1">
                <a:latin typeface="Arial" panose="020B0604020202020204" pitchFamily="34" charset="0"/>
                <a:cs typeface="Arial" panose="020B0604020202020204" pitchFamily="34" charset="0"/>
              </a:rPr>
              <a:t>DriverManager.getConnection</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jdbc:mysql</a:t>
            </a:r>
            <a:r>
              <a:rPr lang="en-US" sz="1200" dirty="0">
                <a:latin typeface="Arial" panose="020B0604020202020204" pitchFamily="34" charset="0"/>
                <a:cs typeface="Arial" panose="020B0604020202020204" pitchFamily="34" charset="0"/>
              </a:rPr>
              <a:t>://127.0.0.1:3306/</a:t>
            </a:r>
            <a:r>
              <a:rPr lang="en-US" sz="1200" dirty="0" err="1">
                <a:latin typeface="Arial" panose="020B0604020202020204" pitchFamily="34" charset="0"/>
                <a:cs typeface="Arial" panose="020B0604020202020204" pitchFamily="34" charset="0"/>
              </a:rPr>
              <a:t>mydb</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user",“password</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Statement </a:t>
            </a:r>
            <a:r>
              <a:rPr lang="en-US" sz="1200" dirty="0" err="1">
                <a:latin typeface="Arial" panose="020B0604020202020204" pitchFamily="34" charset="0"/>
                <a:cs typeface="Arial" panose="020B0604020202020204" pitchFamily="34" charset="0"/>
              </a:rPr>
              <a:t>stm</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con.createStatement</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ResultSet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rs</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stm.executeQuery</a:t>
            </a:r>
            <a:r>
              <a:rPr lang="en-US" sz="1200" dirty="0">
                <a:latin typeface="Arial" panose="020B0604020202020204" pitchFamily="34" charset="0"/>
                <a:cs typeface="Arial" panose="020B0604020202020204" pitchFamily="34" charset="0"/>
              </a:rPr>
              <a:t>("select * from </a:t>
            </a:r>
            <a:r>
              <a:rPr lang="en-US" sz="1200" dirty="0" err="1">
                <a:latin typeface="Arial" panose="020B0604020202020204" pitchFamily="34" charset="0"/>
                <a:cs typeface="Arial" panose="020B0604020202020204" pitchFamily="34" charset="0"/>
              </a:rPr>
              <a:t>tjournal</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java.sql.ResultSetMetaData</a:t>
            </a:r>
            <a:r>
              <a:rPr lang="en-US" sz="1200" dirty="0">
                <a:latin typeface="Arial" panose="020B0604020202020204" pitchFamily="34" charset="0"/>
                <a:cs typeface="Arial" panose="020B0604020202020204" pitchFamily="34" charset="0"/>
              </a:rPr>
              <a:t> met = </a:t>
            </a:r>
            <a:r>
              <a:rPr lang="en-US" sz="1200" dirty="0" err="1">
                <a:latin typeface="Arial" panose="020B0604020202020204" pitchFamily="34" charset="0"/>
                <a:cs typeface="Arial" panose="020B0604020202020204" pitchFamily="34" charset="0"/>
              </a:rPr>
              <a:t>rs.getMetaData</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int </a:t>
            </a:r>
            <a:r>
              <a:rPr lang="en-US" sz="1200" dirty="0" err="1">
                <a:latin typeface="Arial" panose="020B0604020202020204" pitchFamily="34" charset="0"/>
                <a:cs typeface="Arial" panose="020B0604020202020204" pitchFamily="34" charset="0"/>
              </a:rPr>
              <a:t>colcount</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met.getColumnCount</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while(</a:t>
            </a:r>
            <a:r>
              <a:rPr lang="en-US" sz="1200" dirty="0" err="1">
                <a:latin typeface="Arial" panose="020B0604020202020204" pitchFamily="34" charset="0"/>
                <a:cs typeface="Arial" panose="020B0604020202020204" pitchFamily="34" charset="0"/>
              </a:rPr>
              <a:t>rs.next</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for(int </a:t>
            </a:r>
            <a:r>
              <a:rPr lang="en-US" sz="1200" dirty="0" err="1">
                <a:latin typeface="Arial" panose="020B0604020202020204" pitchFamily="34" charset="0"/>
                <a:cs typeface="Arial" panose="020B0604020202020204" pitchFamily="34" charset="0"/>
              </a:rPr>
              <a:t>i</a:t>
            </a:r>
            <a:r>
              <a:rPr lang="en-US" sz="1200" dirty="0">
                <a:latin typeface="Arial" panose="020B0604020202020204" pitchFamily="34" charset="0"/>
                <a:cs typeface="Arial" panose="020B0604020202020204" pitchFamily="34" charset="0"/>
              </a:rPr>
              <a:t>=1;i&lt;=</a:t>
            </a:r>
            <a:r>
              <a:rPr lang="en-US" sz="1200" dirty="0" err="1">
                <a:latin typeface="Arial" panose="020B0604020202020204" pitchFamily="34" charset="0"/>
                <a:cs typeface="Arial" panose="020B0604020202020204" pitchFamily="34" charset="0"/>
              </a:rPr>
              <a:t>colcount;i</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String name = </a:t>
            </a:r>
            <a:r>
              <a:rPr lang="en-US" sz="1200" dirty="0" err="1">
                <a:latin typeface="Arial" panose="020B0604020202020204" pitchFamily="34" charset="0"/>
                <a:cs typeface="Arial" panose="020B0604020202020204" pitchFamily="34" charset="0"/>
              </a:rPr>
              <a:t>met.getColumnName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i</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System.out.println</a:t>
            </a:r>
            <a:r>
              <a:rPr lang="en-US" sz="1200" dirty="0">
                <a:latin typeface="Arial" panose="020B0604020202020204" pitchFamily="34" charset="0"/>
                <a:cs typeface="Arial" panose="020B0604020202020204" pitchFamily="34" charset="0"/>
              </a:rPr>
              <a:t>(name+"="+</a:t>
            </a:r>
            <a:r>
              <a:rPr lang="en-US" sz="1200" dirty="0" err="1">
                <a:latin typeface="Arial" panose="020B0604020202020204" pitchFamily="34" charset="0"/>
                <a:cs typeface="Arial" panose="020B0604020202020204" pitchFamily="34" charset="0"/>
              </a:rPr>
              <a:t>rs.getString</a:t>
            </a:r>
            <a:r>
              <a:rPr lang="en-US" sz="1200" dirty="0">
                <a:latin typeface="Arial" panose="020B0604020202020204" pitchFamily="34" charset="0"/>
                <a:cs typeface="Arial" panose="020B0604020202020204" pitchFamily="34" charset="0"/>
              </a:rPr>
              <a:t>(name));</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 catch(Exception ex)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ex.printStackTrace</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8763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err="1"/>
              <a:t>PreparedStatement</a:t>
            </a:r>
            <a:endParaRPr lang="en-US" dirty="0"/>
          </a:p>
          <a:p>
            <a:pPr lvl="1"/>
            <a:r>
              <a:rPr lang="en-US" dirty="0" err="1"/>
              <a:t>PreparedStatement</a:t>
            </a:r>
            <a:r>
              <a:rPr lang="en-US" dirty="0"/>
              <a:t> interface inherits from Statement</a:t>
            </a:r>
          </a:p>
          <a:p>
            <a:pPr lvl="1"/>
            <a:r>
              <a:rPr lang="en-US" dirty="0"/>
              <a:t>Contain an SQL statement that has already been compiled</a:t>
            </a:r>
          </a:p>
          <a:p>
            <a:pPr lvl="1"/>
            <a:r>
              <a:rPr lang="en-US" dirty="0"/>
              <a:t>May have one or more parameters</a:t>
            </a:r>
          </a:p>
          <a:p>
            <a:pPr lvl="1"/>
            <a:r>
              <a:rPr lang="en-US" dirty="0"/>
              <a:t>A question mark (“?”) as a placeholder for each parameter</a:t>
            </a:r>
          </a:p>
          <a:p>
            <a:pPr lvl="1"/>
            <a:endParaRPr lang="en-US" dirty="0"/>
          </a:p>
        </p:txBody>
      </p:sp>
    </p:spTree>
    <p:extLst>
      <p:ext uri="{BB962C8B-B14F-4D97-AF65-F5344CB8AC3E}">
        <p14:creationId xmlns:p14="http://schemas.microsoft.com/office/powerpoint/2010/main" val="271975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err="1"/>
              <a:t>PreparedStatement</a:t>
            </a:r>
            <a:endParaRPr lang="en-US" dirty="0"/>
          </a:p>
          <a:p>
            <a:pPr lvl="1"/>
            <a:endParaRPr lang="en-US" dirty="0"/>
          </a:p>
        </p:txBody>
      </p:sp>
      <p:sp>
        <p:nvSpPr>
          <p:cNvPr id="4" name="TextBox 3">
            <a:extLst>
              <a:ext uri="{FF2B5EF4-FFF2-40B4-BE49-F238E27FC236}">
                <a16:creationId xmlns:a16="http://schemas.microsoft.com/office/drawing/2014/main" id="{9BB803FF-AF24-4607-3B70-D0440437B677}"/>
              </a:ext>
            </a:extLst>
          </p:cNvPr>
          <p:cNvSpPr txBox="1"/>
          <p:nvPr/>
        </p:nvSpPr>
        <p:spPr>
          <a:xfrm>
            <a:off x="1907704" y="2204864"/>
            <a:ext cx="7025984" cy="4154984"/>
          </a:xfrm>
          <a:prstGeom prst="rect">
            <a:avLst/>
          </a:prstGeom>
          <a:noFill/>
          <a:ln w="19050">
            <a:solidFill>
              <a:schemeClr val="accent1"/>
            </a:solidFill>
          </a:ln>
        </p:spPr>
        <p:txBody>
          <a:bodyPr wrap="square" rtlCol="0">
            <a:spAutoFit/>
          </a:bodyPr>
          <a:lstStyle/>
          <a:p>
            <a:r>
              <a:rPr lang="en-US" sz="1200" dirty="0">
                <a:latin typeface="Arial" panose="020B0604020202020204" pitchFamily="34" charset="0"/>
                <a:cs typeface="Arial" panose="020B0604020202020204" pitchFamily="34" charset="0"/>
              </a:rPr>
              <a:t>import </a:t>
            </a:r>
            <a:r>
              <a:rPr lang="en-US" sz="1200" dirty="0" err="1">
                <a:latin typeface="Arial" panose="020B0604020202020204" pitchFamily="34" charset="0"/>
                <a:cs typeface="Arial" panose="020B0604020202020204" pitchFamily="34" charset="0"/>
              </a:rPr>
              <a:t>java.sql</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public class </a:t>
            </a:r>
            <a:r>
              <a:rPr lang="en-US" sz="1200" dirty="0" err="1">
                <a:latin typeface="Arial" panose="020B0604020202020204" pitchFamily="34" charset="0"/>
                <a:cs typeface="Arial" panose="020B0604020202020204" pitchFamily="34" charset="0"/>
              </a:rPr>
              <a:t>BasicPrepared</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public static void main(String[] </a:t>
            </a:r>
            <a:r>
              <a:rPr lang="en-US" sz="1200" dirty="0" err="1">
                <a:latin typeface="Arial" panose="020B0604020202020204" pitchFamily="34" charset="0"/>
                <a:cs typeface="Arial" panose="020B0604020202020204" pitchFamily="34" charset="0"/>
              </a:rPr>
              <a:t>args</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try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Class.forName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com.mysql.jdbc.Driver</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Connection con = </a:t>
            </a:r>
            <a:r>
              <a:rPr lang="en-US" sz="1200" dirty="0" err="1">
                <a:latin typeface="Arial" panose="020B0604020202020204" pitchFamily="34" charset="0"/>
                <a:cs typeface="Arial" panose="020B0604020202020204" pitchFamily="34" charset="0"/>
              </a:rPr>
              <a:t>DriverManager.getConnection</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jdbc:mysql</a:t>
            </a:r>
            <a:r>
              <a:rPr lang="en-US" sz="1200" dirty="0">
                <a:latin typeface="Arial" panose="020B0604020202020204" pitchFamily="34" charset="0"/>
                <a:cs typeface="Arial" panose="020B0604020202020204" pitchFamily="34" charset="0"/>
              </a:rPr>
              <a:t>://127.0.0.1:3306/</a:t>
            </a:r>
            <a:r>
              <a:rPr lang="en-US" sz="1200" dirty="0" err="1">
                <a:latin typeface="Arial" panose="020B0604020202020204" pitchFamily="34" charset="0"/>
                <a:cs typeface="Arial" panose="020B0604020202020204" pitchFamily="34" charset="0"/>
              </a:rPr>
              <a:t>mydb</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user",“password</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String </a:t>
            </a:r>
            <a:r>
              <a:rPr lang="en-US" sz="1200" dirty="0" err="1">
                <a:latin typeface="Arial" panose="020B0604020202020204" pitchFamily="34" charset="0"/>
                <a:cs typeface="Arial" panose="020B0604020202020204" pitchFamily="34" charset="0"/>
              </a:rPr>
              <a:t>sql</a:t>
            </a:r>
            <a:r>
              <a:rPr lang="en-US" sz="1200" dirty="0">
                <a:latin typeface="Arial" panose="020B0604020202020204" pitchFamily="34" charset="0"/>
                <a:cs typeface="Arial" panose="020B0604020202020204" pitchFamily="34" charset="0"/>
              </a:rPr>
              <a:t> = "insert into </a:t>
            </a:r>
            <a:r>
              <a:rPr lang="en-US" sz="1200" dirty="0" err="1">
                <a:latin typeface="Arial" panose="020B0604020202020204" pitchFamily="34" charset="0"/>
                <a:cs typeface="Arial" panose="020B0604020202020204" pitchFamily="34" charset="0"/>
              </a:rPr>
              <a:t>tjournal</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journalid,journalname,amount</a:t>
            </a:r>
            <a:r>
              <a:rPr lang="en-US" sz="1200" dirty="0">
                <a:latin typeface="Arial" panose="020B0604020202020204" pitchFamily="34" charset="0"/>
                <a:cs typeface="Arial" panose="020B0604020202020204" pitchFamily="34" charset="0"/>
              </a:rPr>
              <a:t>) values(?,?,?)";</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PreparedStatement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ps</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con.prepareStatement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sql</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ps.setString</a:t>
            </a:r>
            <a:r>
              <a:rPr lang="en-US" sz="1200" dirty="0">
                <a:latin typeface="Arial" panose="020B0604020202020204" pitchFamily="34" charset="0"/>
                <a:cs typeface="Arial" panose="020B0604020202020204" pitchFamily="34" charset="0"/>
              </a:rPr>
              <a:t>(1,"3001");</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ps.setString</a:t>
            </a:r>
            <a:r>
              <a:rPr lang="en-US" sz="1200" dirty="0">
                <a:latin typeface="Arial" panose="020B0604020202020204" pitchFamily="34" charset="0"/>
                <a:cs typeface="Arial" panose="020B0604020202020204" pitchFamily="34" charset="0"/>
              </a:rPr>
              <a:t>(2,"Fee");</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ps.setBigDecimal</a:t>
            </a:r>
            <a:r>
              <a:rPr lang="en-US" sz="1200" dirty="0">
                <a:latin typeface="Arial" panose="020B0604020202020204" pitchFamily="34" charset="0"/>
                <a:cs typeface="Arial" panose="020B0604020202020204" pitchFamily="34" charset="0"/>
              </a:rPr>
              <a:t>(3,new </a:t>
            </a:r>
            <a:r>
              <a:rPr lang="en-US" sz="1200" dirty="0" err="1">
                <a:latin typeface="Arial" panose="020B0604020202020204" pitchFamily="34" charset="0"/>
                <a:cs typeface="Arial" panose="020B0604020202020204" pitchFamily="34" charset="0"/>
              </a:rPr>
              <a:t>java.math.BigDecimal</a:t>
            </a:r>
            <a:r>
              <a:rPr lang="en-US" sz="1200" dirty="0">
                <a:latin typeface="Arial" panose="020B0604020202020204" pitchFamily="34" charset="0"/>
                <a:cs typeface="Arial" panose="020B0604020202020204" pitchFamily="34" charset="0"/>
              </a:rPr>
              <a:t>(100));</a:t>
            </a:r>
          </a:p>
          <a:p>
            <a:r>
              <a:rPr lang="en-US" sz="1200" dirty="0">
                <a:latin typeface="Arial" panose="020B0604020202020204" pitchFamily="34" charset="0"/>
                <a:cs typeface="Arial" panose="020B0604020202020204" pitchFamily="34" charset="0"/>
              </a:rPr>
              <a:t>			int rows = </a:t>
            </a:r>
            <a:r>
              <a:rPr lang="en-US" sz="1200" dirty="0" err="1">
                <a:latin typeface="Arial" panose="020B0604020202020204" pitchFamily="34" charset="0"/>
                <a:cs typeface="Arial" panose="020B0604020202020204" pitchFamily="34" charset="0"/>
              </a:rPr>
              <a:t>ps.executeUpdate</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System.out.println</a:t>
            </a:r>
            <a:r>
              <a:rPr lang="en-US" sz="1200" dirty="0">
                <a:latin typeface="Arial" panose="020B0604020202020204" pitchFamily="34" charset="0"/>
                <a:cs typeface="Arial" panose="020B0604020202020204" pitchFamily="34" charset="0"/>
              </a:rPr>
              <a:t>("effected "+rows+" rows");</a:t>
            </a:r>
          </a:p>
          <a:p>
            <a:r>
              <a:rPr lang="en-US" sz="1200" dirty="0">
                <a:latin typeface="Arial" panose="020B0604020202020204" pitchFamily="34" charset="0"/>
                <a:cs typeface="Arial" panose="020B0604020202020204" pitchFamily="34" charset="0"/>
              </a:rPr>
              <a:t>		} catch(Exception ex)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ex.printStackTrace</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274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err="1"/>
              <a:t>CallableStatement</a:t>
            </a:r>
            <a:endParaRPr lang="en-US" dirty="0"/>
          </a:p>
          <a:p>
            <a:pPr lvl="1"/>
            <a:r>
              <a:rPr lang="en-US" dirty="0"/>
              <a:t>A </a:t>
            </a:r>
            <a:r>
              <a:rPr lang="en-US" dirty="0" err="1"/>
              <a:t>CallableStatement</a:t>
            </a:r>
            <a:r>
              <a:rPr lang="en-US" dirty="0"/>
              <a:t> object provides a way to call stored procedures in a standard way for all DBMSs.</a:t>
            </a:r>
          </a:p>
          <a:p>
            <a:pPr lvl="1"/>
            <a:r>
              <a:rPr lang="en-US" dirty="0"/>
              <a:t>Stored Procedures are group of statements that compile in the database for some task</a:t>
            </a:r>
          </a:p>
          <a:p>
            <a:pPr lvl="1"/>
            <a:endParaRPr lang="en-US" dirty="0"/>
          </a:p>
          <a:p>
            <a:pPr lvl="1"/>
            <a:endParaRPr lang="en-US" dirty="0"/>
          </a:p>
        </p:txBody>
      </p:sp>
    </p:spTree>
    <p:extLst>
      <p:ext uri="{BB962C8B-B14F-4D97-AF65-F5344CB8AC3E}">
        <p14:creationId xmlns:p14="http://schemas.microsoft.com/office/powerpoint/2010/main" val="268308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err="1"/>
              <a:t>CallableStatement</a:t>
            </a:r>
            <a:endParaRPr lang="en-US" dirty="0"/>
          </a:p>
          <a:p>
            <a:pPr lvl="1"/>
            <a:endParaRPr lang="en-US" dirty="0"/>
          </a:p>
        </p:txBody>
      </p:sp>
      <p:sp>
        <p:nvSpPr>
          <p:cNvPr id="4" name="TextBox 3">
            <a:extLst>
              <a:ext uri="{FF2B5EF4-FFF2-40B4-BE49-F238E27FC236}">
                <a16:creationId xmlns:a16="http://schemas.microsoft.com/office/drawing/2014/main" id="{9BB803FF-AF24-4607-3B70-D0440437B677}"/>
              </a:ext>
            </a:extLst>
          </p:cNvPr>
          <p:cNvSpPr txBox="1"/>
          <p:nvPr/>
        </p:nvSpPr>
        <p:spPr>
          <a:xfrm>
            <a:off x="1907704" y="2204864"/>
            <a:ext cx="7025984" cy="4524315"/>
          </a:xfrm>
          <a:prstGeom prst="rect">
            <a:avLst/>
          </a:prstGeom>
          <a:noFill/>
          <a:ln w="19050">
            <a:solidFill>
              <a:schemeClr val="accent1"/>
            </a:solidFill>
          </a:ln>
        </p:spPr>
        <p:txBody>
          <a:bodyPr wrap="square" rtlCol="0">
            <a:spAutoFit/>
          </a:bodyPr>
          <a:lstStyle/>
          <a:p>
            <a:r>
              <a:rPr lang="en-US" sz="1200" dirty="0">
                <a:latin typeface="Arial" panose="020B0604020202020204" pitchFamily="34" charset="0"/>
                <a:cs typeface="Arial" panose="020B0604020202020204" pitchFamily="34" charset="0"/>
              </a:rPr>
              <a:t>import </a:t>
            </a:r>
            <a:r>
              <a:rPr lang="en-US" sz="1200" dirty="0" err="1">
                <a:latin typeface="Arial" panose="020B0604020202020204" pitchFamily="34" charset="0"/>
                <a:cs typeface="Arial" panose="020B0604020202020204" pitchFamily="34" charset="0"/>
              </a:rPr>
              <a:t>java.sql</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public class </a:t>
            </a:r>
            <a:r>
              <a:rPr lang="en-US" sz="1200" dirty="0" err="1">
                <a:latin typeface="Arial" panose="020B0604020202020204" pitchFamily="34" charset="0"/>
                <a:cs typeface="Arial" panose="020B0604020202020204" pitchFamily="34" charset="0"/>
              </a:rPr>
              <a:t>BasicCallable</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public static void main(String[] </a:t>
            </a:r>
            <a:r>
              <a:rPr lang="en-US" sz="1200" dirty="0" err="1">
                <a:latin typeface="Arial" panose="020B0604020202020204" pitchFamily="34" charset="0"/>
                <a:cs typeface="Arial" panose="020B0604020202020204" pitchFamily="34" charset="0"/>
              </a:rPr>
              <a:t>args</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try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Class.forName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com.mysql.jdbc.Driver</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Connection con = </a:t>
            </a:r>
            <a:r>
              <a:rPr lang="en-US" sz="1200" dirty="0" err="1">
                <a:latin typeface="Arial" panose="020B0604020202020204" pitchFamily="34" charset="0"/>
                <a:cs typeface="Arial" panose="020B0604020202020204" pitchFamily="34" charset="0"/>
              </a:rPr>
              <a:t>DriverManager.getConnection</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jdbc:mysql</a:t>
            </a:r>
            <a:r>
              <a:rPr lang="en-US" sz="1200" dirty="0">
                <a:latin typeface="Arial" panose="020B0604020202020204" pitchFamily="34" charset="0"/>
                <a:cs typeface="Arial" panose="020B0604020202020204" pitchFamily="34" charset="0"/>
              </a:rPr>
              <a:t>://127.0.0.1:3306/</a:t>
            </a:r>
            <a:r>
              <a:rPr lang="en-US" sz="1200" dirty="0" err="1">
                <a:latin typeface="Arial" panose="020B0604020202020204" pitchFamily="34" charset="0"/>
                <a:cs typeface="Arial" panose="020B0604020202020204" pitchFamily="34" charset="0"/>
              </a:rPr>
              <a:t>mydb</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user",“password</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String </a:t>
            </a:r>
            <a:r>
              <a:rPr lang="en-US" sz="1200" dirty="0" err="1">
                <a:latin typeface="Arial" panose="020B0604020202020204" pitchFamily="34" charset="0"/>
                <a:cs typeface="Arial" panose="020B0604020202020204" pitchFamily="34" charset="0"/>
              </a:rPr>
              <a:t>sql</a:t>
            </a:r>
            <a:r>
              <a:rPr lang="en-US" sz="1200" dirty="0">
                <a:latin typeface="Arial" panose="020B0604020202020204" pitchFamily="34" charset="0"/>
                <a:cs typeface="Arial" panose="020B0604020202020204" pitchFamily="34" charset="0"/>
              </a:rPr>
              <a:t> = "{call </a:t>
            </a:r>
            <a:r>
              <a:rPr lang="en-US" sz="1200" dirty="0" err="1">
                <a:latin typeface="Arial" panose="020B0604020202020204" pitchFamily="34" charset="0"/>
                <a:cs typeface="Arial" panose="020B0604020202020204" pitchFamily="34" charset="0"/>
              </a:rPr>
              <a:t>GetJournal</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CallableStatement</a:t>
            </a:r>
            <a:r>
              <a:rPr lang="en-US" sz="1200" dirty="0">
                <a:latin typeface="Arial" panose="020B0604020202020204" pitchFamily="34" charset="0"/>
                <a:cs typeface="Arial" panose="020B0604020202020204" pitchFamily="34" charset="0"/>
              </a:rPr>
              <a:t> cs = </a:t>
            </a:r>
            <a:r>
              <a:rPr lang="en-US" sz="1200" dirty="0" err="1">
                <a:latin typeface="Arial" panose="020B0604020202020204" pitchFamily="34" charset="0"/>
                <a:cs typeface="Arial" panose="020B0604020202020204" pitchFamily="34" charset="0"/>
              </a:rPr>
              <a:t>con.prepareCall</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sql</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cs.setString</a:t>
            </a:r>
            <a:r>
              <a:rPr lang="en-US" sz="1200" dirty="0">
                <a:latin typeface="Arial" panose="020B0604020202020204" pitchFamily="34" charset="0"/>
                <a:cs typeface="Arial" panose="020B0604020202020204" pitchFamily="34" charset="0"/>
              </a:rPr>
              <a:t>(1,"1");</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ResultSet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rs</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cs.executeQuery</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while(</a:t>
            </a:r>
            <a:r>
              <a:rPr lang="en-US" sz="1200" dirty="0" err="1">
                <a:latin typeface="Arial" panose="020B0604020202020204" pitchFamily="34" charset="0"/>
                <a:cs typeface="Arial" panose="020B0604020202020204" pitchFamily="34" charset="0"/>
              </a:rPr>
              <a:t>rs.next</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String id = </a:t>
            </a:r>
            <a:r>
              <a:rPr lang="en-US" sz="1200" dirty="0" err="1">
                <a:latin typeface="Arial" panose="020B0604020202020204" pitchFamily="34" charset="0"/>
                <a:cs typeface="Arial" panose="020B0604020202020204" pitchFamily="34" charset="0"/>
              </a:rPr>
              <a:t>rs.getString</a:t>
            </a:r>
            <a:r>
              <a:rPr lang="en-US" sz="1200" dirty="0">
                <a:latin typeface="Arial" panose="020B0604020202020204" pitchFamily="34" charset="0"/>
                <a:cs typeface="Arial" panose="020B0604020202020204" pitchFamily="34" charset="0"/>
              </a:rPr>
              <a:t>(1);</a:t>
            </a:r>
          </a:p>
          <a:p>
            <a:r>
              <a:rPr lang="en-US" sz="1200" dirty="0">
                <a:latin typeface="Arial" panose="020B0604020202020204" pitchFamily="34" charset="0"/>
                <a:cs typeface="Arial" panose="020B0604020202020204" pitchFamily="34" charset="0"/>
              </a:rPr>
              <a:t>				String name = </a:t>
            </a:r>
            <a:r>
              <a:rPr lang="en-US" sz="1200" dirty="0" err="1">
                <a:latin typeface="Arial" panose="020B0604020202020204" pitchFamily="34" charset="0"/>
                <a:cs typeface="Arial" panose="020B0604020202020204" pitchFamily="34" charset="0"/>
              </a:rPr>
              <a:t>rs.getString</a:t>
            </a:r>
            <a:r>
              <a:rPr lang="en-US" sz="1200" dirty="0">
                <a:latin typeface="Arial" panose="020B0604020202020204" pitchFamily="34" charset="0"/>
                <a:cs typeface="Arial" panose="020B0604020202020204" pitchFamily="34" charset="0"/>
              </a:rPr>
              <a:t>(2);</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java.math.BigDecimal</a:t>
            </a:r>
            <a:r>
              <a:rPr lang="en-US" sz="1200" dirty="0">
                <a:latin typeface="Arial" panose="020B0604020202020204" pitchFamily="34" charset="0"/>
                <a:cs typeface="Arial" panose="020B0604020202020204" pitchFamily="34" charset="0"/>
              </a:rPr>
              <a:t> amt = </a:t>
            </a:r>
            <a:r>
              <a:rPr lang="en-US" sz="1200" dirty="0" err="1">
                <a:latin typeface="Arial" panose="020B0604020202020204" pitchFamily="34" charset="0"/>
                <a:cs typeface="Arial" panose="020B0604020202020204" pitchFamily="34" charset="0"/>
              </a:rPr>
              <a:t>rs.getBigDecimal</a:t>
            </a:r>
            <a:r>
              <a:rPr lang="en-US" sz="1200" dirty="0">
                <a:latin typeface="Arial" panose="020B0604020202020204" pitchFamily="34" charset="0"/>
                <a:cs typeface="Arial" panose="020B0604020202020204" pitchFamily="34" charset="0"/>
              </a:rPr>
              <a:t>(3);</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System.out.println</a:t>
            </a:r>
            <a:r>
              <a:rPr lang="en-US" sz="1200" dirty="0">
                <a:latin typeface="Arial" panose="020B0604020202020204" pitchFamily="34" charset="0"/>
                <a:cs typeface="Arial" panose="020B0604020202020204" pitchFamily="34" charset="0"/>
              </a:rPr>
              <a:t>("id="+</a:t>
            </a:r>
            <a:r>
              <a:rPr lang="en-US" sz="1200" dirty="0" err="1">
                <a:latin typeface="Arial" panose="020B0604020202020204" pitchFamily="34" charset="0"/>
                <a:cs typeface="Arial" panose="020B0604020202020204" pitchFamily="34" charset="0"/>
              </a:rPr>
              <a:t>id+",name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name+",amt</a:t>
            </a:r>
            <a:r>
              <a:rPr lang="en-US" sz="1200" dirty="0">
                <a:latin typeface="Arial" panose="020B0604020202020204" pitchFamily="34" charset="0"/>
                <a:cs typeface="Arial" panose="020B0604020202020204" pitchFamily="34" charset="0"/>
              </a:rPr>
              <a:t>="+amt);</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 catch(Exception ex)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ex.printStackTrace</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38264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JDBC Hierarchy</a:t>
            </a:r>
          </a:p>
          <a:p>
            <a:pPr lvl="1"/>
            <a:endParaRPr lang="en-US" dirty="0"/>
          </a:p>
        </p:txBody>
      </p:sp>
      <p:pic>
        <p:nvPicPr>
          <p:cNvPr id="6" name="Picture 5">
            <a:extLst>
              <a:ext uri="{FF2B5EF4-FFF2-40B4-BE49-F238E27FC236}">
                <a16:creationId xmlns:a16="http://schemas.microsoft.com/office/drawing/2014/main" id="{E10D393A-CD7B-5C93-45C5-1D7863214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564904"/>
            <a:ext cx="7199097" cy="2376264"/>
          </a:xfrm>
          <a:prstGeom prst="rect">
            <a:avLst/>
          </a:prstGeom>
        </p:spPr>
      </p:pic>
    </p:spTree>
    <p:extLst>
      <p:ext uri="{BB962C8B-B14F-4D97-AF65-F5344CB8AC3E}">
        <p14:creationId xmlns:p14="http://schemas.microsoft.com/office/powerpoint/2010/main" val="138627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JDBC?</a:t>
            </a:r>
          </a:p>
          <a:p>
            <a:r>
              <a:rPr lang="en-US" dirty="0"/>
              <a:t>JDBC Driver</a:t>
            </a:r>
          </a:p>
          <a:p>
            <a:r>
              <a:rPr lang="en-US" dirty="0"/>
              <a:t>Connection</a:t>
            </a:r>
          </a:p>
          <a:p>
            <a:r>
              <a:rPr lang="en-US" dirty="0"/>
              <a:t>Statement</a:t>
            </a:r>
          </a:p>
          <a:p>
            <a:r>
              <a:rPr lang="en-US" dirty="0" err="1"/>
              <a:t>ResultSet</a:t>
            </a:r>
            <a:endParaRPr lang="en-US" dirty="0"/>
          </a:p>
          <a:p>
            <a:r>
              <a:rPr lang="en-US" dirty="0"/>
              <a:t>Transaction</a:t>
            </a:r>
          </a:p>
          <a:p>
            <a:endParaRPr lang="en-US" dirty="0"/>
          </a:p>
          <a:p>
            <a:endParaRPr lang="en-US" dirty="0"/>
          </a:p>
          <a:p>
            <a:pPr lvl="1"/>
            <a:endParaRPr lang="en-US" dirty="0"/>
          </a:p>
        </p:txBody>
      </p:sp>
    </p:spTree>
    <p:extLst>
      <p:ext uri="{BB962C8B-B14F-4D97-AF65-F5344CB8AC3E}">
        <p14:creationId xmlns:p14="http://schemas.microsoft.com/office/powerpoint/2010/main" val="1011993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Transaction</a:t>
            </a:r>
          </a:p>
          <a:p>
            <a:pPr lvl="1"/>
            <a:r>
              <a:rPr lang="en-US" dirty="0"/>
              <a:t>Transaction is a logical unit of work</a:t>
            </a:r>
          </a:p>
          <a:p>
            <a:pPr lvl="1"/>
            <a:r>
              <a:rPr lang="en-US" dirty="0"/>
              <a:t>Transaction support allows applications to ensure the following :</a:t>
            </a:r>
          </a:p>
          <a:p>
            <a:pPr lvl="2"/>
            <a:r>
              <a:rPr lang="en-US" dirty="0"/>
              <a:t>All the steps to complete a logical unit of work are followed</a:t>
            </a:r>
          </a:p>
          <a:p>
            <a:pPr lvl="2"/>
            <a:r>
              <a:rPr lang="en-US" dirty="0"/>
              <a:t>When one of the steps to the unit of work files fails, all the work done as part of that logical unit of work can be undone and the database can return to its previous state before the transaction began</a:t>
            </a:r>
          </a:p>
          <a:p>
            <a:pPr lvl="1"/>
            <a:endParaRPr lang="en-US" dirty="0"/>
          </a:p>
          <a:p>
            <a:pPr lvl="1"/>
            <a:endParaRPr lang="en-US" dirty="0"/>
          </a:p>
        </p:txBody>
      </p:sp>
    </p:spTree>
    <p:extLst>
      <p:ext uri="{BB962C8B-B14F-4D97-AF65-F5344CB8AC3E}">
        <p14:creationId xmlns:p14="http://schemas.microsoft.com/office/powerpoint/2010/main" val="393143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Transaction</a:t>
            </a:r>
          </a:p>
          <a:p>
            <a:pPr lvl="1"/>
            <a:r>
              <a:rPr lang="en-US" dirty="0"/>
              <a:t>The default behavior of a Connection is auto commit</a:t>
            </a:r>
          </a:p>
          <a:p>
            <a:pPr lvl="2"/>
            <a:r>
              <a:rPr lang="en-US" dirty="0"/>
              <a:t>public abstract void </a:t>
            </a:r>
            <a:r>
              <a:rPr lang="en-US" dirty="0" err="1"/>
              <a:t>setAutoCommit</a:t>
            </a:r>
            <a:r>
              <a:rPr lang="en-US" dirty="0"/>
              <a:t>(</a:t>
            </a:r>
            <a:r>
              <a:rPr lang="en-US" dirty="0" err="1"/>
              <a:t>boolean</a:t>
            </a:r>
            <a:r>
              <a:rPr lang="en-US" dirty="0"/>
              <a:t>) throws </a:t>
            </a:r>
            <a:r>
              <a:rPr lang="en-US" dirty="0" err="1"/>
              <a:t>SQLException</a:t>
            </a:r>
            <a:r>
              <a:rPr lang="en-US" dirty="0"/>
              <a:t>;</a:t>
            </a:r>
          </a:p>
          <a:p>
            <a:pPr lvl="2"/>
            <a:r>
              <a:rPr lang="en-US" dirty="0"/>
              <a:t>public abstract void commit() throws </a:t>
            </a:r>
            <a:r>
              <a:rPr lang="en-US" dirty="0" err="1"/>
              <a:t>SQLException</a:t>
            </a:r>
            <a:r>
              <a:rPr lang="en-US" dirty="0"/>
              <a:t>;</a:t>
            </a:r>
          </a:p>
          <a:p>
            <a:pPr lvl="2"/>
            <a:r>
              <a:rPr lang="en-US" dirty="0"/>
              <a:t>public abstract void rollback() throws </a:t>
            </a:r>
            <a:r>
              <a:rPr lang="en-US" dirty="0" err="1"/>
              <a:t>SQLException</a:t>
            </a:r>
            <a:r>
              <a:rPr lang="en-US" dirty="0"/>
              <a:t>;</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1426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Transaction</a:t>
            </a:r>
          </a:p>
          <a:p>
            <a:pPr lvl="1"/>
            <a:endParaRPr lang="en-US" dirty="0"/>
          </a:p>
          <a:p>
            <a:pPr lvl="1"/>
            <a:endParaRPr lang="en-US" dirty="0"/>
          </a:p>
          <a:p>
            <a:pPr lvl="1"/>
            <a:endParaRPr lang="en-US" dirty="0"/>
          </a:p>
        </p:txBody>
      </p:sp>
      <p:sp>
        <p:nvSpPr>
          <p:cNvPr id="4" name="Text Box 5">
            <a:extLst>
              <a:ext uri="{FF2B5EF4-FFF2-40B4-BE49-F238E27FC236}">
                <a16:creationId xmlns:a16="http://schemas.microsoft.com/office/drawing/2014/main" id="{2D84AE81-382C-84C2-E566-F90984982DEA}"/>
              </a:ext>
            </a:extLst>
          </p:cNvPr>
          <p:cNvSpPr txBox="1">
            <a:spLocks noChangeArrowheads="1"/>
          </p:cNvSpPr>
          <p:nvPr/>
        </p:nvSpPr>
        <p:spPr bwMode="auto">
          <a:xfrm>
            <a:off x="2339752" y="2420888"/>
            <a:ext cx="4536504" cy="3644075"/>
          </a:xfrm>
          <a:prstGeom prst="rect">
            <a:avLst/>
          </a:prstGeom>
          <a:noFill/>
          <a:ln w="25400">
            <a:solidFill>
              <a:schemeClr val="accent1"/>
            </a:solidFill>
          </a:ln>
        </p:spPr>
        <p:txBody>
          <a:bodyPr wrap="square">
            <a:spAutoFit/>
          </a:bodyPr>
          <a:lstStyle>
            <a:lvl1pPr>
              <a:defRPr sz="2400">
                <a:solidFill>
                  <a:schemeClr val="tx1"/>
                </a:solidFill>
                <a:latin typeface="Angsana New" panose="02020603050405020304" pitchFamily="18" charset="-34"/>
              </a:defRPr>
            </a:lvl1pPr>
            <a:lvl2pPr marL="742950" indent="-285750">
              <a:defRPr sz="2400">
                <a:solidFill>
                  <a:schemeClr val="tx1"/>
                </a:solidFill>
                <a:latin typeface="Angsana New" panose="02020603050405020304" pitchFamily="18" charset="-34"/>
              </a:defRPr>
            </a:lvl2pPr>
            <a:lvl3pPr marL="1143000" indent="-228600">
              <a:defRPr sz="2400">
                <a:solidFill>
                  <a:schemeClr val="tx1"/>
                </a:solidFill>
                <a:latin typeface="Angsana New" panose="02020603050405020304" pitchFamily="18" charset="-34"/>
              </a:defRPr>
            </a:lvl3pPr>
            <a:lvl4pPr marL="1600200" indent="-228600">
              <a:defRPr sz="2400">
                <a:solidFill>
                  <a:schemeClr val="tx1"/>
                </a:solidFill>
                <a:latin typeface="Angsana New" panose="02020603050405020304" pitchFamily="18" charset="-34"/>
              </a:defRPr>
            </a:lvl4pPr>
            <a:lvl5pPr marL="2057400" indent="-228600">
              <a:defRPr sz="2400">
                <a:solidFill>
                  <a:schemeClr val="tx1"/>
                </a:solidFill>
                <a:latin typeface="Angsana New" panose="02020603050405020304" pitchFamily="18" charset="-34"/>
              </a:defRPr>
            </a:lvl5pPr>
            <a:lvl6pPr marL="2514600" indent="-228600" eaLnBrk="0" fontAlgn="base" hangingPunct="0">
              <a:spcBef>
                <a:spcPct val="0"/>
              </a:spcBef>
              <a:spcAft>
                <a:spcPct val="0"/>
              </a:spcAft>
              <a:defRPr sz="2400">
                <a:solidFill>
                  <a:schemeClr val="tx1"/>
                </a:solidFill>
                <a:latin typeface="Angsana New" panose="02020603050405020304" pitchFamily="18" charset="-34"/>
              </a:defRPr>
            </a:lvl6pPr>
            <a:lvl7pPr marL="2971800" indent="-228600" eaLnBrk="0" fontAlgn="base" hangingPunct="0">
              <a:spcBef>
                <a:spcPct val="0"/>
              </a:spcBef>
              <a:spcAft>
                <a:spcPct val="0"/>
              </a:spcAft>
              <a:defRPr sz="2400">
                <a:solidFill>
                  <a:schemeClr val="tx1"/>
                </a:solidFill>
                <a:latin typeface="Angsana New" panose="02020603050405020304" pitchFamily="18" charset="-34"/>
              </a:defRPr>
            </a:lvl7pPr>
            <a:lvl8pPr marL="3429000" indent="-228600" eaLnBrk="0" fontAlgn="base" hangingPunct="0">
              <a:spcBef>
                <a:spcPct val="0"/>
              </a:spcBef>
              <a:spcAft>
                <a:spcPct val="0"/>
              </a:spcAft>
              <a:defRPr sz="2400">
                <a:solidFill>
                  <a:schemeClr val="tx1"/>
                </a:solidFill>
                <a:latin typeface="Angsana New" panose="02020603050405020304" pitchFamily="18" charset="-34"/>
              </a:defRPr>
            </a:lvl8pPr>
            <a:lvl9pPr marL="3886200" indent="-228600" eaLnBrk="0" fontAlgn="base" hangingPunct="0">
              <a:spcBef>
                <a:spcPct val="0"/>
              </a:spcBef>
              <a:spcAft>
                <a:spcPct val="0"/>
              </a:spcAft>
              <a:defRPr sz="2400">
                <a:solidFill>
                  <a:schemeClr val="tx1"/>
                </a:solidFill>
                <a:latin typeface="Angsana New" panose="02020603050405020304" pitchFamily="18" charset="-34"/>
              </a:defRPr>
            </a:lvl9pPr>
          </a:lstStyle>
          <a:p>
            <a:pPr>
              <a:lnSpc>
                <a:spcPct val="90000"/>
              </a:lnSpc>
            </a:pPr>
            <a:r>
              <a:rPr lang="en-US" altLang="en-US" sz="1600" dirty="0">
                <a:latin typeface="Arial" panose="020B0604020202020204" pitchFamily="34" charset="0"/>
                <a:cs typeface="Arial" panose="020B0604020202020204" pitchFamily="34" charset="0"/>
              </a:rPr>
              <a:t>connect to database</a:t>
            </a:r>
          </a:p>
          <a:p>
            <a:pPr>
              <a:lnSpc>
                <a:spcPct val="90000"/>
              </a:lnSpc>
            </a:pPr>
            <a:endParaRPr lang="en-US" altLang="en-US" sz="1600" dirty="0">
              <a:latin typeface="Arial" panose="020B0604020202020204" pitchFamily="34" charset="0"/>
              <a:cs typeface="Arial" panose="020B0604020202020204" pitchFamily="34" charset="0"/>
            </a:endParaRPr>
          </a:p>
          <a:p>
            <a:pPr>
              <a:lnSpc>
                <a:spcPct val="90000"/>
              </a:lnSpc>
            </a:pPr>
            <a:r>
              <a:rPr lang="en-US" altLang="en-US" sz="1600" dirty="0">
                <a:latin typeface="Arial" panose="020B0604020202020204" pitchFamily="34" charset="0"/>
                <a:cs typeface="Arial" panose="020B0604020202020204" pitchFamily="34" charset="0"/>
              </a:rPr>
              <a:t>try {</a:t>
            </a:r>
          </a:p>
          <a:p>
            <a:pPr>
              <a:lnSpc>
                <a:spcPct val="90000"/>
              </a:lnSpc>
            </a:pPr>
            <a:r>
              <a:rPr lang="en-US" altLang="en-US" sz="1600" dirty="0">
                <a:latin typeface="Arial" panose="020B0604020202020204" pitchFamily="34" charset="0"/>
                <a:cs typeface="Arial" panose="020B0604020202020204" pitchFamily="34" charset="0"/>
              </a:rPr>
              <a:t>	set </a:t>
            </a:r>
            <a:r>
              <a:rPr lang="en-US" altLang="en-US" sz="1600" dirty="0" err="1">
                <a:latin typeface="Arial" panose="020B0604020202020204" pitchFamily="34" charset="0"/>
                <a:cs typeface="Arial" panose="020B0604020202020204" pitchFamily="34" charset="0"/>
              </a:rPr>
              <a:t>AutoCommit</a:t>
            </a:r>
            <a:r>
              <a:rPr lang="en-US" altLang="en-US" sz="1600" dirty="0">
                <a:latin typeface="Arial" panose="020B0604020202020204" pitchFamily="34" charset="0"/>
                <a:cs typeface="Arial" panose="020B0604020202020204" pitchFamily="34" charset="0"/>
              </a:rPr>
              <a:t>(false)</a:t>
            </a:r>
          </a:p>
          <a:p>
            <a:pPr>
              <a:lnSpc>
                <a:spcPct val="90000"/>
              </a:lnSpc>
            </a:pPr>
            <a:endParaRPr lang="en-US" altLang="en-US" sz="1600" dirty="0">
              <a:latin typeface="Arial" panose="020B0604020202020204" pitchFamily="34" charset="0"/>
              <a:cs typeface="Arial" panose="020B0604020202020204" pitchFamily="34" charset="0"/>
            </a:endParaRPr>
          </a:p>
          <a:p>
            <a:pPr>
              <a:lnSpc>
                <a:spcPct val="90000"/>
              </a:lnSpc>
            </a:pPr>
            <a:r>
              <a:rPr lang="en-US" altLang="en-US" sz="1600" dirty="0">
                <a:latin typeface="Arial" panose="020B0604020202020204" pitchFamily="34" charset="0"/>
                <a:cs typeface="Arial" panose="020B0604020202020204" pitchFamily="34" charset="0"/>
              </a:rPr>
              <a:t>	execute query1</a:t>
            </a:r>
          </a:p>
          <a:p>
            <a:pPr>
              <a:lnSpc>
                <a:spcPct val="90000"/>
              </a:lnSpc>
            </a:pPr>
            <a:r>
              <a:rPr lang="en-US" altLang="en-US" sz="1600" dirty="0">
                <a:latin typeface="Arial" panose="020B0604020202020204" pitchFamily="34" charset="0"/>
                <a:cs typeface="Arial" panose="020B0604020202020204" pitchFamily="34" charset="0"/>
              </a:rPr>
              <a:t>	execute query2</a:t>
            </a:r>
          </a:p>
          <a:p>
            <a:pPr>
              <a:lnSpc>
                <a:spcPct val="90000"/>
              </a:lnSpc>
            </a:pPr>
            <a:r>
              <a:rPr lang="en-US" altLang="en-US" sz="1600" dirty="0">
                <a:latin typeface="Arial" panose="020B0604020202020204" pitchFamily="34" charset="0"/>
                <a:cs typeface="Arial" panose="020B0604020202020204" pitchFamily="34" charset="0"/>
              </a:rPr>
              <a:t>	...</a:t>
            </a:r>
          </a:p>
          <a:p>
            <a:pPr>
              <a:lnSpc>
                <a:spcPct val="90000"/>
              </a:lnSpc>
            </a:pPr>
            <a:r>
              <a:rPr lang="en-US" altLang="en-US" sz="1600" dirty="0">
                <a:latin typeface="Arial" panose="020B0604020202020204" pitchFamily="34" charset="0"/>
                <a:cs typeface="Arial" panose="020B0604020202020204" pitchFamily="34" charset="0"/>
              </a:rPr>
              <a:t>	execute </a:t>
            </a:r>
            <a:r>
              <a:rPr lang="en-US" altLang="en-US" sz="1600" dirty="0" err="1">
                <a:latin typeface="Arial" panose="020B0604020202020204" pitchFamily="34" charset="0"/>
                <a:cs typeface="Arial" panose="020B0604020202020204" pitchFamily="34" charset="0"/>
              </a:rPr>
              <a:t>queryN</a:t>
            </a:r>
            <a:endParaRPr lang="en-US" altLang="en-US" sz="1600" dirty="0">
              <a:latin typeface="Arial" panose="020B0604020202020204" pitchFamily="34" charset="0"/>
              <a:cs typeface="Arial" panose="020B0604020202020204" pitchFamily="34" charset="0"/>
            </a:endParaRPr>
          </a:p>
          <a:p>
            <a:pPr>
              <a:lnSpc>
                <a:spcPct val="90000"/>
              </a:lnSpc>
            </a:pPr>
            <a:endParaRPr lang="en-US" altLang="en-US" sz="1600" dirty="0">
              <a:latin typeface="Arial" panose="020B0604020202020204" pitchFamily="34" charset="0"/>
              <a:cs typeface="Arial" panose="020B0604020202020204" pitchFamily="34" charset="0"/>
            </a:endParaRPr>
          </a:p>
          <a:p>
            <a:pPr>
              <a:lnSpc>
                <a:spcPct val="90000"/>
              </a:lnSpc>
            </a:pPr>
            <a:r>
              <a:rPr lang="en-US" altLang="en-US" sz="1600" dirty="0">
                <a:latin typeface="Arial" panose="020B0604020202020204" pitchFamily="34" charset="0"/>
                <a:cs typeface="Arial" panose="020B0604020202020204" pitchFamily="34" charset="0"/>
              </a:rPr>
              <a:t>	commit</a:t>
            </a:r>
          </a:p>
          <a:p>
            <a:pPr>
              <a:lnSpc>
                <a:spcPct val="90000"/>
              </a:lnSpc>
            </a:pPr>
            <a:r>
              <a:rPr lang="en-US" altLang="en-US" sz="1600" dirty="0">
                <a:latin typeface="Arial" panose="020B0604020202020204" pitchFamily="34" charset="0"/>
                <a:cs typeface="Arial" panose="020B0604020202020204" pitchFamily="34" charset="0"/>
              </a:rPr>
              <a:t>} catch(Exception ex) {</a:t>
            </a:r>
          </a:p>
          <a:p>
            <a:pPr>
              <a:lnSpc>
                <a:spcPct val="90000"/>
              </a:lnSpc>
            </a:pPr>
            <a:r>
              <a:rPr lang="en-US" altLang="en-US" sz="1600" dirty="0">
                <a:latin typeface="Arial" panose="020B0604020202020204" pitchFamily="34" charset="0"/>
                <a:cs typeface="Arial" panose="020B0604020202020204" pitchFamily="34" charset="0"/>
              </a:rPr>
              <a:t>	rollback</a:t>
            </a:r>
          </a:p>
          <a:p>
            <a:pPr>
              <a:lnSpc>
                <a:spcPct val="90000"/>
              </a:lnSpc>
            </a:pPr>
            <a:r>
              <a:rPr lang="en-US" altLang="en-US" sz="1600" dirty="0">
                <a:latin typeface="Arial" panose="020B0604020202020204" pitchFamily="34" charset="0"/>
                <a:cs typeface="Arial" panose="020B0604020202020204" pitchFamily="34" charset="0"/>
              </a:rPr>
              <a:t>}</a:t>
            </a:r>
          </a:p>
          <a:p>
            <a:pPr>
              <a:lnSpc>
                <a:spcPct val="90000"/>
              </a:lnSpc>
            </a:pPr>
            <a:endParaRPr lang="en-US" altLang="en-US" sz="1600" dirty="0">
              <a:latin typeface="Arial" panose="020B0604020202020204" pitchFamily="34" charset="0"/>
              <a:cs typeface="Arial" panose="020B0604020202020204" pitchFamily="34" charset="0"/>
            </a:endParaRPr>
          </a:p>
          <a:p>
            <a:pPr>
              <a:lnSpc>
                <a:spcPct val="90000"/>
              </a:lnSpc>
            </a:pPr>
            <a:r>
              <a:rPr lang="en-US" altLang="en-US" sz="1600" dirty="0">
                <a:latin typeface="Arial" panose="020B0604020202020204" pitchFamily="34" charset="0"/>
                <a:cs typeface="Arial" panose="020B0604020202020204" pitchFamily="34" charset="0"/>
              </a:rPr>
              <a:t>close connection</a:t>
            </a:r>
            <a:endParaRPr lang="th-TH" altLang="en-US" sz="1600" dirty="0">
              <a:latin typeface="Arial" panose="020B0604020202020204" pitchFamily="34" charset="0"/>
              <a:cs typeface="Angsana New" panose="02020603050405020304" pitchFamily="18" charset="-34"/>
            </a:endParaRPr>
          </a:p>
        </p:txBody>
      </p:sp>
    </p:spTree>
    <p:extLst>
      <p:ext uri="{BB962C8B-B14F-4D97-AF65-F5344CB8AC3E}">
        <p14:creationId xmlns:p14="http://schemas.microsoft.com/office/powerpoint/2010/main" val="363386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Transaction</a:t>
            </a:r>
          </a:p>
          <a:p>
            <a:pPr lvl="1"/>
            <a:endParaRPr lang="en-US" dirty="0"/>
          </a:p>
        </p:txBody>
      </p:sp>
      <p:sp>
        <p:nvSpPr>
          <p:cNvPr id="4" name="TextBox 3">
            <a:extLst>
              <a:ext uri="{FF2B5EF4-FFF2-40B4-BE49-F238E27FC236}">
                <a16:creationId xmlns:a16="http://schemas.microsoft.com/office/drawing/2014/main" id="{9BB803FF-AF24-4607-3B70-D0440437B677}"/>
              </a:ext>
            </a:extLst>
          </p:cNvPr>
          <p:cNvSpPr txBox="1"/>
          <p:nvPr/>
        </p:nvSpPr>
        <p:spPr>
          <a:xfrm>
            <a:off x="1907704" y="2204864"/>
            <a:ext cx="7025984" cy="4524315"/>
          </a:xfrm>
          <a:prstGeom prst="rect">
            <a:avLst/>
          </a:prstGeom>
          <a:noFill/>
          <a:ln w="19050">
            <a:solidFill>
              <a:schemeClr val="accent1"/>
            </a:solidFill>
          </a:ln>
        </p:spPr>
        <p:txBody>
          <a:bodyPr wrap="square" rtlCol="0">
            <a:spAutoFit/>
          </a:bodyPr>
          <a:lstStyle/>
          <a:p>
            <a:r>
              <a:rPr lang="en-US" sz="1200" dirty="0">
                <a:latin typeface="Arial" panose="020B0604020202020204" pitchFamily="34" charset="0"/>
                <a:cs typeface="Arial" panose="020B0604020202020204" pitchFamily="34" charset="0"/>
              </a:rPr>
              <a:t>import </a:t>
            </a:r>
            <a:r>
              <a:rPr lang="en-US" sz="1200" dirty="0" err="1">
                <a:latin typeface="Arial" panose="020B0604020202020204" pitchFamily="34" charset="0"/>
                <a:cs typeface="Arial" panose="020B0604020202020204" pitchFamily="34" charset="0"/>
              </a:rPr>
              <a:t>java.sql</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public class </a:t>
            </a:r>
            <a:r>
              <a:rPr lang="en-US" sz="1200" dirty="0" err="1">
                <a:latin typeface="Arial" panose="020B0604020202020204" pitchFamily="34" charset="0"/>
                <a:cs typeface="Arial" panose="020B0604020202020204" pitchFamily="34" charset="0"/>
              </a:rPr>
              <a:t>BasicTransaction</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public static void main(String[] </a:t>
            </a:r>
            <a:r>
              <a:rPr lang="en-US" sz="1200" dirty="0" err="1">
                <a:latin typeface="Arial" panose="020B0604020202020204" pitchFamily="34" charset="0"/>
                <a:cs typeface="Arial" panose="020B0604020202020204" pitchFamily="34" charset="0"/>
              </a:rPr>
              <a:t>args</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try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Class.forName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com.mysql.jdbc.Driver</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Connection con = </a:t>
            </a:r>
            <a:r>
              <a:rPr lang="en-US" sz="1200" dirty="0" err="1">
                <a:latin typeface="Arial" panose="020B0604020202020204" pitchFamily="34" charset="0"/>
                <a:cs typeface="Arial" panose="020B0604020202020204" pitchFamily="34" charset="0"/>
              </a:rPr>
              <a:t>DriverManager.getConnection</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jdbc:mysql</a:t>
            </a:r>
            <a:r>
              <a:rPr lang="en-US" sz="1200" dirty="0">
                <a:latin typeface="Arial" panose="020B0604020202020204" pitchFamily="34" charset="0"/>
                <a:cs typeface="Arial" panose="020B0604020202020204" pitchFamily="34" charset="0"/>
              </a:rPr>
              <a:t>://127.0.0.1:3306/</a:t>
            </a:r>
            <a:r>
              <a:rPr lang="en-US" sz="1200" dirty="0" err="1">
                <a:latin typeface="Arial" panose="020B0604020202020204" pitchFamily="34" charset="0"/>
                <a:cs typeface="Arial" panose="020B0604020202020204" pitchFamily="34" charset="0"/>
              </a:rPr>
              <a:t>mydb</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user",“password</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try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con.setAutoCommit</a:t>
            </a:r>
            <a:r>
              <a:rPr lang="en-US" sz="1200" dirty="0">
                <a:latin typeface="Arial" panose="020B0604020202020204" pitchFamily="34" charset="0"/>
                <a:cs typeface="Arial" panose="020B0604020202020204" pitchFamily="34" charset="0"/>
              </a:rPr>
              <a:t>(false);</a:t>
            </a:r>
          </a:p>
          <a:p>
            <a:r>
              <a:rPr lang="en-US" sz="1200" dirty="0">
                <a:latin typeface="Arial" panose="020B0604020202020204" pitchFamily="34" charset="0"/>
                <a:cs typeface="Arial" panose="020B0604020202020204" pitchFamily="34" charset="0"/>
              </a:rPr>
              <a:t>			String </a:t>
            </a:r>
            <a:r>
              <a:rPr lang="en-US" sz="1200" dirty="0" err="1">
                <a:latin typeface="Arial" panose="020B0604020202020204" pitchFamily="34" charset="0"/>
                <a:cs typeface="Arial" panose="020B0604020202020204" pitchFamily="34" charset="0"/>
              </a:rPr>
              <a:t>sql</a:t>
            </a:r>
            <a:r>
              <a:rPr lang="en-US" sz="1200" dirty="0">
                <a:latin typeface="Arial" panose="020B0604020202020204" pitchFamily="34" charset="0"/>
                <a:cs typeface="Arial" panose="020B0604020202020204" pitchFamily="34" charset="0"/>
              </a:rPr>
              <a:t> = "update </a:t>
            </a:r>
            <a:r>
              <a:rPr lang="en-US" sz="1200" dirty="0" err="1">
                <a:latin typeface="Arial" panose="020B0604020202020204" pitchFamily="34" charset="0"/>
                <a:cs typeface="Arial" panose="020B0604020202020204" pitchFamily="34" charset="0"/>
              </a:rPr>
              <a:t>tjournal</a:t>
            </a:r>
            <a:r>
              <a:rPr lang="en-US" sz="1200" dirty="0">
                <a:latin typeface="Arial" panose="020B0604020202020204" pitchFamily="34" charset="0"/>
                <a:cs typeface="Arial" panose="020B0604020202020204" pitchFamily="34" charset="0"/>
              </a:rPr>
              <a:t> set amount = ? where </a:t>
            </a:r>
            <a:r>
              <a:rPr lang="en-US" sz="1200" dirty="0" err="1">
                <a:latin typeface="Arial" panose="020B0604020202020204" pitchFamily="34" charset="0"/>
                <a:cs typeface="Arial" panose="020B0604020202020204" pitchFamily="34" charset="0"/>
              </a:rPr>
              <a:t>journalid</a:t>
            </a:r>
            <a:r>
              <a:rPr lang="en-US" sz="1200" dirty="0">
                <a:latin typeface="Arial" panose="020B0604020202020204" pitchFamily="34" charset="0"/>
                <a:cs typeface="Arial" panose="020B0604020202020204" pitchFamily="34" charset="0"/>
              </a:rPr>
              <a:t> =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PreparedStatement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ps</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con.prepareStatement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sql</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ps.setBigDecimal</a:t>
            </a:r>
            <a:r>
              <a:rPr lang="en-US" sz="1200" dirty="0">
                <a:latin typeface="Arial" panose="020B0604020202020204" pitchFamily="34" charset="0"/>
                <a:cs typeface="Arial" panose="020B0604020202020204" pitchFamily="34" charset="0"/>
              </a:rPr>
              <a:t>(1,new </a:t>
            </a:r>
            <a:r>
              <a:rPr lang="en-US" sz="1200" dirty="0" err="1">
                <a:latin typeface="Arial" panose="020B0604020202020204" pitchFamily="34" charset="0"/>
                <a:cs typeface="Arial" panose="020B0604020202020204" pitchFamily="34" charset="0"/>
              </a:rPr>
              <a:t>java.math.BigDecimal</a:t>
            </a:r>
            <a:r>
              <a:rPr lang="en-US" sz="1200" dirty="0">
                <a:latin typeface="Arial" panose="020B0604020202020204" pitchFamily="34" charset="0"/>
                <a:cs typeface="Arial" panose="020B0604020202020204" pitchFamily="34" charset="0"/>
              </a:rPr>
              <a:t>(150));</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ps.setString</a:t>
            </a:r>
            <a:r>
              <a:rPr lang="en-US" sz="1200" dirty="0">
                <a:latin typeface="Arial" panose="020B0604020202020204" pitchFamily="34" charset="0"/>
                <a:cs typeface="Arial" panose="020B0604020202020204" pitchFamily="34" charset="0"/>
              </a:rPr>
              <a:t>(2,"3001");</a:t>
            </a:r>
          </a:p>
          <a:p>
            <a:r>
              <a:rPr lang="en-US" sz="1200" dirty="0">
                <a:latin typeface="Arial" panose="020B0604020202020204" pitchFamily="34" charset="0"/>
                <a:cs typeface="Arial" panose="020B0604020202020204" pitchFamily="34" charset="0"/>
              </a:rPr>
              <a:t>			int rows = </a:t>
            </a:r>
            <a:r>
              <a:rPr lang="en-US" sz="1200" dirty="0" err="1">
                <a:latin typeface="Arial" panose="020B0604020202020204" pitchFamily="34" charset="0"/>
                <a:cs typeface="Arial" panose="020B0604020202020204" pitchFamily="34" charset="0"/>
              </a:rPr>
              <a:t>ps.executeUpdate</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System.out.println</a:t>
            </a:r>
            <a:r>
              <a:rPr lang="en-US" sz="1200" dirty="0">
                <a:latin typeface="Arial" panose="020B0604020202020204" pitchFamily="34" charset="0"/>
                <a:cs typeface="Arial" panose="020B0604020202020204" pitchFamily="34" charset="0"/>
              </a:rPr>
              <a:t>("effected "+rows+" rows");</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con.commit</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 catch(</a:t>
            </a:r>
            <a:r>
              <a:rPr lang="en-US" sz="1200" dirty="0" err="1">
                <a:latin typeface="Arial" panose="020B0604020202020204" pitchFamily="34" charset="0"/>
                <a:cs typeface="Arial" panose="020B0604020202020204" pitchFamily="34" charset="0"/>
              </a:rPr>
              <a:t>SQLException</a:t>
            </a:r>
            <a:r>
              <a:rPr lang="en-US" sz="1200" dirty="0">
                <a:latin typeface="Arial" panose="020B0604020202020204" pitchFamily="34" charset="0"/>
                <a:cs typeface="Arial" panose="020B0604020202020204" pitchFamily="34" charset="0"/>
              </a:rPr>
              <a:t> ex) {</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ex.printStackTrace</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con.rollback</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 catch(Exception ex) { </a:t>
            </a:r>
            <a:r>
              <a:rPr lang="en-US" sz="1200" dirty="0" err="1">
                <a:latin typeface="Arial" panose="020B0604020202020204" pitchFamily="34" charset="0"/>
                <a:cs typeface="Arial" panose="020B0604020202020204" pitchFamily="34" charset="0"/>
              </a:rPr>
              <a:t>ex.printStackTrace</a:t>
            </a:r>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92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ormAutofit fontScale="92500" lnSpcReduction="20000"/>
          </a:bodyPr>
          <a:lstStyle/>
          <a:p>
            <a:r>
              <a:rPr lang="en-US" dirty="0">
                <a:hlinkClick r:id="rId3"/>
              </a:rPr>
              <a:t>https://en.wikipedia.org/wiki/JDBC_driver</a:t>
            </a:r>
            <a:endParaRPr lang="en-US" dirty="0"/>
          </a:p>
          <a:p>
            <a:r>
              <a:rPr lang="en-US" dirty="0">
                <a:hlinkClick r:id="rId4"/>
              </a:rPr>
              <a:t>https://www.progress.com/faqs/datadirect-jdbc-faqs/what-are-the-types-of-jdbc-drivers</a:t>
            </a:r>
            <a:endParaRPr lang="en-US" dirty="0"/>
          </a:p>
          <a:p>
            <a:r>
              <a:rPr lang="en-US" dirty="0">
                <a:hlinkClick r:id="rId5"/>
              </a:rPr>
              <a:t>https://www.geeksforgeeks.org/jdbc-type-3-driver/</a:t>
            </a:r>
            <a:endParaRPr lang="en-US" dirty="0"/>
          </a:p>
          <a:p>
            <a:r>
              <a:rPr lang="en-US" dirty="0">
                <a:hlinkClick r:id="rId6"/>
              </a:rPr>
              <a:t>https://www.tutorialspoint.com/jdbc/jdbc-driver-types.htm</a:t>
            </a:r>
            <a:endParaRPr lang="en-US" dirty="0"/>
          </a:p>
          <a:p>
            <a:r>
              <a:rPr lang="en-US" dirty="0">
                <a:hlinkClick r:id="rId7"/>
              </a:rPr>
              <a:t>https://www.javatpoint.com/jdbc-driver</a:t>
            </a:r>
            <a:endParaRPr lang="en-US" dirty="0"/>
          </a:p>
          <a:p>
            <a:r>
              <a:rPr lang="en-US" dirty="0">
                <a:hlinkClick r:id="rId8"/>
              </a:rPr>
              <a:t>https://www.tutorialspoint.com/jdbc/jdbc-result-sets.htm</a:t>
            </a:r>
            <a:endParaRPr lang="en-US" dirty="0"/>
          </a:p>
          <a:p>
            <a:r>
              <a:rPr lang="en-US" dirty="0">
                <a:hlinkClick r:id="rId9"/>
              </a:rPr>
              <a:t>https://www.baeldung.com/java-transactions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811347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2290" y="2967335"/>
            <a:ext cx="2165594"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What is JDBC?</a:t>
            </a:r>
          </a:p>
          <a:p>
            <a:pPr lvl="1"/>
            <a:r>
              <a:rPr lang="th-TH" altLang="en-US" dirty="0"/>
              <a:t>JDBC </a:t>
            </a:r>
            <a:r>
              <a:rPr lang="en-US" altLang="en-US" dirty="0"/>
              <a:t>is</a:t>
            </a:r>
            <a:r>
              <a:rPr lang="th-TH" altLang="en-US" dirty="0"/>
              <a:t> a </a:t>
            </a:r>
            <a:r>
              <a:rPr lang="en-US" altLang="en-US" dirty="0"/>
              <a:t>Java</a:t>
            </a:r>
            <a:r>
              <a:rPr lang="th-TH" altLang="en-US" dirty="0"/>
              <a:t> API </a:t>
            </a:r>
            <a:r>
              <a:rPr lang="en-US" altLang="en-US" dirty="0"/>
              <a:t>for</a:t>
            </a:r>
            <a:r>
              <a:rPr lang="th-TH" altLang="en-US" dirty="0"/>
              <a:t> </a:t>
            </a:r>
            <a:r>
              <a:rPr lang="en-US" altLang="en-US" dirty="0"/>
              <a:t>executing</a:t>
            </a:r>
            <a:r>
              <a:rPr lang="th-TH" altLang="en-US" dirty="0"/>
              <a:t> SQL </a:t>
            </a:r>
            <a:r>
              <a:rPr lang="en-US" altLang="en-US" dirty="0"/>
              <a:t>statement</a:t>
            </a:r>
            <a:endParaRPr lang="th-TH" altLang="en-US" dirty="0"/>
          </a:p>
          <a:p>
            <a:pPr lvl="1"/>
            <a:r>
              <a:rPr lang="en-US" altLang="en-US" dirty="0"/>
              <a:t>Easy to send </a:t>
            </a:r>
            <a:r>
              <a:rPr lang="th-TH" altLang="en-US" dirty="0"/>
              <a:t>SQL </a:t>
            </a:r>
            <a:r>
              <a:rPr lang="en-US" altLang="en-US" dirty="0"/>
              <a:t>statement to virtually any relational database</a:t>
            </a:r>
            <a:endParaRPr lang="th-TH" altLang="en-US" dirty="0"/>
          </a:p>
          <a:p>
            <a:pPr lvl="1"/>
            <a:r>
              <a:rPr lang="en-US" altLang="en-US" dirty="0"/>
              <a:t>What does JDBC do?</a:t>
            </a:r>
            <a:endParaRPr lang="th-TH" altLang="en-US" dirty="0"/>
          </a:p>
          <a:p>
            <a:pPr lvl="2"/>
            <a:r>
              <a:rPr lang="en-US" altLang="en-US" dirty="0"/>
              <a:t>Establish a connection with a database</a:t>
            </a:r>
            <a:endParaRPr lang="th-TH" altLang="en-US" dirty="0"/>
          </a:p>
          <a:p>
            <a:pPr lvl="2"/>
            <a:r>
              <a:rPr lang="en-US" altLang="en-US" dirty="0"/>
              <a:t>Send SQL statement</a:t>
            </a:r>
            <a:endParaRPr lang="th-TH" altLang="en-US" dirty="0"/>
          </a:p>
          <a:p>
            <a:pPr lvl="2"/>
            <a:r>
              <a:rPr lang="en-US" altLang="en-US" dirty="0"/>
              <a:t>Process the results</a:t>
            </a:r>
            <a:endParaRPr lang="en-US" dirty="0"/>
          </a:p>
          <a:p>
            <a:endParaRPr lang="en-US" dirty="0"/>
          </a:p>
          <a:p>
            <a:pPr lvl="1"/>
            <a:endParaRPr lang="en-US" dirty="0"/>
          </a:p>
        </p:txBody>
      </p:sp>
      <p:pic>
        <p:nvPicPr>
          <p:cNvPr id="7" name="Picture 6">
            <a:extLst>
              <a:ext uri="{FF2B5EF4-FFF2-40B4-BE49-F238E27FC236}">
                <a16:creationId xmlns:a16="http://schemas.microsoft.com/office/drawing/2014/main" id="{D3F0083B-6992-26F8-3825-925172CDE4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1854" y="4941168"/>
            <a:ext cx="3032727" cy="1742133"/>
          </a:xfrm>
          <a:prstGeom prst="rect">
            <a:avLst/>
          </a:prstGeom>
        </p:spPr>
      </p:pic>
    </p:spTree>
    <p:extLst>
      <p:ext uri="{BB962C8B-B14F-4D97-AF65-F5344CB8AC3E}">
        <p14:creationId xmlns:p14="http://schemas.microsoft.com/office/powerpoint/2010/main" val="286059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Basic Example</a:t>
            </a:r>
          </a:p>
          <a:p>
            <a:endParaRPr lang="en-US" dirty="0"/>
          </a:p>
          <a:p>
            <a:pPr lvl="1"/>
            <a:endParaRPr lang="en-US" dirty="0"/>
          </a:p>
        </p:txBody>
      </p:sp>
      <p:sp>
        <p:nvSpPr>
          <p:cNvPr id="4" name="TextBox 3">
            <a:extLst>
              <a:ext uri="{FF2B5EF4-FFF2-40B4-BE49-F238E27FC236}">
                <a16:creationId xmlns:a16="http://schemas.microsoft.com/office/drawing/2014/main" id="{04C9D7CC-21C2-8399-4359-B8DEFB840CED}"/>
              </a:ext>
            </a:extLst>
          </p:cNvPr>
          <p:cNvSpPr txBox="1"/>
          <p:nvPr/>
        </p:nvSpPr>
        <p:spPr>
          <a:xfrm>
            <a:off x="1691680" y="2132856"/>
            <a:ext cx="7344816" cy="4616648"/>
          </a:xfrm>
          <a:prstGeom prst="rect">
            <a:avLst/>
          </a:prstGeom>
          <a:noFill/>
          <a:ln w="19050">
            <a:solidFill>
              <a:schemeClr val="accent1"/>
            </a:solidFill>
          </a:ln>
        </p:spPr>
        <p:txBody>
          <a:bodyPr wrap="square" rtlCol="0">
            <a:spAutoFit/>
          </a:bodyPr>
          <a:lstStyle/>
          <a:p>
            <a:r>
              <a:rPr lang="en-US" sz="1400" dirty="0">
                <a:latin typeface="Arial" panose="020B0604020202020204" pitchFamily="34" charset="0"/>
                <a:cs typeface="Arial" panose="020B0604020202020204" pitchFamily="34" charset="0"/>
              </a:rPr>
              <a:t>import </a:t>
            </a:r>
            <a:r>
              <a:rPr lang="en-US" sz="1400" dirty="0" err="1">
                <a:latin typeface="Arial" panose="020B0604020202020204" pitchFamily="34" charset="0"/>
                <a:cs typeface="Arial" panose="020B0604020202020204" pitchFamily="34" charset="0"/>
              </a:rPr>
              <a:t>java.sql</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public class </a:t>
            </a:r>
            <a:r>
              <a:rPr lang="en-US" sz="1400" dirty="0" err="1">
                <a:latin typeface="Arial" panose="020B0604020202020204" pitchFamily="34" charset="0"/>
                <a:cs typeface="Arial" panose="020B0604020202020204" pitchFamily="34" charset="0"/>
              </a:rPr>
              <a:t>BasicJDBC</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public static void main(String[] </a:t>
            </a:r>
            <a:r>
              <a:rPr lang="en-US" sz="1400" dirty="0" err="1">
                <a:latin typeface="Arial" panose="020B0604020202020204" pitchFamily="34" charset="0"/>
                <a:cs typeface="Arial" panose="020B0604020202020204" pitchFamily="34" charset="0"/>
              </a:rPr>
              <a:t>args</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try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Class.forName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com.mysql.jdbc.Driver</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Connection con = </a:t>
            </a:r>
            <a:r>
              <a:rPr lang="en-US" sz="1400" dirty="0" err="1">
                <a:latin typeface="Arial" panose="020B0604020202020204" pitchFamily="34" charset="0"/>
                <a:cs typeface="Arial" panose="020B0604020202020204" pitchFamily="34" charset="0"/>
              </a:rPr>
              <a:t>DriverManager.getConnection</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jdbc:mysql</a:t>
            </a:r>
            <a:r>
              <a:rPr lang="en-US" sz="1400" dirty="0">
                <a:latin typeface="Arial" panose="020B0604020202020204" pitchFamily="34" charset="0"/>
                <a:cs typeface="Arial" panose="020B0604020202020204" pitchFamily="34" charset="0"/>
              </a:rPr>
              <a:t>://127.0.0.1:3306/</a:t>
            </a:r>
            <a:r>
              <a:rPr lang="en-US" sz="1400" dirty="0" err="1">
                <a:latin typeface="Arial" panose="020B0604020202020204" pitchFamily="34" charset="0"/>
                <a:cs typeface="Arial" panose="020B0604020202020204" pitchFamily="34" charset="0"/>
              </a:rPr>
              <a:t>mydb</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user",“password</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Statement </a:t>
            </a:r>
            <a:r>
              <a:rPr lang="en-US" sz="1400" dirty="0" err="1">
                <a:latin typeface="Arial" panose="020B0604020202020204" pitchFamily="34" charset="0"/>
                <a:cs typeface="Arial" panose="020B0604020202020204" pitchFamily="34" charset="0"/>
              </a:rPr>
              <a:t>stm</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con.createStatement</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ResultSet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rs</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stm.executeQuery</a:t>
            </a: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journalname,amount</a:t>
            </a:r>
            <a:r>
              <a:rPr lang="en-US" sz="1400" dirty="0">
                <a:latin typeface="Arial" panose="020B0604020202020204" pitchFamily="34" charset="0"/>
                <a:cs typeface="Arial" panose="020B0604020202020204" pitchFamily="34" charset="0"/>
              </a:rPr>
              <a:t> from </a:t>
            </a:r>
            <a:r>
              <a:rPr lang="en-US" sz="1400" dirty="0" err="1">
                <a:latin typeface="Arial" panose="020B0604020202020204" pitchFamily="34" charset="0"/>
                <a:cs typeface="Arial" panose="020B0604020202020204" pitchFamily="34" charset="0"/>
              </a:rPr>
              <a:t>tjournal</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while(</a:t>
            </a:r>
            <a:r>
              <a:rPr lang="en-US" sz="1400" dirty="0" err="1">
                <a:latin typeface="Arial" panose="020B0604020202020204" pitchFamily="34" charset="0"/>
                <a:cs typeface="Arial" panose="020B0604020202020204" pitchFamily="34" charset="0"/>
              </a:rPr>
              <a:t>rs.next</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String name = </a:t>
            </a:r>
            <a:r>
              <a:rPr lang="en-US" sz="1400" dirty="0" err="1">
                <a:latin typeface="Arial" panose="020B0604020202020204" pitchFamily="34" charset="0"/>
                <a:cs typeface="Arial" panose="020B0604020202020204" pitchFamily="34" charset="0"/>
              </a:rPr>
              <a:t>rs.getString</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journalname</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java.math.BigDecimal</a:t>
            </a:r>
            <a:r>
              <a:rPr lang="en-US" sz="1400" dirty="0">
                <a:latin typeface="Arial" panose="020B0604020202020204" pitchFamily="34" charset="0"/>
                <a:cs typeface="Arial" panose="020B0604020202020204" pitchFamily="34" charset="0"/>
              </a:rPr>
              <a:t> amt = </a:t>
            </a:r>
            <a:r>
              <a:rPr lang="en-US" sz="1400" dirty="0" err="1">
                <a:latin typeface="Arial" panose="020B0604020202020204" pitchFamily="34" charset="0"/>
                <a:cs typeface="Arial" panose="020B0604020202020204" pitchFamily="34" charset="0"/>
              </a:rPr>
              <a:t>rs.getBigDecimal</a:t>
            </a:r>
            <a:r>
              <a:rPr lang="en-US" sz="1400" dirty="0">
                <a:latin typeface="Arial" panose="020B0604020202020204" pitchFamily="34" charset="0"/>
                <a:cs typeface="Arial" panose="020B0604020202020204" pitchFamily="34" charset="0"/>
              </a:rPr>
              <a:t>("amount");</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System.out.println</a:t>
            </a:r>
            <a:r>
              <a:rPr lang="en-US" sz="1400" dirty="0">
                <a:latin typeface="Arial" panose="020B0604020202020204" pitchFamily="34" charset="0"/>
                <a:cs typeface="Arial" panose="020B0604020202020204" pitchFamily="34" charset="0"/>
              </a:rPr>
              <a:t>(name+"="+amt);</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 catch(Exception ex)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ex.printStackTrace</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4252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JDBC Driver</a:t>
            </a:r>
          </a:p>
          <a:p>
            <a:pPr lvl="1"/>
            <a:r>
              <a:rPr lang="en-US" dirty="0"/>
              <a:t>JDBC-ODBC bridge driver</a:t>
            </a:r>
          </a:p>
          <a:p>
            <a:pPr lvl="2"/>
            <a:r>
              <a:rPr lang="en-US" dirty="0"/>
              <a:t>ODBC driver</a:t>
            </a:r>
          </a:p>
          <a:p>
            <a:pPr lvl="1"/>
            <a:r>
              <a:rPr lang="en-US" dirty="0"/>
              <a:t>Native API partly Java Driver</a:t>
            </a:r>
          </a:p>
          <a:p>
            <a:pPr lvl="2"/>
            <a:r>
              <a:rPr lang="en-US" dirty="0"/>
              <a:t>Native code to java</a:t>
            </a:r>
          </a:p>
          <a:p>
            <a:pPr lvl="1"/>
            <a:r>
              <a:rPr lang="en-US" dirty="0"/>
              <a:t>JDBC-Net pure Java driver</a:t>
            </a:r>
          </a:p>
          <a:p>
            <a:pPr lvl="2"/>
            <a:r>
              <a:rPr lang="en-US" dirty="0"/>
              <a:t>Network protocol</a:t>
            </a:r>
          </a:p>
          <a:p>
            <a:pPr lvl="1"/>
            <a:r>
              <a:rPr lang="en-US" dirty="0"/>
              <a:t>Native protocol pure Java driver</a:t>
            </a:r>
          </a:p>
          <a:p>
            <a:pPr lvl="2"/>
            <a:r>
              <a:rPr lang="en-US" dirty="0"/>
              <a:t>Thin drivers</a:t>
            </a:r>
          </a:p>
          <a:p>
            <a:pPr lvl="1"/>
            <a:endParaRPr lang="en-US" dirty="0"/>
          </a:p>
        </p:txBody>
      </p:sp>
    </p:spTree>
    <p:extLst>
      <p:ext uri="{BB962C8B-B14F-4D97-AF65-F5344CB8AC3E}">
        <p14:creationId xmlns:p14="http://schemas.microsoft.com/office/powerpoint/2010/main" val="15707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JDBC Driver</a:t>
            </a:r>
          </a:p>
          <a:p>
            <a:pPr lvl="1"/>
            <a:endParaRPr lang="en-US" dirty="0"/>
          </a:p>
        </p:txBody>
      </p:sp>
      <p:pic>
        <p:nvPicPr>
          <p:cNvPr id="5" name="Picture 4">
            <a:extLst>
              <a:ext uri="{FF2B5EF4-FFF2-40B4-BE49-F238E27FC236}">
                <a16:creationId xmlns:a16="http://schemas.microsoft.com/office/drawing/2014/main" id="{B0D2F8FA-22AC-63B8-AC68-546CEE9BF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632" y="1340768"/>
            <a:ext cx="5945864" cy="5552999"/>
          </a:xfrm>
          <a:prstGeom prst="rect">
            <a:avLst/>
          </a:prstGeom>
        </p:spPr>
      </p:pic>
    </p:spTree>
    <p:extLst>
      <p:ext uri="{BB962C8B-B14F-4D97-AF65-F5344CB8AC3E}">
        <p14:creationId xmlns:p14="http://schemas.microsoft.com/office/powerpoint/2010/main" val="414508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Connection</a:t>
            </a:r>
          </a:p>
          <a:p>
            <a:pPr lvl="1"/>
            <a:r>
              <a:rPr lang="en-US" dirty="0"/>
              <a:t>A Connection object represents a connection with a database</a:t>
            </a:r>
          </a:p>
          <a:p>
            <a:pPr lvl="1"/>
            <a:r>
              <a:rPr lang="en-US" dirty="0"/>
              <a:t>Opening a Connection</a:t>
            </a:r>
          </a:p>
          <a:p>
            <a:pPr lvl="2"/>
            <a:r>
              <a:rPr lang="en-US" dirty="0" err="1"/>
              <a:t>DriverManager.getConnection</a:t>
            </a:r>
            <a:endParaRPr lang="en-US" dirty="0"/>
          </a:p>
          <a:p>
            <a:pPr lvl="1"/>
            <a:r>
              <a:rPr lang="en-US" dirty="0"/>
              <a:t>URLs in General Use</a:t>
            </a:r>
          </a:p>
          <a:p>
            <a:pPr lvl="2"/>
            <a:r>
              <a:rPr lang="en-US" dirty="0" err="1"/>
              <a:t>jdbc</a:t>
            </a:r>
            <a:r>
              <a:rPr lang="en-US" dirty="0"/>
              <a:t>:&lt;subprotocol&gt;:&lt;</a:t>
            </a:r>
            <a:r>
              <a:rPr lang="en-US" dirty="0" err="1"/>
              <a:t>subname</a:t>
            </a:r>
            <a:r>
              <a:rPr lang="en-US" dirty="0"/>
              <a:t>&gt;</a:t>
            </a:r>
          </a:p>
          <a:p>
            <a:pPr lvl="1"/>
            <a:endParaRPr lang="en-US" dirty="0"/>
          </a:p>
          <a:p>
            <a:pPr lvl="1"/>
            <a:endParaRPr lang="en-US" dirty="0"/>
          </a:p>
        </p:txBody>
      </p:sp>
      <p:sp>
        <p:nvSpPr>
          <p:cNvPr id="4" name="TextBox 3">
            <a:extLst>
              <a:ext uri="{FF2B5EF4-FFF2-40B4-BE49-F238E27FC236}">
                <a16:creationId xmlns:a16="http://schemas.microsoft.com/office/drawing/2014/main" id="{E5A23530-C916-EBA0-1750-F8C091E056C6}"/>
              </a:ext>
            </a:extLst>
          </p:cNvPr>
          <p:cNvSpPr txBox="1"/>
          <p:nvPr/>
        </p:nvSpPr>
        <p:spPr>
          <a:xfrm>
            <a:off x="2411760" y="5282624"/>
            <a:ext cx="6048672" cy="738664"/>
          </a:xfrm>
          <a:prstGeom prst="rect">
            <a:avLst/>
          </a:prstGeom>
          <a:noFill/>
          <a:ln w="19050">
            <a:solidFill>
              <a:schemeClr val="accent1"/>
            </a:solidFill>
          </a:ln>
        </p:spPr>
        <p:txBody>
          <a:bodyPr wrap="square" rtlCol="0">
            <a:spAutoFit/>
          </a:bodyPr>
          <a:lstStyle/>
          <a:p>
            <a:r>
              <a:rPr lang="en-US" sz="1400" dirty="0">
                <a:latin typeface="Arial" panose="020B0604020202020204" pitchFamily="34" charset="0"/>
                <a:cs typeface="Arial" panose="020B0604020202020204" pitchFamily="34" charset="0"/>
              </a:rPr>
              <a:t>String </a:t>
            </a:r>
            <a:r>
              <a:rPr lang="en-US" sz="1400" dirty="0" err="1">
                <a:latin typeface="Arial" panose="020B0604020202020204" pitchFamily="34" charset="0"/>
                <a:cs typeface="Arial" panose="020B0604020202020204" pitchFamily="34" charset="0"/>
              </a:rPr>
              <a:t>url</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jdbc:mysql</a:t>
            </a:r>
            <a:r>
              <a:rPr lang="en-US" sz="1400" dirty="0">
                <a:latin typeface="Arial" panose="020B0604020202020204" pitchFamily="34" charset="0"/>
                <a:cs typeface="Arial" panose="020B0604020202020204" pitchFamily="34" charset="0"/>
              </a:rPr>
              <a:t>://127.0.0.1:3306/</a:t>
            </a:r>
            <a:r>
              <a:rPr lang="en-US" sz="1400" dirty="0" err="1">
                <a:latin typeface="Arial" panose="020B0604020202020204" pitchFamily="34" charset="0"/>
                <a:cs typeface="Arial" panose="020B0604020202020204" pitchFamily="34" charset="0"/>
              </a:rPr>
              <a:t>mydb</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Connection con = </a:t>
            </a:r>
            <a:r>
              <a:rPr lang="en-US" sz="1400" dirty="0" err="1">
                <a:latin typeface="Arial" panose="020B0604020202020204" pitchFamily="34" charset="0"/>
                <a:cs typeface="Arial" panose="020B0604020202020204" pitchFamily="34" charset="0"/>
              </a:rPr>
              <a:t>DriverManager.getConnection</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url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user",“password</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8222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err="1"/>
              <a:t>DriverManager</a:t>
            </a:r>
            <a:endParaRPr lang="en-US" dirty="0"/>
          </a:p>
          <a:p>
            <a:pPr lvl="1"/>
            <a:r>
              <a:rPr lang="en-US" dirty="0"/>
              <a:t>The </a:t>
            </a:r>
            <a:r>
              <a:rPr lang="en-US" dirty="0" err="1"/>
              <a:t>DriverManager</a:t>
            </a:r>
            <a:r>
              <a:rPr lang="en-US" dirty="0"/>
              <a:t> class is the management layer of JDBC working between the user and the drivers</a:t>
            </a:r>
          </a:p>
          <a:p>
            <a:pPr lvl="1"/>
            <a:r>
              <a:rPr lang="en-US" dirty="0"/>
              <a:t>Loading the driver manager</a:t>
            </a:r>
          </a:p>
          <a:p>
            <a:pPr lvl="2"/>
            <a:r>
              <a:rPr lang="en-US" dirty="0" err="1"/>
              <a:t>Class.forName</a:t>
            </a:r>
            <a:r>
              <a:rPr lang="en-US" dirty="0"/>
              <a:t>("</a:t>
            </a:r>
            <a:r>
              <a:rPr lang="en-US" dirty="0" err="1"/>
              <a:t>com.mysql.jdbc.Driver</a:t>
            </a:r>
            <a:r>
              <a:rPr lang="en-US" dirty="0"/>
              <a:t>");</a:t>
            </a:r>
          </a:p>
          <a:p>
            <a:pPr lvl="1"/>
            <a:r>
              <a:rPr lang="en-US" dirty="0"/>
              <a:t>Establishing a Connection</a:t>
            </a:r>
          </a:p>
        </p:txBody>
      </p:sp>
      <p:sp>
        <p:nvSpPr>
          <p:cNvPr id="4" name="TextBox 3">
            <a:extLst>
              <a:ext uri="{FF2B5EF4-FFF2-40B4-BE49-F238E27FC236}">
                <a16:creationId xmlns:a16="http://schemas.microsoft.com/office/drawing/2014/main" id="{3D275B11-713C-AB62-5D95-3AA79DB692DB}"/>
              </a:ext>
            </a:extLst>
          </p:cNvPr>
          <p:cNvSpPr txBox="1"/>
          <p:nvPr/>
        </p:nvSpPr>
        <p:spPr>
          <a:xfrm>
            <a:off x="2411760" y="5157192"/>
            <a:ext cx="6048672" cy="1169551"/>
          </a:xfrm>
          <a:prstGeom prst="rect">
            <a:avLst/>
          </a:prstGeom>
          <a:noFill/>
          <a:ln w="19050">
            <a:solidFill>
              <a:schemeClr val="accent1"/>
            </a:solidFill>
          </a:ln>
        </p:spPr>
        <p:txBody>
          <a:bodyPr wrap="square" rtlCol="0">
            <a:spAutoFit/>
          </a:bodyPr>
          <a:lstStyle/>
          <a:p>
            <a:r>
              <a:rPr lang="en-US" sz="1400" dirty="0" err="1">
                <a:latin typeface="Arial" panose="020B0604020202020204" pitchFamily="34" charset="0"/>
                <a:cs typeface="Arial" panose="020B0604020202020204" pitchFamily="34" charset="0"/>
              </a:rPr>
              <a:t>Class.forName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com.mysql.jdbc.Driver</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String </a:t>
            </a:r>
            <a:r>
              <a:rPr lang="en-US" sz="1400" dirty="0" err="1">
                <a:latin typeface="Arial" panose="020B0604020202020204" pitchFamily="34" charset="0"/>
                <a:cs typeface="Arial" panose="020B0604020202020204" pitchFamily="34" charset="0"/>
              </a:rPr>
              <a:t>url</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jdbc:mysql</a:t>
            </a:r>
            <a:r>
              <a:rPr lang="en-US" sz="1400" dirty="0">
                <a:latin typeface="Arial" panose="020B0604020202020204" pitchFamily="34" charset="0"/>
                <a:cs typeface="Arial" panose="020B0604020202020204" pitchFamily="34" charset="0"/>
              </a:rPr>
              <a:t>://127.0.0.1:3306/</a:t>
            </a:r>
            <a:r>
              <a:rPr lang="en-US" sz="1400" dirty="0" err="1">
                <a:latin typeface="Arial" panose="020B0604020202020204" pitchFamily="34" charset="0"/>
                <a:cs typeface="Arial" panose="020B0604020202020204" pitchFamily="34" charset="0"/>
              </a:rPr>
              <a:t>mydb</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Connection con = </a:t>
            </a:r>
            <a:r>
              <a:rPr lang="en-US" sz="1400" dirty="0" err="1">
                <a:latin typeface="Arial" panose="020B0604020202020204" pitchFamily="34" charset="0"/>
                <a:cs typeface="Arial" panose="020B0604020202020204" pitchFamily="34" charset="0"/>
              </a:rPr>
              <a:t>DriverManager.getConnection</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url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user",“password</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764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a:t>
            </a:r>
          </a:p>
        </p:txBody>
      </p:sp>
      <p:sp>
        <p:nvSpPr>
          <p:cNvPr id="3" name="Content Placeholder 2"/>
          <p:cNvSpPr>
            <a:spLocks noGrp="1"/>
          </p:cNvSpPr>
          <p:nvPr>
            <p:ph idx="1"/>
          </p:nvPr>
        </p:nvSpPr>
        <p:spPr/>
        <p:txBody>
          <a:bodyPr/>
          <a:lstStyle/>
          <a:p>
            <a:r>
              <a:rPr lang="en-US" dirty="0"/>
              <a:t>DBMS Driver &amp; URL</a:t>
            </a:r>
          </a:p>
          <a:p>
            <a:pPr lvl="1"/>
            <a:endParaRPr lang="en-US" dirty="0"/>
          </a:p>
        </p:txBody>
      </p:sp>
      <p:graphicFrame>
        <p:nvGraphicFramePr>
          <p:cNvPr id="5" name="Table 4">
            <a:extLst>
              <a:ext uri="{FF2B5EF4-FFF2-40B4-BE49-F238E27FC236}">
                <a16:creationId xmlns:a16="http://schemas.microsoft.com/office/drawing/2014/main" id="{AF002C87-8435-886A-66F3-D5D68ABC5399}"/>
              </a:ext>
            </a:extLst>
          </p:cNvPr>
          <p:cNvGraphicFramePr>
            <a:graphicFrameLocks noGrp="1"/>
          </p:cNvGraphicFramePr>
          <p:nvPr>
            <p:extLst>
              <p:ext uri="{D42A27DB-BD31-4B8C-83A1-F6EECF244321}">
                <p14:modId xmlns:p14="http://schemas.microsoft.com/office/powerpoint/2010/main" val="3648783836"/>
              </p:ext>
            </p:extLst>
          </p:nvPr>
        </p:nvGraphicFramePr>
        <p:xfrm>
          <a:off x="1403648" y="2129428"/>
          <a:ext cx="7605584" cy="4467924"/>
        </p:xfrm>
        <a:graphic>
          <a:graphicData uri="http://schemas.openxmlformats.org/drawingml/2006/table">
            <a:tbl>
              <a:tblPr/>
              <a:tblGrid>
                <a:gridCol w="864096">
                  <a:extLst>
                    <a:ext uri="{9D8B030D-6E8A-4147-A177-3AD203B41FA5}">
                      <a16:colId xmlns:a16="http://schemas.microsoft.com/office/drawing/2014/main" val="4011876692"/>
                    </a:ext>
                  </a:extLst>
                </a:gridCol>
                <a:gridCol w="3024336">
                  <a:extLst>
                    <a:ext uri="{9D8B030D-6E8A-4147-A177-3AD203B41FA5}">
                      <a16:colId xmlns:a16="http://schemas.microsoft.com/office/drawing/2014/main" val="3299468329"/>
                    </a:ext>
                  </a:extLst>
                </a:gridCol>
                <a:gridCol w="3717152">
                  <a:extLst>
                    <a:ext uri="{9D8B030D-6E8A-4147-A177-3AD203B41FA5}">
                      <a16:colId xmlns:a16="http://schemas.microsoft.com/office/drawing/2014/main" val="57682589"/>
                    </a:ext>
                  </a:extLst>
                </a:gridCol>
              </a:tblGrid>
              <a:tr h="273473">
                <a:tc>
                  <a:txBody>
                    <a:bodyPr/>
                    <a:lstStyle/>
                    <a:p>
                      <a:pPr algn="l" fontAlgn="t"/>
                      <a:r>
                        <a:rPr lang="en-US" sz="1700" dirty="0">
                          <a:solidFill>
                            <a:srgbClr val="000000"/>
                          </a:solidFill>
                          <a:effectLst/>
                          <a:latin typeface="times new roman" panose="02020603050405020304" pitchFamily="18" charset="0"/>
                        </a:rPr>
                        <a:t>DB</a:t>
                      </a:r>
                    </a:p>
                  </a:txBody>
                  <a:tcPr marL="86758" marR="86758" marT="86758" marB="867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700" dirty="0">
                          <a:solidFill>
                            <a:srgbClr val="000000"/>
                          </a:solidFill>
                          <a:effectLst/>
                          <a:latin typeface="times new roman" panose="02020603050405020304" pitchFamily="18" charset="0"/>
                        </a:rPr>
                        <a:t>Driver</a:t>
                      </a:r>
                    </a:p>
                  </a:txBody>
                  <a:tcPr marL="86758" marR="86758" marT="86758" marB="867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700" dirty="0">
                          <a:solidFill>
                            <a:srgbClr val="000000"/>
                          </a:solidFill>
                          <a:effectLst/>
                          <a:latin typeface="times new roman" panose="02020603050405020304" pitchFamily="18" charset="0"/>
                        </a:rPr>
                        <a:t>URL</a:t>
                      </a:r>
                    </a:p>
                  </a:txBody>
                  <a:tcPr marL="86758" marR="86758" marT="86758" marB="867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359782156"/>
                  </a:ext>
                </a:extLst>
              </a:tr>
              <a:tr h="564474">
                <a:tc>
                  <a:txBody>
                    <a:bodyPr/>
                    <a:lstStyle/>
                    <a:p>
                      <a:pPr algn="l" fontAlgn="t"/>
                      <a:r>
                        <a:rPr lang="en-US" sz="1200" dirty="0">
                          <a:solidFill>
                            <a:srgbClr val="333333"/>
                          </a:solidFill>
                          <a:effectLst/>
                          <a:latin typeface="+mn-lt"/>
                          <a:cs typeface="Arial" panose="020B0604020202020204" pitchFamily="34" charset="0"/>
                        </a:rPr>
                        <a:t>MySQL</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com.mysql.jdbc.Driver</a:t>
                      </a:r>
                      <a:endParaRPr lang="en-US" sz="1200" dirty="0">
                        <a:solidFill>
                          <a:srgbClr val="333333"/>
                        </a:solidFill>
                        <a:effectLst/>
                        <a:latin typeface="+mn-lt"/>
                        <a:cs typeface="Arial" panose="020B0604020202020204" pitchFamily="34" charset="0"/>
                      </a:endParaRPr>
                    </a:p>
                    <a:p>
                      <a:pPr algn="l" fontAlgn="t"/>
                      <a:r>
                        <a:rPr lang="en-US" sz="1200" dirty="0" err="1">
                          <a:solidFill>
                            <a:srgbClr val="333333"/>
                          </a:solidFill>
                          <a:effectLst/>
                          <a:latin typeface="+mn-lt"/>
                          <a:cs typeface="Arial" panose="020B0604020202020204" pitchFamily="34" charset="0"/>
                        </a:rPr>
                        <a:t>com.mysql.cj.jdbc.Driver</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jdbc:mysql</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host:port</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dbname</a:t>
                      </a:r>
                      <a:endParaRPr lang="en-US" sz="1200" dirty="0">
                        <a:solidFill>
                          <a:srgbClr val="333333"/>
                        </a:solidFill>
                        <a:effectLst/>
                        <a:latin typeface="+mn-lt"/>
                        <a:cs typeface="Arial" panose="020B0604020202020204" pitchFamily="34" charset="0"/>
                      </a:endParaRPr>
                    </a:p>
                    <a:p>
                      <a:pPr algn="l" fontAlgn="t"/>
                      <a:r>
                        <a:rPr lang="en-US" sz="1200" dirty="0">
                          <a:solidFill>
                            <a:srgbClr val="333333"/>
                          </a:solidFill>
                          <a:effectLst/>
                          <a:latin typeface="+mn-lt"/>
                          <a:cs typeface="Arial" panose="020B0604020202020204" pitchFamily="34" charset="0"/>
                        </a:rPr>
                        <a:t>ex.  </a:t>
                      </a:r>
                      <a:r>
                        <a:rPr lang="en-US" sz="1200" dirty="0" err="1">
                          <a:solidFill>
                            <a:srgbClr val="333333"/>
                          </a:solidFill>
                          <a:effectLst/>
                          <a:latin typeface="+mn-lt"/>
                          <a:cs typeface="Arial" panose="020B0604020202020204" pitchFamily="34" charset="0"/>
                        </a:rPr>
                        <a:t>jdbc:mysql</a:t>
                      </a:r>
                      <a:r>
                        <a:rPr lang="en-US" sz="1200" dirty="0">
                          <a:solidFill>
                            <a:srgbClr val="333333"/>
                          </a:solidFill>
                          <a:effectLst/>
                          <a:latin typeface="+mn-lt"/>
                          <a:cs typeface="Arial" panose="020B0604020202020204" pitchFamily="34" charset="0"/>
                        </a:rPr>
                        <a:t>://127.0.0.1:3306/</a:t>
                      </a:r>
                      <a:r>
                        <a:rPr lang="en-US" sz="1200" dirty="0" err="1">
                          <a:solidFill>
                            <a:srgbClr val="333333"/>
                          </a:solidFill>
                          <a:effectLst/>
                          <a:latin typeface="+mn-lt"/>
                          <a:cs typeface="Arial" panose="020B0604020202020204" pitchFamily="34" charset="0"/>
                        </a:rPr>
                        <a:t>mydb</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7525063"/>
                  </a:ext>
                </a:extLst>
              </a:tr>
              <a:tr h="564474">
                <a:tc>
                  <a:txBody>
                    <a:bodyPr/>
                    <a:lstStyle/>
                    <a:p>
                      <a:pPr algn="l" fontAlgn="t"/>
                      <a:r>
                        <a:rPr lang="en-US" sz="1200" dirty="0" err="1">
                          <a:solidFill>
                            <a:srgbClr val="333333"/>
                          </a:solidFill>
                          <a:effectLst/>
                          <a:latin typeface="+mn-lt"/>
                          <a:cs typeface="Arial" panose="020B0604020202020204" pitchFamily="34" charset="0"/>
                        </a:rPr>
                        <a:t>SQLServer</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com.microsoft.sqlserver.jdbc.SQLServerDriver</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jdbc:sqlserver</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host:port;DatabaseName</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dbname</a:t>
                      </a:r>
                      <a:endParaRPr lang="en-US" sz="1200" dirty="0">
                        <a:solidFill>
                          <a:srgbClr val="333333"/>
                        </a:solidFill>
                        <a:effectLst/>
                        <a:latin typeface="+mn-lt"/>
                        <a:cs typeface="Arial" panose="020B0604020202020204" pitchFamily="34" charset="0"/>
                      </a:endParaRPr>
                    </a:p>
                    <a:p>
                      <a:pPr algn="l" fontAlgn="t"/>
                      <a:r>
                        <a:rPr lang="en-US" sz="1200" dirty="0">
                          <a:solidFill>
                            <a:srgbClr val="333333"/>
                          </a:solidFill>
                          <a:effectLst/>
                          <a:latin typeface="+mn-lt"/>
                          <a:cs typeface="Arial" panose="020B0604020202020204" pitchFamily="34" charset="0"/>
                        </a:rPr>
                        <a:t>ex. </a:t>
                      </a:r>
                      <a:r>
                        <a:rPr lang="en-US" sz="1200" dirty="0" err="1">
                          <a:solidFill>
                            <a:srgbClr val="333333"/>
                          </a:solidFill>
                          <a:effectLst/>
                          <a:latin typeface="+mn-lt"/>
                          <a:cs typeface="Arial" panose="020B0604020202020204" pitchFamily="34" charset="0"/>
                        </a:rPr>
                        <a:t>jdbc:sqlserver</a:t>
                      </a:r>
                      <a:r>
                        <a:rPr lang="en-US" sz="1200" dirty="0">
                          <a:solidFill>
                            <a:srgbClr val="333333"/>
                          </a:solidFill>
                          <a:effectLst/>
                          <a:latin typeface="+mn-lt"/>
                          <a:cs typeface="Arial" panose="020B0604020202020204" pitchFamily="34" charset="0"/>
                        </a:rPr>
                        <a:t>://127.0.0.1:1433;DatabaseName=</a:t>
                      </a:r>
                      <a:r>
                        <a:rPr lang="en-US" sz="1200" dirty="0" err="1">
                          <a:solidFill>
                            <a:srgbClr val="333333"/>
                          </a:solidFill>
                          <a:effectLst/>
                          <a:latin typeface="+mn-lt"/>
                          <a:cs typeface="Arial" panose="020B0604020202020204" pitchFamily="34" charset="0"/>
                        </a:rPr>
                        <a:t>mydb</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2216421"/>
                  </a:ext>
                </a:extLst>
              </a:tr>
              <a:tr h="564474">
                <a:tc>
                  <a:txBody>
                    <a:bodyPr/>
                    <a:lstStyle/>
                    <a:p>
                      <a:pPr algn="l" fontAlgn="t"/>
                      <a:r>
                        <a:rPr lang="en-US" sz="1200" dirty="0">
                          <a:solidFill>
                            <a:srgbClr val="333333"/>
                          </a:solidFill>
                          <a:effectLst/>
                          <a:latin typeface="+mn-lt"/>
                          <a:cs typeface="Arial" panose="020B0604020202020204" pitchFamily="34" charset="0"/>
                        </a:rPr>
                        <a:t>Informix</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com.informix.jdbc.IfxDriver</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jdbc:informix-sqli</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host:port</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dbname:INFORMIXSERVER</a:t>
                      </a:r>
                      <a:r>
                        <a:rPr lang="en-US" sz="1200" dirty="0">
                          <a:solidFill>
                            <a:srgbClr val="333333"/>
                          </a:solidFill>
                          <a:effectLst/>
                          <a:latin typeface="+mn-lt"/>
                          <a:cs typeface="Arial" panose="020B0604020202020204" pitchFamily="34" charset="0"/>
                        </a:rPr>
                        <a:t>=online</a:t>
                      </a:r>
                    </a:p>
                    <a:p>
                      <a:pPr algn="l" fontAlgn="t"/>
                      <a:r>
                        <a:rPr lang="en-US" sz="1200" dirty="0">
                          <a:solidFill>
                            <a:srgbClr val="333333"/>
                          </a:solidFill>
                          <a:effectLst/>
                          <a:latin typeface="+mn-lt"/>
                          <a:cs typeface="Arial" panose="020B0604020202020204" pitchFamily="34" charset="0"/>
                        </a:rPr>
                        <a:t>ex. </a:t>
                      </a:r>
                    </a:p>
                    <a:p>
                      <a:pPr algn="l" fontAlgn="t"/>
                      <a:r>
                        <a:rPr lang="en-US" sz="1200" dirty="0" err="1">
                          <a:solidFill>
                            <a:srgbClr val="333333"/>
                          </a:solidFill>
                          <a:effectLst/>
                          <a:latin typeface="+mn-lt"/>
                          <a:cs typeface="Arial" panose="020B0604020202020204" pitchFamily="34" charset="0"/>
                        </a:rPr>
                        <a:t>jdbc:informix-sqli</a:t>
                      </a:r>
                      <a:r>
                        <a:rPr lang="en-US" sz="1200" dirty="0">
                          <a:solidFill>
                            <a:srgbClr val="333333"/>
                          </a:solidFill>
                          <a:effectLst/>
                          <a:latin typeface="+mn-lt"/>
                          <a:cs typeface="Arial" panose="020B0604020202020204" pitchFamily="34" charset="0"/>
                        </a:rPr>
                        <a:t>://127.0.0.1:9088/</a:t>
                      </a:r>
                      <a:r>
                        <a:rPr lang="en-US" sz="1200" dirty="0" err="1">
                          <a:solidFill>
                            <a:srgbClr val="333333"/>
                          </a:solidFill>
                          <a:effectLst/>
                          <a:latin typeface="+mn-lt"/>
                          <a:cs typeface="Arial" panose="020B0604020202020204" pitchFamily="34" charset="0"/>
                        </a:rPr>
                        <a:t>mydb:INFORMIXSERVER</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ol_svr_custom</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9213053"/>
                  </a:ext>
                </a:extLst>
              </a:tr>
              <a:tr h="564474">
                <a:tc>
                  <a:txBody>
                    <a:bodyPr/>
                    <a:lstStyle/>
                    <a:p>
                      <a:pPr algn="l" fontAlgn="t"/>
                      <a:r>
                        <a:rPr lang="en-US" sz="1200" dirty="0">
                          <a:solidFill>
                            <a:srgbClr val="333333"/>
                          </a:solidFill>
                          <a:effectLst/>
                          <a:latin typeface="+mn-lt"/>
                          <a:cs typeface="Arial" panose="020B0604020202020204" pitchFamily="34" charset="0"/>
                        </a:rPr>
                        <a:t>Oracle</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oracle.jdbc.driver.OracleDriver</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jdbc:oracle:thin</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host:port:dbname</a:t>
                      </a:r>
                      <a:endParaRPr lang="en-US" sz="1200" dirty="0">
                        <a:solidFill>
                          <a:srgbClr val="333333"/>
                        </a:solidFill>
                        <a:effectLst/>
                        <a:latin typeface="+mn-lt"/>
                        <a:cs typeface="Arial" panose="020B0604020202020204" pitchFamily="34" charset="0"/>
                      </a:endParaRPr>
                    </a:p>
                    <a:p>
                      <a:pPr algn="l" fontAlgn="t"/>
                      <a:r>
                        <a:rPr lang="en-US" sz="1200" dirty="0">
                          <a:solidFill>
                            <a:srgbClr val="333333"/>
                          </a:solidFill>
                          <a:effectLst/>
                          <a:latin typeface="+mn-lt"/>
                          <a:cs typeface="Arial" panose="020B0604020202020204" pitchFamily="34" charset="0"/>
                        </a:rPr>
                        <a:t>ex. </a:t>
                      </a:r>
                      <a:r>
                        <a:rPr lang="en-US" sz="1200" dirty="0" err="1">
                          <a:solidFill>
                            <a:srgbClr val="333333"/>
                          </a:solidFill>
                          <a:effectLst/>
                          <a:latin typeface="+mn-lt"/>
                          <a:cs typeface="Arial" panose="020B0604020202020204" pitchFamily="34" charset="0"/>
                        </a:rPr>
                        <a:t>jdbc:oracle:thin</a:t>
                      </a:r>
                      <a:r>
                        <a:rPr lang="en-US" sz="1200" dirty="0">
                          <a:solidFill>
                            <a:srgbClr val="333333"/>
                          </a:solidFill>
                          <a:effectLst/>
                          <a:latin typeface="+mn-lt"/>
                          <a:cs typeface="Arial" panose="020B0604020202020204" pitchFamily="34" charset="0"/>
                        </a:rPr>
                        <a:t>:@127.0.0.1:1521:mydb</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567190"/>
                  </a:ext>
                </a:extLst>
              </a:tr>
              <a:tr h="564474">
                <a:tc>
                  <a:txBody>
                    <a:bodyPr/>
                    <a:lstStyle/>
                    <a:p>
                      <a:pPr algn="l" fontAlgn="t"/>
                      <a:r>
                        <a:rPr lang="en-US" sz="1200" dirty="0">
                          <a:solidFill>
                            <a:srgbClr val="333333"/>
                          </a:solidFill>
                          <a:effectLst/>
                          <a:latin typeface="+mn-lt"/>
                          <a:cs typeface="Arial" panose="020B0604020202020204" pitchFamily="34" charset="0"/>
                        </a:rPr>
                        <a:t>DB2</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a:solidFill>
                            <a:srgbClr val="333333"/>
                          </a:solidFill>
                          <a:effectLst/>
                          <a:latin typeface="+mn-lt"/>
                          <a:cs typeface="Arial" panose="020B0604020202020204" pitchFamily="34" charset="0"/>
                        </a:rPr>
                        <a:t>com.ibm.db2.jcc.DB2Driver</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fr-FR" sz="1200" dirty="0">
                          <a:solidFill>
                            <a:srgbClr val="333333"/>
                          </a:solidFill>
                          <a:effectLst/>
                          <a:latin typeface="+mn-lt"/>
                          <a:cs typeface="Arial" panose="020B0604020202020204" pitchFamily="34" charset="0"/>
                        </a:rPr>
                        <a:t>jdbc:db2://</a:t>
                      </a:r>
                      <a:r>
                        <a:rPr lang="fr-FR" sz="1200" dirty="0" err="1">
                          <a:solidFill>
                            <a:srgbClr val="333333"/>
                          </a:solidFill>
                          <a:effectLst/>
                          <a:latin typeface="+mn-lt"/>
                          <a:cs typeface="Arial" panose="020B0604020202020204" pitchFamily="34" charset="0"/>
                        </a:rPr>
                        <a:t>host:port</a:t>
                      </a:r>
                      <a:r>
                        <a:rPr lang="fr-FR" sz="1200" dirty="0">
                          <a:solidFill>
                            <a:srgbClr val="333333"/>
                          </a:solidFill>
                          <a:effectLst/>
                          <a:latin typeface="+mn-lt"/>
                          <a:cs typeface="Arial" panose="020B0604020202020204" pitchFamily="34" charset="0"/>
                        </a:rPr>
                        <a:t>/</a:t>
                      </a:r>
                      <a:r>
                        <a:rPr lang="fr-FR" sz="1200" dirty="0" err="1">
                          <a:solidFill>
                            <a:srgbClr val="333333"/>
                          </a:solidFill>
                          <a:effectLst/>
                          <a:latin typeface="+mn-lt"/>
                          <a:cs typeface="Arial" panose="020B0604020202020204" pitchFamily="34" charset="0"/>
                        </a:rPr>
                        <a:t>dbname</a:t>
                      </a:r>
                      <a:endParaRPr lang="fr-FR" sz="1200" dirty="0">
                        <a:solidFill>
                          <a:srgbClr val="333333"/>
                        </a:solidFill>
                        <a:effectLst/>
                        <a:latin typeface="+mn-lt"/>
                        <a:cs typeface="Arial" panose="020B0604020202020204" pitchFamily="34" charset="0"/>
                      </a:endParaRPr>
                    </a:p>
                    <a:p>
                      <a:pPr algn="l" fontAlgn="t"/>
                      <a:r>
                        <a:rPr lang="fr-FR" sz="1200" dirty="0">
                          <a:solidFill>
                            <a:srgbClr val="333333"/>
                          </a:solidFill>
                          <a:effectLst/>
                          <a:latin typeface="+mn-lt"/>
                          <a:cs typeface="Arial" panose="020B0604020202020204" pitchFamily="34" charset="0"/>
                        </a:rPr>
                        <a:t>ex. </a:t>
                      </a:r>
                      <a:r>
                        <a:rPr lang="en-US" sz="1200" dirty="0">
                          <a:solidFill>
                            <a:srgbClr val="333333"/>
                          </a:solidFill>
                          <a:effectLst/>
                          <a:latin typeface="+mn-lt"/>
                          <a:cs typeface="Arial" panose="020B0604020202020204" pitchFamily="34" charset="0"/>
                        </a:rPr>
                        <a:t>jdbc:db2://127.0.0.1:50000/</a:t>
                      </a:r>
                      <a:r>
                        <a:rPr lang="en-US" sz="1200" dirty="0" err="1">
                          <a:solidFill>
                            <a:srgbClr val="333333"/>
                          </a:solidFill>
                          <a:effectLst/>
                          <a:latin typeface="+mn-lt"/>
                          <a:cs typeface="Arial" panose="020B0604020202020204" pitchFamily="34" charset="0"/>
                        </a:rPr>
                        <a:t>mydb</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5230911"/>
                  </a:ext>
                </a:extLst>
              </a:tr>
              <a:tr h="564474">
                <a:tc>
                  <a:txBody>
                    <a:bodyPr/>
                    <a:lstStyle/>
                    <a:p>
                      <a:pPr algn="l" fontAlgn="t"/>
                      <a:r>
                        <a:rPr lang="en-US" sz="1200" dirty="0">
                          <a:solidFill>
                            <a:srgbClr val="333333"/>
                          </a:solidFill>
                          <a:effectLst/>
                          <a:latin typeface="+mn-lt"/>
                          <a:cs typeface="Arial" panose="020B0604020202020204" pitchFamily="34" charset="0"/>
                        </a:rPr>
                        <a:t>PostgreSQL</a:t>
                      </a: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org.postgresql.Driver</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dirty="0" err="1">
                          <a:solidFill>
                            <a:srgbClr val="333333"/>
                          </a:solidFill>
                          <a:effectLst/>
                          <a:latin typeface="+mn-lt"/>
                          <a:cs typeface="Arial" panose="020B0604020202020204" pitchFamily="34" charset="0"/>
                        </a:rPr>
                        <a:t>jdbc:postgresql</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host:port</a:t>
                      </a:r>
                      <a:r>
                        <a:rPr lang="en-US" sz="1200" dirty="0">
                          <a:solidFill>
                            <a:srgbClr val="333333"/>
                          </a:solidFill>
                          <a:effectLst/>
                          <a:latin typeface="+mn-lt"/>
                          <a:cs typeface="Arial" panose="020B0604020202020204" pitchFamily="34" charset="0"/>
                        </a:rPr>
                        <a:t>/</a:t>
                      </a:r>
                      <a:r>
                        <a:rPr lang="en-US" sz="1200" dirty="0" err="1">
                          <a:solidFill>
                            <a:srgbClr val="333333"/>
                          </a:solidFill>
                          <a:effectLst/>
                          <a:latin typeface="+mn-lt"/>
                          <a:cs typeface="Arial" panose="020B0604020202020204" pitchFamily="34" charset="0"/>
                        </a:rPr>
                        <a:t>dbname</a:t>
                      </a:r>
                      <a:endParaRPr lang="en-US" sz="1200" dirty="0">
                        <a:solidFill>
                          <a:srgbClr val="333333"/>
                        </a:solidFill>
                        <a:effectLst/>
                        <a:latin typeface="+mn-lt"/>
                        <a:cs typeface="Arial" panose="020B0604020202020204" pitchFamily="34" charset="0"/>
                      </a:endParaRPr>
                    </a:p>
                    <a:p>
                      <a:pPr algn="l" fontAlgn="t"/>
                      <a:r>
                        <a:rPr lang="en-US" sz="1200" dirty="0">
                          <a:solidFill>
                            <a:srgbClr val="333333"/>
                          </a:solidFill>
                          <a:effectLst/>
                          <a:latin typeface="+mn-lt"/>
                          <a:cs typeface="Arial" panose="020B0604020202020204" pitchFamily="34" charset="0"/>
                        </a:rPr>
                        <a:t>ex. </a:t>
                      </a:r>
                      <a:r>
                        <a:rPr lang="en-US" sz="1200" dirty="0" err="1">
                          <a:solidFill>
                            <a:srgbClr val="333333"/>
                          </a:solidFill>
                          <a:effectLst/>
                          <a:latin typeface="+mn-lt"/>
                          <a:cs typeface="Arial" panose="020B0604020202020204" pitchFamily="34" charset="0"/>
                        </a:rPr>
                        <a:t>jdbc:postgresql</a:t>
                      </a:r>
                      <a:r>
                        <a:rPr lang="en-US" sz="1200" dirty="0">
                          <a:solidFill>
                            <a:srgbClr val="333333"/>
                          </a:solidFill>
                          <a:effectLst/>
                          <a:latin typeface="+mn-lt"/>
                          <a:cs typeface="Arial" panose="020B0604020202020204" pitchFamily="34" charset="0"/>
                        </a:rPr>
                        <a:t>://localhost:5432/</a:t>
                      </a:r>
                      <a:r>
                        <a:rPr lang="en-US" sz="1200" dirty="0" err="1">
                          <a:solidFill>
                            <a:srgbClr val="333333"/>
                          </a:solidFill>
                          <a:effectLst/>
                          <a:latin typeface="+mn-lt"/>
                          <a:cs typeface="Arial" panose="020B0604020202020204" pitchFamily="34" charset="0"/>
                        </a:rPr>
                        <a:t>mydb</a:t>
                      </a:r>
                      <a:endParaRPr lang="en-US" sz="1200" dirty="0">
                        <a:solidFill>
                          <a:srgbClr val="333333"/>
                        </a:solidFill>
                        <a:effectLst/>
                        <a:latin typeface="+mn-lt"/>
                        <a:cs typeface="Arial" panose="020B0604020202020204" pitchFamily="34" charset="0"/>
                      </a:endParaRPr>
                    </a:p>
                  </a:txBody>
                  <a:tcPr marL="57839" marR="57839" marT="57839" marB="57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152057"/>
                  </a:ext>
                </a:extLst>
              </a:tr>
            </a:tbl>
          </a:graphicData>
        </a:graphic>
      </p:graphicFrame>
    </p:spTree>
    <p:extLst>
      <p:ext uri="{BB962C8B-B14F-4D97-AF65-F5344CB8AC3E}">
        <p14:creationId xmlns:p14="http://schemas.microsoft.com/office/powerpoint/2010/main" val="1492521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4047</TotalTime>
  <Words>2283</Words>
  <Application>Microsoft Office PowerPoint</Application>
  <PresentationFormat>On-screen Show (4:3)</PresentationFormat>
  <Paragraphs>343</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Gill Sans MT</vt:lpstr>
      <vt:lpstr>Times New Roman</vt:lpstr>
      <vt:lpstr>Verdana</vt:lpstr>
      <vt:lpstr>Wingdings 2</vt:lpstr>
      <vt:lpstr>Solstice</vt:lpstr>
      <vt:lpstr>Introduction to JDBC</vt:lpstr>
      <vt:lpstr>Agenda</vt:lpstr>
      <vt:lpstr>JDBC</vt:lpstr>
      <vt:lpstr>JDBC</vt:lpstr>
      <vt:lpstr>JDBC</vt:lpstr>
      <vt:lpstr>JDBC</vt:lpstr>
      <vt:lpstr>JDBC</vt:lpstr>
      <vt:lpstr>JDBC</vt:lpstr>
      <vt:lpstr>JDBC</vt:lpstr>
      <vt:lpstr>JDBC</vt:lpstr>
      <vt:lpstr>JDBC</vt:lpstr>
      <vt:lpstr>JDBC</vt:lpstr>
      <vt:lpstr>JDBC</vt:lpstr>
      <vt:lpstr>JDBC</vt:lpstr>
      <vt:lpstr>JDBC</vt:lpstr>
      <vt:lpstr>JDBC</vt:lpstr>
      <vt:lpstr>JDBC</vt:lpstr>
      <vt:lpstr>JDBC</vt:lpstr>
      <vt:lpstr>JDBC</vt:lpstr>
      <vt:lpstr>JDBC</vt:lpstr>
      <vt:lpstr>JDBC</vt:lpstr>
      <vt:lpstr>JDBC</vt:lpstr>
      <vt:lpstr>JDBC</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dc:title>
  <dc:creator>tassun_o</dc:creator>
  <cp:lastModifiedBy>Tassun Oros</cp:lastModifiedBy>
  <cp:revision>583</cp:revision>
  <dcterms:created xsi:type="dcterms:W3CDTF">2014-11-15T08:14:00Z</dcterms:created>
  <dcterms:modified xsi:type="dcterms:W3CDTF">2023-02-15T05:54:06Z</dcterms:modified>
</cp:coreProperties>
</file>