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2"/>
  </p:notesMasterIdLst>
  <p:sldIdLst>
    <p:sldId id="256" r:id="rId2"/>
    <p:sldId id="444" r:id="rId3"/>
    <p:sldId id="448" r:id="rId4"/>
    <p:sldId id="445" r:id="rId5"/>
    <p:sldId id="362" r:id="rId6"/>
    <p:sldId id="450" r:id="rId7"/>
    <p:sldId id="451" r:id="rId8"/>
    <p:sldId id="457" r:id="rId9"/>
    <p:sldId id="458" r:id="rId10"/>
    <p:sldId id="459" r:id="rId11"/>
    <p:sldId id="453" r:id="rId12"/>
    <p:sldId id="454" r:id="rId13"/>
    <p:sldId id="455" r:id="rId14"/>
    <p:sldId id="460" r:id="rId15"/>
    <p:sldId id="471" r:id="rId16"/>
    <p:sldId id="456" r:id="rId17"/>
    <p:sldId id="470" r:id="rId18"/>
    <p:sldId id="472" r:id="rId19"/>
    <p:sldId id="461" r:id="rId20"/>
    <p:sldId id="473" r:id="rId21"/>
    <p:sldId id="474" r:id="rId22"/>
    <p:sldId id="475" r:id="rId23"/>
    <p:sldId id="476" r:id="rId24"/>
    <p:sldId id="477" r:id="rId25"/>
    <p:sldId id="462" r:id="rId26"/>
    <p:sldId id="463" r:id="rId27"/>
    <p:sldId id="478" r:id="rId28"/>
    <p:sldId id="479" r:id="rId29"/>
    <p:sldId id="480" r:id="rId30"/>
    <p:sldId id="481" r:id="rId31"/>
    <p:sldId id="482" r:id="rId32"/>
    <p:sldId id="464" r:id="rId33"/>
    <p:sldId id="483" r:id="rId34"/>
    <p:sldId id="484" r:id="rId35"/>
    <p:sldId id="465" r:id="rId36"/>
    <p:sldId id="485" r:id="rId37"/>
    <p:sldId id="466" r:id="rId38"/>
    <p:sldId id="467" r:id="rId39"/>
    <p:sldId id="486" r:id="rId40"/>
    <p:sldId id="487" r:id="rId41"/>
    <p:sldId id="488" r:id="rId42"/>
    <p:sldId id="489" r:id="rId43"/>
    <p:sldId id="468" r:id="rId44"/>
    <p:sldId id="499" r:id="rId45"/>
    <p:sldId id="500" r:id="rId46"/>
    <p:sldId id="501" r:id="rId47"/>
    <p:sldId id="469" r:id="rId48"/>
    <p:sldId id="449" r:id="rId49"/>
    <p:sldId id="498" r:id="rId50"/>
    <p:sldId id="502" r:id="rId51"/>
    <p:sldId id="503" r:id="rId52"/>
    <p:sldId id="504" r:id="rId53"/>
    <p:sldId id="514" r:id="rId54"/>
    <p:sldId id="515" r:id="rId55"/>
    <p:sldId id="516" r:id="rId56"/>
    <p:sldId id="517" r:id="rId57"/>
    <p:sldId id="518" r:id="rId58"/>
    <p:sldId id="519" r:id="rId59"/>
    <p:sldId id="505" r:id="rId60"/>
    <p:sldId id="520" r:id="rId61"/>
    <p:sldId id="521" r:id="rId62"/>
    <p:sldId id="506" r:id="rId63"/>
    <p:sldId id="507" r:id="rId64"/>
    <p:sldId id="508" r:id="rId65"/>
    <p:sldId id="509" r:id="rId66"/>
    <p:sldId id="522" r:id="rId67"/>
    <p:sldId id="510" r:id="rId68"/>
    <p:sldId id="511" r:id="rId69"/>
    <p:sldId id="523" r:id="rId70"/>
    <p:sldId id="512" r:id="rId71"/>
    <p:sldId id="524" r:id="rId72"/>
    <p:sldId id="525" r:id="rId73"/>
    <p:sldId id="526" r:id="rId74"/>
    <p:sldId id="527" r:id="rId75"/>
    <p:sldId id="513" r:id="rId76"/>
    <p:sldId id="528" r:id="rId77"/>
    <p:sldId id="529" r:id="rId78"/>
    <p:sldId id="530" r:id="rId79"/>
    <p:sldId id="531" r:id="rId80"/>
    <p:sldId id="532" r:id="rId81"/>
    <p:sldId id="533" r:id="rId82"/>
    <p:sldId id="534" r:id="rId83"/>
    <p:sldId id="535" r:id="rId84"/>
    <p:sldId id="536" r:id="rId85"/>
    <p:sldId id="537" r:id="rId86"/>
    <p:sldId id="538" r:id="rId87"/>
    <p:sldId id="539" r:id="rId88"/>
    <p:sldId id="540" r:id="rId89"/>
    <p:sldId id="424" r:id="rId90"/>
    <p:sldId id="36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0420" autoAdjust="0"/>
  </p:normalViewPr>
  <p:slideViewPr>
    <p:cSldViewPr>
      <p:cViewPr varScale="1">
        <p:scale>
          <a:sx n="73" d="100"/>
          <a:sy n="73" d="100"/>
        </p:scale>
        <p:origin x="8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3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9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3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9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8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0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2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2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7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1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6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9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1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4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0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3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9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5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0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7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2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4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7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94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49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31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4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9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6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8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88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09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48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2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44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71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2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82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62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5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45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47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00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51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39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24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39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91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51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98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39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24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88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51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84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5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15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39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21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003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26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servlet/HelloWorl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servlet/ReadParam?id=jon&amp;name=John&amp;surname=Do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servlet/QueryServlet?sql=select%20*%20from%20credi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SP/jdbc.jsp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jsp/" TargetMode="External"/><Relationship Id="rId3" Type="http://schemas.openxmlformats.org/officeDocument/2006/relationships/hyperlink" Target="https://www.javatpoint.com/servlet-tutorial" TargetMode="External"/><Relationship Id="rId7" Type="http://schemas.openxmlformats.org/officeDocument/2006/relationships/hyperlink" Target="https://www.javatpoint.com/jsp-tutorial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sp/index.htm" TargetMode="External"/><Relationship Id="rId5" Type="http://schemas.openxmlformats.org/officeDocument/2006/relationships/hyperlink" Target="https://www.baeldung.com/intro-to-servlets" TargetMode="External"/><Relationship Id="rId4" Type="http://schemas.openxmlformats.org/officeDocument/2006/relationships/hyperlink" Target="https://www.geeksforgeeks.org/introduction-java-servlet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JSP</a:t>
            </a:r>
          </a:p>
        </p:txBody>
      </p:sp>
      <p:pic>
        <p:nvPicPr>
          <p:cNvPr id="3" name="Picture 2" descr="C:\Documents and Settings\tassun_o.FREEWILL\My Documents\My Pictures\html5\jsp.png">
            <a:extLst>
              <a:ext uri="{FF2B5EF4-FFF2-40B4-BE49-F238E27FC236}">
                <a16:creationId xmlns:a16="http://schemas.microsoft.com/office/drawing/2014/main" id="{BC8A8F65-7414-E89B-71F3-FA0E6119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05919"/>
            <a:ext cx="1905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tassun_o.FREEWILL\My Documents\My Pictures\html5\javaservlet.png">
            <a:extLst>
              <a:ext uri="{FF2B5EF4-FFF2-40B4-BE49-F238E27FC236}">
                <a16:creationId xmlns:a16="http://schemas.microsoft.com/office/drawing/2014/main" id="{8A219B43-DB81-4C9B-E078-FB089FDF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1905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Generate HTML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service(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 	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("&lt;HTML&gt;");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("&lt;TITLE&gt;Hello Servlet&lt;/TITLE&gt;");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("&lt;HEAD&gt;&lt;/HEAD&gt;");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("&lt;BODY&gt;Hello World&lt;/BODY&gt;");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("&lt;/HTML&gt;");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out.flush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out.close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9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Servlet</a:t>
            </a:r>
          </a:p>
          <a:p>
            <a:pPr lvl="1"/>
            <a:r>
              <a:rPr lang="en-US" dirty="0"/>
              <a:t>download &amp; install tomcat</a:t>
            </a:r>
          </a:p>
          <a:p>
            <a:pPr lvl="1"/>
            <a:r>
              <a:rPr lang="en-US" dirty="0"/>
              <a:t>create project under tomcat webapps</a:t>
            </a:r>
          </a:p>
          <a:p>
            <a:pPr lvl="2"/>
            <a:r>
              <a:rPr lang="en-US" dirty="0"/>
              <a:t>ex. C:\apache-tomcat-9.0.71\webapps\JSP</a:t>
            </a:r>
          </a:p>
          <a:p>
            <a:pPr lvl="1"/>
            <a:r>
              <a:rPr lang="en-US" dirty="0"/>
              <a:t>create WEB-INF folder under project</a:t>
            </a:r>
          </a:p>
          <a:p>
            <a:pPr lvl="2"/>
            <a:r>
              <a:rPr lang="en-US" dirty="0"/>
              <a:t>ex. C:\apache-tomcat-9.0.71\webapps\JSP\WEB-INF</a:t>
            </a:r>
          </a:p>
          <a:p>
            <a:pPr lvl="1"/>
            <a:r>
              <a:rPr lang="en-US" dirty="0"/>
              <a:t>create classes &amp; lib folder</a:t>
            </a:r>
          </a:p>
        </p:txBody>
      </p:sp>
    </p:spTree>
    <p:extLst>
      <p:ext uri="{BB962C8B-B14F-4D97-AF65-F5344CB8AC3E}">
        <p14:creationId xmlns:p14="http://schemas.microsoft.com/office/powerpoint/2010/main" val="11412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Servlet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2DAB34-A5A8-97A9-53F5-68285B84CC66}"/>
              </a:ext>
            </a:extLst>
          </p:cNvPr>
          <p:cNvGrpSpPr/>
          <p:nvPr/>
        </p:nvGrpSpPr>
        <p:grpSpPr>
          <a:xfrm>
            <a:off x="1907704" y="2163336"/>
            <a:ext cx="6717313" cy="4434016"/>
            <a:chOff x="1907704" y="2163336"/>
            <a:chExt cx="6717313" cy="44340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B0713-09B5-E345-43FE-2E1A9110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163336"/>
              <a:ext cx="6717313" cy="4434016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382F8C-8A5D-2348-113B-6027632518A5}"/>
                </a:ext>
              </a:extLst>
            </p:cNvPr>
            <p:cNvSpPr/>
            <p:nvPr/>
          </p:nvSpPr>
          <p:spPr bwMode="auto">
            <a:xfrm>
              <a:off x="2123728" y="5229200"/>
              <a:ext cx="1440160" cy="93610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2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Servlet</a:t>
            </a:r>
          </a:p>
          <a:p>
            <a:pPr lvl="1"/>
            <a:r>
              <a:rPr lang="en-US" dirty="0"/>
              <a:t>set CLASSPATH with servlet API</a:t>
            </a:r>
          </a:p>
          <a:p>
            <a:pPr lvl="2"/>
            <a:r>
              <a:rPr lang="en-US" dirty="0"/>
              <a:t>set CLASSPATH=.;C:\apache-tomcat-9.0.71\lib\servlet-api.jar;</a:t>
            </a:r>
          </a:p>
          <a:p>
            <a:pPr lvl="2"/>
            <a:r>
              <a:rPr lang="en-US" dirty="0"/>
              <a:t>set environment variables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495E5-AA8D-08AF-FAF8-97BA8682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016637"/>
            <a:ext cx="3384376" cy="37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Servlet</a:t>
            </a:r>
          </a:p>
          <a:p>
            <a:pPr lvl="1"/>
            <a:r>
              <a:rPr lang="en-US" dirty="0"/>
              <a:t>compile java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ECB02-A1EB-232D-8744-A3CA36A5B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0928"/>
            <a:ext cx="733031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Servlet</a:t>
            </a:r>
          </a:p>
          <a:p>
            <a:pPr lvl="1"/>
            <a:r>
              <a:rPr lang="en-US" dirty="0"/>
              <a:t>WEB-INF/web.xml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6CACC-348E-2598-1E7C-321A28C2DCD8}"/>
              </a:ext>
            </a:extLst>
          </p:cNvPr>
          <p:cNvSpPr txBox="1"/>
          <p:nvPr/>
        </p:nvSpPr>
        <p:spPr>
          <a:xfrm>
            <a:off x="2267744" y="2780928"/>
            <a:ext cx="6408712" cy="31393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&lt;servlet&gt;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&lt;servlet-name&gt;HelloWorld&lt;/servlet-name&gt;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&lt;servlet-class&gt;HelloWorld&lt;/servlet-class&gt;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&lt;/servlet&gt;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&lt;servlet-mapping&gt;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&lt;servlet-name&gt;HelloWorld&lt;/servlet-name&gt;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-pattern&gt;/servlet/HelloWorld&lt;/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-pattern&gt;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&lt;/servlet-mapping&gt;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8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Servlet</a:t>
            </a:r>
          </a:p>
          <a:p>
            <a:pPr lvl="1"/>
            <a:r>
              <a:rPr lang="en-US" dirty="0"/>
              <a:t>set JAVA_HOME environment variable</a:t>
            </a:r>
          </a:p>
          <a:p>
            <a:pPr lvl="2"/>
            <a:r>
              <a:rPr lang="en-US" dirty="0"/>
              <a:t>set JAVA_HOME=c:\jdk180</a:t>
            </a:r>
          </a:p>
          <a:p>
            <a:pPr lvl="1"/>
            <a:r>
              <a:rPr lang="en-US" dirty="0"/>
              <a:t>start tomcat</a:t>
            </a:r>
          </a:p>
          <a:p>
            <a:pPr lvl="2"/>
            <a:r>
              <a:rPr lang="en-US" dirty="0"/>
              <a:t>cd C:\apache-tomcat-9.0.71\bin</a:t>
            </a:r>
          </a:p>
          <a:p>
            <a:pPr lvl="2"/>
            <a:r>
              <a:rPr lang="en-US" dirty="0"/>
              <a:t>startup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Servlet</a:t>
            </a:r>
          </a:p>
          <a:p>
            <a:pPr lvl="1"/>
            <a:r>
              <a:rPr lang="en-US" dirty="0"/>
              <a:t>access browser go to </a:t>
            </a:r>
            <a:r>
              <a:rPr lang="en-US" dirty="0">
                <a:hlinkClick r:id="rId3"/>
              </a:rPr>
              <a:t>http://localhost:8080/JSP/servlet/HelloWorld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C0AD1-D24B-7AA6-49F4-17494468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245928"/>
            <a:ext cx="6480720" cy="21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7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ReadParam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response.setContentType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("text/html");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("&lt;HTML&gt;");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("&lt;TITLE&gt;Read Param&lt;/TITLE&gt;");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("&lt;HEAD&gt;&lt;/HEAD&gt;");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("&lt;BODY&gt;&lt;UL&gt;");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("id"));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("name"));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("surname"));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("&lt;/UL&gt;&lt;/BODY&gt;");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("&lt;/HTML&gt;");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doPost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(request, response);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31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</a:p>
          <a:p>
            <a:pPr lvl="1"/>
            <a:r>
              <a:rPr lang="en-US" dirty="0">
                <a:hlinkClick r:id="rId3"/>
              </a:rPr>
              <a:t>http://localhost:8080/JSP/servlet/ReadParam?id=jon&amp;name=John&amp;surname=Doe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23BC-84DB-8973-2CB2-0747BBA2D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284212"/>
            <a:ext cx="7170000" cy="18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Servlet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JSP Lifecycle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Custom Tag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 - 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ListingParam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response.setContentType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("text/html");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("&lt;HTML&gt;");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("&lt;TITLE&gt;Listing Param&lt;/TITLE&gt;");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("&lt;HEAD&gt;&lt;/HEAD&gt;");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("&lt;TABLE BORDER=1 ALIGN=CENTER&gt;");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("&lt;TR&gt;&lt;TH&gt;Parameter Name&lt;/TH&gt;&lt;TH&gt;Parameter Value(s)&lt;/TH&gt;&lt;/TR&gt;");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7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 - 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Enumeration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paramNames.hasMoreElements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(String)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paramNames.nextElement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("&lt;TR&gt;&lt;TD&gt;"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"&lt;TD&gt;");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String[]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paramValues.length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== 1)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String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if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paramValue.length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== 0)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("&lt;I&gt;No Value&lt;/I&gt;");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else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 else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("&lt;UL&gt;");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for(int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paramValues.length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("&lt;LI&gt;"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("&lt;/UL&gt;");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("&lt;/TABLE&gt;&lt;/BODY&gt;&lt;/HTML&gt;");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doPost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(request, response);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5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 – SimpleForm.html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&lt;HEAD&gt;&lt;TITLE&gt;Simple FORM&lt;/TITLE&gt;&lt;/HEAD&gt;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&lt;FORM ACTION="servlet/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ListingParam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 METHOD="POST"&gt;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Name: &lt;INPUT TYPE="TEXT" NAME="name"&gt;&lt;/INPUT&gt;&lt;BR&gt;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Surname: &lt;INPUT TYPE="TEXT" NAME="surname"&gt;&lt;/INPUT&gt;&lt;BR&gt;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Gender:  &lt;INPUT TYPE="RADIO" NAME="gender" VALUE="Male" checked&gt;Male&lt;/INPUT&gt;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&lt;INPUT TYPE="RADIO" NAME="gender" VALUE="Male"&gt;Female&lt;/INPUT&gt;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&lt;INPUT TYPE="RADIO" NAME="gender" VALUE="Other"&gt;Other&lt;/INPUT&gt;&lt;BR&gt;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License : &lt;INPUT TYPE="CHECKBOX" NAME="car" VALUE="permit"&gt;Car&lt;/INPUT&gt;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&lt;INPUT TYPE="CHECKBOX" NAME="motorcycle" VALUE="permit"&gt;Motor Cycle&lt;/INPUT&gt;&lt;BR&gt;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Birth Date: &lt;SELECT NAME="birthdate"&gt;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sunday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"&gt;Sunday&lt;/OPTION&gt;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monday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 selected&gt;Monday&lt;/OPTION&gt;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"&gt;Tuesday&lt;/OPTION&gt;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wednesday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"&gt;Wednesday&lt;/OPTION&gt;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thursday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"&gt;Thursday&lt;/OPTION&gt;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"&gt;Friday&lt;/OPTION&gt;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saturday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"&gt;Saturday&lt;/OPTION&gt;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&lt;/SELECT&gt;&lt;BR&gt;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Possesion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&lt;SELECT NAME="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possesion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" MULTIPLE="TRUE"&gt;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value="watch" selected&gt;Watch&lt;/OPTION&gt;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value="mobile" selected&gt;Mobile Phone&lt;/OPTION&gt;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value="smartphone"&gt;Smart Phone&lt;/OPTION&gt;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value="tablet"&gt;Tablet&lt;/OPTION&gt;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&lt;OPTION value="notebook"&gt;Note Book&lt;/OPTION&gt;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	&lt;/SELECT&gt;&lt;BR&gt;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Remark: &lt;TEXTAREA NAME="remark" ROWS=3 COLS=40&gt;&lt;/TEXTAREA&gt;&lt;BR&gt;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&lt;CENTER&gt;&lt;INPUT TYPE="SUBMIT" VALUE="SUBMIT"&gt;&lt;/CENTER&gt;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354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4E3A1-1898-C9C6-D453-494DB2E2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633558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Data Form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D29B5-18B7-2B88-FDEC-F6CBB52C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6315727" cy="44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  <a:p>
            <a:pPr lvl="1"/>
            <a:r>
              <a:rPr lang="en-US" dirty="0"/>
              <a:t>The main function of the container is to load, initialize and execute servlets</a:t>
            </a:r>
          </a:p>
          <a:p>
            <a:pPr lvl="2"/>
            <a:r>
              <a:rPr lang="en-US" dirty="0"/>
              <a:t>wait for HTTP request</a:t>
            </a:r>
          </a:p>
          <a:p>
            <a:pPr lvl="2"/>
            <a:r>
              <a:rPr lang="en-US" dirty="0"/>
              <a:t>construct a </a:t>
            </a:r>
            <a:r>
              <a:rPr lang="en-US" dirty="0" err="1"/>
              <a:t>ServletRequest</a:t>
            </a:r>
            <a:r>
              <a:rPr lang="en-US" dirty="0"/>
              <a:t> object and a </a:t>
            </a:r>
            <a:r>
              <a:rPr lang="en-US" dirty="0" err="1"/>
              <a:t>ServletResponse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load the servlet class and invoke service method, passing the </a:t>
            </a:r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r>
              <a:rPr lang="en-US" dirty="0"/>
              <a:t> objects</a:t>
            </a:r>
          </a:p>
          <a:p>
            <a:pPr lvl="2"/>
            <a:r>
              <a:rPr lang="en-US" dirty="0"/>
              <a:t>calls the destroy method and unload when the servlet class is shut down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5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  <a:p>
            <a:pPr lvl="1"/>
            <a:endParaRPr lang="en-US" dirty="0"/>
          </a:p>
        </p:txBody>
      </p:sp>
      <p:pic>
        <p:nvPicPr>
          <p:cNvPr id="4" name="Picture 2" descr="C:\Documents and Settings\tassun_o.FREEWILL\My Documents\My Pictures\servlet1.jpg">
            <a:extLst>
              <a:ext uri="{FF2B5EF4-FFF2-40B4-BE49-F238E27FC236}">
                <a16:creationId xmlns:a16="http://schemas.microsoft.com/office/drawing/2014/main" id="{35187F01-7704-0D86-D677-F1AF0BC0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636912"/>
            <a:ext cx="3817937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1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ServletConfig</a:t>
            </a:r>
            <a:r>
              <a:rPr lang="en-US" dirty="0"/>
              <a:t> config) throws </a:t>
            </a:r>
            <a:r>
              <a:rPr lang="en-US" dirty="0" err="1"/>
              <a:t>ServletException</a:t>
            </a:r>
            <a:endParaRPr lang="en-US" dirty="0"/>
          </a:p>
          <a:p>
            <a:pPr lvl="1"/>
            <a:r>
              <a:rPr lang="en-US" dirty="0"/>
              <a:t>public void service(</a:t>
            </a:r>
            <a:r>
              <a:rPr lang="en-US" dirty="0" err="1"/>
              <a:t>ServletRequest</a:t>
            </a:r>
            <a:r>
              <a:rPr lang="en-US" dirty="0"/>
              <a:t> request, </a:t>
            </a:r>
            <a:r>
              <a:rPr lang="en-US" dirty="0" err="1"/>
              <a:t>ServletResponse</a:t>
            </a:r>
            <a:r>
              <a:rPr lang="en-US" dirty="0"/>
              <a:t> response)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public void destroy()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- 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6166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com.fs.dev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java.io.Serializable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super();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ServletConfig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config)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super.init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(config);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("-----------------------------------------------------------------");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()+" servlet initialize ...");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("------------------------------------------------------------------");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config.getServletContext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getRealPath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(""));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java.util.Enumeration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config.getInitParameterNames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en.hasMoreElements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key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en.nextElement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(key+"="+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config.getInitParameter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6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- 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void service(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response) throws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response.setContentType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("text/xml; charset=windows-874");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java.util.Enumeration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en.hasMoreElements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 key = (String)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en.nextElement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String value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(key);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(key+"="+value);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String type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("type");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type.equals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("reset"))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("&lt;message type=\"reset\"&gt;");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("&lt;body&gt;ok&lt;/body&gt;");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("&lt;/message&gt;");			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sendResponse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response,buf.toString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 else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("&lt;message type=\"none\"&gt;");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("&lt;body&gt;Unknown request&lt;/body&gt;");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buf.append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("&lt;/message&gt;");			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sendResponse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response,buf.toString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56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Request &amp; Response</a:t>
            </a:r>
          </a:p>
          <a:p>
            <a:pPr lvl="1"/>
            <a:r>
              <a:rPr lang="en-US" dirty="0"/>
              <a:t>HTTP/HTTPS Protocol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895D08-3FD8-17B3-A16B-E8E8BB5F9884}"/>
              </a:ext>
            </a:extLst>
          </p:cNvPr>
          <p:cNvGrpSpPr/>
          <p:nvPr/>
        </p:nvGrpSpPr>
        <p:grpSpPr>
          <a:xfrm>
            <a:off x="2458491" y="3270671"/>
            <a:ext cx="4849813" cy="1814513"/>
            <a:chOff x="2171700" y="3822700"/>
            <a:chExt cx="4849813" cy="1814513"/>
          </a:xfrm>
        </p:grpSpPr>
        <p:pic>
          <p:nvPicPr>
            <p:cNvPr id="5" name="Picture 4" descr="server1">
              <a:extLst>
                <a:ext uri="{FF2B5EF4-FFF2-40B4-BE49-F238E27FC236}">
                  <a16:creationId xmlns:a16="http://schemas.microsoft.com/office/drawing/2014/main" id="{ECE209C6-5266-122E-3213-68207E7C7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300" y="3822700"/>
              <a:ext cx="9461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MYCOMP">
              <a:extLst>
                <a:ext uri="{FF2B5EF4-FFF2-40B4-BE49-F238E27FC236}">
                  <a16:creationId xmlns:a16="http://schemas.microsoft.com/office/drawing/2014/main" id="{06B1F0A6-13E2-28F7-657D-9EA868AFA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4279900"/>
              <a:ext cx="641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646978CF-4DC9-ACD3-5C67-AD3D3055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4203700"/>
              <a:ext cx="990600" cy="762000"/>
            </a:xfrm>
            <a:prstGeom prst="cloudCallout">
              <a:avLst>
                <a:gd name="adj1" fmla="val -8014"/>
                <a:gd name="adj2" fmla="val 3062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b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th-TH" altLang="th-TH" sz="1000" b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9507DB0-9786-B3DC-B072-91F18A005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0" y="45085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 anchor="b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CA106AF-582E-7D8A-AAAA-DA4D4F623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900" y="4584700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 anchor="b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829F605F-F830-3600-07D0-428226F37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300" y="3909021"/>
              <a:ext cx="4302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200" dirty="0">
                  <a:solidFill>
                    <a:srgbClr val="800000"/>
                  </a:solidFill>
                  <a:latin typeface="Helvetica 45 Light" pitchFamily="34" charset="0"/>
                </a:rPr>
                <a:t>WS</a:t>
              </a:r>
              <a:endParaRPr lang="th-TH" altLang="th-TH" sz="1200" dirty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612692C6-2A76-5566-451E-E404F182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700" y="3898900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200">
                  <a:solidFill>
                    <a:srgbClr val="800000"/>
                  </a:solidFill>
                  <a:latin typeface="Helvetica 45 Light" pitchFamily="34" charset="0"/>
                </a:rPr>
                <a:t>CS</a:t>
              </a:r>
              <a:endParaRPr lang="th-TH" altLang="th-TH" sz="120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D91BE95-D7A0-320F-4DA0-4E1FD6CF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500" y="5270500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800" b="0">
                  <a:solidFill>
                    <a:srgbClr val="800000"/>
                  </a:solidFill>
                  <a:latin typeface="Helvetica 45 Light" pitchFamily="34" charset="0"/>
                </a:rPr>
                <a:t>Request</a:t>
              </a:r>
              <a:endParaRPr lang="th-TH" altLang="th-TH" sz="1800" b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2ABB1B-4723-F351-C02B-0284F6DC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100" y="5270500"/>
              <a:ext cx="1212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800" b="0">
                  <a:solidFill>
                    <a:srgbClr val="800000"/>
                  </a:solidFill>
                  <a:latin typeface="Helvetica 45 Light" pitchFamily="34" charset="0"/>
                </a:rPr>
                <a:t>Response</a:t>
              </a:r>
              <a:endParaRPr lang="th-TH" altLang="th-TH" sz="1800" b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5B3D010-D994-5085-455B-25D3BA66A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931" y="3847042"/>
              <a:ext cx="1032334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h-TH" sz="1600" b="0" dirty="0">
                  <a:solidFill>
                    <a:srgbClr val="800000"/>
                  </a:solidFill>
                  <a:latin typeface="Helvetica 45 Light" pitchFamily="34" charset="0"/>
                </a:rPr>
                <a:t>http/https</a:t>
              </a:r>
              <a:endParaRPr lang="th-TH" altLang="th-TH" sz="1600" b="0" dirty="0">
                <a:solidFill>
                  <a:srgbClr val="800000"/>
                </a:solidFill>
                <a:latin typeface="Helvetica 45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- III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destroy()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(this+" destroying.");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protected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sendResponse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response, String text)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try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header = "";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().equals("")) header = "&lt;?xml version=\"1.0\" encoding=\"windows-874\"?&gt;";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response.setDateHeader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("Expires",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System.currentTimeMillis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response.getOutputStream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header+text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response.getOutputStream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().flush();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response.getOutputStream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().close();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 catch (Exception ex)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417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Configuration – web.xml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078553"/>
            <a:ext cx="7344816" cy="46628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encoding="ISO-8859-1"?&gt;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&lt;!DOCTYPE web-app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PUBLIC "-//Sun Microsystems, Inc.//DTD Web Application 2.3//EN"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"http://java.sun.com/j2ee/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dtds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/web-app_2_3.dtd"&gt;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&lt;web-app&gt;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&lt;servlet&gt;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&lt;servlet-name&gt;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&lt;servlet-class&gt;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com.fs.dev.TheServlet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&lt;/servlet-class&gt;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dburl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&lt;param-value&gt;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://127.0.0.1:3306/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refdb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&lt;/param-value&gt;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dbuser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&lt;param-value&gt;root&lt;/param-value&gt;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dbpassword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&lt;/param-name&gt;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		&lt;param-value&gt;root&lt;/param-value&gt;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-param&gt;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&lt;load-on-startup&gt;1&lt;/load-on-startup&gt;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&lt;servlet-mapping&gt;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&lt;servlet-name&gt;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&lt;/servlet-name&gt;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	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-pattern&gt;/servlet/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-pattern&gt;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&lt;/servlet-mapping&gt;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45142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 Events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85070E-0771-2C08-F6A7-CD23691E7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4961"/>
              </p:ext>
            </p:extLst>
          </p:nvPr>
        </p:nvGraphicFramePr>
        <p:xfrm>
          <a:off x="1752153" y="2276872"/>
          <a:ext cx="7284343" cy="4078286"/>
        </p:xfrm>
        <a:graphic>
          <a:graphicData uri="http://schemas.openxmlformats.org/drawingml/2006/table">
            <a:tbl>
              <a:tblPr/>
              <a:tblGrid>
                <a:gridCol w="90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Object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Event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Listener Interface and Event Class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64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Web context 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Initialization and destruction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javax.servlet.ServletContextListener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ServletContextEvent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Attribute added, removed, or replaced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javax.servlet.ServletContextAttributeListener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ServletContextAttributeEvent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8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Session 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Creation, invalidation, activation,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passivation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, and timeout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javax.servlet.http.HttpSessionListener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,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javax.servlet.http.HttpSessionActivationListener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HttpSessionEvent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Attribute added, removed, or replaced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javax.servlet.http.HttpSessionAttributeListener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HttpSessionBindingEvent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4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Request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servlet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request has started being processed by web component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s</a:t>
                      </a:r>
                      <a:endParaRPr lang="en-US" sz="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javax.servlet.ServletRequestListener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ServletRequestEvent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Attribute added, removed, or replaced</a:t>
                      </a:r>
                      <a:endParaRPr lang="en-US" sz="12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javax.servlet.ServletRequestAttributeListener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ordia New"/>
                        </a:rPr>
                        <a:t>and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Cordia New"/>
                        </a:rPr>
                        <a:t>ServletRequestAttributeEvent</a:t>
                      </a:r>
                      <a:endParaRPr lang="en-US" sz="9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20094" marR="20094" marT="20098" marB="3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4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 Events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com.fs.dev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javax.servlet.http.HttpSessionListener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private static int sessions;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sessionCreated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javax.servlet.http.HttpSessionEvent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sessions++;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("session created : "+e+", id="+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sessionDestroyed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javax.servlet.http.HttpSessionEvent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if(sessions&gt;0) sessions--;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("session destroyed : "+e+", id="+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java.util.Enumeration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for(;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en.hasMoreElements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Object key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en.nextElement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("destroy("+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()+") "+key+"="+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e.getSession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key.toString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17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Life Cycle Events – web.xml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encoding="ISO-8859-1"?&gt;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&lt;!DOCTYPE web-app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PUBLIC "-//Sun Microsystems, Inc.//DTD Web Application 2.3//EN"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"http://java.sun.com/j2ee/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dtds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/web-app_2_3.dtd"&gt;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&lt;web-app&gt;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&lt;listener&gt;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&lt;listener-class&gt;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com.fs.dev.TheSession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&lt;/listener-class&gt;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&lt;/listener&gt;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128378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Context</a:t>
            </a:r>
          </a:p>
          <a:p>
            <a:pPr lvl="1"/>
            <a:r>
              <a:rPr lang="en-US" dirty="0"/>
              <a:t>An abstraction and mapping to the document root of web application and the resources.</a:t>
            </a:r>
          </a:p>
          <a:p>
            <a:pPr lvl="1"/>
            <a:r>
              <a:rPr lang="en-US" dirty="0"/>
              <a:t>Allow to get/set and change web application scope attribute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Context</a:t>
            </a:r>
          </a:p>
          <a:p>
            <a:pPr lvl="1"/>
            <a:r>
              <a:rPr lang="en-US" dirty="0" err="1"/>
              <a:t>javax.servlet.ServletContext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2BD8C-0CE8-D659-139D-C3420B3F45F4}"/>
              </a:ext>
            </a:extLst>
          </p:cNvPr>
          <p:cNvSpPr txBox="1"/>
          <p:nvPr/>
        </p:nvSpPr>
        <p:spPr>
          <a:xfrm>
            <a:off x="1979712" y="2840737"/>
            <a:ext cx="6912768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context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context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request.getSession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getServletContext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53A4E-A705-1268-D258-BBAA4BAB5F0E}"/>
              </a:ext>
            </a:extLst>
          </p:cNvPr>
          <p:cNvSpPr txBox="1"/>
          <p:nvPr/>
        </p:nvSpPr>
        <p:spPr>
          <a:xfrm>
            <a:off x="1979712" y="3914472"/>
            <a:ext cx="6912768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context.setAttribute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someValue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aValue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context.getAttribute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someValue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8B3B9-C9DB-C9AB-170D-B387111C50E1}"/>
              </a:ext>
            </a:extLst>
          </p:cNvPr>
          <p:cNvSpPr txBox="1"/>
          <p:nvPr/>
        </p:nvSpPr>
        <p:spPr>
          <a:xfrm>
            <a:off x="1979712" y="4994592"/>
            <a:ext cx="6912768" cy="95410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context.getRealPath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RequestDispatcher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dispatcher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context.getRequestDispatcher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("/index.html");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dispatcher.forward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request,response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372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  <a:p>
            <a:pPr lvl="1"/>
            <a:r>
              <a:rPr lang="en-US" dirty="0"/>
              <a:t>A cookie is a piece of data stored by a website within a browser and then subsequently sent back to the same website by the browser.</a:t>
            </a:r>
          </a:p>
          <a:p>
            <a:pPr lvl="2"/>
            <a:r>
              <a:rPr lang="en-US" dirty="0"/>
              <a:t>Cookies are usually limited to 4096 bytes</a:t>
            </a:r>
          </a:p>
          <a:p>
            <a:pPr lvl="2"/>
            <a:r>
              <a:rPr lang="en-US" dirty="0"/>
              <a:t>At least 20 cookies per unique host or domain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4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Cookies</a:t>
            </a:r>
          </a:p>
          <a:p>
            <a:pPr lvl="1"/>
            <a:r>
              <a:rPr lang="en-US" dirty="0"/>
              <a:t>Chrome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FA2D2-173E-6CEC-D220-F2319D84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613102"/>
            <a:ext cx="6192688" cy="40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1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Cookies</a:t>
            </a:r>
          </a:p>
          <a:p>
            <a:pPr lvl="1"/>
            <a:r>
              <a:rPr lang="en-US" dirty="0"/>
              <a:t>Firefox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E67AF-6888-038C-B154-4FBF4E78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564904"/>
            <a:ext cx="5832648" cy="41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web application work?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C:\Documents and Settings\tassun_o.FREEWILL\My Documents\My Pictures\web-apps1.gif">
            <a:extLst>
              <a:ext uri="{FF2B5EF4-FFF2-40B4-BE49-F238E27FC236}">
                <a16:creationId xmlns:a16="http://schemas.microsoft.com/office/drawing/2014/main" id="{5E165F46-B273-9BAB-56C2-4F8FC73D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7085012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Cookies</a:t>
            </a:r>
          </a:p>
          <a:p>
            <a:pPr lvl="1"/>
            <a:r>
              <a:rPr lang="en-US" dirty="0"/>
              <a:t>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94380-2DCB-188F-0DA5-1192AD38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68103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 Attributes</a:t>
            </a:r>
          </a:p>
          <a:p>
            <a:pPr lvl="1"/>
            <a:r>
              <a:rPr lang="en-US" dirty="0" err="1"/>
              <a:t>getComment</a:t>
            </a:r>
            <a:r>
              <a:rPr lang="en-US" dirty="0"/>
              <a:t>/</a:t>
            </a:r>
            <a:r>
              <a:rPr lang="en-US" dirty="0" err="1"/>
              <a:t>setComment</a:t>
            </a:r>
            <a:endParaRPr lang="en-US" dirty="0"/>
          </a:p>
          <a:p>
            <a:pPr lvl="1"/>
            <a:r>
              <a:rPr lang="en-US" dirty="0" err="1"/>
              <a:t>getDomain</a:t>
            </a:r>
            <a:r>
              <a:rPr lang="en-US" dirty="0"/>
              <a:t>/</a:t>
            </a:r>
            <a:r>
              <a:rPr lang="en-US" dirty="0" err="1"/>
              <a:t>setDomain</a:t>
            </a:r>
            <a:endParaRPr lang="en-US" dirty="0"/>
          </a:p>
          <a:p>
            <a:pPr lvl="1"/>
            <a:r>
              <a:rPr lang="en-US" dirty="0" err="1"/>
              <a:t>getMaxAge</a:t>
            </a:r>
            <a:r>
              <a:rPr lang="en-US" dirty="0"/>
              <a:t>/</a:t>
            </a:r>
            <a:r>
              <a:rPr lang="en-US" dirty="0" err="1"/>
              <a:t>setMaxAge</a:t>
            </a:r>
            <a:endParaRPr lang="en-US" dirty="0"/>
          </a:p>
          <a:p>
            <a:pPr lvl="1"/>
            <a:r>
              <a:rPr lang="en-US" dirty="0" err="1"/>
              <a:t>getName</a:t>
            </a:r>
            <a:r>
              <a:rPr lang="en-US" dirty="0"/>
              <a:t>/</a:t>
            </a:r>
            <a:r>
              <a:rPr lang="en-US" dirty="0" err="1"/>
              <a:t>setName</a:t>
            </a:r>
            <a:endParaRPr lang="en-US" dirty="0"/>
          </a:p>
          <a:p>
            <a:pPr lvl="1"/>
            <a:r>
              <a:rPr lang="en-US" dirty="0" err="1"/>
              <a:t>getPath</a:t>
            </a:r>
            <a:r>
              <a:rPr lang="en-US" dirty="0"/>
              <a:t>/</a:t>
            </a:r>
            <a:r>
              <a:rPr lang="en-US" dirty="0" err="1"/>
              <a:t>setPath</a:t>
            </a:r>
            <a:endParaRPr lang="en-US" dirty="0"/>
          </a:p>
          <a:p>
            <a:pPr lvl="1"/>
            <a:r>
              <a:rPr lang="en-US" dirty="0" err="1"/>
              <a:t>getSecure</a:t>
            </a:r>
            <a:r>
              <a:rPr lang="en-US" dirty="0"/>
              <a:t>/</a:t>
            </a:r>
            <a:r>
              <a:rPr lang="en-US" dirty="0" err="1"/>
              <a:t>setSecure</a:t>
            </a:r>
            <a:endParaRPr lang="en-US" dirty="0"/>
          </a:p>
          <a:p>
            <a:pPr lvl="1"/>
            <a:r>
              <a:rPr lang="en-US" dirty="0" err="1"/>
              <a:t>getValue</a:t>
            </a:r>
            <a:r>
              <a:rPr lang="en-US" dirty="0"/>
              <a:t>/</a:t>
            </a:r>
            <a:r>
              <a:rPr lang="en-US" dirty="0" err="1"/>
              <a:t>setValue</a:t>
            </a:r>
            <a:endParaRPr lang="en-US" dirty="0"/>
          </a:p>
          <a:p>
            <a:pPr lvl="1"/>
            <a:r>
              <a:rPr lang="en-US" dirty="0" err="1"/>
              <a:t>getVersion</a:t>
            </a:r>
            <a:r>
              <a:rPr lang="en-US" dirty="0"/>
              <a:t>/</a:t>
            </a:r>
            <a:r>
              <a:rPr lang="en-US" dirty="0" err="1"/>
              <a:t>setVersion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15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4935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CounterCookie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("Listing Cookies");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int counter = 0;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Cookie[] cookies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request.getCookies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();		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if(cookies!=null)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for(int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cookies.length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Cookie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cookies[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cookie.getName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()+" = "+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if("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counter".equals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cookie.getName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	if(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()!=null)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	counter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cookie.getValue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}		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Cookie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new Cookie("counter", ""+(++counter));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response.addCookie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(cookie);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60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Tracking</a:t>
            </a:r>
          </a:p>
          <a:p>
            <a:pPr lvl="1"/>
            <a:r>
              <a:rPr lang="en-US" dirty="0"/>
              <a:t>3 Type Problem</a:t>
            </a:r>
          </a:p>
          <a:p>
            <a:pPr lvl="2"/>
            <a:r>
              <a:rPr lang="en-US" dirty="0"/>
              <a:t>Cookie</a:t>
            </a:r>
          </a:p>
          <a:p>
            <a:pPr lvl="2"/>
            <a:r>
              <a:rPr lang="en-US" dirty="0"/>
              <a:t>URL Rewriting</a:t>
            </a:r>
          </a:p>
          <a:p>
            <a:pPr lvl="2"/>
            <a:r>
              <a:rPr lang="en-US" dirty="0"/>
              <a:t>Hidden Form Field</a:t>
            </a:r>
          </a:p>
          <a:p>
            <a:pPr lvl="1"/>
            <a:r>
              <a:rPr lang="en-US" dirty="0"/>
              <a:t>Session Tracking API</a:t>
            </a:r>
          </a:p>
          <a:p>
            <a:pPr lvl="2"/>
            <a:r>
              <a:rPr lang="en-US" dirty="0" err="1"/>
              <a:t>HttpSession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4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Tracking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3242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CounterSession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request,HttpServletResponse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HttpSession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session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request.getSession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(true);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Integer counter = new Integer(0);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String heading = "";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session.isNew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heading = "Welcome, Newcomer";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} else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heading = "Welcome Back";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Integer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oldCounter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(Integer)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("counter");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if(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oldCounter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!=null) {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	counter = new Integer(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oldCounter.intValue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 + 1);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session.setAttribute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("counter", counter);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(heading);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("Session ID = "+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session.getId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("Number of Access = "+counter);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06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 - 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6471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import java.io.*;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import </a:t>
            </a:r>
            <a:r>
              <a:rPr lang="en-US" sz="1100" b="0" dirty="0" err="1">
                <a:latin typeface="Arial" charset="0"/>
                <a:cs typeface="Arial" charset="0"/>
              </a:rPr>
              <a:t>javax.servlet</a:t>
            </a:r>
            <a:r>
              <a:rPr lang="en-US" sz="1100" b="0" dirty="0">
                <a:latin typeface="Arial" charset="0"/>
                <a:cs typeface="Arial" charset="0"/>
              </a:rPr>
              <a:t>.*;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import </a:t>
            </a:r>
            <a:r>
              <a:rPr lang="en-US" sz="1100" b="0" dirty="0" err="1">
                <a:latin typeface="Arial" charset="0"/>
                <a:cs typeface="Arial" charset="0"/>
              </a:rPr>
              <a:t>javax.servlet.http</a:t>
            </a:r>
            <a:r>
              <a:rPr lang="en-US" sz="1100" b="0" dirty="0">
                <a:latin typeface="Arial" charset="0"/>
                <a:cs typeface="Arial" charset="0"/>
              </a:rPr>
              <a:t>.*;</a:t>
            </a:r>
          </a:p>
          <a:p>
            <a:pPr eaLnBrk="1" hangingPunct="1">
              <a:defRPr/>
            </a:pPr>
            <a:endParaRPr lang="en-US" sz="1100" b="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public class </a:t>
            </a:r>
            <a:r>
              <a:rPr lang="en-US" sz="1100" b="0" dirty="0" err="1">
                <a:latin typeface="Arial" charset="0"/>
                <a:cs typeface="Arial" charset="0"/>
              </a:rPr>
              <a:t>QueryServlet</a:t>
            </a:r>
            <a:r>
              <a:rPr lang="en-US" sz="1100" b="0" dirty="0">
                <a:latin typeface="Arial" charset="0"/>
                <a:cs typeface="Arial" charset="0"/>
              </a:rPr>
              <a:t> extends </a:t>
            </a:r>
            <a:r>
              <a:rPr lang="en-US" sz="1100" b="0" dirty="0" err="1">
                <a:latin typeface="Arial" charset="0"/>
                <a:cs typeface="Arial" charset="0"/>
              </a:rPr>
              <a:t>HttpServlet</a:t>
            </a:r>
            <a:r>
              <a:rPr lang="en-US" sz="1100" b="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public void </a:t>
            </a:r>
            <a:r>
              <a:rPr lang="en-US" sz="1100" b="0" dirty="0" err="1">
                <a:latin typeface="Arial" charset="0"/>
                <a:cs typeface="Arial" charset="0"/>
              </a:rPr>
              <a:t>doPost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HttpServletRequest</a:t>
            </a:r>
            <a:r>
              <a:rPr lang="en-US" sz="1100" b="0" dirty="0">
                <a:latin typeface="Arial" charset="0"/>
                <a:cs typeface="Arial" charset="0"/>
              </a:rPr>
              <a:t> </a:t>
            </a:r>
            <a:r>
              <a:rPr lang="en-US" sz="1100" b="0" dirty="0" err="1">
                <a:latin typeface="Arial" charset="0"/>
                <a:cs typeface="Arial" charset="0"/>
              </a:rPr>
              <a:t>request,HttpServletResponse</a:t>
            </a:r>
            <a:r>
              <a:rPr lang="en-US" sz="1100" b="0" dirty="0">
                <a:latin typeface="Arial" charset="0"/>
                <a:cs typeface="Arial" charset="0"/>
              </a:rPr>
              <a:t> response)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throws </a:t>
            </a:r>
            <a:r>
              <a:rPr lang="en-US" sz="1100" b="0" dirty="0" err="1">
                <a:latin typeface="Arial" charset="0"/>
                <a:cs typeface="Arial" charset="0"/>
              </a:rPr>
              <a:t>ServletException</a:t>
            </a:r>
            <a:r>
              <a:rPr lang="en-US" sz="1100" b="0" dirty="0">
                <a:latin typeface="Arial" charset="0"/>
                <a:cs typeface="Arial" charset="0"/>
              </a:rPr>
              <a:t>, </a:t>
            </a:r>
            <a:r>
              <a:rPr lang="en-US" sz="1100" b="0" dirty="0" err="1">
                <a:latin typeface="Arial" charset="0"/>
                <a:cs typeface="Arial" charset="0"/>
              </a:rPr>
              <a:t>IOException</a:t>
            </a:r>
            <a:r>
              <a:rPr lang="en-US" sz="1100" b="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doGet</a:t>
            </a:r>
            <a:r>
              <a:rPr lang="en-US" sz="1100" b="0" dirty="0">
                <a:latin typeface="Arial" charset="0"/>
                <a:cs typeface="Arial" charset="0"/>
              </a:rPr>
              <a:t>(request, response);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public void </a:t>
            </a:r>
            <a:r>
              <a:rPr lang="en-US" sz="1100" b="0" dirty="0" err="1">
                <a:latin typeface="Arial" charset="0"/>
                <a:cs typeface="Arial" charset="0"/>
              </a:rPr>
              <a:t>doGet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HttpServletRequest</a:t>
            </a:r>
            <a:r>
              <a:rPr lang="en-US" sz="1100" b="0" dirty="0">
                <a:latin typeface="Arial" charset="0"/>
                <a:cs typeface="Arial" charset="0"/>
              </a:rPr>
              <a:t> request, </a:t>
            </a:r>
            <a:r>
              <a:rPr lang="en-US" sz="1100" b="0" dirty="0" err="1">
                <a:latin typeface="Arial" charset="0"/>
                <a:cs typeface="Arial" charset="0"/>
              </a:rPr>
              <a:t>HttpServletResponse</a:t>
            </a:r>
            <a:r>
              <a:rPr lang="en-US" sz="1100" b="0" dirty="0">
                <a:latin typeface="Arial" charset="0"/>
                <a:cs typeface="Arial" charset="0"/>
              </a:rPr>
              <a:t> response)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throws </a:t>
            </a:r>
            <a:r>
              <a:rPr lang="en-US" sz="1100" b="0" dirty="0" err="1">
                <a:latin typeface="Arial" charset="0"/>
                <a:cs typeface="Arial" charset="0"/>
              </a:rPr>
              <a:t>ServletException</a:t>
            </a:r>
            <a:r>
              <a:rPr lang="en-US" sz="1100" b="0" dirty="0">
                <a:latin typeface="Arial" charset="0"/>
                <a:cs typeface="Arial" charset="0"/>
              </a:rPr>
              <a:t>, </a:t>
            </a:r>
            <a:r>
              <a:rPr lang="en-US" sz="1100" b="0" dirty="0" err="1">
                <a:latin typeface="Arial" charset="0"/>
                <a:cs typeface="Arial" charset="0"/>
              </a:rPr>
              <a:t>IOException</a:t>
            </a:r>
            <a:r>
              <a:rPr lang="en-US" sz="1100" b="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PrintWriter</a:t>
            </a:r>
            <a:r>
              <a:rPr lang="en-US" sz="1100" b="0" dirty="0">
                <a:latin typeface="Arial" charset="0"/>
                <a:cs typeface="Arial" charset="0"/>
              </a:rPr>
              <a:t> out = </a:t>
            </a:r>
            <a:r>
              <a:rPr lang="en-US" sz="1100" b="0" dirty="0" err="1">
                <a:latin typeface="Arial" charset="0"/>
                <a:cs typeface="Arial" charset="0"/>
              </a:rPr>
              <a:t>response.getWriter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String 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request.getParameter</a:t>
            </a:r>
            <a:r>
              <a:rPr lang="en-US" sz="1100" b="0" dirty="0">
                <a:latin typeface="Arial" charset="0"/>
                <a:cs typeface="Arial" charset="0"/>
              </a:rPr>
              <a:t>("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</a:t>
            </a:r>
            <a:r>
              <a:rPr lang="en-US" sz="1100" b="0" dirty="0" err="1">
                <a:latin typeface="Arial" charset="0"/>
                <a:cs typeface="Arial" charset="0"/>
              </a:rPr>
              <a:t>System.out.println</a:t>
            </a:r>
            <a:r>
              <a:rPr lang="en-US" sz="1100" b="0" dirty="0">
                <a:latin typeface="Arial" charset="0"/>
                <a:cs typeface="Arial" charset="0"/>
              </a:rPr>
              <a:t>("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 : "+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if(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!=null &amp;&amp; !</a:t>
            </a:r>
            <a:r>
              <a:rPr lang="en-US" sz="1100" b="0" dirty="0" err="1">
                <a:latin typeface="Arial" charset="0"/>
                <a:cs typeface="Arial" charset="0"/>
              </a:rPr>
              <a:t>sql.trim</a:t>
            </a:r>
            <a:r>
              <a:rPr lang="en-US" sz="1100" b="0" dirty="0">
                <a:latin typeface="Arial" charset="0"/>
                <a:cs typeface="Arial" charset="0"/>
              </a:rPr>
              <a:t>().equals(""))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try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driver = "</a:t>
            </a:r>
            <a:r>
              <a:rPr lang="en-US" sz="1100" b="0" dirty="0" err="1">
                <a:latin typeface="Arial" charset="0"/>
                <a:cs typeface="Arial" charset="0"/>
              </a:rPr>
              <a:t>com.mysql.jdbc.Driver</a:t>
            </a:r>
            <a:r>
              <a:rPr lang="en-US" sz="1100" b="0" dirty="0">
                <a:latin typeface="Arial" charset="0"/>
                <a:cs typeface="Arial" charset="0"/>
              </a:rPr>
              <a:t>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</a:t>
            </a:r>
            <a:r>
              <a:rPr lang="en-US" sz="1100" b="0" dirty="0" err="1">
                <a:latin typeface="Arial" charset="0"/>
                <a:cs typeface="Arial" charset="0"/>
              </a:rPr>
              <a:t>url</a:t>
            </a:r>
            <a:r>
              <a:rPr lang="en-US" sz="1100" b="0" dirty="0">
                <a:latin typeface="Arial" charset="0"/>
                <a:cs typeface="Arial" charset="0"/>
              </a:rPr>
              <a:t> = "</a:t>
            </a:r>
            <a:r>
              <a:rPr lang="en-US" sz="1100" b="0" dirty="0" err="1">
                <a:latin typeface="Arial" charset="0"/>
                <a:cs typeface="Arial" charset="0"/>
              </a:rPr>
              <a:t>jdbc:mysql</a:t>
            </a:r>
            <a:r>
              <a:rPr lang="en-US" sz="1100" b="0" dirty="0">
                <a:latin typeface="Arial" charset="0"/>
                <a:cs typeface="Arial" charset="0"/>
              </a:rPr>
              <a:t>://127.0.0.1:3306/</a:t>
            </a:r>
            <a:r>
              <a:rPr lang="en-US" sz="1100" b="0" dirty="0" err="1">
                <a:latin typeface="Arial" charset="0"/>
                <a:cs typeface="Arial" charset="0"/>
              </a:rPr>
              <a:t>refdb</a:t>
            </a:r>
            <a:r>
              <a:rPr lang="en-US" sz="1100" b="0" dirty="0">
                <a:latin typeface="Arial" charset="0"/>
                <a:cs typeface="Arial" charset="0"/>
              </a:rPr>
              <a:t>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user = "root";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String password  = "root";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Class.forName</a:t>
            </a:r>
            <a:r>
              <a:rPr lang="en-US" sz="1100" b="0" dirty="0">
                <a:latin typeface="Arial" charset="0"/>
                <a:cs typeface="Arial" charset="0"/>
              </a:rPr>
              <a:t>(driver);</a:t>
            </a:r>
          </a:p>
        </p:txBody>
      </p:sp>
    </p:spTree>
    <p:extLst>
      <p:ext uri="{BB962C8B-B14F-4D97-AF65-F5344CB8AC3E}">
        <p14:creationId xmlns:p14="http://schemas.microsoft.com/office/powerpoint/2010/main" val="409885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 - II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44935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java.sql.Connection</a:t>
            </a:r>
            <a:r>
              <a:rPr lang="en-US" sz="1100" b="0" dirty="0">
                <a:latin typeface="Arial" charset="0"/>
                <a:cs typeface="Arial" charset="0"/>
              </a:rPr>
              <a:t> conn = </a:t>
            </a:r>
            <a:r>
              <a:rPr lang="en-US" sz="1100" b="0" dirty="0" err="1">
                <a:latin typeface="Arial" charset="0"/>
                <a:cs typeface="Arial" charset="0"/>
              </a:rPr>
              <a:t>java.sql.DriverManager.getConnection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url,user,password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java.sql.Statement</a:t>
            </a:r>
            <a:r>
              <a:rPr lang="en-US" sz="1100" b="0" dirty="0">
                <a:latin typeface="Arial" charset="0"/>
                <a:cs typeface="Arial" charset="0"/>
              </a:rPr>
              <a:t> </a:t>
            </a:r>
            <a:r>
              <a:rPr lang="en-US" sz="1100" b="0" dirty="0" err="1">
                <a:latin typeface="Arial" charset="0"/>
                <a:cs typeface="Arial" charset="0"/>
              </a:rPr>
              <a:t>stm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conn.createStatement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java.sql.ResultSet</a:t>
            </a:r>
            <a:r>
              <a:rPr lang="en-US" sz="1100" b="0" dirty="0">
                <a:latin typeface="Arial" charset="0"/>
                <a:cs typeface="Arial" charset="0"/>
              </a:rPr>
              <a:t> </a:t>
            </a:r>
            <a:r>
              <a:rPr lang="en-US" sz="1100" b="0" dirty="0" err="1">
                <a:latin typeface="Arial" charset="0"/>
                <a:cs typeface="Arial" charset="0"/>
              </a:rPr>
              <a:t>rs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stm.executeQuery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sql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java.sql.ResultSetMetaData</a:t>
            </a:r>
            <a:r>
              <a:rPr lang="en-US" sz="1100" b="0" dirty="0">
                <a:latin typeface="Arial" charset="0"/>
                <a:cs typeface="Arial" charset="0"/>
              </a:rPr>
              <a:t> met = </a:t>
            </a:r>
            <a:r>
              <a:rPr lang="en-US" sz="1100" b="0" dirty="0" err="1">
                <a:latin typeface="Arial" charset="0"/>
                <a:cs typeface="Arial" charset="0"/>
              </a:rPr>
              <a:t>rs.getMetaData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("&lt;table border=1&gt;");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for(int 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=1,isz=</a:t>
            </a:r>
            <a:r>
              <a:rPr lang="en-US" sz="1100" b="0" dirty="0" err="1">
                <a:latin typeface="Arial" charset="0"/>
                <a:cs typeface="Arial" charset="0"/>
              </a:rPr>
              <a:t>met.getColumnCount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&lt;=</a:t>
            </a:r>
            <a:r>
              <a:rPr lang="en-US" sz="1100" b="0" dirty="0" err="1">
                <a:latin typeface="Arial" charset="0"/>
                <a:cs typeface="Arial" charset="0"/>
              </a:rPr>
              <a:t>isz;i</a:t>
            </a:r>
            <a:r>
              <a:rPr lang="en-US" sz="1100" b="0" dirty="0">
                <a:latin typeface="Arial" charset="0"/>
                <a:cs typeface="Arial" charset="0"/>
              </a:rPr>
              <a:t>++)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String 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met.getColumnName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</a:t>
            </a:r>
            <a:r>
              <a:rPr lang="en-US" sz="1100" b="0" dirty="0" err="1">
                <a:latin typeface="Arial" charset="0"/>
                <a:cs typeface="Arial" charset="0"/>
              </a:rPr>
              <a:t>th</a:t>
            </a:r>
            <a:r>
              <a:rPr lang="en-US" sz="1100" b="0" dirty="0">
                <a:latin typeface="Arial" charset="0"/>
                <a:cs typeface="Arial" charset="0"/>
              </a:rPr>
              <a:t>&gt;"+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+"&lt;/</a:t>
            </a:r>
            <a:r>
              <a:rPr lang="en-US" sz="1100" b="0" dirty="0" err="1">
                <a:latin typeface="Arial" charset="0"/>
                <a:cs typeface="Arial" charset="0"/>
              </a:rPr>
              <a:t>th</a:t>
            </a:r>
            <a:r>
              <a:rPr lang="en-US" sz="1100" b="0" dirty="0">
                <a:latin typeface="Arial" charset="0"/>
                <a:cs typeface="Arial" charset="0"/>
              </a:rPr>
              <a:t>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("&lt;/tr&gt;");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while(</a:t>
            </a:r>
            <a:r>
              <a:rPr lang="en-US" sz="1100" b="0" dirty="0" err="1">
                <a:latin typeface="Arial" charset="0"/>
                <a:cs typeface="Arial" charset="0"/>
              </a:rPr>
              <a:t>rs.next</a:t>
            </a:r>
            <a:r>
              <a:rPr lang="en-US" sz="1100" b="0" dirty="0">
                <a:latin typeface="Arial" charset="0"/>
                <a:cs typeface="Arial" charset="0"/>
              </a:rPr>
              <a:t>())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for(int 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=1,isz=</a:t>
            </a:r>
            <a:r>
              <a:rPr lang="en-US" sz="1100" b="0" dirty="0" err="1">
                <a:latin typeface="Arial" charset="0"/>
                <a:cs typeface="Arial" charset="0"/>
              </a:rPr>
              <a:t>met.getColumnCount</a:t>
            </a:r>
            <a:r>
              <a:rPr lang="en-US" sz="1100" b="0" dirty="0">
                <a:latin typeface="Arial" charset="0"/>
                <a:cs typeface="Arial" charset="0"/>
              </a:rPr>
              <a:t>();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&lt;=</a:t>
            </a:r>
            <a:r>
              <a:rPr lang="en-US" sz="1100" b="0" dirty="0" err="1">
                <a:latin typeface="Arial" charset="0"/>
                <a:cs typeface="Arial" charset="0"/>
              </a:rPr>
              <a:t>isz;i</a:t>
            </a:r>
            <a:r>
              <a:rPr lang="en-US" sz="1100" b="0" dirty="0">
                <a:latin typeface="Arial" charset="0"/>
                <a:cs typeface="Arial" charset="0"/>
              </a:rPr>
              <a:t>++) {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	String 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 = </a:t>
            </a:r>
            <a:r>
              <a:rPr lang="en-US" sz="1100" b="0" dirty="0" err="1">
                <a:latin typeface="Arial" charset="0"/>
                <a:cs typeface="Arial" charset="0"/>
              </a:rPr>
              <a:t>met.getColumnName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i</a:t>
            </a:r>
            <a:r>
              <a:rPr lang="en-US" sz="1100" b="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("&lt;td&gt;"+</a:t>
            </a:r>
            <a:r>
              <a:rPr lang="en-US" sz="1100" b="0" dirty="0" err="1">
                <a:latin typeface="Arial" charset="0"/>
                <a:cs typeface="Arial" charset="0"/>
              </a:rPr>
              <a:t>rs.getString</a:t>
            </a:r>
            <a:r>
              <a:rPr lang="en-US" sz="1100" b="0" dirty="0">
                <a:latin typeface="Arial" charset="0"/>
                <a:cs typeface="Arial" charset="0"/>
              </a:rPr>
              <a:t>(</a:t>
            </a:r>
            <a:r>
              <a:rPr lang="en-US" sz="1100" b="0" dirty="0" err="1">
                <a:latin typeface="Arial" charset="0"/>
                <a:cs typeface="Arial" charset="0"/>
              </a:rPr>
              <a:t>colname</a:t>
            </a:r>
            <a:r>
              <a:rPr lang="en-US" sz="1100" b="0" dirty="0">
                <a:latin typeface="Arial" charset="0"/>
                <a:cs typeface="Arial" charset="0"/>
              </a:rPr>
              <a:t>)+"&lt;/td&gt;");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("&lt;/tr&gt;");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</a:t>
            </a:r>
            <a:r>
              <a:rPr lang="en-US" sz="1100" b="0" dirty="0" err="1">
                <a:latin typeface="Arial" charset="0"/>
                <a:cs typeface="Arial" charset="0"/>
              </a:rPr>
              <a:t>out.println</a:t>
            </a:r>
            <a:r>
              <a:rPr lang="en-US" sz="1100" b="0" dirty="0">
                <a:latin typeface="Arial" charset="0"/>
                <a:cs typeface="Arial" charset="0"/>
              </a:rPr>
              <a:t>("&lt;/table&gt;");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	} catch(Exception ex) { </a:t>
            </a:r>
            <a:r>
              <a:rPr lang="en-US" sz="1100" b="0" dirty="0" err="1">
                <a:latin typeface="Arial" charset="0"/>
                <a:cs typeface="Arial" charset="0"/>
              </a:rPr>
              <a:t>ex.printStackTrace</a:t>
            </a:r>
            <a:r>
              <a:rPr lang="en-US" sz="1100" b="0" dirty="0">
                <a:latin typeface="Arial" charset="0"/>
                <a:cs typeface="Arial" charset="0"/>
              </a:rPr>
              <a:t>(); 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en-US" sz="1100" b="0" dirty="0">
                <a:latin typeface="Arial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091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&amp; JDBC</a:t>
            </a:r>
          </a:p>
          <a:p>
            <a:pPr lvl="1"/>
            <a:r>
              <a:rPr lang="en-US" dirty="0">
                <a:hlinkClick r:id="rId3"/>
              </a:rPr>
              <a:t>http://localhost:8080/JSP/servlet/QueryServlet?sql=select%20*%20from%20credit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2222A-771D-CBDF-D50A-B431966A1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212976"/>
            <a:ext cx="69601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1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3CA0DA-8AB1-65AE-B812-E86BC591BD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700808"/>
            <a:ext cx="7772400" cy="17281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h-TH" sz="6600" dirty="0">
                <a:solidFill>
                  <a:srgbClr val="800000"/>
                </a:solidFill>
              </a:rPr>
              <a:t>JSP</a:t>
            </a:r>
            <a:br>
              <a:rPr lang="en-US" altLang="th-TH" sz="4800" dirty="0"/>
            </a:br>
            <a:endParaRPr lang="en-US" altLang="th-TH" sz="3200" dirty="0"/>
          </a:p>
        </p:txBody>
      </p:sp>
    </p:spTree>
    <p:extLst>
      <p:ext uri="{BB962C8B-B14F-4D97-AF65-F5344CB8AC3E}">
        <p14:creationId xmlns:p14="http://schemas.microsoft.com/office/powerpoint/2010/main" val="309294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JSP?</a:t>
            </a:r>
          </a:p>
          <a:p>
            <a:pPr lvl="1"/>
            <a:r>
              <a:rPr lang="en-US" dirty="0"/>
              <a:t>JSP stands for Java Server Page is a technology from Sun that enables the java programmers to generate HTML, XML or other types of documents to server the web client</a:t>
            </a:r>
          </a:p>
          <a:p>
            <a:pPr lvl="1"/>
            <a:r>
              <a:rPr lang="en-US" dirty="0"/>
              <a:t>Allow the programmers to embed Java code into html (.</a:t>
            </a:r>
            <a:r>
              <a:rPr lang="en-US" dirty="0" err="1"/>
              <a:t>jsp</a:t>
            </a:r>
            <a:r>
              <a:rPr lang="en-US" dirty="0"/>
              <a:t>)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9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3CA0DA-8AB1-65AE-B812-E86BC591BD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700808"/>
            <a:ext cx="7772400" cy="17281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h-TH" sz="6600" dirty="0">
                <a:solidFill>
                  <a:srgbClr val="800000"/>
                </a:solidFill>
              </a:rPr>
              <a:t>Servlet</a:t>
            </a:r>
            <a:br>
              <a:rPr lang="en-US" altLang="th-TH" sz="4800" dirty="0"/>
            </a:br>
            <a:endParaRPr lang="en-US" altLang="th-TH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of JSP</a:t>
            </a:r>
          </a:p>
          <a:p>
            <a:pPr lvl="1"/>
            <a:r>
              <a:rPr lang="en-US" dirty="0"/>
              <a:t>JSP translate and compile into java servlet but easier to develop</a:t>
            </a:r>
          </a:p>
          <a:p>
            <a:pPr lvl="1"/>
            <a:r>
              <a:rPr lang="en-US" dirty="0"/>
              <a:t>JSP uses simplified scripting language based syntax for embedding HTML</a:t>
            </a:r>
          </a:p>
          <a:p>
            <a:pPr lvl="1"/>
            <a:r>
              <a:rPr lang="en-US" dirty="0"/>
              <a:t>JSP containers provide easy way for accessing standard objects and actions</a:t>
            </a:r>
          </a:p>
          <a:p>
            <a:pPr lvl="1"/>
            <a:r>
              <a:rPr lang="en-US" dirty="0"/>
              <a:t>JSP use HTTP as default request / response communication paradigm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47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1F0A8-E808-3BAC-8A07-D6B3AAB39ED7}"/>
              </a:ext>
            </a:extLst>
          </p:cNvPr>
          <p:cNvSpPr txBox="1"/>
          <p:nvPr/>
        </p:nvSpPr>
        <p:spPr>
          <a:xfrm>
            <a:off x="1691680" y="2192665"/>
            <a:ext cx="7344816" cy="30469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hello = "Hello World";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&lt;title&gt;Hello JSP&lt;/title&gt;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&lt;%=hello%&gt;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Lifecycle</a:t>
            </a:r>
          </a:p>
          <a:p>
            <a:pPr lvl="1"/>
            <a:r>
              <a:rPr lang="en-US" dirty="0" err="1"/>
              <a:t>jspInit</a:t>
            </a:r>
            <a:endParaRPr lang="en-US" dirty="0"/>
          </a:p>
          <a:p>
            <a:pPr lvl="2"/>
            <a:r>
              <a:rPr lang="en-US" dirty="0"/>
              <a:t>Invoked one time</a:t>
            </a:r>
          </a:p>
          <a:p>
            <a:pPr lvl="1"/>
            <a:r>
              <a:rPr lang="en-US" dirty="0" err="1"/>
              <a:t>jspService</a:t>
            </a:r>
            <a:endParaRPr lang="en-US" dirty="0"/>
          </a:p>
          <a:p>
            <a:pPr lvl="2"/>
            <a:r>
              <a:rPr lang="en-US" dirty="0"/>
              <a:t>Request and Response</a:t>
            </a:r>
          </a:p>
          <a:p>
            <a:pPr lvl="1"/>
            <a:r>
              <a:rPr lang="en-US" dirty="0" err="1"/>
              <a:t>jspDestroy</a:t>
            </a:r>
            <a:endParaRPr lang="en-US" dirty="0"/>
          </a:p>
          <a:p>
            <a:pPr lvl="2"/>
            <a:r>
              <a:rPr lang="en-US" dirty="0"/>
              <a:t>When shutdown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C:\Documents and Settings\tassun_o.FREEWILL\My Documents\My Pictures\jsp-life-cycle.gif">
            <a:extLst>
              <a:ext uri="{FF2B5EF4-FFF2-40B4-BE49-F238E27FC236}">
                <a16:creationId xmlns:a16="http://schemas.microsoft.com/office/drawing/2014/main" id="{E1570CD9-B0AD-14E4-DA5F-8122AA41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19153"/>
            <a:ext cx="30956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40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Lifecycle</a:t>
            </a:r>
          </a:p>
          <a:p>
            <a:pPr lvl="1"/>
            <a:r>
              <a:rPr lang="en-US" dirty="0" err="1"/>
              <a:t>cycle.jsp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A77AB-4DA8-44C2-DFCA-E11AB0124A65}"/>
              </a:ext>
            </a:extLst>
          </p:cNvPr>
          <p:cNvSpPr txBox="1"/>
          <p:nvPr/>
        </p:nvSpPr>
        <p:spPr>
          <a:xfrm>
            <a:off x="1691680" y="2686268"/>
            <a:ext cx="7344816" cy="37856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&lt;%!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()+"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jspDestroy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()+"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destroy ...");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String hello = "Hello World";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(hello);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&lt;title&gt;Hello JSP&lt;/title&gt;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&lt;%=hello%&gt;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12445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</a:t>
            </a:r>
          </a:p>
          <a:p>
            <a:pPr lvl="1"/>
            <a:r>
              <a:rPr lang="en-US" dirty="0"/>
              <a:t>Call Java code directly. </a:t>
            </a:r>
          </a:p>
          <a:p>
            <a:pPr lvl="2"/>
            <a:r>
              <a:rPr lang="en-US" dirty="0"/>
              <a:t>Place all Java code in JSP page. Appropriate only for very small amounts of code.</a:t>
            </a:r>
          </a:p>
          <a:p>
            <a:pPr lvl="1"/>
            <a:r>
              <a:rPr lang="en-US" dirty="0"/>
              <a:t>Call Java code indirectly. </a:t>
            </a:r>
          </a:p>
          <a:p>
            <a:pPr lvl="2"/>
            <a:r>
              <a:rPr lang="en-US" dirty="0"/>
              <a:t>Develop separate utility classes. Insert into JSP page only the Java code needed to invoke the utility classes.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Server Page</a:t>
            </a:r>
          </a:p>
          <a:p>
            <a:pPr lvl="1"/>
            <a:r>
              <a:rPr lang="en-US" dirty="0"/>
              <a:t>Use beans</a:t>
            </a:r>
          </a:p>
          <a:p>
            <a:pPr lvl="2"/>
            <a:r>
              <a:rPr lang="en-US" dirty="0"/>
              <a:t>Develop separate utility classes structured as beans. Use </a:t>
            </a:r>
            <a:r>
              <a:rPr lang="en-US" dirty="0" err="1"/>
              <a:t>jsp:useBean</a:t>
            </a:r>
            <a:r>
              <a:rPr lang="en-US" dirty="0"/>
              <a:t>, </a:t>
            </a:r>
            <a:r>
              <a:rPr lang="en-US" dirty="0" err="1"/>
              <a:t>jsp:getProperty</a:t>
            </a:r>
            <a:r>
              <a:rPr lang="en-US" dirty="0"/>
              <a:t>, and </a:t>
            </a:r>
            <a:r>
              <a:rPr lang="en-US" dirty="0" err="1"/>
              <a:t>jsp:setProperty</a:t>
            </a:r>
            <a:r>
              <a:rPr lang="en-US" dirty="0"/>
              <a:t> to invoke the code.</a:t>
            </a:r>
          </a:p>
          <a:p>
            <a:pPr lvl="1"/>
            <a:r>
              <a:rPr lang="en-US" dirty="0"/>
              <a:t>Use the MVC architecture</a:t>
            </a:r>
          </a:p>
          <a:p>
            <a:pPr lvl="2"/>
            <a:r>
              <a:rPr lang="en-US" dirty="0"/>
              <a:t>Have a servlet respond to original request, look up data, and store results in beans. Forward to a JSP page to present results. JSP page uses beans.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5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HttpServletRequest</a:t>
            </a:r>
            <a:r>
              <a:rPr lang="en-US" dirty="0"/>
              <a:t> (1st argument to service/</a:t>
            </a:r>
            <a:r>
              <a:rPr lang="en-US" dirty="0" err="1"/>
              <a:t>doGet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HttpServletResponse</a:t>
            </a:r>
            <a:r>
              <a:rPr lang="en-US" dirty="0"/>
              <a:t> (2nd </a:t>
            </a:r>
            <a:r>
              <a:rPr lang="en-US" dirty="0" err="1"/>
              <a:t>arg</a:t>
            </a:r>
            <a:r>
              <a:rPr lang="en-US" dirty="0"/>
              <a:t> to service/</a:t>
            </a:r>
            <a:r>
              <a:rPr lang="en-US" dirty="0" err="1"/>
              <a:t>doGet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</a:t>
            </a:r>
          </a:p>
          <a:p>
            <a:pPr lvl="2"/>
            <a:r>
              <a:rPr lang="en-US" dirty="0"/>
              <a:t>The Writer (a buffered version of type </a:t>
            </a:r>
            <a:r>
              <a:rPr lang="en-US" dirty="0" err="1"/>
              <a:t>JspWriter</a:t>
            </a:r>
            <a:r>
              <a:rPr lang="en-US" dirty="0"/>
              <a:t>) used to the client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03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/>
              <a:t>session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HttpSession</a:t>
            </a:r>
            <a:r>
              <a:rPr lang="en-US" dirty="0"/>
              <a:t> associated with the request (unless disabled with the session attribute of the page directive)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(for sharing data) as obtained via </a:t>
            </a:r>
            <a:r>
              <a:rPr lang="en-US" dirty="0" err="1"/>
              <a:t>getServletContext</a:t>
            </a:r>
            <a:r>
              <a:rPr lang="en-US" dirty="0"/>
              <a:t>().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84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/>
              <a:t>config</a:t>
            </a:r>
          </a:p>
          <a:p>
            <a:pPr lvl="2"/>
            <a:r>
              <a:rPr lang="en-US" dirty="0"/>
              <a:t>This is the </a:t>
            </a:r>
            <a:r>
              <a:rPr lang="en-US" dirty="0" err="1"/>
              <a:t>ServletConfig</a:t>
            </a:r>
            <a:r>
              <a:rPr lang="en-US" dirty="0"/>
              <a:t> object for this page.</a:t>
            </a:r>
          </a:p>
          <a:p>
            <a:pPr lvl="1"/>
            <a:r>
              <a:rPr lang="en-US" dirty="0"/>
              <a:t>page</a:t>
            </a:r>
          </a:p>
          <a:p>
            <a:pPr lvl="2"/>
            <a:r>
              <a:rPr lang="en-US" dirty="0"/>
              <a:t>This is simply a synonym for this.</a:t>
            </a:r>
          </a:p>
          <a:p>
            <a:pPr lvl="1"/>
            <a:r>
              <a:rPr lang="en-US" dirty="0" err="1"/>
              <a:t>pageContext</a:t>
            </a:r>
            <a:endParaRPr lang="en-US" dirty="0"/>
          </a:p>
          <a:p>
            <a:pPr lvl="2"/>
            <a:r>
              <a:rPr lang="en-US" dirty="0"/>
              <a:t>A new class called </a:t>
            </a:r>
            <a:r>
              <a:rPr lang="en-US" dirty="0" err="1"/>
              <a:t>PageContext</a:t>
            </a:r>
            <a:r>
              <a:rPr lang="en-US" dirty="0"/>
              <a:t> to encapsulate use of server-specific features like higher performance </a:t>
            </a:r>
            <a:r>
              <a:rPr lang="en-US" dirty="0" err="1"/>
              <a:t>JspWriter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4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  <a:p>
            <a:pPr lvl="1"/>
            <a:r>
              <a:rPr lang="en-US" dirty="0" err="1"/>
              <a:t>index.jsp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82071-CB08-9819-99A8-F5653E8416E2}"/>
              </a:ext>
            </a:extLst>
          </p:cNvPr>
          <p:cNvSpPr txBox="1"/>
          <p:nvPr/>
        </p:nvSpPr>
        <p:spPr>
          <a:xfrm>
            <a:off x="1691680" y="2686268"/>
            <a:ext cx="7344816" cy="329320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hello = "Hello JSP";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who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("who");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if(who!=null) hello = "Hello "+who;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&lt;%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out.print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(hello); 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400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Servlet?</a:t>
            </a:r>
          </a:p>
          <a:p>
            <a:pPr lvl="1"/>
            <a:r>
              <a:rPr lang="en-US" dirty="0"/>
              <a:t>A java programming language class to extend and enhance web servers</a:t>
            </a:r>
          </a:p>
          <a:p>
            <a:pPr lvl="1"/>
            <a:r>
              <a:rPr lang="en-US" dirty="0"/>
              <a:t>Run on web server and build web page</a:t>
            </a:r>
          </a:p>
          <a:p>
            <a:pPr lvl="1"/>
            <a:r>
              <a:rPr lang="en-US" dirty="0"/>
              <a:t>Server side components</a:t>
            </a:r>
          </a:p>
          <a:p>
            <a:pPr lvl="2"/>
            <a:r>
              <a:rPr lang="en-US" dirty="0"/>
              <a:t>Provide dynamic content</a:t>
            </a:r>
          </a:p>
          <a:p>
            <a:pPr lvl="2"/>
            <a:r>
              <a:rPr lang="en-US" dirty="0"/>
              <a:t>Process and/or store the data</a:t>
            </a:r>
          </a:p>
          <a:p>
            <a:pPr lvl="2"/>
            <a:r>
              <a:rPr lang="en-US" dirty="0"/>
              <a:t>Manage information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34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</a:t>
            </a:r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&lt;%= Java Expression %&gt;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Expression evaluated, converted to String, and placed into HTML page at the place it occurred in JSP page That is, expression placed in _</a:t>
            </a:r>
            <a:r>
              <a:rPr lang="en-US" dirty="0" err="1"/>
              <a:t>jspService</a:t>
            </a:r>
            <a:r>
              <a:rPr lang="en-US" dirty="0"/>
              <a:t> inside </a:t>
            </a:r>
            <a:r>
              <a:rPr lang="en-US" dirty="0" err="1"/>
              <a:t>out.print</a:t>
            </a:r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Current time: &lt;%= new </a:t>
            </a:r>
            <a:r>
              <a:rPr lang="en-US" dirty="0" err="1"/>
              <a:t>java.util.Date</a:t>
            </a:r>
            <a:r>
              <a:rPr lang="en-US" dirty="0"/>
              <a:t>() %&gt;</a:t>
            </a:r>
          </a:p>
          <a:p>
            <a:pPr lvl="2"/>
            <a:r>
              <a:rPr lang="en-US" dirty="0"/>
              <a:t>Your hostname: &lt;%=</a:t>
            </a:r>
            <a:r>
              <a:rPr lang="en-US" dirty="0" err="1"/>
              <a:t>request.getRemoteHost</a:t>
            </a:r>
            <a:r>
              <a:rPr lang="en-US" dirty="0"/>
              <a:t>() %&gt;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4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Scriptlets</a:t>
            </a:r>
            <a:endParaRPr lang="en-US" dirty="0"/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&lt;% Java Code %&gt;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Code is inserted verbatim into servlet's _</a:t>
            </a:r>
            <a:r>
              <a:rPr lang="en-US" dirty="0" err="1"/>
              <a:t>jspService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&lt;%String </a:t>
            </a:r>
            <a:r>
              <a:rPr lang="en-US" dirty="0" err="1"/>
              <a:t>queryData</a:t>
            </a:r>
            <a:r>
              <a:rPr lang="en-US" dirty="0"/>
              <a:t> = </a:t>
            </a:r>
            <a:r>
              <a:rPr lang="en-US" dirty="0" err="1"/>
              <a:t>request.getQueryString</a:t>
            </a:r>
            <a:r>
              <a:rPr lang="en-US" dirty="0"/>
              <a:t>(); </a:t>
            </a:r>
            <a:r>
              <a:rPr lang="en-US" dirty="0" err="1"/>
              <a:t>out.println</a:t>
            </a:r>
            <a:r>
              <a:rPr lang="en-US" dirty="0"/>
              <a:t>("Attached GET data: " + </a:t>
            </a:r>
            <a:r>
              <a:rPr lang="en-US" dirty="0" err="1"/>
              <a:t>queryData</a:t>
            </a:r>
            <a:r>
              <a:rPr lang="en-US" dirty="0"/>
              <a:t>); %&gt;</a:t>
            </a:r>
          </a:p>
          <a:p>
            <a:pPr lvl="2"/>
            <a:r>
              <a:rPr lang="en-US" dirty="0"/>
              <a:t>&lt;% </a:t>
            </a:r>
            <a:r>
              <a:rPr lang="en-US" dirty="0" err="1"/>
              <a:t>response.setContentType</a:t>
            </a:r>
            <a:r>
              <a:rPr lang="en-US" dirty="0"/>
              <a:t>("text/plain"); %&gt;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3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&lt;%! Java Code %&gt;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Code is inserted verbatim into servlet's class </a:t>
            </a:r>
            <a:r>
              <a:rPr lang="en-US" dirty="0" err="1"/>
              <a:t>definition,outside</a:t>
            </a:r>
            <a:r>
              <a:rPr lang="en-US" dirty="0"/>
              <a:t> of any existing methods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&lt;%! private int </a:t>
            </a:r>
            <a:r>
              <a:rPr lang="en-US" dirty="0" err="1"/>
              <a:t>someField</a:t>
            </a:r>
            <a:r>
              <a:rPr lang="en-US" dirty="0"/>
              <a:t> = 5; %&gt;</a:t>
            </a:r>
          </a:p>
          <a:p>
            <a:pPr lvl="2"/>
            <a:r>
              <a:rPr lang="en-US" dirty="0"/>
              <a:t>&lt;%! private void </a:t>
            </a:r>
            <a:r>
              <a:rPr lang="en-US" dirty="0" err="1"/>
              <a:t>someMethod</a:t>
            </a:r>
            <a:r>
              <a:rPr lang="en-US" dirty="0"/>
              <a:t>(...) {...} %&gt;</a:t>
            </a:r>
          </a:p>
        </p:txBody>
      </p:sp>
    </p:spTree>
    <p:extLst>
      <p:ext uri="{BB962C8B-B14F-4D97-AF65-F5344CB8AC3E}">
        <p14:creationId xmlns:p14="http://schemas.microsoft.com/office/powerpoint/2010/main" val="285613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fr-FR" dirty="0"/>
              <a:t>&lt;%@ page info="SCCS id: $Id$"%&gt;</a:t>
            </a:r>
          </a:p>
          <a:p>
            <a:pPr lvl="1"/>
            <a:r>
              <a:rPr lang="fr-FR" dirty="0"/>
              <a:t>&lt;%@ page </a:t>
            </a:r>
            <a:r>
              <a:rPr lang="fr-FR" dirty="0" err="1"/>
              <a:t>errorPage</a:t>
            </a:r>
            <a:r>
              <a:rPr lang="fr-FR" dirty="0"/>
              <a:t>="</a:t>
            </a:r>
            <a:r>
              <a:rPr lang="fr-FR" dirty="0" err="1"/>
              <a:t>errorpage.jsp</a:t>
            </a:r>
            <a:r>
              <a:rPr lang="fr-FR" dirty="0"/>
              <a:t>"%&gt;</a:t>
            </a:r>
          </a:p>
          <a:p>
            <a:pPr lvl="1"/>
            <a:r>
              <a:rPr lang="fr-FR" dirty="0"/>
              <a:t>&lt;%@ page </a:t>
            </a:r>
            <a:r>
              <a:rPr lang="fr-FR" dirty="0" err="1"/>
              <a:t>isErrorPage</a:t>
            </a:r>
            <a:r>
              <a:rPr lang="fr-FR" dirty="0"/>
              <a:t>="</a:t>
            </a:r>
            <a:r>
              <a:rPr lang="fr-FR" dirty="0" err="1"/>
              <a:t>true</a:t>
            </a:r>
            <a:r>
              <a:rPr lang="fr-FR" dirty="0"/>
              <a:t>"%&gt;</a:t>
            </a:r>
          </a:p>
          <a:p>
            <a:pPr lvl="1"/>
            <a:r>
              <a:rPr lang="fr-FR" dirty="0"/>
              <a:t>&lt;%@ page </a:t>
            </a:r>
            <a:r>
              <a:rPr lang="fr-FR" dirty="0" err="1"/>
              <a:t>contentType</a:t>
            </a:r>
            <a:r>
              <a:rPr lang="fr-FR" dirty="0"/>
              <a:t>="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=windows-874"%&gt;</a:t>
            </a:r>
          </a:p>
          <a:p>
            <a:pPr lvl="1"/>
            <a:r>
              <a:rPr lang="fr-FR" dirty="0"/>
              <a:t>&lt;%@ page import="</a:t>
            </a:r>
            <a:r>
              <a:rPr lang="fr-FR" dirty="0" err="1"/>
              <a:t>java.util</a:t>
            </a:r>
            <a:r>
              <a:rPr lang="fr-FR" dirty="0"/>
              <a:t>.*"%&gt;</a:t>
            </a:r>
          </a:p>
          <a:p>
            <a:pPr lvl="1"/>
            <a:r>
              <a:rPr lang="fr-FR" dirty="0"/>
              <a:t>&lt;%@ page buffer="none"%&gt;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&lt;%@ page </a:t>
            </a:r>
            <a:r>
              <a:rPr lang="en-US" dirty="0" err="1"/>
              <a:t>autoFlush</a:t>
            </a:r>
            <a:r>
              <a:rPr lang="en-US" dirty="0"/>
              <a:t>="true"%&gt;</a:t>
            </a:r>
          </a:p>
          <a:p>
            <a:pPr lvl="1"/>
            <a:r>
              <a:rPr lang="en-US" dirty="0"/>
              <a:t>&lt;%@ page </a:t>
            </a:r>
            <a:r>
              <a:rPr lang="en-US" dirty="0" err="1"/>
              <a:t>isThreadSafe</a:t>
            </a:r>
            <a:r>
              <a:rPr lang="en-US" dirty="0"/>
              <a:t>="true"%&gt;</a:t>
            </a:r>
          </a:p>
          <a:p>
            <a:pPr lvl="1"/>
            <a:r>
              <a:rPr lang="en-US" dirty="0"/>
              <a:t>&lt;%@ page session="false"%&gt;</a:t>
            </a:r>
          </a:p>
          <a:p>
            <a:pPr lvl="1"/>
            <a:r>
              <a:rPr lang="en-US" dirty="0"/>
              <a:t>&lt;%@ page extends="</a:t>
            </a:r>
            <a:r>
              <a:rPr lang="en-US" dirty="0" err="1"/>
              <a:t>com.fs.bean.SuperJSP</a:t>
            </a:r>
            <a:r>
              <a:rPr lang="en-US" dirty="0"/>
              <a:t>"%&gt;</a:t>
            </a:r>
          </a:p>
          <a:p>
            <a:pPr lvl="1"/>
            <a:r>
              <a:rPr lang="en-US" dirty="0"/>
              <a:t>&lt;%@ include file="</a:t>
            </a:r>
            <a:r>
              <a:rPr lang="en-US" dirty="0" err="1"/>
              <a:t>includefile.jsp</a:t>
            </a:r>
            <a:r>
              <a:rPr lang="en-US" dirty="0"/>
              <a:t>"%&gt;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61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 err="1"/>
              <a:t>errorpage.jsp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D37BB-9254-D862-D8DD-DCFAC5B38101}"/>
              </a:ext>
            </a:extLst>
          </p:cNvPr>
          <p:cNvSpPr txBox="1"/>
          <p:nvPr/>
        </p:nvSpPr>
        <p:spPr>
          <a:xfrm>
            <a:off x="1691680" y="2686268"/>
            <a:ext cx="7344816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isErrorPage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="true" 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&lt;title&gt;Error&lt;/title&gt;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&lt;center&gt;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javascript:window.history.back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();"&gt;Go Back&lt;/a&gt;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&lt;/center&gt;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&lt;div style="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text-align:center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&lt;%=exception%&gt;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487513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 err="1"/>
              <a:t>error.jsp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D37BB-9254-D862-D8DD-DCFAC5B38101}"/>
              </a:ext>
            </a:extLst>
          </p:cNvPr>
          <p:cNvSpPr txBox="1"/>
          <p:nvPr/>
        </p:nvSpPr>
        <p:spPr>
          <a:xfrm>
            <a:off x="1691680" y="2686268"/>
            <a:ext cx="7344816" cy="30469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errorPage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errorpage.jsp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String hello = null;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&lt;title&gt;Error JSP&lt;/title&gt;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&lt;%=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hello.equals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("Hello World")%&gt;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27453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Directives Purpose</a:t>
            </a:r>
          </a:p>
          <a:p>
            <a:pPr lvl="1"/>
            <a:r>
              <a:rPr lang="en-US" dirty="0"/>
              <a:t>Give high-level information about the servlet that will result from the JSP page</a:t>
            </a:r>
          </a:p>
          <a:p>
            <a:pPr lvl="1"/>
            <a:r>
              <a:rPr lang="en-US" dirty="0"/>
              <a:t>Can control</a:t>
            </a:r>
          </a:p>
          <a:p>
            <a:pPr lvl="2"/>
            <a:r>
              <a:rPr lang="en-US" dirty="0"/>
              <a:t>Which classes are imported</a:t>
            </a:r>
          </a:p>
          <a:p>
            <a:pPr lvl="2"/>
            <a:r>
              <a:rPr lang="en-US" dirty="0"/>
              <a:t>What class the servlet extends</a:t>
            </a:r>
          </a:p>
          <a:p>
            <a:pPr lvl="2"/>
            <a:r>
              <a:rPr lang="en-US" dirty="0"/>
              <a:t>What MIME type is generated</a:t>
            </a:r>
          </a:p>
          <a:p>
            <a:pPr lvl="2"/>
            <a:r>
              <a:rPr lang="en-US" dirty="0"/>
              <a:t>How multithreading is handled</a:t>
            </a:r>
          </a:p>
          <a:p>
            <a:pPr lvl="2"/>
            <a:r>
              <a:rPr lang="en-US" dirty="0"/>
              <a:t>If the servlet participates in sessions</a:t>
            </a:r>
          </a:p>
          <a:p>
            <a:pPr lvl="2"/>
            <a:r>
              <a:rPr lang="en-US" dirty="0"/>
              <a:t>The size and behavior of the output buffer</a:t>
            </a:r>
          </a:p>
          <a:p>
            <a:pPr lvl="2"/>
            <a:r>
              <a:rPr lang="en-US" dirty="0"/>
              <a:t>What page handles unexpected error</a:t>
            </a:r>
          </a:p>
        </p:txBody>
      </p:sp>
    </p:spTree>
    <p:extLst>
      <p:ext uri="{BB962C8B-B14F-4D97-AF65-F5344CB8AC3E}">
        <p14:creationId xmlns:p14="http://schemas.microsoft.com/office/powerpoint/2010/main" val="4650549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 page="</a:t>
            </a:r>
            <a:r>
              <a:rPr lang="en-US" dirty="0" err="1"/>
              <a:t>forward.jsp</a:t>
            </a:r>
            <a:r>
              <a:rPr lang="en-US" dirty="0"/>
              <a:t>"/&gt;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 page="</a:t>
            </a:r>
            <a:r>
              <a:rPr lang="en-US" dirty="0" err="1"/>
              <a:t>includefile.jsp</a:t>
            </a:r>
            <a:r>
              <a:rPr lang="en-US" dirty="0"/>
              <a:t>"/&gt;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</a:t>
            </a:r>
            <a:r>
              <a:rPr lang="en-US" dirty="0" err="1"/>
              <a:t>fsUser</a:t>
            </a:r>
            <a:r>
              <a:rPr lang="en-US" dirty="0"/>
              <a:t>" scope="session" class="</a:t>
            </a:r>
            <a:r>
              <a:rPr lang="en-US" dirty="0" err="1"/>
              <a:t>com.fs.bean.UserBean</a:t>
            </a:r>
            <a:r>
              <a:rPr lang="en-US" dirty="0"/>
              <a:t>"/&gt;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 name="</a:t>
            </a:r>
            <a:r>
              <a:rPr lang="en-US" dirty="0" err="1"/>
              <a:t>fsUser</a:t>
            </a:r>
            <a:r>
              <a:rPr lang="en-US" dirty="0"/>
              <a:t>" property="*"/&gt;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7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scope</a:t>
            </a:r>
          </a:p>
          <a:p>
            <a:pPr lvl="2"/>
            <a:r>
              <a:rPr lang="en-US" dirty="0"/>
              <a:t>page – bean can use within the </a:t>
            </a:r>
            <a:r>
              <a:rPr lang="en-US" dirty="0" err="1"/>
              <a:t>jsp</a:t>
            </a:r>
            <a:r>
              <a:rPr lang="en-US" dirty="0"/>
              <a:t> page </a:t>
            </a:r>
          </a:p>
          <a:p>
            <a:pPr lvl="2"/>
            <a:r>
              <a:rPr lang="en-US" dirty="0"/>
              <a:t>request – bean can use from any </a:t>
            </a:r>
            <a:r>
              <a:rPr lang="en-US" dirty="0" err="1"/>
              <a:t>jsp</a:t>
            </a:r>
            <a:r>
              <a:rPr lang="en-US" dirty="0"/>
              <a:t> page processing the same request.</a:t>
            </a:r>
          </a:p>
          <a:p>
            <a:pPr lvl="2"/>
            <a:r>
              <a:rPr lang="en-US" dirty="0"/>
              <a:t>session – bean can use from any </a:t>
            </a:r>
            <a:r>
              <a:rPr lang="en-US" dirty="0" err="1"/>
              <a:t>jsp</a:t>
            </a:r>
            <a:r>
              <a:rPr lang="en-US" dirty="0"/>
              <a:t> page in the same session.</a:t>
            </a:r>
          </a:p>
          <a:p>
            <a:pPr lvl="2"/>
            <a:r>
              <a:rPr lang="en-US" dirty="0"/>
              <a:t>application – bean can use from any </a:t>
            </a:r>
            <a:r>
              <a:rPr lang="en-US" dirty="0" err="1"/>
              <a:t>jsp</a:t>
            </a:r>
            <a:r>
              <a:rPr lang="en-US" dirty="0"/>
              <a:t> page in the same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9ADB98-BBB5-4974-FA2B-B8D63403E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8809"/>
              </p:ext>
            </p:extLst>
          </p:nvPr>
        </p:nvGraphicFramePr>
        <p:xfrm>
          <a:off x="2004392" y="2276872"/>
          <a:ext cx="6096000" cy="268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Tomcat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Servlet</a:t>
                      </a:r>
                      <a:r>
                        <a:rPr lang="en-US" sz="1600" dirty="0"/>
                        <a:t> / JSP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JDK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3.3.x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 / 1.1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4.1.x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 / 1.2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1.3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5.5.x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 / 2.0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1.4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/ 2.1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 / 2.2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 / 2.3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9.0.x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 / 2.4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1.8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ED1FFF-F309-E85E-FACE-77A6E2AF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0293"/>
              </p:ext>
            </p:extLst>
          </p:nvPr>
        </p:nvGraphicFramePr>
        <p:xfrm>
          <a:off x="2004392" y="5029597"/>
          <a:ext cx="6096000" cy="15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Glassfish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Servlet</a:t>
                      </a:r>
                      <a:r>
                        <a:rPr lang="en-US" sz="1600" dirty="0"/>
                        <a:t> / JSP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 / 2.1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 / 2.2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 / 2.2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4.0.x</a:t>
                      </a: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 / 2.3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14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UserBean.java - 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com.fs.bean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UserBean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id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name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surname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UserBean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id)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this.id = id;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id;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name)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this.name = 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20034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/>
              <a:t>UserBean.java - II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2893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setSurname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surname)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this.surname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surname;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getSurname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surname;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super.toString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()+"{"+id+","+name+","+surname+"}";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61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 err="1"/>
              <a:t>user.jsp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549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jsp:useBean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scope="session" class="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jsp:setProperty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property="*"/&gt;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&lt;form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fsform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action="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user.jsp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method="post"&gt;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&lt;tr&gt;&lt;td&gt;ID&lt;/td&gt;&lt;td&gt;&lt;input name="id" value=""&gt;&lt;/input&gt;&lt;/td&gt;&lt;/tr&gt;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&lt;tr&gt;&lt;td&gt;Name&lt;/td&gt;&lt;td&gt;&lt;input name="name" value=""&gt;&lt;/input&gt;&lt;/td&gt;&lt;/tr&gt;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&lt;tr&gt;&lt;td&gt;Surname&lt;/td&gt;&lt;td&gt;&lt;input name="surname" value=""&gt;&lt;/input&gt;&lt;/td&gt;&lt;/tr&gt;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&lt;tr&gt;&lt;td&gt;&lt;input type="submit" value="submit"&gt;&lt;/input&gt;&lt;/td&gt;&lt;td&gt;&lt;input type="reset" value="reset"&gt;&lt;/input&gt;&lt;/td&gt;&lt;/tr&gt;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4789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 err="1"/>
              <a:t>userbean.jsp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6009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jsp:useBean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scope="session" class="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jsp:setProperty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property="*"/&gt;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&lt;tr&gt;&lt;td&gt;ID&lt;/td&gt;&lt;td&gt;&lt;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jsp:getProperty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property="id"/&gt;&lt;/td&gt;&lt;/tr&gt;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&lt;tr&gt;&lt;td&gt;Name&lt;/td&gt;&lt;td&gt;&lt;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jsp:getProperty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property="name"/&gt;&lt;/td&gt;&lt;/tr&gt;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&lt;tr&gt;&lt;td&gt;Surname&lt;/td&gt;&lt;td&gt;&lt;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jsp:getProperty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property="surname"/&gt;&lt;/td&gt;&lt;/tr&gt;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608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Action Tag</a:t>
            </a:r>
          </a:p>
          <a:p>
            <a:pPr lvl="1"/>
            <a:r>
              <a:rPr lang="en-US" dirty="0" err="1"/>
              <a:t>usersession.jsp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com.fs.bean.UserBean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&lt;title&gt;JSP Examples&lt;/title&gt;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&lt;body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bgcolor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="#FFFFFF"&gt;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&lt;tr&gt;&lt;td&gt;ID&lt;/td&gt;&lt;td&gt;&lt;%=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fsUser.getId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()%&gt;&lt;/td&gt;&lt;/tr&gt;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&lt;tr&gt;&lt;td&gt;Name&lt;/td&gt;&lt;td&gt;&lt;%=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fsUser.getName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()%&gt;&lt;/td&gt;&lt;/tr&gt;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&lt;tr&gt;&lt;td&gt;Surname&lt;/td&gt;&lt;td&gt;&lt;%=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fsUser.getSurname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()%&gt;&lt;/td&gt;&lt;/tr&gt;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56411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Tags</a:t>
            </a:r>
          </a:p>
          <a:p>
            <a:pPr lvl="1"/>
            <a:r>
              <a:rPr lang="en-US" dirty="0"/>
              <a:t>Tag Handler Class</a:t>
            </a:r>
          </a:p>
          <a:p>
            <a:pPr lvl="2"/>
            <a:r>
              <a:rPr lang="en-US" dirty="0"/>
              <a:t>Java code to output</a:t>
            </a:r>
          </a:p>
          <a:p>
            <a:pPr lvl="1"/>
            <a:r>
              <a:rPr lang="en-US" dirty="0"/>
              <a:t>Tag Library Descriptor File</a:t>
            </a:r>
          </a:p>
          <a:p>
            <a:pPr lvl="2"/>
            <a:r>
              <a:rPr lang="en-US" dirty="0"/>
              <a:t>XML file describing tag name, attributes and tag handler class (TLD file)</a:t>
            </a:r>
          </a:p>
          <a:p>
            <a:pPr lvl="1"/>
            <a:r>
              <a:rPr lang="en-US" dirty="0"/>
              <a:t>JSP File</a:t>
            </a:r>
          </a:p>
          <a:p>
            <a:pPr lvl="2"/>
            <a:r>
              <a:rPr lang="en-US" dirty="0"/>
              <a:t>Import tag library</a:t>
            </a:r>
          </a:p>
          <a:p>
            <a:pPr lvl="2"/>
            <a:r>
              <a:rPr lang="en-US" dirty="0"/>
              <a:t>Define tag prefix</a:t>
            </a:r>
          </a:p>
          <a:p>
            <a:pPr lvl="2"/>
            <a:r>
              <a:rPr lang="en-US" dirty="0"/>
              <a:t>Use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49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com.fs.tag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javax.servlet.jsp.tagext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Select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BodyTagSupport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name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 String section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Select()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super();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name;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section;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566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II)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name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section)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this.section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section;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doAfterBody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try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BodyContent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body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getBodyContent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body.getEnclosingWriter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("&lt;select name='");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(name);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("' 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("&gt;");</a:t>
            </a:r>
          </a:p>
        </p:txBody>
      </p:sp>
    </p:spTree>
    <p:extLst>
      <p:ext uri="{BB962C8B-B14F-4D97-AF65-F5344CB8AC3E}">
        <p14:creationId xmlns:p14="http://schemas.microsoft.com/office/powerpoint/2010/main" val="1098723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III)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body.getReader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rowread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item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while ((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rowread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contentReader.readLine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!= null)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rowread.trim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tree = 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()!=null) &amp;&amp; 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().equals(""))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tree =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this.pageContext.getSession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getSection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if((tree!=null) &amp;&amp; 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tree.isEmpty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java.util.Iterator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tree.keySet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().iterator();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for(;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Object key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String value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tree.get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if((key!=null) &amp;&amp; (value!=null)) {				</a:t>
            </a:r>
          </a:p>
        </p:txBody>
      </p:sp>
    </p:spTree>
    <p:extLst>
      <p:ext uri="{BB962C8B-B14F-4D97-AF65-F5344CB8AC3E}">
        <p14:creationId xmlns:p14="http://schemas.microsoft.com/office/powerpoint/2010/main" val="17902815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Handler Class (Select.java - IV)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key.toString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("&lt;option value=\""+key+"\" selected&gt;"+value+"&lt;/option&gt;\n");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("&lt;option value=\""+key+"\"&gt;"+value+"&lt;/option&gt;\n");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outstr.append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("&lt;/select&gt;");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if(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!=null){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outstr.toString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 catch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throw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JspTagException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e.toString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SKIP_BODY;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307415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Servlet Structure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 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Use "request" to read incoming HTTP headers (cookies)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and HTML form data (data the user entered and submitted)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Use "response" to specify the HTTP response and headers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		// Use "out" to send content to browser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65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Library Descriptor File – taglibs.tld - 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267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encoding="UTF-8"?&gt;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&lt;!DOCTYPE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PUBLIC "-//Sun Microsystems, Inc.//DTD JSP Tag Library 1.2//EN" "http://java.sun.com/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/web-jsptaglibrary_1_2.dtd"&gt;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-version&gt;1.0&lt;/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-version&gt;1.2&lt;/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-version&gt;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&lt;short-name&gt;input&lt;/short-name&gt;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&gt;http://freewillsolutions.com/RD/taglibs/formcontrol&lt;/uri&gt;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&lt;description&gt;Set of JSP external Tag from Freewill Solutions. Use for control a entry form.&lt;/description&gt;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191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 Library Descriptor File – taglibs.tld - 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5394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&lt;tag&gt;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&lt;name&gt;select&lt;/name&gt;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&lt;tag-class&gt;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com.fs.tag.Select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&lt;/tag-class&gt;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&lt;body-content&gt;JSP&lt;/body-content&gt;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&lt;name&gt;name&lt;/name&gt;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&lt;required&gt;true&lt;/required&gt;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rtexprvalue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&gt;true&lt;/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rtexprvalue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&lt;/attribute&gt;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&lt;name&gt;section&lt;/name&gt;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&lt;required&gt;false&lt;/required&gt;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&lt;/attribute&gt;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&lt;/tag&gt;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39709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tag.jsp - 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="/WEB-INF/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taglibs.tld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prefix="fs"%&gt;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map = new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java.util.TreeMap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("01","Male");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("02","Female");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("03","Other");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session.setAttribute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GENDER",map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&lt;meta http-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="content-type" content="text/html; charset=windows-874"&gt;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&lt;title&gt;Test TLD&lt;/title&gt;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fs:select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name="gender" section="GENDER"&gt;03&lt;/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fs:select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4068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tag.jsp - 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86268"/>
            <a:ext cx="7344816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&lt;select name="gender1"&gt;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java.util.Iterator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map.keySet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().iterator();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for(;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key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value = (String)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map.get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(key);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&lt;option value="&lt;%=key%&gt;"&gt;&lt;%=value%&gt;&lt;/option&gt;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&lt;/select&gt;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5013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Tags</a:t>
            </a:r>
          </a:p>
          <a:p>
            <a:pPr lvl="1"/>
            <a:r>
              <a:rPr lang="sv-SE" dirty="0"/>
              <a:t>Simple Tag File – tomcat 5 or later</a:t>
            </a:r>
            <a:endParaRPr lang="en-US" dirty="0"/>
          </a:p>
          <a:p>
            <a:pPr lvl="2"/>
            <a:r>
              <a:rPr lang="en-US" dirty="0" err="1"/>
              <a:t>helloWorld.jsp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helloWorld.tag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3068960"/>
            <a:ext cx="7344816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prefix="tags"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tagdir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="/WEB-INF/tags" 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&lt;title&gt;Hello World Using Tag File&lt;/title&gt;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tags:helloWorld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44764-BE00-264A-7D96-DAAD61AC1FF7}"/>
              </a:ext>
            </a:extLst>
          </p:cNvPr>
          <p:cNvSpPr txBox="1"/>
          <p:nvPr/>
        </p:nvSpPr>
        <p:spPr>
          <a:xfrm>
            <a:off x="1691680" y="5733256"/>
            <a:ext cx="734481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&lt;font color=red&gt;Hello, world!&lt;/font&gt;</a:t>
            </a:r>
          </a:p>
        </p:txBody>
      </p:sp>
    </p:spTree>
    <p:extLst>
      <p:ext uri="{BB962C8B-B14F-4D97-AF65-F5344CB8AC3E}">
        <p14:creationId xmlns:p14="http://schemas.microsoft.com/office/powerpoint/2010/main" val="15475561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/>
              <a:t>jdbc.jsp - 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98462"/>
            <a:ext cx="7344816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errorPage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errorpage.jsp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="text/html; charset=windows-874"%&gt;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&lt;%@ page import="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com.fs.bean.util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.*"%&gt;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&lt;title&gt;Query&lt;/title&gt;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&lt;form name="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qform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action="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jdbc.jsp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method="post"&gt;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&lt;table&gt;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&lt;tr&gt;&lt;td&gt;SQL&lt;/td&gt;&lt;td&gt;&lt;input name="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size="30"&gt;&lt;/input&gt;&lt;/td&gt;&lt;/tr&gt;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&lt;tr&gt;&lt;td&gt;&lt;/td&gt;&lt;td&gt;&lt;input type=submit name="submit" value="Execute"&gt;&lt;/input&gt;&lt;/tr&gt;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&lt;table border=1&gt;</a:t>
            </a:r>
          </a:p>
        </p:txBody>
      </p:sp>
    </p:spTree>
    <p:extLst>
      <p:ext uri="{BB962C8B-B14F-4D97-AF65-F5344CB8AC3E}">
        <p14:creationId xmlns:p14="http://schemas.microsoft.com/office/powerpoint/2010/main" val="2153871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/>
              <a:t>jdbc.jsp - 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564904"/>
            <a:ext cx="7344816" cy="41857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request.getParameter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!=null &amp;&amp; 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().equals(""))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driver =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com.mysql.jdbc.Driver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://127.0.0.1:3306/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user = "root";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password  = "root";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Class.forName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(driver);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java.sql.Connection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conn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java.sql.DriverManager.getConnection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url,user,password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java.sql.Statement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conn.createStatement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java.sql.ResultSet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stm.executeQuery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java.sql.ResultSetMetaData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rs.getMetaData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for(int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=1,isz=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isz;i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+"&lt;/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1244277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/>
              <a:t>jdbc.jsp - III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F028E-D2F6-12B3-15BC-39E29870B07B}"/>
              </a:ext>
            </a:extLst>
          </p:cNvPr>
          <p:cNvSpPr txBox="1"/>
          <p:nvPr/>
        </p:nvSpPr>
        <p:spPr>
          <a:xfrm>
            <a:off x="1691680" y="2698462"/>
            <a:ext cx="7344816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while(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for(int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=1,isz=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isz;i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met.getColumnName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("&lt;td&gt;"+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rs.getString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)+"&lt;/td&gt;");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	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("&lt;/tr&gt;");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}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85936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&amp; JDBC</a:t>
            </a:r>
          </a:p>
          <a:p>
            <a:pPr lvl="1"/>
            <a:r>
              <a:rPr lang="sv-SE" dirty="0">
                <a:hlinkClick r:id="rId3"/>
              </a:rPr>
              <a:t>http://localhost:8080/JSP/jdbc.jsp</a:t>
            </a:r>
            <a:endParaRPr lang="sv-S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8CFEC-EB53-2A30-BD73-0961A9A4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505" y="3853660"/>
            <a:ext cx="4285476" cy="276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F1EC78-0A00-A98A-01DB-BF99E3A55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143" y="2636912"/>
            <a:ext cx="428547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42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https://www.javatpoint.com/servlet-tutorial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https://www.geeksforgeeks.org/introduction-java-servlets/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https://www.baeldung.com/intro-to-servlets</a:t>
            </a:r>
            <a:endParaRPr lang="en-US" dirty="0"/>
          </a:p>
          <a:p>
            <a:r>
              <a:rPr lang="en-US" dirty="0">
                <a:hlinkClick r:id="rId6"/>
              </a:rPr>
              <a:t>https://www.tutorialspoint.com/jsp/index.htm</a:t>
            </a:r>
            <a:endParaRPr lang="en-US" dirty="0"/>
          </a:p>
          <a:p>
            <a:r>
              <a:rPr lang="en-US" dirty="0">
                <a:hlinkClick r:id="rId7"/>
              </a:rPr>
              <a:t>https://www.javatpoint.com/jsp-tutorial</a:t>
            </a:r>
            <a:endParaRPr lang="en-US" dirty="0"/>
          </a:p>
          <a:p>
            <a:r>
              <a:rPr lang="en-US" dirty="0">
                <a:hlinkClick r:id="rId8"/>
              </a:rPr>
              <a:t>https://www.geeksforgeeks.org/introduction-to-jsp/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Generate Plain Text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5DE5-B54D-89E3-0394-C521C17B0955}"/>
              </a:ext>
            </a:extLst>
          </p:cNvPr>
          <p:cNvSpPr txBox="1"/>
          <p:nvPr/>
        </p:nvSpPr>
        <p:spPr>
          <a:xfrm>
            <a:off x="1691680" y="2192665"/>
            <a:ext cx="7344816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javax.servlet.http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class HelloWorld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request,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response)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throws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out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response.getWriter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("Hello World");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035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3645</TotalTime>
  <Words>7617</Words>
  <Application>Microsoft Office PowerPoint</Application>
  <PresentationFormat>On-screen Show (4:3)</PresentationFormat>
  <Paragraphs>1253</Paragraphs>
  <Slides>90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Arial</vt:lpstr>
      <vt:lpstr>Calibri</vt:lpstr>
      <vt:lpstr>Courier New</vt:lpstr>
      <vt:lpstr>Gill Sans MT</vt:lpstr>
      <vt:lpstr>Helvetica 45 Light</vt:lpstr>
      <vt:lpstr>Times New Roman</vt:lpstr>
      <vt:lpstr>Verdana</vt:lpstr>
      <vt:lpstr>Wingdings 2</vt:lpstr>
      <vt:lpstr>Solstice</vt:lpstr>
      <vt:lpstr>Introduction to JSP</vt:lpstr>
      <vt:lpstr>Agenda</vt:lpstr>
      <vt:lpstr>Web Application</vt:lpstr>
      <vt:lpstr>Web Application</vt:lpstr>
      <vt:lpstr>Servlet 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Servlet</vt:lpstr>
      <vt:lpstr>JSP 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529</cp:revision>
  <dcterms:created xsi:type="dcterms:W3CDTF">2014-11-15T08:14:00Z</dcterms:created>
  <dcterms:modified xsi:type="dcterms:W3CDTF">2023-02-13T08:46:49Z</dcterms:modified>
</cp:coreProperties>
</file>