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444" r:id="rId3"/>
    <p:sldId id="448" r:id="rId4"/>
    <p:sldId id="449" r:id="rId5"/>
    <p:sldId id="454" r:id="rId6"/>
    <p:sldId id="450" r:id="rId7"/>
    <p:sldId id="451" r:id="rId8"/>
    <p:sldId id="452" r:id="rId9"/>
    <p:sldId id="453" r:id="rId10"/>
    <p:sldId id="455" r:id="rId11"/>
    <p:sldId id="459" r:id="rId12"/>
    <p:sldId id="460" r:id="rId13"/>
    <p:sldId id="462" r:id="rId14"/>
    <p:sldId id="458" r:id="rId15"/>
    <p:sldId id="461" r:id="rId16"/>
    <p:sldId id="456" r:id="rId17"/>
    <p:sldId id="470" r:id="rId18"/>
    <p:sldId id="502" r:id="rId19"/>
    <p:sldId id="503" r:id="rId20"/>
    <p:sldId id="504" r:id="rId21"/>
    <p:sldId id="457" r:id="rId22"/>
    <p:sldId id="463" r:id="rId23"/>
    <p:sldId id="464" r:id="rId24"/>
    <p:sldId id="465" r:id="rId25"/>
    <p:sldId id="466" r:id="rId26"/>
    <p:sldId id="501" r:id="rId27"/>
    <p:sldId id="467" r:id="rId28"/>
    <p:sldId id="473" r:id="rId29"/>
    <p:sldId id="469" r:id="rId30"/>
    <p:sldId id="468" r:id="rId31"/>
    <p:sldId id="471" r:id="rId32"/>
    <p:sldId id="474" r:id="rId33"/>
    <p:sldId id="472" r:id="rId34"/>
    <p:sldId id="479" r:id="rId35"/>
    <p:sldId id="480" r:id="rId36"/>
    <p:sldId id="499" r:id="rId37"/>
    <p:sldId id="482" r:id="rId38"/>
    <p:sldId id="481" r:id="rId39"/>
    <p:sldId id="483" r:id="rId40"/>
    <p:sldId id="486" r:id="rId41"/>
    <p:sldId id="485" r:id="rId42"/>
    <p:sldId id="487" r:id="rId43"/>
    <p:sldId id="489" r:id="rId44"/>
    <p:sldId id="488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500" r:id="rId53"/>
    <p:sldId id="490" r:id="rId54"/>
    <p:sldId id="49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2507" autoAdjust="0"/>
  </p:normalViewPr>
  <p:slideViewPr>
    <p:cSldViewPr>
      <p:cViewPr varScale="1">
        <p:scale>
          <a:sx n="73" d="100"/>
          <a:sy n="73" d="100"/>
        </p:scale>
        <p:origin x="7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8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life cycle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Validate  2. Compile  3. Test  4. Package  5. Install  6.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3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1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9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6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4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2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6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0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7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6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31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0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8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66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Passphase</a:t>
            </a:r>
            <a:r>
              <a:rPr lang="en-US" dirty="0"/>
              <a:t> from </a:t>
            </a:r>
            <a:r>
              <a:rPr lang="en-US" dirty="0" err="1"/>
              <a:t>gpg</a:t>
            </a:r>
            <a:r>
              <a:rPr lang="en-US" dirty="0"/>
              <a:t> or </a:t>
            </a:r>
            <a:r>
              <a:rPr lang="en-US" dirty="0" err="1"/>
              <a:t>keybase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51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4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70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72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9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change .m2 go to </a:t>
            </a:r>
            <a:r>
              <a:rPr lang="en-US" dirty="0" err="1"/>
              <a:t>maven_home</a:t>
            </a:r>
            <a:r>
              <a:rPr lang="en-US" dirty="0"/>
              <a:t>/conf/settings.xml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&lt;</a:t>
            </a:r>
            <a:r>
              <a:rPr lang="en-US" dirty="0" err="1"/>
              <a:t>localRepository</a:t>
            </a:r>
            <a:r>
              <a:rPr lang="en-US" dirty="0"/>
              <a:t>&gt;/path/to/local/repo&lt;/</a:t>
            </a:r>
            <a:r>
              <a:rPr lang="en-US" dirty="0" err="1"/>
              <a:t>localRepository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51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45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8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9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7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18/03/2023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sonatype.org/secure/Dashboard.jsp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inthecheesefactory.com/blog/how-to-upload-library-to-jcenter-maven-central-as-dependency/th" TargetMode="External"/><Relationship Id="rId3" Type="http://schemas.openxmlformats.org/officeDocument/2006/relationships/hyperlink" Target="https://maven.apache.org/" TargetMode="External"/><Relationship Id="rId7" Type="http://schemas.openxmlformats.org/officeDocument/2006/relationships/hyperlink" Target="https://dzone.com/articles/how-to-publish-artifacts-to-maven-centra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aven-archetype" TargetMode="External"/><Relationship Id="rId11" Type="http://schemas.openxmlformats.org/officeDocument/2006/relationships/hyperlink" Target="https://central.sonatype.org/publish/publish-maven/" TargetMode="External"/><Relationship Id="rId5" Type="http://schemas.openxmlformats.org/officeDocument/2006/relationships/hyperlink" Target="https://www.jittagornp.me/blog/basic-maven-command-line/" TargetMode="External"/><Relationship Id="rId10" Type="http://schemas.openxmlformats.org/officeDocument/2006/relationships/hyperlink" Target="https://central.sonatype.org/publish/publish-guide/" TargetMode="External"/><Relationship Id="rId4" Type="http://schemas.openxmlformats.org/officeDocument/2006/relationships/hyperlink" Target="https://www.jittagornp.me/blog/what-is-apache-maven/" TargetMode="External"/><Relationship Id="rId9" Type="http://schemas.openxmlformats.org/officeDocument/2006/relationships/hyperlink" Target="https://central.sonatype.org/publish/requirements/coordinates/#supported-code-hosting-services-for-personal-groupid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1A46-B6A1-DE61-135F-3B726B0E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5" y="3140968"/>
            <a:ext cx="48958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folder – keep java file</a:t>
            </a:r>
          </a:p>
          <a:p>
            <a:pPr lvl="1"/>
            <a:r>
              <a:rPr lang="en-US" dirty="0"/>
              <a:t>target folder – keep class file</a:t>
            </a:r>
          </a:p>
          <a:p>
            <a:pPr lvl="1"/>
            <a:r>
              <a:rPr lang="en-US" dirty="0"/>
              <a:t>pom.xml – configuration file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79C98-9998-DB47-6379-6ED44629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75" y="3903116"/>
            <a:ext cx="4798705" cy="2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2BA7D-7F92-DC04-E6B5-E0A07BA3892F}"/>
              </a:ext>
            </a:extLst>
          </p:cNvPr>
          <p:cNvGrpSpPr/>
          <p:nvPr/>
        </p:nvGrpSpPr>
        <p:grpSpPr>
          <a:xfrm>
            <a:off x="2195736" y="2636912"/>
            <a:ext cx="5898919" cy="4068128"/>
            <a:chOff x="2195736" y="2636912"/>
            <a:chExt cx="5898919" cy="40681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590D7B-9106-D897-2B9F-03613D20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33062" cy="40681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DC957-51DF-FE49-EFFA-2A6456F85D41}"/>
                </a:ext>
              </a:extLst>
            </p:cNvPr>
            <p:cNvSpPr/>
            <p:nvPr/>
          </p:nvSpPr>
          <p:spPr>
            <a:xfrm>
              <a:off x="2555776" y="3818407"/>
              <a:ext cx="3312368" cy="3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F2AEA2-30E8-5A28-274C-3BC37E364179}"/>
                </a:ext>
              </a:extLst>
            </p:cNvPr>
            <p:cNvSpPr/>
            <p:nvPr/>
          </p:nvSpPr>
          <p:spPr>
            <a:xfrm>
              <a:off x="2555776" y="4260365"/>
              <a:ext cx="3312368" cy="176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2AEDC-8B96-F337-9C15-1B84F763E40D}"/>
                </a:ext>
              </a:extLst>
            </p:cNvPr>
            <p:cNvSpPr/>
            <p:nvPr/>
          </p:nvSpPr>
          <p:spPr>
            <a:xfrm>
              <a:off x="2555776" y="4836429"/>
              <a:ext cx="3312368" cy="573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E2084-9FC8-034E-6CC0-E347E45DC320}"/>
                </a:ext>
              </a:extLst>
            </p:cNvPr>
            <p:cNvSpPr/>
            <p:nvPr/>
          </p:nvSpPr>
          <p:spPr>
            <a:xfrm>
              <a:off x="2555776" y="5454952"/>
              <a:ext cx="3312368" cy="926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CABBD-55FB-D1B5-74A9-9F38228A2242}"/>
                </a:ext>
              </a:extLst>
            </p:cNvPr>
            <p:cNvSpPr txBox="1"/>
            <p:nvPr/>
          </p:nvSpPr>
          <p:spPr>
            <a:xfrm>
              <a:off x="6084168" y="3779748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Project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A3355-3276-E3DB-03FE-EA4A4463A1AE}"/>
                </a:ext>
              </a:extLst>
            </p:cNvPr>
            <p:cNvSpPr txBox="1"/>
            <p:nvPr/>
          </p:nvSpPr>
          <p:spPr>
            <a:xfrm>
              <a:off x="6084168" y="4139788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 Result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2E94CD-8D6C-0F6E-699A-7AE1F918A16C}"/>
                </a:ext>
              </a:extLst>
            </p:cNvPr>
            <p:cNvSpPr txBox="1"/>
            <p:nvPr/>
          </p:nvSpPr>
          <p:spPr>
            <a:xfrm>
              <a:off x="6084168" y="4931876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Properties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9D43D-0C23-DC41-C34B-F19BF5501CF6}"/>
                </a:ext>
              </a:extLst>
            </p:cNvPr>
            <p:cNvSpPr txBox="1"/>
            <p:nvPr/>
          </p:nvSpPr>
          <p:spPr>
            <a:xfrm>
              <a:off x="6084168" y="5723964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56F3B-A16B-3CF7-DAE5-E4AA0250582F}"/>
              </a:ext>
            </a:extLst>
          </p:cNvPr>
          <p:cNvGrpSpPr/>
          <p:nvPr/>
        </p:nvGrpSpPr>
        <p:grpSpPr>
          <a:xfrm>
            <a:off x="2195736" y="2636912"/>
            <a:ext cx="5238482" cy="4091466"/>
            <a:chOff x="2195736" y="2636912"/>
            <a:chExt cx="5238482" cy="4091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06983-2824-5795-5658-ED291BAD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61936" cy="40914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DDDF3-24C2-4ACA-D599-CAEF20943CD8}"/>
                </a:ext>
              </a:extLst>
            </p:cNvPr>
            <p:cNvSpPr/>
            <p:nvPr/>
          </p:nvSpPr>
          <p:spPr>
            <a:xfrm>
              <a:off x="2555776" y="3212976"/>
              <a:ext cx="3312368" cy="3370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27896-A5C3-3E45-89E9-C0387518FA6D}"/>
                </a:ext>
              </a:extLst>
            </p:cNvPr>
            <p:cNvSpPr txBox="1"/>
            <p:nvPr/>
          </p:nvSpPr>
          <p:spPr>
            <a:xfrm>
              <a:off x="6084168" y="37797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Build Plugins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9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Project Information</a:t>
            </a:r>
          </a:p>
          <a:p>
            <a:pPr lvl="2"/>
            <a:r>
              <a:rPr lang="en-US" dirty="0" err="1"/>
              <a:t>groupId</a:t>
            </a:r>
            <a:r>
              <a:rPr lang="en-US" dirty="0"/>
              <a:t> – name space or project package</a:t>
            </a:r>
          </a:p>
          <a:p>
            <a:pPr lvl="2"/>
            <a:r>
              <a:rPr lang="en-US" dirty="0" err="1"/>
              <a:t>artifactId</a:t>
            </a:r>
            <a:r>
              <a:rPr lang="en-US" dirty="0"/>
              <a:t> – unique application name</a:t>
            </a:r>
          </a:p>
          <a:p>
            <a:pPr lvl="2"/>
            <a:r>
              <a:rPr lang="en-US" dirty="0"/>
              <a:t>version – current version of artifact</a:t>
            </a:r>
          </a:p>
          <a:p>
            <a:pPr lvl="1"/>
            <a:r>
              <a:rPr lang="en-US" dirty="0"/>
              <a:t>Output Result – jar/war/ear</a:t>
            </a:r>
          </a:p>
          <a:p>
            <a:pPr lvl="1"/>
            <a:r>
              <a:rPr lang="en-US" dirty="0"/>
              <a:t>Properties – project configurations</a:t>
            </a:r>
          </a:p>
          <a:p>
            <a:pPr lvl="1"/>
            <a:r>
              <a:rPr lang="en-US" dirty="0"/>
              <a:t>Dependencies – project libraries</a:t>
            </a:r>
          </a:p>
          <a:p>
            <a:pPr lvl="1"/>
            <a:r>
              <a:rPr lang="en-US" dirty="0"/>
              <a:t>Build</a:t>
            </a:r>
          </a:p>
          <a:p>
            <a:pPr lvl="2"/>
            <a:r>
              <a:rPr lang="en-US" dirty="0"/>
              <a:t>plugins – requirement plugins</a:t>
            </a:r>
          </a:p>
        </p:txBody>
      </p:sp>
    </p:spTree>
    <p:extLst>
      <p:ext uri="{BB962C8B-B14F-4D97-AF65-F5344CB8AC3E}">
        <p14:creationId xmlns:p14="http://schemas.microsoft.com/office/powerpoint/2010/main" val="211844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F6126-5F39-3621-DCB8-B6B01AEF1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8574"/>
            <a:ext cx="4896544" cy="35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FDFA61-8255-9040-4807-6632BCB0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39387"/>
              </p:ext>
            </p:extLst>
          </p:nvPr>
        </p:nvGraphicFramePr>
        <p:xfrm>
          <a:off x="1979712" y="2348880"/>
          <a:ext cx="669674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51">
                  <a:extLst>
                    <a:ext uri="{9D8B030D-6E8A-4147-A177-3AD203B41FA5}">
                      <a16:colId xmlns:a16="http://schemas.microsoft.com/office/drawing/2014/main" val="2288524967"/>
                    </a:ext>
                  </a:extLst>
                </a:gridCol>
                <a:gridCol w="3848993">
                  <a:extLst>
                    <a:ext uri="{9D8B030D-6E8A-4147-A177-3AD203B41FA5}">
                      <a16:colId xmlns:a16="http://schemas.microsoft.com/office/drawing/2014/main" val="346715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achetype:generate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java source code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9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test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class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jar/war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 file and register to local repository (.m2 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exec:java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main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9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jar package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C4254-0882-1AEE-BFDF-EE80C520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24" y="3129880"/>
            <a:ext cx="6916172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war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2908C-0502-77EE-2501-BB7B658B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6857452" cy="3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9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jar package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war package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D407-4138-D5CD-5F90-0E8097B88FE5}"/>
              </a:ext>
            </a:extLst>
          </p:cNvPr>
          <p:cNvSpPr txBox="1"/>
          <p:nvPr/>
        </p:nvSpPr>
        <p:spPr>
          <a:xfrm>
            <a:off x="2351074" y="3132257"/>
            <a:ext cx="6613414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org.apache.maven.archetypes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DarchetypeArtifactId</a:t>
            </a:r>
            <a:r>
              <a:rPr lang="en-US" sz="1600" dirty="0"/>
              <a:t>=maven-archetype-</a:t>
            </a:r>
            <a:r>
              <a:rPr lang="en-US" sz="1600" dirty="0" err="1"/>
              <a:t>quickstart</a:t>
            </a:r>
            <a:r>
              <a:rPr lang="en-US" sz="1600" dirty="0"/>
              <a:t> -</a:t>
            </a:r>
            <a:r>
              <a:rPr lang="en-US" sz="1600" dirty="0" err="1"/>
              <a:t>DarchetypeVersion</a:t>
            </a:r>
            <a:r>
              <a:rPr lang="en-US" sz="1600" dirty="0"/>
              <a:t>=1.4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03940-5704-BFAA-E76C-A118F7317F5B}"/>
              </a:ext>
            </a:extLst>
          </p:cNvPr>
          <p:cNvSpPr txBox="1"/>
          <p:nvPr/>
        </p:nvSpPr>
        <p:spPr>
          <a:xfrm>
            <a:off x="2339752" y="4437112"/>
            <a:ext cx="6613414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mvn</a:t>
            </a:r>
            <a:r>
              <a:rPr lang="en-US" sz="1600" dirty="0"/>
              <a:t> </a:t>
            </a:r>
            <a:r>
              <a:rPr lang="en-US" sz="1600" dirty="0" err="1"/>
              <a:t>archetype:generate</a:t>
            </a:r>
            <a:r>
              <a:rPr lang="en-US" sz="1600" dirty="0"/>
              <a:t> -</a:t>
            </a:r>
            <a:r>
              <a:rPr lang="en-US" sz="1600" dirty="0" err="1"/>
              <a:t>DarchetypeGroupId</a:t>
            </a:r>
            <a:r>
              <a:rPr lang="en-US" sz="1600" dirty="0"/>
              <a:t>=</a:t>
            </a:r>
            <a:r>
              <a:rPr lang="en-US" sz="1600" dirty="0" err="1"/>
              <a:t>org.apache.maven.archetypes</a:t>
            </a:r>
            <a:r>
              <a:rPr lang="en-US" sz="1600" dirty="0"/>
              <a:t> \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DarchetypeArtifactId</a:t>
            </a:r>
            <a:r>
              <a:rPr lang="en-US" sz="1600" dirty="0"/>
              <a:t>=maven-archetype-webapp -</a:t>
            </a:r>
            <a:r>
              <a:rPr lang="en-US" sz="1600" dirty="0" err="1"/>
              <a:t>DarchetypeVersion</a:t>
            </a:r>
            <a:r>
              <a:rPr lang="en-US" sz="1600" dirty="0"/>
              <a:t>=1.4</a:t>
            </a:r>
          </a:p>
        </p:txBody>
      </p:sp>
    </p:spTree>
    <p:extLst>
      <p:ext uri="{BB962C8B-B14F-4D97-AF65-F5344CB8AC3E}">
        <p14:creationId xmlns:p14="http://schemas.microsoft.com/office/powerpoint/2010/main" val="150433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jar package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701A2-C006-BA65-7E24-1748CED1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99718"/>
            <a:ext cx="7041132" cy="3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How to Maven</a:t>
            </a:r>
          </a:p>
          <a:p>
            <a:r>
              <a:rPr lang="en-US" dirty="0"/>
              <a:t>Project Object Model</a:t>
            </a:r>
          </a:p>
          <a:p>
            <a:r>
              <a:rPr lang="en-US" dirty="0"/>
              <a:t>Command Line</a:t>
            </a:r>
          </a:p>
          <a:p>
            <a:r>
              <a:rPr lang="en-US" dirty="0"/>
              <a:t>Maven Central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war package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B7F9F-0E5B-A2D7-3DDF-67DFDDDA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91783"/>
            <a:ext cx="7056784" cy="35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A83-E4C2-D290-D1B5-4042297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42" y="2708920"/>
            <a:ext cx="675494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A4D12-8731-05D3-52F3-8868DC19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640986"/>
            <a:ext cx="5533244" cy="4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29BFF-25D8-2AB2-4E4F-480F2146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28" y="2708921"/>
            <a:ext cx="67888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FBB56-9307-CC78-A999-AD4802A0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3"/>
            <a:ext cx="545242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FAFF7-4DDA-73BE-FF6A-758D3E0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5616624" cy="4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main.Class</a:t>
            </a:r>
            <a:r>
              <a:rPr lang="en-US" dirty="0"/>
              <a:t>" -</a:t>
            </a:r>
            <a:r>
              <a:rPr lang="en-US" dirty="0" err="1"/>
              <a:t>Dexec.args</a:t>
            </a:r>
            <a:r>
              <a:rPr lang="en-US" dirty="0"/>
              <a:t>="pr1 pr2 pr3 </a:t>
            </a:r>
            <a:r>
              <a:rPr lang="en-US" dirty="0" err="1"/>
              <a:t>prN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7AE10-EDF4-2398-8CA7-7695EA49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140968"/>
            <a:ext cx="6852940" cy="31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72B3F-4425-20F4-0DC7-5B81F766B010}"/>
              </a:ext>
            </a:extLst>
          </p:cNvPr>
          <p:cNvGrpSpPr/>
          <p:nvPr/>
        </p:nvGrpSpPr>
        <p:grpSpPr>
          <a:xfrm>
            <a:off x="4607876" y="2508763"/>
            <a:ext cx="2235196" cy="2048403"/>
            <a:chOff x="4376619" y="2508763"/>
            <a:chExt cx="2235196" cy="2048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0B058C-079A-C9A1-15C6-F7B38A3B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6619" y="2508763"/>
              <a:ext cx="2235196" cy="20484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084168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2195736" y="4653137"/>
            <a:ext cx="2289065" cy="2042650"/>
            <a:chOff x="1964479" y="4653137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4479" y="4653137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9A34E-D2C8-C9D0-8EB8-BDE3285CA2B5}"/>
              </a:ext>
            </a:extLst>
          </p:cNvPr>
          <p:cNvGrpSpPr/>
          <p:nvPr/>
        </p:nvGrpSpPr>
        <p:grpSpPr>
          <a:xfrm>
            <a:off x="4605536" y="4653138"/>
            <a:ext cx="2289065" cy="2042650"/>
            <a:chOff x="4374279" y="4653138"/>
            <a:chExt cx="2289065" cy="2042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AB72F3-1686-29D2-6F10-0FFC95C8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279" y="4653138"/>
              <a:ext cx="2289065" cy="204265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F474A0-6CC2-053F-EB1A-69CF975FE3C4}"/>
                </a:ext>
              </a:extLst>
            </p:cNvPr>
            <p:cNvSpPr/>
            <p:nvPr/>
          </p:nvSpPr>
          <p:spPr>
            <a:xfrm>
              <a:off x="615617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26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2195736" y="2564904"/>
            <a:ext cx="5328592" cy="4176464"/>
            <a:chOff x="2036487" y="4581129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6487" y="4581129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650371"/>
              <a:ext cx="254420" cy="271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0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9D8CE-C6B9-60EA-587F-029712BE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18" y="2564904"/>
            <a:ext cx="6229806" cy="4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  <a:p>
            <a:pPr lvl="1"/>
            <a:r>
              <a:rPr lang="en-US" dirty="0"/>
              <a:t>Apache Maven is a software management and comprehension tool for java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CC760-C9EE-527E-949F-D3F7FEE4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92896"/>
            <a:ext cx="2952328" cy="240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593AF-9FC4-3114-BAC9-6969FF9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22" y="2492896"/>
            <a:ext cx="347588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14F650-1DBF-981B-98ED-D6B22EE60A1A}"/>
              </a:ext>
            </a:extLst>
          </p:cNvPr>
          <p:cNvGrpSpPr/>
          <p:nvPr/>
        </p:nvGrpSpPr>
        <p:grpSpPr>
          <a:xfrm>
            <a:off x="4605536" y="2492896"/>
            <a:ext cx="2258598" cy="2069848"/>
            <a:chOff x="4605536" y="2492896"/>
            <a:chExt cx="2258598" cy="20698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5305A5-BF51-1266-9242-375D5320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536" y="2492896"/>
              <a:ext cx="2258598" cy="206984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315425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3A375A-29FB-2954-31D5-2A920A37AFC9}"/>
              </a:ext>
            </a:extLst>
          </p:cNvPr>
          <p:cNvGrpSpPr/>
          <p:nvPr/>
        </p:nvGrpSpPr>
        <p:grpSpPr>
          <a:xfrm>
            <a:off x="2199810" y="4679563"/>
            <a:ext cx="2258598" cy="2042650"/>
            <a:chOff x="2199810" y="4679563"/>
            <a:chExt cx="2258598" cy="204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C69E7-BE00-767F-86D2-029AE821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9810" y="4679563"/>
              <a:ext cx="2258598" cy="20426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0DEE2D-D0F2-5A58-5EC5-E5E85E673C9A}"/>
                </a:ext>
              </a:extLst>
            </p:cNvPr>
            <p:cNvSpPr/>
            <p:nvPr/>
          </p:nvSpPr>
          <p:spPr>
            <a:xfrm>
              <a:off x="3851920" y="479715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B29A0F-356B-91FC-A5DF-D8D00456D3F2}"/>
              </a:ext>
            </a:extLst>
          </p:cNvPr>
          <p:cNvGrpSpPr/>
          <p:nvPr/>
        </p:nvGrpSpPr>
        <p:grpSpPr>
          <a:xfrm>
            <a:off x="4630089" y="4706760"/>
            <a:ext cx="2199242" cy="2015453"/>
            <a:chOff x="4630089" y="4706760"/>
            <a:chExt cx="2199242" cy="20154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B63F6-2D17-8999-6FB1-9DBA814C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0089" y="4706760"/>
              <a:ext cx="2199242" cy="201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5FD7F7-3707-4D48-EA2A-7D572BCB5595}"/>
                </a:ext>
              </a:extLst>
            </p:cNvPr>
            <p:cNvSpPr/>
            <p:nvPr/>
          </p:nvSpPr>
          <p:spPr>
            <a:xfrm>
              <a:off x="6300192" y="486916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3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3A375A-29FB-2954-31D5-2A920A37AFC9}"/>
              </a:ext>
            </a:extLst>
          </p:cNvPr>
          <p:cNvGrpSpPr/>
          <p:nvPr/>
        </p:nvGrpSpPr>
        <p:grpSpPr>
          <a:xfrm>
            <a:off x="2199809" y="2636911"/>
            <a:ext cx="5324519" cy="4104457"/>
            <a:chOff x="2199810" y="4679563"/>
            <a:chExt cx="2258598" cy="204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C69E7-BE00-767F-86D2-029AE821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9810" y="4679563"/>
              <a:ext cx="2258598" cy="20426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0DEE2D-D0F2-5A58-5EC5-E5E85E673C9A}"/>
                </a:ext>
              </a:extLst>
            </p:cNvPr>
            <p:cNvSpPr/>
            <p:nvPr/>
          </p:nvSpPr>
          <p:spPr>
            <a:xfrm>
              <a:off x="3851920" y="4725480"/>
              <a:ext cx="234924" cy="2766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6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23CEF-FC94-CC77-34A1-9016F4FA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02376" cy="38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3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https://issues.sonatype.org</a:t>
            </a:r>
            <a:r>
              <a:rPr lang="en-US" dirty="0"/>
              <a:t> try to register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63061-42E8-30AA-5976-E76541B3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996952"/>
            <a:ext cx="5904656" cy="3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46DFA-D5C2-03F4-0599-675D11A9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53681"/>
            <a:ext cx="5843048" cy="36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59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pPr lvl="2"/>
            <a:r>
              <a:rPr lang="en-US" dirty="0"/>
              <a:t>Project: Community Support - Open Source Project Repository Hosting</a:t>
            </a:r>
          </a:p>
          <a:p>
            <a:pPr lvl="2"/>
            <a:r>
              <a:rPr lang="en-US" dirty="0"/>
              <a:t>Issue Type: New Project</a:t>
            </a:r>
          </a:p>
          <a:p>
            <a:pPr lvl="2"/>
            <a:r>
              <a:rPr lang="en-US" dirty="0"/>
              <a:t>Summary:  Description of your library</a:t>
            </a:r>
          </a:p>
          <a:p>
            <a:pPr lvl="2"/>
            <a:r>
              <a:rPr lang="en-US" dirty="0"/>
              <a:t>Group Id:  Your GROUP_ID</a:t>
            </a:r>
          </a:p>
          <a:p>
            <a:pPr lvl="2"/>
            <a:r>
              <a:rPr lang="en-US" dirty="0"/>
              <a:t>Project URL: URL of your library</a:t>
            </a:r>
          </a:p>
          <a:p>
            <a:pPr lvl="2"/>
            <a:r>
              <a:rPr lang="en-US" dirty="0"/>
              <a:t>SCM URL: URL of your</a:t>
            </a:r>
            <a:r>
              <a:rPr lang="th-TH" dirty="0"/>
              <a:t> </a:t>
            </a:r>
            <a:r>
              <a:rPr lang="en-US" dirty="0"/>
              <a:t>Source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A33A-9D59-BB28-B743-EE2C6072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86708"/>
            <a:ext cx="4969525" cy="40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7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pPr lvl="2"/>
            <a:r>
              <a:rPr lang="en-US" dirty="0"/>
              <a:t>About Group ID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0126EC-3773-E6C0-9382-35C909DB1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8256"/>
              </p:ext>
            </p:extLst>
          </p:nvPr>
        </p:nvGraphicFramePr>
        <p:xfrm>
          <a:off x="2483768" y="3212977"/>
          <a:ext cx="5330666" cy="2883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90306">
                  <a:extLst>
                    <a:ext uri="{9D8B030D-6E8A-4147-A177-3AD203B41FA5}">
                      <a16:colId xmlns:a16="http://schemas.microsoft.com/office/drawing/2014/main" val="51839769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4223205637"/>
                    </a:ext>
                  </a:extLst>
                </a:gridCol>
              </a:tblGrid>
              <a:tr h="406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Service</a:t>
                      </a:r>
                    </a:p>
                  </a:txBody>
                  <a:tcPr marL="80010" marR="80010" marT="40005" marB="4000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Example </a:t>
                      </a:r>
                      <a:r>
                        <a:rPr lang="en-US" sz="1600" b="1" dirty="0" err="1">
                          <a:effectLst/>
                        </a:rPr>
                        <a:t>groupId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80010" marR="80010" marT="40005" marB="4000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05329"/>
                  </a:ext>
                </a:extLst>
              </a:tr>
              <a:tr h="457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GitHub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io.github.myusername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14568718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GitLab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io.gitlab.myusername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3369831310"/>
                  </a:ext>
                </a:extLst>
              </a:tr>
              <a:tr h="419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Gitee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io.gitee.myusername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40477722"/>
                  </a:ext>
                </a:extLst>
              </a:tr>
              <a:tr h="517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Bitbucket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io.bitbucket.myusername</a:t>
                      </a:r>
                      <a:endParaRPr lang="en-US" sz="1600" b="0" dirty="0">
                        <a:effectLst/>
                      </a:endParaRPr>
                    </a:p>
                    <a:p>
                      <a:pPr algn="l" fontAlgn="t"/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992929458"/>
                  </a:ext>
                </a:extLst>
              </a:tr>
              <a:tr h="528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SourceForge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io.sourceforge.myusername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0442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97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license, developer and SCM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619672" y="2780928"/>
            <a:ext cx="7380312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&lt;licenses&gt;</a:t>
            </a:r>
          </a:p>
          <a:p>
            <a:r>
              <a:rPr lang="en-US" sz="1200" dirty="0"/>
              <a:t>		&lt;license&gt;</a:t>
            </a:r>
          </a:p>
          <a:p>
            <a:r>
              <a:rPr lang="en-US" sz="1200" dirty="0"/>
              <a:t>			&lt;name&gt;The Apache License, Version 2.0&lt;/name&gt;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url</a:t>
            </a:r>
            <a:r>
              <a:rPr lang="en-US" sz="1200" dirty="0"/>
              <a:t>&gt;http://www.apache.org/licenses/LICENSE-2.0.txt&lt;/url&gt;</a:t>
            </a:r>
          </a:p>
          <a:p>
            <a:r>
              <a:rPr lang="en-US" sz="1200" dirty="0"/>
              <a:t>		&lt;/license&gt;</a:t>
            </a:r>
          </a:p>
          <a:p>
            <a:r>
              <a:rPr lang="en-US" sz="1200" dirty="0"/>
              <a:t>  &lt;/licenses&gt;</a:t>
            </a:r>
          </a:p>
          <a:p>
            <a:r>
              <a:rPr lang="en-US" sz="1200" dirty="0"/>
              <a:t>  &lt;developers&gt;</a:t>
            </a:r>
          </a:p>
          <a:p>
            <a:r>
              <a:rPr lang="en-US" sz="1200" dirty="0"/>
              <a:t>	&lt;developer&gt;</a:t>
            </a:r>
          </a:p>
          <a:p>
            <a:r>
              <a:rPr lang="en-US" sz="1200" dirty="0"/>
              <a:t>		&lt;id&gt;</a:t>
            </a:r>
            <a:r>
              <a:rPr lang="en-US" sz="1200" dirty="0" err="1"/>
              <a:t>tassun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		&lt;name&gt;Tassun Oros&lt;/name&gt;</a:t>
            </a:r>
          </a:p>
          <a:p>
            <a:r>
              <a:rPr lang="en-US" sz="1200" dirty="0"/>
              <a:t>		&lt;email&gt;tassun_oro@hotmail.com&lt;/email&gt;</a:t>
            </a:r>
          </a:p>
          <a:p>
            <a:r>
              <a:rPr lang="en-US" sz="1200" dirty="0"/>
              <a:t>	&lt;/developer&gt;</a:t>
            </a:r>
          </a:p>
          <a:p>
            <a:r>
              <a:rPr lang="en-US" sz="1200" dirty="0"/>
              <a:t>  &lt;/developers&gt;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scm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&lt;connection&gt;</a:t>
            </a:r>
            <a:r>
              <a:rPr lang="en-US" sz="1200" dirty="0" err="1"/>
              <a:t>scm:git:git@github.com:tassun</a:t>
            </a:r>
            <a:r>
              <a:rPr lang="en-US" sz="1200" dirty="0"/>
              <a:t>/commons-</a:t>
            </a:r>
            <a:r>
              <a:rPr lang="en-US" sz="1200" dirty="0" err="1"/>
              <a:t>utils.git</a:t>
            </a:r>
            <a:r>
              <a:rPr lang="en-US" sz="1200" dirty="0"/>
              <a:t>&lt;/connection&gt;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developerConnection</a:t>
            </a:r>
            <a:r>
              <a:rPr lang="en-US" sz="1200" dirty="0"/>
              <a:t>&gt;</a:t>
            </a:r>
            <a:r>
              <a:rPr lang="en-US" sz="1200" dirty="0" err="1"/>
              <a:t>scm:git:ssh</a:t>
            </a:r>
            <a:r>
              <a:rPr lang="en-US" sz="1200" dirty="0"/>
              <a:t>://</a:t>
            </a:r>
            <a:r>
              <a:rPr lang="en-US" sz="1200" dirty="0" err="1"/>
              <a:t>github.com:tassun</a:t>
            </a:r>
            <a:r>
              <a:rPr lang="en-US" sz="1200" dirty="0"/>
              <a:t>/commons-</a:t>
            </a:r>
            <a:r>
              <a:rPr lang="en-US" sz="1200" dirty="0" err="1"/>
              <a:t>utils.git</a:t>
            </a:r>
            <a:r>
              <a:rPr lang="en-US" sz="1200" dirty="0"/>
              <a:t>&lt;/</a:t>
            </a:r>
            <a:r>
              <a:rPr lang="en-US" sz="1200" dirty="0" err="1"/>
              <a:t>developerConnection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url</a:t>
            </a:r>
            <a:r>
              <a:rPr lang="en-US" sz="1200" dirty="0"/>
              <a:t>&gt;https://github.com/tassun/commons-utils/tree/master&lt;/url&gt;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scm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208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Compile Source Code</a:t>
            </a:r>
          </a:p>
          <a:p>
            <a:pPr lvl="1"/>
            <a:r>
              <a:rPr lang="en-US" dirty="0"/>
              <a:t>Run Unit Test</a:t>
            </a:r>
          </a:p>
          <a:p>
            <a:pPr lvl="1"/>
            <a:r>
              <a:rPr lang="en-US" dirty="0"/>
              <a:t>Build Project</a:t>
            </a:r>
          </a:p>
          <a:p>
            <a:pPr lvl="1"/>
            <a:r>
              <a:rPr lang="en-US" dirty="0"/>
              <a:t>Deploy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1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repository setup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619672" y="2852936"/>
            <a:ext cx="7380312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 &lt;</a:t>
            </a:r>
            <a:r>
              <a:rPr lang="fr-FR" sz="1200" dirty="0" err="1"/>
              <a:t>distributionManagement</a:t>
            </a:r>
            <a:r>
              <a:rPr lang="fr-FR" sz="1200" dirty="0"/>
              <a:t>&gt;</a:t>
            </a:r>
          </a:p>
          <a:p>
            <a:r>
              <a:rPr lang="fr-FR" sz="1200" dirty="0"/>
              <a:t>	&lt;</a:t>
            </a:r>
            <a:r>
              <a:rPr lang="fr-FR" sz="1200" dirty="0" err="1"/>
              <a:t>snapshotRepository</a:t>
            </a:r>
            <a:r>
              <a:rPr lang="fr-FR" sz="1200" dirty="0"/>
              <a:t>&gt;</a:t>
            </a:r>
          </a:p>
          <a:p>
            <a:r>
              <a:rPr lang="fr-FR" sz="1200" dirty="0"/>
              <a:t>		&lt;id&gt;</a:t>
            </a:r>
            <a:r>
              <a:rPr lang="fr-FR" sz="1200" dirty="0" err="1"/>
              <a:t>ossrh</a:t>
            </a:r>
            <a:r>
              <a:rPr lang="fr-FR" sz="1200" dirty="0"/>
              <a:t>&lt;/id&gt;</a:t>
            </a:r>
          </a:p>
          <a:p>
            <a:r>
              <a:rPr lang="fr-FR" sz="1200" dirty="0"/>
              <a:t>		&lt;url&gt;https://s01.oss.sonatype.org/content/repositories/snapshots&lt;/url&gt;</a:t>
            </a:r>
          </a:p>
          <a:p>
            <a:r>
              <a:rPr lang="fr-FR" sz="1200" dirty="0"/>
              <a:t>	&lt;/</a:t>
            </a:r>
            <a:r>
              <a:rPr lang="fr-FR" sz="1200" dirty="0" err="1"/>
              <a:t>snapshotRepository</a:t>
            </a:r>
            <a:r>
              <a:rPr lang="fr-FR" sz="1200" dirty="0"/>
              <a:t>&gt;</a:t>
            </a:r>
          </a:p>
          <a:p>
            <a:r>
              <a:rPr lang="fr-FR" sz="1200" dirty="0"/>
              <a:t>	&lt;repository&gt;</a:t>
            </a:r>
          </a:p>
          <a:p>
            <a:r>
              <a:rPr lang="fr-FR" sz="1200" dirty="0"/>
              <a:t>		&lt;id&gt;</a:t>
            </a:r>
            <a:r>
              <a:rPr lang="fr-FR" sz="1200" dirty="0" err="1"/>
              <a:t>ossrh</a:t>
            </a:r>
            <a:r>
              <a:rPr lang="fr-FR" sz="1200" dirty="0"/>
              <a:t>&lt;/id&gt;</a:t>
            </a:r>
          </a:p>
          <a:p>
            <a:r>
              <a:rPr lang="fr-FR" sz="1200" dirty="0"/>
              <a:t>		&lt;url&gt;https://s01.oss.sonatype.org/service/local/staging/deploy/maven2/&lt;/url&gt;</a:t>
            </a:r>
          </a:p>
          <a:p>
            <a:r>
              <a:rPr lang="fr-FR" sz="1200" dirty="0"/>
              <a:t>	&lt;/repository&gt;</a:t>
            </a:r>
          </a:p>
          <a:p>
            <a:r>
              <a:rPr lang="fr-FR" sz="1200" dirty="0"/>
              <a:t>  &lt;/</a:t>
            </a:r>
            <a:r>
              <a:rPr lang="fr-FR" sz="1200" dirty="0" err="1"/>
              <a:t>distributionManagement</a:t>
            </a:r>
            <a:r>
              <a:rPr lang="fr-FR" sz="1200" dirty="0"/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640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plugin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115616" y="2676976"/>
            <a:ext cx="3816424" cy="24929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&gt;maven-source-plugin&lt;/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&lt;version&gt;3.2.1&lt;/version&gt;</a:t>
            </a:r>
          </a:p>
          <a:p>
            <a:r>
              <a:rPr lang="en-US" sz="1200" dirty="0"/>
              <a:t>                &lt;executions&gt;</a:t>
            </a:r>
          </a:p>
          <a:p>
            <a:r>
              <a:rPr lang="en-US" sz="1200" dirty="0"/>
              <a:t>                    &lt;execution&gt;</a:t>
            </a:r>
          </a:p>
          <a:p>
            <a:r>
              <a:rPr lang="en-US" sz="1200" dirty="0"/>
              <a:t>                        &lt;id&gt;attach-sources&lt;/id&gt;</a:t>
            </a:r>
          </a:p>
          <a:p>
            <a:r>
              <a:rPr lang="en-US" sz="1200" dirty="0"/>
              <a:t>                        &lt;goals&gt;</a:t>
            </a:r>
          </a:p>
          <a:p>
            <a:r>
              <a:rPr lang="en-US" sz="1200" dirty="0"/>
              <a:t>                            &lt;goal&gt;jar-no-fork&lt;/goal&gt;</a:t>
            </a:r>
          </a:p>
          <a:p>
            <a:r>
              <a:rPr lang="en-US" sz="1200" dirty="0"/>
              <a:t>                        &lt;/goals&gt;</a:t>
            </a:r>
          </a:p>
          <a:p>
            <a:r>
              <a:rPr lang="en-US" sz="1200" dirty="0"/>
              <a:t>                    &lt;/execution&gt;</a:t>
            </a:r>
          </a:p>
          <a:p>
            <a:r>
              <a:rPr lang="en-US" sz="1200" dirty="0"/>
              <a:t>                &lt;/executions&gt;</a:t>
            </a:r>
          </a:p>
          <a:p>
            <a:r>
              <a:rPr lang="en-US" sz="1200" dirty="0"/>
              <a:t>            &lt;/plugin&gt;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AF95-507B-0694-28EA-6E647D8DD8F9}"/>
              </a:ext>
            </a:extLst>
          </p:cNvPr>
          <p:cNvSpPr txBox="1"/>
          <p:nvPr/>
        </p:nvSpPr>
        <p:spPr>
          <a:xfrm>
            <a:off x="5076056" y="2676976"/>
            <a:ext cx="3888432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</a:t>
            </a:r>
            <a:r>
              <a:rPr lang="en-US" sz="1200" dirty="0" err="1"/>
              <a:t>javadoc</a:t>
            </a:r>
            <a:r>
              <a:rPr lang="en-US" sz="1200" dirty="0"/>
              <a:t>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&lt;version&gt;3.2.0&lt;/version&gt;</a:t>
            </a:r>
          </a:p>
          <a:p>
            <a:r>
              <a:rPr lang="en-US" sz="1200" dirty="0"/>
              <a:t>                &lt;executions&gt;</a:t>
            </a:r>
          </a:p>
          <a:p>
            <a:r>
              <a:rPr lang="en-US" sz="1200" dirty="0"/>
              <a:t>                    &lt;execution&gt;</a:t>
            </a:r>
          </a:p>
          <a:p>
            <a:r>
              <a:rPr lang="en-US" sz="1200" dirty="0"/>
              <a:t>                        &lt;id&gt;attach-</a:t>
            </a:r>
            <a:r>
              <a:rPr lang="en-US" sz="1200" dirty="0" err="1"/>
              <a:t>javadocs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                        &lt;goals&gt;</a:t>
            </a:r>
          </a:p>
          <a:p>
            <a:r>
              <a:rPr lang="en-US" sz="1200" dirty="0"/>
              <a:t>                            &lt;goal&gt;jar&lt;/goal&gt;</a:t>
            </a:r>
          </a:p>
          <a:p>
            <a:r>
              <a:rPr lang="en-US" sz="1200" dirty="0"/>
              <a:t>                        &lt;/goals&gt;</a:t>
            </a:r>
          </a:p>
          <a:p>
            <a:r>
              <a:rPr lang="en-US" sz="1200" dirty="0"/>
              <a:t>                    &lt;/execution&gt;</a:t>
            </a:r>
          </a:p>
          <a:p>
            <a:r>
              <a:rPr lang="en-US" sz="1200" dirty="0"/>
              <a:t>                &lt;/executions&gt;</a:t>
            </a:r>
          </a:p>
          <a:p>
            <a:r>
              <a:rPr lang="en-US" sz="1200" dirty="0"/>
              <a:t>            &lt;/plugin&gt;</a:t>
            </a:r>
          </a:p>
          <a:p>
            <a:r>
              <a:rPr lang="en-US" sz="1200" dirty="0"/>
              <a:t>   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&gt;maven-surefire-plugin&lt;/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&lt;version&gt;2.22.2&lt;/version&gt;</a:t>
            </a:r>
          </a:p>
          <a:p>
            <a:r>
              <a:rPr lang="en-US" sz="1200" dirty="0"/>
              <a:t>            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2470309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2195736" y="2564904"/>
            <a:ext cx="4392488" cy="41088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&lt;profiles&gt;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&lt;profile&gt;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&lt;id&gt;ci-cd&lt;/id&gt;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&lt;build&gt;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&lt;plugins&gt;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&lt;plugin&gt;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</a:t>
            </a:r>
            <a:r>
              <a:rPr lang="en-US" sz="900" dirty="0" err="1">
                <a:cs typeface="Arial" panose="020B0604020202020204" pitchFamily="34" charset="0"/>
              </a:rPr>
              <a:t>groupId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  <a:r>
              <a:rPr lang="en-US" sz="900" dirty="0" err="1">
                <a:cs typeface="Arial" panose="020B0604020202020204" pitchFamily="34" charset="0"/>
              </a:rPr>
              <a:t>org.apache.maven.plugins</a:t>
            </a:r>
            <a:r>
              <a:rPr lang="en-US" sz="900" dirty="0">
                <a:cs typeface="Arial" panose="020B0604020202020204" pitchFamily="34" charset="0"/>
              </a:rPr>
              <a:t>&lt;/</a:t>
            </a:r>
            <a:r>
              <a:rPr lang="en-US" sz="900" dirty="0" err="1">
                <a:cs typeface="Arial" panose="020B0604020202020204" pitchFamily="34" charset="0"/>
              </a:rPr>
              <a:t>groupId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</a:t>
            </a:r>
            <a:r>
              <a:rPr lang="en-US" sz="900" dirty="0" err="1">
                <a:cs typeface="Arial" panose="020B0604020202020204" pitchFamily="34" charset="0"/>
              </a:rPr>
              <a:t>artifactId</a:t>
            </a:r>
            <a:r>
              <a:rPr lang="en-US" sz="900" dirty="0">
                <a:cs typeface="Arial" panose="020B0604020202020204" pitchFamily="34" charset="0"/>
              </a:rPr>
              <a:t>&gt;maven-</a:t>
            </a:r>
            <a:r>
              <a:rPr lang="en-US" sz="900" dirty="0" err="1">
                <a:cs typeface="Arial" panose="020B0604020202020204" pitchFamily="34" charset="0"/>
              </a:rPr>
              <a:t>gpg</a:t>
            </a:r>
            <a:r>
              <a:rPr lang="en-US" sz="900" dirty="0">
                <a:cs typeface="Arial" panose="020B0604020202020204" pitchFamily="34" charset="0"/>
              </a:rPr>
              <a:t>-plugin&lt;/</a:t>
            </a:r>
            <a:r>
              <a:rPr lang="en-US" sz="900" dirty="0" err="1">
                <a:cs typeface="Arial" panose="020B0604020202020204" pitchFamily="34" charset="0"/>
              </a:rPr>
              <a:t>artifactId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&lt;version&gt;1.6&lt;/version&gt;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&lt;executions&gt;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&lt;execution&gt;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&lt;id&gt;sign-artifacts&lt;/id&gt;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&lt;phase&gt;verify&lt;/phase&gt;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&lt;goals&gt;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&lt;goal&gt;sign&lt;/goal&gt;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&lt;/goals&gt;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&lt;configuration&gt;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gpgArguments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&gt;--</a:t>
            </a:r>
            <a:r>
              <a:rPr lang="en-US" sz="900" dirty="0" err="1">
                <a:cs typeface="Arial" panose="020B0604020202020204" pitchFamily="34" charset="0"/>
              </a:rPr>
              <a:t>pinentry</a:t>
            </a:r>
            <a:r>
              <a:rPr lang="en-US" sz="900" dirty="0">
                <a:cs typeface="Arial" panose="020B0604020202020204" pitchFamily="34" charset="0"/>
              </a:rPr>
              <a:t>-mode&lt;/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&gt;loopback&lt;/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&lt;/</a:t>
            </a:r>
            <a:r>
              <a:rPr lang="en-US" sz="900" dirty="0" err="1">
                <a:cs typeface="Arial" panose="020B0604020202020204" pitchFamily="34" charset="0"/>
              </a:rPr>
              <a:t>gpgArguments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&lt;/configuration&gt;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&lt;/execution&gt;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&lt;/executions&gt;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&lt;/plugin&gt;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&lt;/plugins&gt;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&lt;/build&gt;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&lt;/profile&gt;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166891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repository config</a:t>
            </a:r>
          </a:p>
          <a:p>
            <a:pPr lvl="2"/>
            <a:r>
              <a:rPr lang="en-US" b="0" i="0" dirty="0">
                <a:solidFill>
                  <a:srgbClr val="C7254E"/>
                </a:solidFill>
                <a:effectLst/>
                <a:latin typeface="Menlo"/>
              </a:rPr>
              <a:t>~/.m2/settings.xml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AEDA0-A464-69C0-CFA3-01713FC5A230}"/>
              </a:ext>
            </a:extLst>
          </p:cNvPr>
          <p:cNvSpPr txBox="1"/>
          <p:nvPr/>
        </p:nvSpPr>
        <p:spPr>
          <a:xfrm>
            <a:off x="2267744" y="3284984"/>
            <a:ext cx="6172715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&lt;settings&gt;</a:t>
            </a:r>
          </a:p>
          <a:p>
            <a:r>
              <a:rPr lang="en-US" dirty="0"/>
              <a:t>	&lt;servers&gt;</a:t>
            </a:r>
          </a:p>
          <a:p>
            <a:r>
              <a:rPr lang="en-US" dirty="0"/>
              <a:t>		&lt;server&gt;</a:t>
            </a:r>
          </a:p>
          <a:p>
            <a:r>
              <a:rPr lang="en-US" dirty="0"/>
              <a:t>		  &lt;id&gt;</a:t>
            </a:r>
            <a:r>
              <a:rPr lang="en-US" dirty="0" err="1"/>
              <a:t>ossrh</a:t>
            </a:r>
            <a:r>
              <a:rPr lang="en-US" dirty="0"/>
              <a:t>&lt;/id&gt;</a:t>
            </a:r>
          </a:p>
          <a:p>
            <a:r>
              <a:rPr lang="en-US" dirty="0"/>
              <a:t>		  &lt;username&gt;</a:t>
            </a:r>
            <a:r>
              <a:rPr lang="en-US" dirty="0" err="1"/>
              <a:t>sonartypeUser</a:t>
            </a:r>
            <a:r>
              <a:rPr lang="en-US" dirty="0"/>
              <a:t>&lt;/username&gt;</a:t>
            </a:r>
          </a:p>
          <a:p>
            <a:r>
              <a:rPr lang="en-US" dirty="0"/>
              <a:t>		  &lt;password&gt;</a:t>
            </a:r>
            <a:r>
              <a:rPr lang="en-US" dirty="0" err="1"/>
              <a:t>secretPassword</a:t>
            </a:r>
            <a:r>
              <a:rPr lang="en-US" dirty="0"/>
              <a:t>&lt;/password&gt;</a:t>
            </a:r>
          </a:p>
          <a:p>
            <a:r>
              <a:rPr lang="en-US" dirty="0"/>
              <a:t>		&lt;/server&gt;</a:t>
            </a:r>
          </a:p>
          <a:p>
            <a:r>
              <a:rPr lang="en-US" dirty="0"/>
              <a:t>	&lt;/servers&gt;</a:t>
            </a:r>
          </a:p>
          <a:p>
            <a:r>
              <a:rPr lang="en-US" dirty="0"/>
              <a:t>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10084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GPG Setup</a:t>
            </a:r>
          </a:p>
          <a:p>
            <a:pPr lvl="1"/>
            <a:r>
              <a:rPr lang="en-US" dirty="0"/>
              <a:t>Deploy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1C58-D254-4DD1-6A01-80A2A9A89B5A}"/>
              </a:ext>
            </a:extLst>
          </p:cNvPr>
          <p:cNvSpPr txBox="1"/>
          <p:nvPr/>
        </p:nvSpPr>
        <p:spPr>
          <a:xfrm>
            <a:off x="2195736" y="3388930"/>
            <a:ext cx="6394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mvn</a:t>
            </a:r>
            <a:r>
              <a:rPr lang="en-US" sz="2000" dirty="0"/>
              <a:t> clean deploy -</a:t>
            </a:r>
            <a:r>
              <a:rPr lang="en-US" sz="2000" dirty="0" err="1"/>
              <a:t>Dgpg.passphrase</a:t>
            </a:r>
            <a:r>
              <a:rPr lang="en-US" sz="2000" dirty="0"/>
              <a:t>="</a:t>
            </a:r>
            <a:r>
              <a:rPr lang="en-US" sz="2000" dirty="0" err="1"/>
              <a:t>myPassphrase</a:t>
            </a:r>
            <a:r>
              <a:rPr lang="en-US" sz="2000" dirty="0"/>
              <a:t>" -</a:t>
            </a:r>
            <a:r>
              <a:rPr lang="en-US" sz="2000" dirty="0" err="1"/>
              <a:t>Pci</a:t>
            </a:r>
            <a:r>
              <a:rPr lang="en-US" sz="2000" dirty="0"/>
              <a:t>-cd</a:t>
            </a:r>
          </a:p>
        </p:txBody>
      </p:sp>
    </p:spTree>
    <p:extLst>
      <p:ext uri="{BB962C8B-B14F-4D97-AF65-F5344CB8AC3E}">
        <p14:creationId xmlns:p14="http://schemas.microsoft.com/office/powerpoint/2010/main" val="170994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Deploy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9DF53-76FC-5B91-328E-AF17CB7D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30827"/>
            <a:ext cx="7150037" cy="36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0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–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41198-4567-17C3-9CBB-2E12723A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5" y="2564904"/>
            <a:ext cx="4702665" cy="41764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670F93-685F-DCBF-8480-5EC2E3B0CCF6}"/>
              </a:ext>
            </a:extLst>
          </p:cNvPr>
          <p:cNvSpPr/>
          <p:nvPr/>
        </p:nvSpPr>
        <p:spPr>
          <a:xfrm>
            <a:off x="3491880" y="342900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1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2385-0756-8FBD-6F65-2F13CAE3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97994"/>
            <a:ext cx="5832648" cy="40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9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send key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65CE-E8E3-976C-30F3-4592B1C232B9}"/>
              </a:ext>
            </a:extLst>
          </p:cNvPr>
          <p:cNvSpPr txBox="1"/>
          <p:nvPr/>
        </p:nvSpPr>
        <p:spPr>
          <a:xfrm>
            <a:off x="2051720" y="2564904"/>
            <a:ext cx="58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gpg</a:t>
            </a:r>
            <a:r>
              <a:rPr lang="en-US" dirty="0"/>
              <a:t> --</a:t>
            </a:r>
            <a:r>
              <a:rPr lang="en-US" dirty="0" err="1"/>
              <a:t>keyserver</a:t>
            </a:r>
            <a:r>
              <a:rPr lang="en-US" dirty="0"/>
              <a:t> http://keyserver.ubuntu.com --send-keys </a:t>
            </a:r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6B7CE2-840F-314B-66E3-79C94A82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68960"/>
            <a:ext cx="681141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2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A3D6B-44B0-FFFB-400A-0970B6D3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4464496" cy="41591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54A7FB-56AB-8AA8-38CA-5DE1430CBEA9}"/>
              </a:ext>
            </a:extLst>
          </p:cNvPr>
          <p:cNvSpPr/>
          <p:nvPr/>
        </p:nvSpPr>
        <p:spPr>
          <a:xfrm>
            <a:off x="4139952" y="345002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Central Repository</a:t>
            </a:r>
          </a:p>
          <a:p>
            <a:pPr lvl="2"/>
            <a:r>
              <a:rPr lang="en-US" dirty="0"/>
              <a:t>maven repository or internet repository</a:t>
            </a:r>
          </a:p>
          <a:p>
            <a:pPr lvl="1"/>
            <a:r>
              <a:rPr lang="en-US" dirty="0"/>
              <a:t>Remote Repository</a:t>
            </a:r>
          </a:p>
          <a:p>
            <a:pPr lvl="2"/>
            <a:r>
              <a:rPr lang="en-US" dirty="0"/>
              <a:t>organization repository</a:t>
            </a:r>
          </a:p>
          <a:p>
            <a:pPr lvl="1"/>
            <a:r>
              <a:rPr lang="en-US" dirty="0"/>
              <a:t>Local Repository</a:t>
            </a:r>
          </a:p>
          <a:p>
            <a:pPr lvl="2"/>
            <a:r>
              <a:rPr lang="en-US" dirty="0"/>
              <a:t>client repository (cache into .m2 folder under user home directory)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2"/>
            <a:r>
              <a:rPr lang="en-US" dirty="0"/>
              <a:t>wait for Maven Central to synchronize (take up to 30 minutes)</a:t>
            </a:r>
          </a:p>
          <a:p>
            <a:pPr lvl="2"/>
            <a:r>
              <a:rPr lang="en-US" dirty="0"/>
              <a:t>whereas </a:t>
            </a:r>
            <a:r>
              <a:rPr lang="en-US" dirty="0">
                <a:hlinkClick r:id="rId3"/>
              </a:rPr>
              <a:t>https://search.maven.org/</a:t>
            </a:r>
            <a:r>
              <a:rPr lang="en-US" dirty="0"/>
              <a:t> can take up to 4 hours to show your newly deployed artifact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0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19989-3D23-F140-FB8D-6E9F99C7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83" y="2607492"/>
            <a:ext cx="5659077" cy="40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84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D0D63-2022-FD1F-E79E-F9E77FD9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963"/>
            <a:ext cx="6480720" cy="39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2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r>
              <a:rPr lang="en-US" dirty="0">
                <a:hlinkClick r:id="rId4"/>
              </a:rPr>
              <a:t>https://www.jittagornp.me/blog/what-is-apache-maven/</a:t>
            </a:r>
            <a:endParaRPr lang="en-US" dirty="0"/>
          </a:p>
          <a:p>
            <a:r>
              <a:rPr lang="en-US" dirty="0">
                <a:hlinkClick r:id="rId5"/>
              </a:rPr>
              <a:t>https://www.jittagornp.me/blog/basic-maven-command-line/</a:t>
            </a:r>
            <a:endParaRPr lang="en-US" dirty="0"/>
          </a:p>
          <a:p>
            <a:r>
              <a:rPr lang="en-US" dirty="0">
                <a:hlinkClick r:id="rId6"/>
              </a:rPr>
              <a:t>https://www.baeldung.com/maven-archetype</a:t>
            </a:r>
            <a:endParaRPr lang="en-US" dirty="0"/>
          </a:p>
          <a:p>
            <a:r>
              <a:rPr lang="en-US" dirty="0">
                <a:hlinkClick r:id="rId7"/>
              </a:rPr>
              <a:t>https://dzone.com/articles/how-to-publish-artifacts-to-maven-central</a:t>
            </a:r>
            <a:endParaRPr lang="en-US" dirty="0"/>
          </a:p>
          <a:p>
            <a:r>
              <a:rPr lang="en-US" dirty="0">
                <a:hlinkClick r:id="rId8"/>
              </a:rPr>
              <a:t>https://inthecheesefactory.com/blog/how-to-upload-library-to-jcenter-maven-central-as-dependency/th</a:t>
            </a:r>
            <a:endParaRPr lang="en-US" dirty="0"/>
          </a:p>
          <a:p>
            <a:r>
              <a:rPr lang="en-US" dirty="0">
                <a:hlinkClick r:id="rId9"/>
              </a:rPr>
              <a:t>https://central.sonatype.org/publish/requirements/coordinates/#supported-code-hosting-services-for-personal-groupid</a:t>
            </a:r>
            <a:endParaRPr lang="en-US" dirty="0"/>
          </a:p>
          <a:p>
            <a:r>
              <a:rPr lang="en-US" dirty="0">
                <a:hlinkClick r:id="rId10"/>
              </a:rPr>
              <a:t>https://central.sonatype.org/publish/publish-guide/</a:t>
            </a:r>
            <a:endParaRPr lang="en-US" dirty="0"/>
          </a:p>
          <a:p>
            <a:r>
              <a:rPr lang="en-US" dirty="0">
                <a:hlinkClick r:id="rId11"/>
              </a:rPr>
              <a:t>https://central.sonatype.org/publish/publish-maven/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0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352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pPr lvl="1"/>
            <a:r>
              <a:rPr lang="en-US" dirty="0"/>
              <a:t>Download &amp; Install</a:t>
            </a:r>
          </a:p>
          <a:p>
            <a:pPr lvl="2"/>
            <a:r>
              <a:rPr lang="en-US" dirty="0"/>
              <a:t>ex. apache-maven-3.8.7-bin.zip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9FA52-2E2B-FCF0-7E73-71D8100F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08" y="3515072"/>
            <a:ext cx="6166388" cy="32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Setting Environment</a:t>
            </a:r>
          </a:p>
          <a:p>
            <a:pPr lvl="2"/>
            <a:r>
              <a:rPr lang="en-US" dirty="0"/>
              <a:t>Settings -&gt; System -&gt; About -&gt; Advanced System Setting -&gt; Advanced -&gt; Environment Variables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1DCA-6D92-4394-F5BC-42DA380D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353648"/>
            <a:ext cx="3155057" cy="3479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79305-A99D-E34A-3585-5DB62BD8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31" y="3356992"/>
            <a:ext cx="2744341" cy="28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Examine</a:t>
            </a:r>
          </a:p>
          <a:p>
            <a:pPr lvl="2"/>
            <a:r>
              <a:rPr lang="en-US" dirty="0" err="1"/>
              <a:t>mvn</a:t>
            </a:r>
            <a:r>
              <a:rPr lang="en-US" dirty="0"/>
              <a:t> -v or </a:t>
            </a:r>
            <a:r>
              <a:rPr lang="en-US" dirty="0" err="1"/>
              <a:t>mvn</a:t>
            </a:r>
            <a:r>
              <a:rPr lang="en-US" dirty="0"/>
              <a:t> --version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3C2B4-53A7-855F-9976-FFEF451F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15" y="3284984"/>
            <a:ext cx="6808981" cy="28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IDE Plugin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05105-EA16-3DAD-F1E7-BA1496C0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3362783" cy="30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E2BCD-D205-43F3-2E74-294B402A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861048"/>
            <a:ext cx="3523929" cy="28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3999</TotalTime>
  <Words>1772</Words>
  <Application>Microsoft Office PowerPoint</Application>
  <PresentationFormat>On-screen Show (4:3)</PresentationFormat>
  <Paragraphs>685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Gill Sans MT</vt:lpstr>
      <vt:lpstr>Menlo</vt:lpstr>
      <vt:lpstr>Verdana</vt:lpstr>
      <vt:lpstr>Wingdings 2</vt:lpstr>
      <vt:lpstr>Solstice</vt:lpstr>
      <vt:lpstr>Introduction to Maven</vt:lpstr>
      <vt:lpstr>Agenda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565</cp:revision>
  <dcterms:created xsi:type="dcterms:W3CDTF">2014-11-15T08:14:00Z</dcterms:created>
  <dcterms:modified xsi:type="dcterms:W3CDTF">2023-03-18T05:33:17Z</dcterms:modified>
</cp:coreProperties>
</file>