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8"/>
  </p:notesMasterIdLst>
  <p:sldIdLst>
    <p:sldId id="256" r:id="rId2"/>
    <p:sldId id="444" r:id="rId3"/>
    <p:sldId id="448" r:id="rId4"/>
    <p:sldId id="449" r:id="rId5"/>
    <p:sldId id="454" r:id="rId6"/>
    <p:sldId id="450" r:id="rId7"/>
    <p:sldId id="451" r:id="rId8"/>
    <p:sldId id="452" r:id="rId9"/>
    <p:sldId id="453" r:id="rId10"/>
    <p:sldId id="455" r:id="rId11"/>
    <p:sldId id="459" r:id="rId12"/>
    <p:sldId id="460" r:id="rId13"/>
    <p:sldId id="462" r:id="rId14"/>
    <p:sldId id="458" r:id="rId15"/>
    <p:sldId id="461" r:id="rId16"/>
    <p:sldId id="456" r:id="rId17"/>
    <p:sldId id="457" r:id="rId18"/>
    <p:sldId id="463" r:id="rId19"/>
    <p:sldId id="464" r:id="rId20"/>
    <p:sldId id="465" r:id="rId21"/>
    <p:sldId id="466" r:id="rId22"/>
    <p:sldId id="467" r:id="rId23"/>
    <p:sldId id="469" r:id="rId24"/>
    <p:sldId id="468" r:id="rId25"/>
    <p:sldId id="424" r:id="rId26"/>
    <p:sldId id="367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11" autoAdjust="0"/>
    <p:restoredTop sz="94238" autoAdjust="0"/>
  </p:normalViewPr>
  <p:slideViewPr>
    <p:cSldViewPr>
      <p:cViewPr varScale="1">
        <p:scale>
          <a:sx n="76" d="100"/>
          <a:sy n="76" d="100"/>
        </p:scale>
        <p:origin x="355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0CEE64-98CB-4226-A253-7BC1859BE751}" type="datetimeFigureOut">
              <a:rPr lang="en-US" smtClean="0"/>
              <a:pPr/>
              <a:t>29/01/2023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6F42A7-B42A-4EFE-B8BF-3BC6AAD8E03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0845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5285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2227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2482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Build life cycle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Validate  2. Compile  3. Test  4. Package  5. Install  6. Deploy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4833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8897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4936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479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9316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880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8293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5490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5265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5185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8387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1522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981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6631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How to change .m2 go to </a:t>
            </a:r>
            <a:r>
              <a:rPr lang="en-US" dirty="0" err="1"/>
              <a:t>maven_home</a:t>
            </a:r>
            <a:r>
              <a:rPr lang="en-US" dirty="0"/>
              <a:t>/conf/settings.xml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ex. &lt;</a:t>
            </a:r>
            <a:r>
              <a:rPr lang="en-US" dirty="0" err="1"/>
              <a:t>localRepository</a:t>
            </a:r>
            <a:r>
              <a:rPr lang="en-US" dirty="0"/>
              <a:t>&gt;/path/to/local/repo&lt;/</a:t>
            </a:r>
            <a:r>
              <a:rPr lang="en-US" dirty="0" err="1"/>
              <a:t>localRepository</a:t>
            </a:r>
            <a:r>
              <a:rPr lang="en-US" dirty="0"/>
              <a:t>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451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2880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4689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2313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0709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558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2B8E-6087-4A13-9F20-23C7A62C6D17}" type="datetimeFigureOut">
              <a:rPr lang="en-US" smtClean="0"/>
              <a:pPr/>
              <a:t>29/01/2023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3D01-A19B-4C1C-B9BB-1E2BE2A43C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2B8E-6087-4A13-9F20-23C7A62C6D17}" type="datetimeFigureOut">
              <a:rPr lang="en-US" smtClean="0"/>
              <a:pPr/>
              <a:t>29/01/2023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3D01-A19B-4C1C-B9BB-1E2BE2A43C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2B8E-6087-4A13-9F20-23C7A62C6D17}" type="datetimeFigureOut">
              <a:rPr lang="en-US" smtClean="0"/>
              <a:pPr/>
              <a:t>29/01/2023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3D01-A19B-4C1C-B9BB-1E2BE2A43C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2B8E-6087-4A13-9F20-23C7A62C6D17}" type="datetimeFigureOut">
              <a:rPr lang="en-US" smtClean="0"/>
              <a:pPr/>
              <a:t>29/01/2023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3D01-A19B-4C1C-B9BB-1E2BE2A43C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2B8E-6087-4A13-9F20-23C7A62C6D17}" type="datetimeFigureOut">
              <a:rPr lang="en-US" smtClean="0"/>
              <a:pPr/>
              <a:t>29/01/2023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3D01-A19B-4C1C-B9BB-1E2BE2A43C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2B8E-6087-4A13-9F20-23C7A62C6D17}" type="datetimeFigureOut">
              <a:rPr lang="en-US" smtClean="0"/>
              <a:pPr/>
              <a:t>29/01/2023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3D01-A19B-4C1C-B9BB-1E2BE2A43C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2B8E-6087-4A13-9F20-23C7A62C6D17}" type="datetimeFigureOut">
              <a:rPr lang="en-US" smtClean="0"/>
              <a:pPr/>
              <a:t>29/01/2023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3D01-A19B-4C1C-B9BB-1E2BE2A43C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2B8E-6087-4A13-9F20-23C7A62C6D17}" type="datetimeFigureOut">
              <a:rPr lang="en-US" smtClean="0"/>
              <a:pPr/>
              <a:t>29/01/2023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3D01-A19B-4C1C-B9BB-1E2BE2A43C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2B8E-6087-4A13-9F20-23C7A62C6D17}" type="datetimeFigureOut">
              <a:rPr lang="en-US" smtClean="0"/>
              <a:pPr/>
              <a:t>29/01/2023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3D01-A19B-4C1C-B9BB-1E2BE2A43C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2B8E-6087-4A13-9F20-23C7A62C6D17}" type="datetimeFigureOut">
              <a:rPr lang="en-US" smtClean="0"/>
              <a:pPr/>
              <a:t>29/01/2023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3D01-A19B-4C1C-B9BB-1E2BE2A43C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2B8E-6087-4A13-9F20-23C7A62C6D17}" type="datetimeFigureOut">
              <a:rPr lang="en-US" smtClean="0"/>
              <a:pPr/>
              <a:t>29/01/2023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3D01-A19B-4C1C-B9BB-1E2BE2A43C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31E92B8E-6087-4A13-9F20-23C7A62C6D17}" type="datetimeFigureOut">
              <a:rPr lang="en-US" smtClean="0"/>
              <a:pPr/>
              <a:t>29/01/2023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6AF43D01-A19B-4C1C-B9BB-1E2BE2A43C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maven.apache.org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aeldung.com/maven-archetype" TargetMode="External"/><Relationship Id="rId5" Type="http://schemas.openxmlformats.org/officeDocument/2006/relationships/hyperlink" Target="https://www.jittagornp.me/blog/basic-maven-command-line/" TargetMode="External"/><Relationship Id="rId4" Type="http://schemas.openxmlformats.org/officeDocument/2006/relationships/hyperlink" Target="https://www.jittagornp.me/blog/what-is-apache-maven/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aven.apache.org/download.cgi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Maven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E31A46-B6A1-DE61-135F-3B726B0E45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955" y="3140968"/>
            <a:ext cx="4895850" cy="14097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Structure</a:t>
            </a:r>
          </a:p>
          <a:p>
            <a:pPr lvl="1"/>
            <a:r>
              <a:rPr lang="en-US" dirty="0" err="1"/>
              <a:t>src</a:t>
            </a:r>
            <a:r>
              <a:rPr lang="en-US" dirty="0"/>
              <a:t> folder – keep java file</a:t>
            </a:r>
          </a:p>
          <a:p>
            <a:pPr lvl="1"/>
            <a:r>
              <a:rPr lang="en-US" dirty="0"/>
              <a:t>target folder – keep class file</a:t>
            </a:r>
          </a:p>
          <a:p>
            <a:pPr lvl="1"/>
            <a:r>
              <a:rPr lang="en-US" dirty="0"/>
              <a:t>pom.xml – configuration file</a:t>
            </a:r>
          </a:p>
          <a:p>
            <a:pPr lvl="1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9A79C98-9998-DB47-6379-6ED44629BD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3775" y="3903116"/>
            <a:ext cx="4798705" cy="2766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381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Object Model</a:t>
            </a:r>
          </a:p>
          <a:p>
            <a:pPr lvl="1"/>
            <a:r>
              <a:rPr lang="en-US" dirty="0"/>
              <a:t>pom.xml configuration file - I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952BA7D-7F92-DC04-E6B5-E0A07BA3892F}"/>
              </a:ext>
            </a:extLst>
          </p:cNvPr>
          <p:cNvGrpSpPr/>
          <p:nvPr/>
        </p:nvGrpSpPr>
        <p:grpSpPr>
          <a:xfrm>
            <a:off x="2195736" y="2636912"/>
            <a:ext cx="5898919" cy="4068128"/>
            <a:chOff x="2195736" y="2636912"/>
            <a:chExt cx="5898919" cy="406812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0590D7B-9106-D897-2B9F-03613D20EF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95736" y="2636912"/>
              <a:ext cx="5033062" cy="4068128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20DC957-51DF-FE49-EFFA-2A6456F85D41}"/>
                </a:ext>
              </a:extLst>
            </p:cNvPr>
            <p:cNvSpPr/>
            <p:nvPr/>
          </p:nvSpPr>
          <p:spPr>
            <a:xfrm>
              <a:off x="2555776" y="3818407"/>
              <a:ext cx="3312368" cy="39277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7F2AEA2-30E8-5A28-274C-3BC37E364179}"/>
                </a:ext>
              </a:extLst>
            </p:cNvPr>
            <p:cNvSpPr/>
            <p:nvPr/>
          </p:nvSpPr>
          <p:spPr>
            <a:xfrm>
              <a:off x="2555776" y="4260365"/>
              <a:ext cx="3312368" cy="17674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312AEDC-8B96-F337-9C15-1B84F763E40D}"/>
                </a:ext>
              </a:extLst>
            </p:cNvPr>
            <p:cNvSpPr/>
            <p:nvPr/>
          </p:nvSpPr>
          <p:spPr>
            <a:xfrm>
              <a:off x="2555776" y="4836429"/>
              <a:ext cx="3312368" cy="57377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ABE2084-9FC8-034E-6CC0-E347E45DC320}"/>
                </a:ext>
              </a:extLst>
            </p:cNvPr>
            <p:cNvSpPr/>
            <p:nvPr/>
          </p:nvSpPr>
          <p:spPr>
            <a:xfrm>
              <a:off x="2555776" y="5454952"/>
              <a:ext cx="3312368" cy="92637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04CABBD-55FB-D1B5-74A9-9F38228A2242}"/>
                </a:ext>
              </a:extLst>
            </p:cNvPr>
            <p:cNvSpPr txBox="1"/>
            <p:nvPr/>
          </p:nvSpPr>
          <p:spPr>
            <a:xfrm>
              <a:off x="6084168" y="3779748"/>
              <a:ext cx="20104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Project Information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C2A3355-3276-E3DB-03FE-EA4A4463A1AE}"/>
                </a:ext>
              </a:extLst>
            </p:cNvPr>
            <p:cNvSpPr txBox="1"/>
            <p:nvPr/>
          </p:nvSpPr>
          <p:spPr>
            <a:xfrm>
              <a:off x="6084168" y="4139788"/>
              <a:ext cx="15215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Output Result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62E94CD-8D6C-0F6E-699A-7AE1F918A16C}"/>
                </a:ext>
              </a:extLst>
            </p:cNvPr>
            <p:cNvSpPr txBox="1"/>
            <p:nvPr/>
          </p:nvSpPr>
          <p:spPr>
            <a:xfrm>
              <a:off x="6084168" y="4931876"/>
              <a:ext cx="1162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Properties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A29D43D-0C23-DC41-C34B-F19BF5501CF6}"/>
                </a:ext>
              </a:extLst>
            </p:cNvPr>
            <p:cNvSpPr txBox="1"/>
            <p:nvPr/>
          </p:nvSpPr>
          <p:spPr>
            <a:xfrm>
              <a:off x="6084168" y="5723964"/>
              <a:ext cx="15039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Dependencies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07370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Object Model</a:t>
            </a:r>
          </a:p>
          <a:p>
            <a:pPr lvl="1"/>
            <a:r>
              <a:rPr lang="en-US" dirty="0"/>
              <a:t>pom.xml configuration file - II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E256F3B-A16B-3CF7-DAE5-E4AA0250582F}"/>
              </a:ext>
            </a:extLst>
          </p:cNvPr>
          <p:cNvGrpSpPr/>
          <p:nvPr/>
        </p:nvGrpSpPr>
        <p:grpSpPr>
          <a:xfrm>
            <a:off x="2195736" y="2636912"/>
            <a:ext cx="5238482" cy="4091466"/>
            <a:chOff x="2195736" y="2636912"/>
            <a:chExt cx="5238482" cy="409146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D006983-2824-5795-5658-ED291BADE8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95736" y="2636912"/>
              <a:ext cx="5061936" cy="4091466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5EDDDF3-24C2-4ACA-D599-CAEF20943CD8}"/>
                </a:ext>
              </a:extLst>
            </p:cNvPr>
            <p:cNvSpPr/>
            <p:nvPr/>
          </p:nvSpPr>
          <p:spPr>
            <a:xfrm>
              <a:off x="2555776" y="3212976"/>
              <a:ext cx="3312368" cy="337038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2827896-A5C3-3E45-89E9-C0387518FA6D}"/>
                </a:ext>
              </a:extLst>
            </p:cNvPr>
            <p:cNvSpPr txBox="1"/>
            <p:nvPr/>
          </p:nvSpPr>
          <p:spPr>
            <a:xfrm>
              <a:off x="6084168" y="3779748"/>
              <a:ext cx="1350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Build Plugins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14970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Project Object Model</a:t>
            </a:r>
          </a:p>
          <a:p>
            <a:pPr lvl="1"/>
            <a:r>
              <a:rPr lang="en-US" dirty="0"/>
              <a:t>Project Information</a:t>
            </a:r>
          </a:p>
          <a:p>
            <a:pPr lvl="2"/>
            <a:r>
              <a:rPr lang="en-US" dirty="0" err="1"/>
              <a:t>groupId</a:t>
            </a:r>
            <a:r>
              <a:rPr lang="en-US" dirty="0"/>
              <a:t> – name space or project package</a:t>
            </a:r>
          </a:p>
          <a:p>
            <a:pPr lvl="2"/>
            <a:r>
              <a:rPr lang="en-US" dirty="0" err="1"/>
              <a:t>artifactId</a:t>
            </a:r>
            <a:r>
              <a:rPr lang="en-US" dirty="0"/>
              <a:t> – unique application name</a:t>
            </a:r>
          </a:p>
          <a:p>
            <a:pPr lvl="2"/>
            <a:r>
              <a:rPr lang="en-US" dirty="0"/>
              <a:t>version – current version of artifact</a:t>
            </a:r>
          </a:p>
          <a:p>
            <a:pPr lvl="1"/>
            <a:r>
              <a:rPr lang="en-US" dirty="0"/>
              <a:t>Output Result – jar/war/ear</a:t>
            </a:r>
          </a:p>
          <a:p>
            <a:pPr lvl="1"/>
            <a:r>
              <a:rPr lang="en-US" dirty="0"/>
              <a:t>Properties – project configurations</a:t>
            </a:r>
          </a:p>
          <a:p>
            <a:pPr lvl="1"/>
            <a:r>
              <a:rPr lang="en-US" dirty="0"/>
              <a:t>Dependencies – project libraries</a:t>
            </a:r>
          </a:p>
          <a:p>
            <a:pPr lvl="1"/>
            <a:r>
              <a:rPr lang="en-US" dirty="0"/>
              <a:t>Build</a:t>
            </a:r>
          </a:p>
          <a:p>
            <a:pPr lvl="2"/>
            <a:r>
              <a:rPr lang="en-US" dirty="0"/>
              <a:t>plugins – requirement plugins</a:t>
            </a:r>
          </a:p>
        </p:txBody>
      </p:sp>
    </p:spTree>
    <p:extLst>
      <p:ext uri="{BB962C8B-B14F-4D97-AF65-F5344CB8AC3E}">
        <p14:creationId xmlns:p14="http://schemas.microsoft.com/office/powerpoint/2010/main" val="2118441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Object Model</a:t>
            </a:r>
          </a:p>
          <a:p>
            <a:pPr lvl="1"/>
            <a:r>
              <a:rPr lang="en-US" dirty="0"/>
              <a:t>Life Cycle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AF6126-5F39-3621-DCB8-B6B01AEF11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2678574"/>
            <a:ext cx="4896544" cy="355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3737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Command Line</a:t>
            </a:r>
          </a:p>
          <a:p>
            <a:pPr lvl="1"/>
            <a:endParaRPr lang="en-US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79FDFA61-8255-9040-4807-6632BCB034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638887"/>
              </p:ext>
            </p:extLst>
          </p:nvPr>
        </p:nvGraphicFramePr>
        <p:xfrm>
          <a:off x="1979712" y="2348880"/>
          <a:ext cx="6696744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7751">
                  <a:extLst>
                    <a:ext uri="{9D8B030D-6E8A-4147-A177-3AD203B41FA5}">
                      <a16:colId xmlns:a16="http://schemas.microsoft.com/office/drawing/2014/main" val="2288524967"/>
                    </a:ext>
                  </a:extLst>
                </a:gridCol>
                <a:gridCol w="3848993">
                  <a:extLst>
                    <a:ext uri="{9D8B030D-6E8A-4147-A177-3AD203B41FA5}">
                      <a16:colId xmlns:a16="http://schemas.microsoft.com/office/drawing/2014/main" val="34671599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661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mvn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achetype:generate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 new maven project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473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mvn</a:t>
                      </a:r>
                      <a:r>
                        <a:rPr lang="en-US" dirty="0"/>
                        <a:t> compile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Compile java source code files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0691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mvn</a:t>
                      </a:r>
                      <a:r>
                        <a:rPr lang="en-US" dirty="0"/>
                        <a:t> 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Run test classes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711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mvn</a:t>
                      </a:r>
                      <a:r>
                        <a:rPr lang="en-US" dirty="0"/>
                        <a:t> clean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Delete all class files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985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mvn</a:t>
                      </a:r>
                      <a:r>
                        <a:rPr lang="en-US" dirty="0"/>
                        <a:t> package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Build jar/war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802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mvn</a:t>
                      </a:r>
                      <a:r>
                        <a:rPr lang="en-US" dirty="0"/>
                        <a:t> install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Build jar file and register to local repository (.m2 folder)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92994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08999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Command Line</a:t>
            </a:r>
          </a:p>
          <a:p>
            <a:pPr lvl="1"/>
            <a:r>
              <a:rPr lang="en-US" dirty="0" err="1"/>
              <a:t>mvn</a:t>
            </a:r>
            <a:r>
              <a:rPr lang="en-US" dirty="0"/>
              <a:t> </a:t>
            </a:r>
            <a:r>
              <a:rPr lang="en-US" dirty="0" err="1"/>
              <a:t>archetype:generate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0C4254-0882-1AEE-BFDF-EE80C520E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0324" y="2708920"/>
            <a:ext cx="6916172" cy="353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4773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Command Line</a:t>
            </a:r>
          </a:p>
          <a:p>
            <a:pPr lvl="1"/>
            <a:r>
              <a:rPr lang="en-US" dirty="0" err="1"/>
              <a:t>mvn</a:t>
            </a:r>
            <a:r>
              <a:rPr lang="en-US" dirty="0"/>
              <a:t> compile</a:t>
            </a:r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F9BA83-E4C2-D290-D1B5-4042297110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8242" y="2708920"/>
            <a:ext cx="6754947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7023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Command Line</a:t>
            </a:r>
          </a:p>
          <a:p>
            <a:pPr lvl="1"/>
            <a:r>
              <a:rPr lang="en-US" dirty="0" err="1"/>
              <a:t>mvn</a:t>
            </a:r>
            <a:r>
              <a:rPr lang="en-US" dirty="0"/>
              <a:t> test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CA4D12-8731-05D3-52F3-8868DC197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752" y="2640986"/>
            <a:ext cx="5533244" cy="4100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2917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Command Line</a:t>
            </a:r>
          </a:p>
          <a:p>
            <a:pPr lvl="1"/>
            <a:r>
              <a:rPr lang="en-US" dirty="0" err="1"/>
              <a:t>mvn</a:t>
            </a:r>
            <a:r>
              <a:rPr lang="en-US" dirty="0"/>
              <a:t> clean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C29BFF-25D8-2AB2-4E4F-480F2146A7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0428" y="2708921"/>
            <a:ext cx="6788883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292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Apache Maven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9939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Command Line</a:t>
            </a:r>
          </a:p>
          <a:p>
            <a:pPr lvl="1"/>
            <a:r>
              <a:rPr lang="en-US" dirty="0" err="1"/>
              <a:t>mvn</a:t>
            </a:r>
            <a:r>
              <a:rPr lang="en-US" dirty="0"/>
              <a:t> package</a:t>
            </a:r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6FBB56-9307-CC78-A999-AD4802A0D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2636913"/>
            <a:ext cx="5452429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8465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Command Line</a:t>
            </a:r>
          </a:p>
          <a:p>
            <a:pPr lvl="1"/>
            <a:r>
              <a:rPr lang="en-US" dirty="0" err="1"/>
              <a:t>mvn</a:t>
            </a:r>
            <a:r>
              <a:rPr lang="en-US" dirty="0"/>
              <a:t> install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9FAFF7-4DDA-73BE-FF6A-758D3E0B46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7" y="2564904"/>
            <a:ext cx="5616624" cy="419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5316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Eclipse IDE Plugin</a:t>
            </a:r>
          </a:p>
          <a:p>
            <a:pPr lvl="1"/>
            <a:r>
              <a:rPr lang="en-US" dirty="0"/>
              <a:t>File -&gt; New -&gt; Other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F830348-E119-1B50-7894-EEC69363CEEE}"/>
              </a:ext>
            </a:extLst>
          </p:cNvPr>
          <p:cNvGrpSpPr/>
          <p:nvPr/>
        </p:nvGrpSpPr>
        <p:grpSpPr>
          <a:xfrm>
            <a:off x="1979713" y="2492896"/>
            <a:ext cx="2258598" cy="2042651"/>
            <a:chOff x="1979713" y="2492896"/>
            <a:chExt cx="2258598" cy="204265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7282A3C-954E-0E00-9D21-9C73E1F15B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79713" y="2492896"/>
              <a:ext cx="2258598" cy="2042651"/>
            </a:xfrm>
            <a:prstGeom prst="rect">
              <a:avLst/>
            </a:prstGeom>
          </p:spPr>
        </p:pic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6065D26-7FBA-0A34-F99C-D17F34371214}"/>
                </a:ext>
              </a:extLst>
            </p:cNvPr>
            <p:cNvSpPr/>
            <p:nvPr/>
          </p:nvSpPr>
          <p:spPr>
            <a:xfrm>
              <a:off x="3635896" y="2636912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1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5172B3F-4425-20F4-0DC7-5B81F766B010}"/>
              </a:ext>
            </a:extLst>
          </p:cNvPr>
          <p:cNvGrpSpPr/>
          <p:nvPr/>
        </p:nvGrpSpPr>
        <p:grpSpPr>
          <a:xfrm>
            <a:off x="4376619" y="2508763"/>
            <a:ext cx="2235196" cy="2048403"/>
            <a:chOff x="4376619" y="2508763"/>
            <a:chExt cx="2235196" cy="204840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A0B058C-079A-C9A1-15C6-F7B38A3BAE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76619" y="2508763"/>
              <a:ext cx="2235196" cy="2048403"/>
            </a:xfrm>
            <a:prstGeom prst="rect">
              <a:avLst/>
            </a:prstGeom>
          </p:spPr>
        </p:pic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087CDA3-BB0C-9969-7DAF-4A8D204F6FC0}"/>
                </a:ext>
              </a:extLst>
            </p:cNvPr>
            <p:cNvSpPr/>
            <p:nvPr/>
          </p:nvSpPr>
          <p:spPr>
            <a:xfrm>
              <a:off x="6084168" y="2636912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2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C4EE36B-6752-3D93-FDE0-0C44DB0463B2}"/>
              </a:ext>
            </a:extLst>
          </p:cNvPr>
          <p:cNvGrpSpPr/>
          <p:nvPr/>
        </p:nvGrpSpPr>
        <p:grpSpPr>
          <a:xfrm>
            <a:off x="1964479" y="4653137"/>
            <a:ext cx="2289065" cy="2042650"/>
            <a:chOff x="1964479" y="4653137"/>
            <a:chExt cx="2289065" cy="204265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BAC23B4-1FA5-192A-8B69-4EC2165ACDC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64479" y="4653137"/>
              <a:ext cx="2289065" cy="2042650"/>
            </a:xfrm>
            <a:prstGeom prst="rect">
              <a:avLst/>
            </a:prstGeom>
          </p:spPr>
        </p:pic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0A341A4-D067-65F3-7C0D-612C9B5AB0C6}"/>
                </a:ext>
              </a:extLst>
            </p:cNvPr>
            <p:cNvSpPr/>
            <p:nvPr/>
          </p:nvSpPr>
          <p:spPr>
            <a:xfrm>
              <a:off x="3635896" y="4725144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3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B39A34E-D2C8-C9D0-8EB8-BDE3285CA2B5}"/>
              </a:ext>
            </a:extLst>
          </p:cNvPr>
          <p:cNvGrpSpPr/>
          <p:nvPr/>
        </p:nvGrpSpPr>
        <p:grpSpPr>
          <a:xfrm>
            <a:off x="4374279" y="4653138"/>
            <a:ext cx="2289065" cy="2042650"/>
            <a:chOff x="4374279" y="4653138"/>
            <a:chExt cx="2289065" cy="2042650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2AAB72F3-1686-29D2-6F10-0FFC95C8215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374279" y="4653138"/>
              <a:ext cx="2289065" cy="2042650"/>
            </a:xfrm>
            <a:prstGeom prst="rect">
              <a:avLst/>
            </a:prstGeom>
          </p:spPr>
        </p:pic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3F474A0-6CC2-053F-EB1A-69CF975FE3C4}"/>
                </a:ext>
              </a:extLst>
            </p:cNvPr>
            <p:cNvSpPr/>
            <p:nvPr/>
          </p:nvSpPr>
          <p:spPr>
            <a:xfrm>
              <a:off x="6156176" y="4725144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91268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Eclipse IDE Plugin</a:t>
            </a:r>
          </a:p>
          <a:p>
            <a:pPr lvl="1"/>
            <a:r>
              <a:rPr lang="en-US" dirty="0"/>
              <a:t>File -&gt; New -&gt; Other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F19D8CE-C6B9-60EA-587F-029712BE7D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8618" y="2602956"/>
            <a:ext cx="6229806" cy="4125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3062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Eclipse IDE Plugin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3CC760-C9EE-527E-949F-D3F7FEE424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2132856"/>
            <a:ext cx="2952328" cy="24009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66593AF-9FC4-3114-BAC9-6969FF9FFF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4922" y="2132856"/>
            <a:ext cx="3475884" cy="4221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2745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https://maven.apache.org</a:t>
            </a:r>
            <a:endParaRPr lang="en-US" dirty="0"/>
          </a:p>
          <a:p>
            <a:r>
              <a:rPr lang="en-US" dirty="0">
                <a:hlinkClick r:id="rId4"/>
              </a:rPr>
              <a:t>https://www.jittagornp.me/blog/what-is-apache-maven/</a:t>
            </a:r>
            <a:endParaRPr lang="en-US" dirty="0"/>
          </a:p>
          <a:p>
            <a:r>
              <a:rPr lang="en-US" dirty="0">
                <a:hlinkClick r:id="rId5"/>
              </a:rPr>
              <a:t>https://www.jittagornp.me/blog/basic-maven-command-line/</a:t>
            </a:r>
            <a:endParaRPr lang="en-US" dirty="0"/>
          </a:p>
          <a:p>
            <a:r>
              <a:rPr lang="en-US" dirty="0">
                <a:hlinkClick r:id="rId6"/>
              </a:rPr>
              <a:t>https://www.baeldung.com/maven-archetype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3473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92290" y="2967335"/>
            <a:ext cx="216559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Q &amp; 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Apache Maven?</a:t>
            </a:r>
          </a:p>
          <a:p>
            <a:pPr lvl="1"/>
            <a:r>
              <a:rPr lang="en-US" dirty="0"/>
              <a:t>Apache Maven is a software management and comprehension tool for java development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179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  <a:p>
            <a:pPr lvl="1"/>
            <a:r>
              <a:rPr lang="en-US" dirty="0"/>
              <a:t>Dependency Management</a:t>
            </a:r>
          </a:p>
          <a:p>
            <a:pPr lvl="1"/>
            <a:r>
              <a:rPr lang="en-US" dirty="0"/>
              <a:t>Compile Source Code</a:t>
            </a:r>
          </a:p>
          <a:p>
            <a:pPr lvl="1"/>
            <a:r>
              <a:rPr lang="en-US" dirty="0"/>
              <a:t>Run Unit Test</a:t>
            </a:r>
          </a:p>
          <a:p>
            <a:pPr lvl="1"/>
            <a:r>
              <a:rPr lang="en-US" dirty="0"/>
              <a:t>Build Project</a:t>
            </a:r>
          </a:p>
          <a:p>
            <a:pPr lvl="1"/>
            <a:r>
              <a:rPr lang="en-US" dirty="0"/>
              <a:t>Deploy Code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418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Repository</a:t>
            </a:r>
          </a:p>
          <a:p>
            <a:pPr lvl="1"/>
            <a:r>
              <a:rPr lang="en-US" dirty="0"/>
              <a:t>Central Repository</a:t>
            </a:r>
          </a:p>
          <a:p>
            <a:pPr lvl="2"/>
            <a:r>
              <a:rPr lang="en-US" dirty="0"/>
              <a:t>maven repository or internet repository</a:t>
            </a:r>
          </a:p>
          <a:p>
            <a:pPr lvl="1"/>
            <a:r>
              <a:rPr lang="en-US" dirty="0"/>
              <a:t>Remote Repository</a:t>
            </a:r>
          </a:p>
          <a:p>
            <a:pPr lvl="2"/>
            <a:r>
              <a:rPr lang="en-US" dirty="0"/>
              <a:t>organization repository</a:t>
            </a:r>
          </a:p>
          <a:p>
            <a:pPr lvl="1"/>
            <a:r>
              <a:rPr lang="en-US" dirty="0"/>
              <a:t>Local Repository</a:t>
            </a:r>
          </a:p>
          <a:p>
            <a:pPr lvl="2"/>
            <a:r>
              <a:rPr lang="en-US" dirty="0"/>
              <a:t>client repository (cache into .m2 folder under user home directory)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743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Maven</a:t>
            </a:r>
          </a:p>
          <a:p>
            <a:pPr lvl="1"/>
            <a:r>
              <a:rPr lang="en-US" dirty="0"/>
              <a:t>Go to </a:t>
            </a:r>
            <a:r>
              <a:rPr lang="en-US" dirty="0">
                <a:hlinkClick r:id="rId3"/>
              </a:rPr>
              <a:t>https://maven.apache.org</a:t>
            </a:r>
            <a:endParaRPr lang="en-US" dirty="0"/>
          </a:p>
          <a:p>
            <a:pPr lvl="1"/>
            <a:r>
              <a:rPr lang="en-US" dirty="0"/>
              <a:t>Download &amp; Install</a:t>
            </a:r>
          </a:p>
          <a:p>
            <a:pPr lvl="2"/>
            <a:r>
              <a:rPr lang="en-US" dirty="0"/>
              <a:t>ex. apache-maven-3.8.7-bin.zip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89FA52-2E2B-FCF0-7E73-71D8100F0D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0108" y="3515072"/>
            <a:ext cx="6166388" cy="3226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224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Maven</a:t>
            </a:r>
          </a:p>
          <a:p>
            <a:pPr lvl="1"/>
            <a:r>
              <a:rPr lang="en-US" dirty="0"/>
              <a:t>Setting Environment</a:t>
            </a:r>
          </a:p>
          <a:p>
            <a:pPr lvl="2"/>
            <a:r>
              <a:rPr lang="en-US" dirty="0"/>
              <a:t>Settings -&gt; System -&gt; About -&gt; Advanced System Setting -&gt; Advanced -&gt; Environment Variables</a:t>
            </a:r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121DCA-6D92-4394-F5BC-42DA380DA1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104" y="3353648"/>
            <a:ext cx="3155057" cy="34799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F779305-A99D-E34A-3585-5DB62BD88C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5731" y="3356992"/>
            <a:ext cx="2744341" cy="287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26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Maven</a:t>
            </a:r>
          </a:p>
          <a:p>
            <a:pPr lvl="1"/>
            <a:r>
              <a:rPr lang="en-US" dirty="0"/>
              <a:t>Examine</a:t>
            </a:r>
          </a:p>
          <a:p>
            <a:pPr lvl="2"/>
            <a:r>
              <a:rPr lang="en-US" dirty="0" err="1"/>
              <a:t>mvn</a:t>
            </a:r>
            <a:r>
              <a:rPr lang="en-US" dirty="0"/>
              <a:t> -v or </a:t>
            </a:r>
            <a:r>
              <a:rPr lang="en-US" dirty="0" err="1"/>
              <a:t>mvn</a:t>
            </a:r>
            <a:r>
              <a:rPr lang="en-US" dirty="0"/>
              <a:t> --version</a:t>
            </a:r>
          </a:p>
          <a:p>
            <a:pPr lvl="1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393C2B4-53A7-855F-9976-FFEF451FB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7515" y="3284984"/>
            <a:ext cx="6808981" cy="2849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77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Maven</a:t>
            </a:r>
          </a:p>
          <a:p>
            <a:pPr lvl="1"/>
            <a:r>
              <a:rPr lang="en-US" dirty="0"/>
              <a:t>IDE Plugin</a:t>
            </a:r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B05105-EA16-3DAD-F1E7-BA1496C080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2636912"/>
            <a:ext cx="3362783" cy="309634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E2E2BCD-D205-43F3-2E74-294B402AAD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8104" y="3861048"/>
            <a:ext cx="3523929" cy="287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0019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3664</TotalTime>
  <Words>455</Words>
  <Application>Microsoft Office PowerPoint</Application>
  <PresentationFormat>On-screen Show (4:3)</PresentationFormat>
  <Paragraphs>164</Paragraphs>
  <Slides>26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Calibri</vt:lpstr>
      <vt:lpstr>Gill Sans MT</vt:lpstr>
      <vt:lpstr>Verdana</vt:lpstr>
      <vt:lpstr>Wingdings 2</vt:lpstr>
      <vt:lpstr>Solstice</vt:lpstr>
      <vt:lpstr>Introduction to Maven</vt:lpstr>
      <vt:lpstr>Agenda</vt:lpstr>
      <vt:lpstr>Maven</vt:lpstr>
      <vt:lpstr>Maven</vt:lpstr>
      <vt:lpstr>Maven</vt:lpstr>
      <vt:lpstr>Maven</vt:lpstr>
      <vt:lpstr>Maven</vt:lpstr>
      <vt:lpstr>Maven</vt:lpstr>
      <vt:lpstr>Maven</vt:lpstr>
      <vt:lpstr>Maven</vt:lpstr>
      <vt:lpstr>Maven</vt:lpstr>
      <vt:lpstr>Maven</vt:lpstr>
      <vt:lpstr>Maven</vt:lpstr>
      <vt:lpstr>Maven</vt:lpstr>
      <vt:lpstr>Maven</vt:lpstr>
      <vt:lpstr>Maven</vt:lpstr>
      <vt:lpstr>Maven</vt:lpstr>
      <vt:lpstr>Maven</vt:lpstr>
      <vt:lpstr>Maven</vt:lpstr>
      <vt:lpstr>Maven</vt:lpstr>
      <vt:lpstr>Maven</vt:lpstr>
      <vt:lpstr>Maven</vt:lpstr>
      <vt:lpstr>Maven</vt:lpstr>
      <vt:lpstr>Maven</vt:lpstr>
      <vt:lpstr>Reference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Language</dc:title>
  <dc:creator>tassun_o</dc:creator>
  <cp:lastModifiedBy>Tassun Oros</cp:lastModifiedBy>
  <cp:revision>511</cp:revision>
  <dcterms:created xsi:type="dcterms:W3CDTF">2014-11-15T08:14:00Z</dcterms:created>
  <dcterms:modified xsi:type="dcterms:W3CDTF">2023-01-29T09:13:48Z</dcterms:modified>
</cp:coreProperties>
</file>