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444" r:id="rId3"/>
    <p:sldId id="448" r:id="rId4"/>
    <p:sldId id="449" r:id="rId5"/>
    <p:sldId id="454" r:id="rId6"/>
    <p:sldId id="450" r:id="rId7"/>
    <p:sldId id="451" r:id="rId8"/>
    <p:sldId id="452" r:id="rId9"/>
    <p:sldId id="453" r:id="rId10"/>
    <p:sldId id="455" r:id="rId11"/>
    <p:sldId id="459" r:id="rId12"/>
    <p:sldId id="460" r:id="rId13"/>
    <p:sldId id="462" r:id="rId14"/>
    <p:sldId id="458" r:id="rId15"/>
    <p:sldId id="461" r:id="rId16"/>
    <p:sldId id="456" r:id="rId17"/>
    <p:sldId id="470" r:id="rId18"/>
    <p:sldId id="457" r:id="rId19"/>
    <p:sldId id="463" r:id="rId20"/>
    <p:sldId id="464" r:id="rId21"/>
    <p:sldId id="465" r:id="rId22"/>
    <p:sldId id="466" r:id="rId23"/>
    <p:sldId id="467" r:id="rId24"/>
    <p:sldId id="469" r:id="rId25"/>
    <p:sldId id="468" r:id="rId26"/>
    <p:sldId id="471" r:id="rId27"/>
    <p:sldId id="472" r:id="rId28"/>
    <p:sldId id="424" r:id="rId29"/>
    <p:sldId id="36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1" autoAdjust="0"/>
    <p:restoredTop sz="94238" autoAdjust="0"/>
  </p:normalViewPr>
  <p:slideViewPr>
    <p:cSldViewPr>
      <p:cViewPr varScale="1">
        <p:scale>
          <a:sx n="74" d="100"/>
          <a:sy n="74" d="100"/>
        </p:scale>
        <p:origin x="89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11/02/2023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8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8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life cycle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Validate  2. Compile  3. Test  4. Package  5. Install  6. 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8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2005 - </a:t>
            </a:r>
            <a:r>
              <a:rPr lang="en-US" dirty="0" err="1"/>
              <a:t>org.apache.maven.archetypes:maven-archetype-quickstart</a:t>
            </a:r>
            <a:r>
              <a:rPr lang="en-US" dirty="0"/>
              <a:t> (jar)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2010 - </a:t>
            </a:r>
            <a:r>
              <a:rPr lang="en-US" dirty="0" err="1"/>
              <a:t>org.apache.maven.archetypes:maven-archetype-webapp</a:t>
            </a:r>
            <a:r>
              <a:rPr lang="en-US" dirty="0"/>
              <a:t> (war)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3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2005 - </a:t>
            </a:r>
            <a:r>
              <a:rPr lang="en-US" dirty="0" err="1"/>
              <a:t>org.apache.maven.archetypes:maven-archetype-quickstart</a:t>
            </a:r>
            <a:r>
              <a:rPr lang="en-US" dirty="0"/>
              <a:t> (jar)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2010 - </a:t>
            </a:r>
            <a:r>
              <a:rPr lang="en-US" dirty="0" err="1"/>
              <a:t>org.apache.maven.archetypes:maven-archetype-webapp</a:t>
            </a:r>
            <a:r>
              <a:rPr lang="en-US" dirty="0"/>
              <a:t> (war)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7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1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29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6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8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8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52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0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6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change .m2 go to </a:t>
            </a:r>
            <a:r>
              <a:rPr lang="en-US" dirty="0" err="1"/>
              <a:t>maven_home</a:t>
            </a:r>
            <a:r>
              <a:rPr lang="en-US" dirty="0"/>
              <a:t>/conf/settings.xml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ex. &lt;</a:t>
            </a:r>
            <a:r>
              <a:rPr lang="en-US" dirty="0" err="1"/>
              <a:t>localRepository</a:t>
            </a:r>
            <a:r>
              <a:rPr lang="en-US" dirty="0"/>
              <a:t>&gt;/path/to/local/repo&lt;/</a:t>
            </a:r>
            <a:r>
              <a:rPr lang="en-US" dirty="0" err="1"/>
              <a:t>localRepository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4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3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0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5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11/02/2023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11/02/2023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11/02/2023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11/02/2023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11/02/2023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11/02/2023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11/02/2023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11/02/2023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11/02/2023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11/02/2023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11/02/2023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11/02/2023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maven-archetype" TargetMode="External"/><Relationship Id="rId5" Type="http://schemas.openxmlformats.org/officeDocument/2006/relationships/hyperlink" Target="https://www.jittagornp.me/blog/basic-maven-command-line/" TargetMode="External"/><Relationship Id="rId4" Type="http://schemas.openxmlformats.org/officeDocument/2006/relationships/hyperlink" Target="https://www.jittagornp.me/blog/what-is-apache-maven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download.cg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Maven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31A46-B6A1-DE61-135F-3B726B0E4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55" y="3140968"/>
            <a:ext cx="489585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folder – keep java file</a:t>
            </a:r>
          </a:p>
          <a:p>
            <a:pPr lvl="1"/>
            <a:r>
              <a:rPr lang="en-US" dirty="0"/>
              <a:t>target folder – keep class file</a:t>
            </a:r>
          </a:p>
          <a:p>
            <a:pPr lvl="1"/>
            <a:r>
              <a:rPr lang="en-US" dirty="0"/>
              <a:t>pom.xml – configuration file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79C98-9998-DB47-6379-6ED44629B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775" y="3903116"/>
            <a:ext cx="4798705" cy="27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8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pom.xml configuration file - 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52BA7D-7F92-DC04-E6B5-E0A07BA3892F}"/>
              </a:ext>
            </a:extLst>
          </p:cNvPr>
          <p:cNvGrpSpPr/>
          <p:nvPr/>
        </p:nvGrpSpPr>
        <p:grpSpPr>
          <a:xfrm>
            <a:off x="2195736" y="2636912"/>
            <a:ext cx="5898919" cy="4068128"/>
            <a:chOff x="2195736" y="2636912"/>
            <a:chExt cx="5898919" cy="40681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590D7B-9106-D897-2B9F-03613D20E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736" y="2636912"/>
              <a:ext cx="5033062" cy="40681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0DC957-51DF-FE49-EFFA-2A6456F85D41}"/>
                </a:ext>
              </a:extLst>
            </p:cNvPr>
            <p:cNvSpPr/>
            <p:nvPr/>
          </p:nvSpPr>
          <p:spPr>
            <a:xfrm>
              <a:off x="2555776" y="3818407"/>
              <a:ext cx="3312368" cy="392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F2AEA2-30E8-5A28-274C-3BC37E364179}"/>
                </a:ext>
              </a:extLst>
            </p:cNvPr>
            <p:cNvSpPr/>
            <p:nvPr/>
          </p:nvSpPr>
          <p:spPr>
            <a:xfrm>
              <a:off x="2555776" y="4260365"/>
              <a:ext cx="3312368" cy="1767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2AEDC-8B96-F337-9C15-1B84F763E40D}"/>
                </a:ext>
              </a:extLst>
            </p:cNvPr>
            <p:cNvSpPr/>
            <p:nvPr/>
          </p:nvSpPr>
          <p:spPr>
            <a:xfrm>
              <a:off x="2555776" y="4836429"/>
              <a:ext cx="3312368" cy="573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BE2084-9FC8-034E-6CC0-E347E45DC320}"/>
                </a:ext>
              </a:extLst>
            </p:cNvPr>
            <p:cNvSpPr/>
            <p:nvPr/>
          </p:nvSpPr>
          <p:spPr>
            <a:xfrm>
              <a:off x="2555776" y="5454952"/>
              <a:ext cx="3312368" cy="9263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4CABBD-55FB-D1B5-74A9-9F38228A2242}"/>
                </a:ext>
              </a:extLst>
            </p:cNvPr>
            <p:cNvSpPr txBox="1"/>
            <p:nvPr/>
          </p:nvSpPr>
          <p:spPr>
            <a:xfrm>
              <a:off x="6084168" y="3779748"/>
              <a:ext cx="20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Project Information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A3355-3276-E3DB-03FE-EA4A4463A1AE}"/>
                </a:ext>
              </a:extLst>
            </p:cNvPr>
            <p:cNvSpPr txBox="1"/>
            <p:nvPr/>
          </p:nvSpPr>
          <p:spPr>
            <a:xfrm>
              <a:off x="6084168" y="4139788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Output Result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2E94CD-8D6C-0F6E-699A-7AE1F918A16C}"/>
                </a:ext>
              </a:extLst>
            </p:cNvPr>
            <p:cNvSpPr txBox="1"/>
            <p:nvPr/>
          </p:nvSpPr>
          <p:spPr>
            <a:xfrm>
              <a:off x="6084168" y="4931876"/>
              <a:ext cx="1162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Properties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29D43D-0C23-DC41-C34B-F19BF5501CF6}"/>
                </a:ext>
              </a:extLst>
            </p:cNvPr>
            <p:cNvSpPr txBox="1"/>
            <p:nvPr/>
          </p:nvSpPr>
          <p:spPr>
            <a:xfrm>
              <a:off x="6084168" y="5723964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37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pom.xml configuration file - II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256F3B-A16B-3CF7-DAE5-E4AA0250582F}"/>
              </a:ext>
            </a:extLst>
          </p:cNvPr>
          <p:cNvGrpSpPr/>
          <p:nvPr/>
        </p:nvGrpSpPr>
        <p:grpSpPr>
          <a:xfrm>
            <a:off x="2195736" y="2636912"/>
            <a:ext cx="5238482" cy="4091466"/>
            <a:chOff x="2195736" y="2636912"/>
            <a:chExt cx="5238482" cy="4091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006983-2824-5795-5658-ED291BADE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736" y="2636912"/>
              <a:ext cx="5061936" cy="40914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EDDDF3-24C2-4ACA-D599-CAEF20943CD8}"/>
                </a:ext>
              </a:extLst>
            </p:cNvPr>
            <p:cNvSpPr/>
            <p:nvPr/>
          </p:nvSpPr>
          <p:spPr>
            <a:xfrm>
              <a:off x="2555776" y="3212976"/>
              <a:ext cx="3312368" cy="33703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827896-A5C3-3E45-89E9-C0387518FA6D}"/>
                </a:ext>
              </a:extLst>
            </p:cNvPr>
            <p:cNvSpPr txBox="1"/>
            <p:nvPr/>
          </p:nvSpPr>
          <p:spPr>
            <a:xfrm>
              <a:off x="6084168" y="37797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Build Plugins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97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Project Information</a:t>
            </a:r>
          </a:p>
          <a:p>
            <a:pPr lvl="2"/>
            <a:r>
              <a:rPr lang="en-US" dirty="0" err="1"/>
              <a:t>groupId</a:t>
            </a:r>
            <a:r>
              <a:rPr lang="en-US" dirty="0"/>
              <a:t> – name space or project package</a:t>
            </a:r>
          </a:p>
          <a:p>
            <a:pPr lvl="2"/>
            <a:r>
              <a:rPr lang="en-US" dirty="0" err="1"/>
              <a:t>artifactId</a:t>
            </a:r>
            <a:r>
              <a:rPr lang="en-US" dirty="0"/>
              <a:t> – unique application name</a:t>
            </a:r>
          </a:p>
          <a:p>
            <a:pPr lvl="2"/>
            <a:r>
              <a:rPr lang="en-US" dirty="0"/>
              <a:t>version – current version of artifact</a:t>
            </a:r>
          </a:p>
          <a:p>
            <a:pPr lvl="1"/>
            <a:r>
              <a:rPr lang="en-US" dirty="0"/>
              <a:t>Output Result – jar/war/ear</a:t>
            </a:r>
          </a:p>
          <a:p>
            <a:pPr lvl="1"/>
            <a:r>
              <a:rPr lang="en-US" dirty="0"/>
              <a:t>Properties – project configurations</a:t>
            </a:r>
          </a:p>
          <a:p>
            <a:pPr lvl="1"/>
            <a:r>
              <a:rPr lang="en-US" dirty="0"/>
              <a:t>Dependencies – project libraries</a:t>
            </a:r>
          </a:p>
          <a:p>
            <a:pPr lvl="1"/>
            <a:r>
              <a:rPr lang="en-US" dirty="0"/>
              <a:t>Build</a:t>
            </a:r>
          </a:p>
          <a:p>
            <a:pPr lvl="2"/>
            <a:r>
              <a:rPr lang="en-US" dirty="0"/>
              <a:t>plugins – requirement plugins</a:t>
            </a:r>
          </a:p>
        </p:txBody>
      </p:sp>
    </p:spTree>
    <p:extLst>
      <p:ext uri="{BB962C8B-B14F-4D97-AF65-F5344CB8AC3E}">
        <p14:creationId xmlns:p14="http://schemas.microsoft.com/office/powerpoint/2010/main" val="211844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Life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F6126-5F39-3621-DCB8-B6B01AEF1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678574"/>
            <a:ext cx="4896544" cy="35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9FDFA61-8255-9040-4807-6632BCB03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38887"/>
              </p:ext>
            </p:extLst>
          </p:nvPr>
        </p:nvGraphicFramePr>
        <p:xfrm>
          <a:off x="1979712" y="2348880"/>
          <a:ext cx="669674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751">
                  <a:extLst>
                    <a:ext uri="{9D8B030D-6E8A-4147-A177-3AD203B41FA5}">
                      <a16:colId xmlns:a16="http://schemas.microsoft.com/office/drawing/2014/main" val="2288524967"/>
                    </a:ext>
                  </a:extLst>
                </a:gridCol>
                <a:gridCol w="3848993">
                  <a:extLst>
                    <a:ext uri="{9D8B030D-6E8A-4147-A177-3AD203B41FA5}">
                      <a16:colId xmlns:a16="http://schemas.microsoft.com/office/drawing/2014/main" val="3467159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6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achetype:generate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7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compile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 java source code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9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test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1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class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jar/war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0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jar file and register to local repository (.m2 folder)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9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89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pPr lvl="2"/>
            <a:r>
              <a:rPr lang="en-US" dirty="0"/>
              <a:t>jar package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C4254-0882-1AEE-BFDF-EE80C520E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24" y="3129880"/>
            <a:ext cx="6916172" cy="35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7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pPr lvl="2"/>
            <a:r>
              <a:rPr lang="en-US" dirty="0"/>
              <a:t>war package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2908C-0502-77EE-2501-BB7B658B6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996952"/>
            <a:ext cx="6857452" cy="37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9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compile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9BA83-E4C2-D290-D1B5-4042297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242" y="2708920"/>
            <a:ext cx="675494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0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A4D12-8731-05D3-52F3-8868DC19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640986"/>
            <a:ext cx="5533244" cy="41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9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Maven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clean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29BFF-25D8-2AB2-4E4F-480F2146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28" y="2708921"/>
            <a:ext cx="678888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9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FBB56-9307-CC78-A999-AD4802A0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3"/>
            <a:ext cx="545242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4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FAFF7-4DDA-73BE-FF6A-758D3E0B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7" y="2564904"/>
            <a:ext cx="5616624" cy="41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1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(jar)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830348-E119-1B50-7894-EEC69363CEEE}"/>
              </a:ext>
            </a:extLst>
          </p:cNvPr>
          <p:cNvGrpSpPr/>
          <p:nvPr/>
        </p:nvGrpSpPr>
        <p:grpSpPr>
          <a:xfrm>
            <a:off x="2210970" y="2492896"/>
            <a:ext cx="2258598" cy="2042651"/>
            <a:chOff x="1979713" y="2492896"/>
            <a:chExt cx="2258598" cy="20426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282A3C-954E-0E00-9D21-9C73E1F1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3" y="2492896"/>
              <a:ext cx="2258598" cy="204265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065D26-7FBA-0A34-F99C-D17F34371214}"/>
                </a:ext>
              </a:extLst>
            </p:cNvPr>
            <p:cNvSpPr/>
            <p:nvPr/>
          </p:nvSpPr>
          <p:spPr>
            <a:xfrm>
              <a:off x="3635896" y="263691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172B3F-4425-20F4-0DC7-5B81F766B010}"/>
              </a:ext>
            </a:extLst>
          </p:cNvPr>
          <p:cNvGrpSpPr/>
          <p:nvPr/>
        </p:nvGrpSpPr>
        <p:grpSpPr>
          <a:xfrm>
            <a:off x="4607876" y="2508763"/>
            <a:ext cx="2235196" cy="2048403"/>
            <a:chOff x="4376619" y="2508763"/>
            <a:chExt cx="2235196" cy="20484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0B058C-079A-C9A1-15C6-F7B38A3BA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6619" y="2508763"/>
              <a:ext cx="2235196" cy="204840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087CDA3-BB0C-9969-7DAF-4A8D204F6FC0}"/>
                </a:ext>
              </a:extLst>
            </p:cNvPr>
            <p:cNvSpPr/>
            <p:nvPr/>
          </p:nvSpPr>
          <p:spPr>
            <a:xfrm>
              <a:off x="6084168" y="263691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4EE36B-6752-3D93-FDE0-0C44DB0463B2}"/>
              </a:ext>
            </a:extLst>
          </p:cNvPr>
          <p:cNvGrpSpPr/>
          <p:nvPr/>
        </p:nvGrpSpPr>
        <p:grpSpPr>
          <a:xfrm>
            <a:off x="2195736" y="4653137"/>
            <a:ext cx="2289065" cy="2042650"/>
            <a:chOff x="1964479" y="4653137"/>
            <a:chExt cx="2289065" cy="20426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BAC23B4-1FA5-192A-8B69-4EC2165A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4479" y="4653137"/>
              <a:ext cx="2289065" cy="2042650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A341A4-D067-65F3-7C0D-612C9B5AB0C6}"/>
                </a:ext>
              </a:extLst>
            </p:cNvPr>
            <p:cNvSpPr/>
            <p:nvPr/>
          </p:nvSpPr>
          <p:spPr>
            <a:xfrm>
              <a:off x="3635896" y="4725144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39A34E-D2C8-C9D0-8EB8-BDE3285CA2B5}"/>
              </a:ext>
            </a:extLst>
          </p:cNvPr>
          <p:cNvGrpSpPr/>
          <p:nvPr/>
        </p:nvGrpSpPr>
        <p:grpSpPr>
          <a:xfrm>
            <a:off x="4605536" y="4653138"/>
            <a:ext cx="2289065" cy="2042650"/>
            <a:chOff x="4374279" y="4653138"/>
            <a:chExt cx="2289065" cy="20426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AAB72F3-1686-29D2-6F10-0FFC95C8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74279" y="4653138"/>
              <a:ext cx="2289065" cy="204265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F474A0-6CC2-053F-EB1A-69CF975FE3C4}"/>
                </a:ext>
              </a:extLst>
            </p:cNvPr>
            <p:cNvSpPr/>
            <p:nvPr/>
          </p:nvSpPr>
          <p:spPr>
            <a:xfrm>
              <a:off x="6156176" y="4725144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12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java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19D8CE-C6B9-60EA-587F-029712BE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618" y="2615378"/>
            <a:ext cx="6229806" cy="41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06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build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CC760-C9EE-527E-949F-D3F7FEE42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492896"/>
            <a:ext cx="2952328" cy="2400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593AF-9FC4-3114-BAC9-6969FF9FF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922" y="2492896"/>
            <a:ext cx="3475884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74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5305A5-BF51-1266-9242-375D53202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36" y="2492896"/>
            <a:ext cx="2258598" cy="2069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(war)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830348-E119-1B50-7894-EEC69363CEEE}"/>
              </a:ext>
            </a:extLst>
          </p:cNvPr>
          <p:cNvGrpSpPr/>
          <p:nvPr/>
        </p:nvGrpSpPr>
        <p:grpSpPr>
          <a:xfrm>
            <a:off x="2210970" y="2492896"/>
            <a:ext cx="2258598" cy="2042651"/>
            <a:chOff x="1979713" y="2492896"/>
            <a:chExt cx="2258598" cy="20426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282A3C-954E-0E00-9D21-9C73E1F1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9713" y="2492896"/>
              <a:ext cx="2258598" cy="204265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065D26-7FBA-0A34-F99C-D17F34371214}"/>
                </a:ext>
              </a:extLst>
            </p:cNvPr>
            <p:cNvSpPr/>
            <p:nvPr/>
          </p:nvSpPr>
          <p:spPr>
            <a:xfrm>
              <a:off x="3635896" y="263691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087CDA3-BB0C-9969-7DAF-4A8D204F6FC0}"/>
              </a:ext>
            </a:extLst>
          </p:cNvPr>
          <p:cNvSpPr/>
          <p:nvPr/>
        </p:nvSpPr>
        <p:spPr>
          <a:xfrm>
            <a:off x="6315425" y="26369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3A375A-29FB-2954-31D5-2A920A37AFC9}"/>
              </a:ext>
            </a:extLst>
          </p:cNvPr>
          <p:cNvGrpSpPr/>
          <p:nvPr/>
        </p:nvGrpSpPr>
        <p:grpSpPr>
          <a:xfrm>
            <a:off x="2199810" y="4679563"/>
            <a:ext cx="2258598" cy="2042650"/>
            <a:chOff x="2199810" y="4679563"/>
            <a:chExt cx="2258598" cy="2042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FC69E7-BE00-767F-86D2-029AE8215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9810" y="4679563"/>
              <a:ext cx="2258598" cy="204265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0DEE2D-D0F2-5A58-5EC5-E5E85E673C9A}"/>
                </a:ext>
              </a:extLst>
            </p:cNvPr>
            <p:cNvSpPr/>
            <p:nvPr/>
          </p:nvSpPr>
          <p:spPr>
            <a:xfrm>
              <a:off x="3851920" y="479715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B29A0F-356B-91FC-A5DF-D8D00456D3F2}"/>
              </a:ext>
            </a:extLst>
          </p:cNvPr>
          <p:cNvGrpSpPr/>
          <p:nvPr/>
        </p:nvGrpSpPr>
        <p:grpSpPr>
          <a:xfrm>
            <a:off x="4630089" y="4706760"/>
            <a:ext cx="2199242" cy="2015453"/>
            <a:chOff x="4630089" y="4706760"/>
            <a:chExt cx="2199242" cy="20154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5B63F6-2D17-8999-6FB1-9DBA814C7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0089" y="4706760"/>
              <a:ext cx="2199242" cy="2015453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5FD7F7-3707-4D48-EA2A-7D572BCB5595}"/>
                </a:ext>
              </a:extLst>
            </p:cNvPr>
            <p:cNvSpPr/>
            <p:nvPr/>
          </p:nvSpPr>
          <p:spPr>
            <a:xfrm>
              <a:off x="6300192" y="486916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137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web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23CEF-FC94-CC77-34A1-9016F4FA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2"/>
            <a:ext cx="6802376" cy="38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43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https://maven.apache.org</a:t>
            </a:r>
            <a:endParaRPr lang="en-US" dirty="0"/>
          </a:p>
          <a:p>
            <a:r>
              <a:rPr lang="en-US" dirty="0">
                <a:hlinkClick r:id="rId4"/>
              </a:rPr>
              <a:t>https://www.jittagornp.me/blog/what-is-apache-maven/</a:t>
            </a:r>
            <a:endParaRPr lang="en-US" dirty="0"/>
          </a:p>
          <a:p>
            <a:r>
              <a:rPr lang="en-US" dirty="0">
                <a:hlinkClick r:id="rId5"/>
              </a:rPr>
              <a:t>https://www.jittagornp.me/blog/basic-maven-command-line/</a:t>
            </a:r>
            <a:endParaRPr lang="en-US" dirty="0"/>
          </a:p>
          <a:p>
            <a:r>
              <a:rPr lang="en-US" dirty="0">
                <a:hlinkClick r:id="rId6"/>
              </a:rPr>
              <a:t>https://www.baeldung.com/maven-archetype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Apache Maven?</a:t>
            </a:r>
          </a:p>
          <a:p>
            <a:pPr lvl="1"/>
            <a:r>
              <a:rPr lang="en-US" dirty="0"/>
              <a:t>Apache Maven is a software management and comprehension tool for java development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Dependency Management</a:t>
            </a:r>
          </a:p>
          <a:p>
            <a:pPr lvl="1"/>
            <a:r>
              <a:rPr lang="en-US" dirty="0"/>
              <a:t>Compile Source Code</a:t>
            </a:r>
          </a:p>
          <a:p>
            <a:pPr lvl="1"/>
            <a:r>
              <a:rPr lang="en-US" dirty="0"/>
              <a:t>Run Unit Test</a:t>
            </a:r>
          </a:p>
          <a:p>
            <a:pPr lvl="1"/>
            <a:r>
              <a:rPr lang="en-US" dirty="0"/>
              <a:t>Build Project</a:t>
            </a:r>
          </a:p>
          <a:p>
            <a:pPr lvl="1"/>
            <a:r>
              <a:rPr lang="en-US" dirty="0"/>
              <a:t>Deploy Code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1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Central Repository</a:t>
            </a:r>
          </a:p>
          <a:p>
            <a:pPr lvl="2"/>
            <a:r>
              <a:rPr lang="en-US" dirty="0"/>
              <a:t>maven repository or internet repository</a:t>
            </a:r>
          </a:p>
          <a:p>
            <a:pPr lvl="1"/>
            <a:r>
              <a:rPr lang="en-US" dirty="0"/>
              <a:t>Remote Repository</a:t>
            </a:r>
          </a:p>
          <a:p>
            <a:pPr lvl="2"/>
            <a:r>
              <a:rPr lang="en-US" dirty="0"/>
              <a:t>organization repository</a:t>
            </a:r>
          </a:p>
          <a:p>
            <a:pPr lvl="1"/>
            <a:r>
              <a:rPr lang="en-US" dirty="0"/>
              <a:t>Local Repository</a:t>
            </a:r>
          </a:p>
          <a:p>
            <a:pPr lvl="2"/>
            <a:r>
              <a:rPr lang="en-US" dirty="0"/>
              <a:t>client repository (cache into .m2 folder under user home directory)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4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https://maven.apache.org</a:t>
            </a:r>
            <a:endParaRPr lang="en-US" dirty="0"/>
          </a:p>
          <a:p>
            <a:pPr lvl="1"/>
            <a:r>
              <a:rPr lang="en-US" dirty="0"/>
              <a:t>Download &amp; Install</a:t>
            </a:r>
          </a:p>
          <a:p>
            <a:pPr lvl="2"/>
            <a:r>
              <a:rPr lang="en-US" dirty="0"/>
              <a:t>ex. apache-maven-3.8.7-bin.zip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9FA52-2E2B-FCF0-7E73-71D8100F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108" y="3515072"/>
            <a:ext cx="6166388" cy="32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Setting Environment</a:t>
            </a:r>
          </a:p>
          <a:p>
            <a:pPr lvl="2"/>
            <a:r>
              <a:rPr lang="en-US" dirty="0"/>
              <a:t>Settings -&gt; System -&gt; About -&gt; Advanced System Setting -&gt; Advanced -&gt; Environment Variables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21DCA-6D92-4394-F5BC-42DA380D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353648"/>
            <a:ext cx="3155057" cy="3479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779305-A99D-E34A-3585-5DB62BD88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731" y="3356992"/>
            <a:ext cx="2744341" cy="28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Examine</a:t>
            </a:r>
          </a:p>
          <a:p>
            <a:pPr lvl="2"/>
            <a:r>
              <a:rPr lang="en-US" dirty="0" err="1"/>
              <a:t>mvn</a:t>
            </a:r>
            <a:r>
              <a:rPr lang="en-US" dirty="0"/>
              <a:t> -v or </a:t>
            </a:r>
            <a:r>
              <a:rPr lang="en-US" dirty="0" err="1"/>
              <a:t>mvn</a:t>
            </a:r>
            <a:r>
              <a:rPr lang="en-US" dirty="0"/>
              <a:t> --version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93C2B4-53A7-855F-9976-FFEF451F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15" y="3284984"/>
            <a:ext cx="6808981" cy="28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IDE Plugin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05105-EA16-3DAD-F1E7-BA1496C0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36912"/>
            <a:ext cx="3362783" cy="3096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2E2BCD-D205-43F3-2E74-294B402A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861048"/>
            <a:ext cx="3523929" cy="28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01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3685</TotalTime>
  <Words>548</Words>
  <Application>Microsoft Office PowerPoint</Application>
  <PresentationFormat>On-screen Show (4:3)</PresentationFormat>
  <Paragraphs>186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Gill Sans MT</vt:lpstr>
      <vt:lpstr>Verdana</vt:lpstr>
      <vt:lpstr>Wingdings 2</vt:lpstr>
      <vt:lpstr>Solstice</vt:lpstr>
      <vt:lpstr>Introduction to Maven</vt:lpstr>
      <vt:lpstr>Agenda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517</cp:revision>
  <dcterms:created xsi:type="dcterms:W3CDTF">2014-11-15T08:14:00Z</dcterms:created>
  <dcterms:modified xsi:type="dcterms:W3CDTF">2023-02-11T05:51:29Z</dcterms:modified>
</cp:coreProperties>
</file>