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56" r:id="rId2"/>
    <p:sldId id="444" r:id="rId3"/>
    <p:sldId id="448" r:id="rId4"/>
    <p:sldId id="445" r:id="rId5"/>
    <p:sldId id="449" r:id="rId6"/>
    <p:sldId id="450" r:id="rId7"/>
    <p:sldId id="451" r:id="rId8"/>
    <p:sldId id="452" r:id="rId9"/>
    <p:sldId id="456" r:id="rId10"/>
    <p:sldId id="457" r:id="rId11"/>
    <p:sldId id="458" r:id="rId12"/>
    <p:sldId id="453" r:id="rId13"/>
    <p:sldId id="454" r:id="rId14"/>
    <p:sldId id="455" r:id="rId15"/>
    <p:sldId id="459" r:id="rId16"/>
    <p:sldId id="462" r:id="rId17"/>
    <p:sldId id="460" r:id="rId18"/>
    <p:sldId id="463" r:id="rId19"/>
    <p:sldId id="461" r:id="rId20"/>
    <p:sldId id="464" r:id="rId21"/>
    <p:sldId id="467" r:id="rId22"/>
    <p:sldId id="470" r:id="rId23"/>
    <p:sldId id="465" r:id="rId24"/>
    <p:sldId id="466" r:id="rId25"/>
    <p:sldId id="468" r:id="rId26"/>
    <p:sldId id="471" r:id="rId27"/>
    <p:sldId id="472" r:id="rId28"/>
    <p:sldId id="473" r:id="rId29"/>
    <p:sldId id="474" r:id="rId30"/>
    <p:sldId id="480" r:id="rId31"/>
    <p:sldId id="481" r:id="rId32"/>
    <p:sldId id="482" r:id="rId33"/>
    <p:sldId id="483" r:id="rId34"/>
    <p:sldId id="484" r:id="rId35"/>
    <p:sldId id="500" r:id="rId36"/>
    <p:sldId id="485" r:id="rId37"/>
    <p:sldId id="486" r:id="rId38"/>
    <p:sldId id="487" r:id="rId39"/>
    <p:sldId id="488" r:id="rId40"/>
    <p:sldId id="489" r:id="rId41"/>
    <p:sldId id="491" r:id="rId42"/>
    <p:sldId id="490" r:id="rId43"/>
    <p:sldId id="495" r:id="rId44"/>
    <p:sldId id="492" r:id="rId45"/>
    <p:sldId id="493" r:id="rId46"/>
    <p:sldId id="496" r:id="rId47"/>
    <p:sldId id="497" r:id="rId48"/>
    <p:sldId id="498" r:id="rId49"/>
    <p:sldId id="499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424" r:id="rId59"/>
    <p:sldId id="36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89918" autoAdjust="0"/>
  </p:normalViewPr>
  <p:slideViewPr>
    <p:cSldViewPr>
      <p:cViewPr varScale="1">
        <p:scale>
          <a:sx n="67" d="100"/>
          <a:sy n="67" d="100"/>
        </p:scale>
        <p:origin x="1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TEOAS#:~:text=Hypermedia%20as%20the%20Engine%20of,provide%20information%20dynamically%20through%20hypermedia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3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0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0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5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97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6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Client/Server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Business logic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ภายใน ไม่มีหน้าที่เกี่ยวกับการจัดเก็บข้อมูล ส่วน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มีหน้าที่เก็บ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และไม่จำเป็นต้องรู้อะไรเกี่ยวกับ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UI Frontend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หรือสถานะของผู้เรียก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Stateless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จาก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แล้วเลิก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Cacheable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 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จะต้องสามารถกำหนดได้ว่าจะ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หรือไม่ เพื่อป้องกันไม่ให้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ได้รับข้อมูลเก่า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Layered System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ปกติ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ไม่รู้ว่าที่ทำการเชื่อมต่อนั้น ได้เชื่อมต่อโดยตรงกับ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ปลายทาง หรือไปยังตัวกลางอื่น ๆ ระหว่างทาง,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ตัวกลางควรสามารถปรับปรุงความสามารถในการขยายระบบได้ โดยการใช้งาน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Load balance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Code on Demand 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สามารถขยายได้ชั่วคราว หรือปรับแต่งการทำงานของไคลเอน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ต์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client-side scripts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JavaScript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Uniform Interface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เป็นข้อสำคัญจะที่แยกระหว่าง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Non-REST 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มันแสดงให้เห็นถึงวิธีการที่จะคุยกับ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Server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โดยไม่คำนึงถึงประเภทของอุปกรณ์ หรือประเภทของ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application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Identification of resources   uniquely identify each resource ex.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api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/users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Manipulation of resources   </a:t>
            </a:r>
            <a:r>
              <a:rPr lang="th-TH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เช่น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get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user_id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list of users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แล้วทำการ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Modify user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Self-descriptive messages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มีข้อมูลเพียงพอที่จะนำมาอธิบายวิธีการ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Process message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เพื่อให้ทำการวิเคราะห์ได้ง่าย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Hypermedia as the engine of application state  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จำเป็นต้องมี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Links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Response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เพื่อให้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Client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สามารถค้นหาได้ง่าย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2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8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5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5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8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5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3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 standard format, and it is one of the possible wire formats for transferring data in the OData 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ATOM is an XML based format which defines XML elements and their meaning (feeds, entries, links)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Atom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is way to expose feeds much the same way RSS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8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5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9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8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6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2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8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76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7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0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คนที่จะใช้บริการ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ของ แอปพลิ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ชั่น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ที่อยู่ใน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0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 จะต้องใช้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ไปยัง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ที่ระบุไว้เท่านั้น ทุก ๆ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Request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ที่เข้าไป ต้องระบุเอาว่าต้องการทำอะไร 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และต้องส่ง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อะไรไปบ้าง เช่น 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1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นี้จะถูกสร้างรองรับแนวคิดของการเป็น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โดยเราแยก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แต่ละ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ออกจากกัน อย่างชัดเจน เช่น /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users, /products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แต่ก็ยังใช้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เสมอ ซึ่งในฐานะของผู้ใช้ เรายังจำเป็นต้องส่งไปบอกว่าเราต้องการทำอะไรกับ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นั้นด้วยข้อมูลแบบไหน เช่น ต้องยังต้องส่งไปใน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Body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ว่า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updateUser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userName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=bomb0069,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firstName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=Karan,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lastName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Sivarat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2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ที่การออกแบบข้อตกลงในการสื่อสาร มีการใช้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Verbs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ในการจัดการกับ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เช่น จะจัดการกับ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ก็จะเป็น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เพื่อรับข้อมูล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User, POST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เพื่อสร้าง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ใหม่,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PUT/PATCH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เพื่อเปลี่ยนแปลงข้อมูล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รวมถึง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DELETE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เพื่อลบ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คนนั้นออก ซึ่งการจัดการข้อมูลนั้น ๆ อาจจะจะต้องส่ง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Parameter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และข้อมูลต่าง ๆ ประกอบกับ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HTTP Methods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ที่ต้องการ ซึ่งการที่เราใช้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ในระดับนี้จะทำให้เราสามารถใช้ความสามารถของ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Web Infrastructure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อย่างเช่น </a:t>
            </a:r>
            <a:r>
              <a:rPr lang="th-TH" b="0" i="0" dirty="0" err="1">
                <a:solidFill>
                  <a:srgbClr val="292929"/>
                </a:solidFill>
                <a:effectLst/>
                <a:latin typeface="source-serif-pro"/>
              </a:rPr>
              <a:t>การทำ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Caching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สำหรับ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Method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ได้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Level 3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การออกแบบ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ในระดับนี้จะอ้างอิงหลักการทำงานที่บอกผู้ใช้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ไปตอนที่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GET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ข้อมูลว่า ถ้าคุณจะต้องการจัดการกับข้อมูล หรือทำ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Action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กับ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Resource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นี้คุณจะต้องไปที่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URL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ไหน ซึ่งเรียกหลักการนี้ว่า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HATEOAS (Hypertext As The Engine Of Application State)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ซึ่งประโยชน์ที่ผู้ใช้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API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จะได้รับก็คือ ผู้ใช้ไม่ต้องมานั่งจดจำ หรือ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Hardcode Link </a:t>
            </a:r>
            <a:r>
              <a:rPr lang="th-TH" b="0" i="0" dirty="0">
                <a:solidFill>
                  <a:srgbClr val="292929"/>
                </a:solidFill>
                <a:effectLst/>
                <a:latin typeface="source-serif-pro"/>
              </a:rPr>
              <a:t>เหล่านี้ไว้ที่ระบบของผู้ใช้เอง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1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1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38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08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415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52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58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80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03/04/2023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-ee4j.github.io/jersey/download.html" TargetMode="External"/><Relationship Id="rId3" Type="http://schemas.openxmlformats.org/officeDocument/2006/relationships/hyperlink" Target="https://restfulapi.net/" TargetMode="External"/><Relationship Id="rId7" Type="http://schemas.openxmlformats.org/officeDocument/2006/relationships/hyperlink" Target="https://eclipse-ee4j.github.io/jersey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568834/whats-the-difference-between-rest-restful" TargetMode="External"/><Relationship Id="rId5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www.redhat.com/en/topics/api/what-is-a-rest-api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3F6C0-398A-9927-D85F-A88B1ACA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809524" cy="3034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73E31-0382-7599-BE85-ACC280AF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40" y="2636913"/>
            <a:ext cx="7282056" cy="39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53CF-8F29-E262-4ECD-C9A9BB96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54" y="2636912"/>
            <a:ext cx="7290942" cy="39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–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2"/>
            <a:r>
              <a:rPr lang="en-US" dirty="0"/>
              <a:t>create an application using the Grizzly 3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=3.1.1</a:t>
            </a:r>
          </a:p>
        </p:txBody>
      </p:sp>
    </p:spTree>
    <p:extLst>
      <p:ext uri="{BB962C8B-B14F-4D97-AF65-F5344CB8AC3E}">
        <p14:creationId xmlns:p14="http://schemas.microsoft.com/office/powerpoint/2010/main" val="30724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043D16-DCBC-3247-9ADA-F4E23DE4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4669"/>
            <a:ext cx="7076170" cy="3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3.1.1 -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4C368-3A26-8E15-2603-78E7CCF0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62762"/>
            <a:ext cx="7079665" cy="38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javax.ws.rs.GET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73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MyResource.java - </a:t>
            </a:r>
            <a:r>
              <a:rPr lang="en-US" dirty="0" err="1"/>
              <a:t>jakarta</a:t>
            </a:r>
            <a:r>
              <a:rPr lang="en-US" dirty="0"/>
              <a:t> project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BF73B-02C6-73F6-9118-DF6C8D2C9013}"/>
              </a:ext>
            </a:extLst>
          </p:cNvPr>
          <p:cNvSpPr txBox="1"/>
          <p:nvPr/>
        </p:nvSpPr>
        <p:spPr>
          <a:xfrm>
            <a:off x="2227696" y="2637487"/>
            <a:ext cx="5728680" cy="40318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com.test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jakarta.ws.rs.GET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jakarta.ws.rs.Path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jakarta.ws.rs.Produces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jakarta.ws.rs.core.MediaType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@Path("myresource")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MyResource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@GET</a:t>
            </a:r>
          </a:p>
          <a:p>
            <a:r>
              <a:rPr lang="en-US" sz="1600" dirty="0"/>
              <a:t>    @Produces(MediaType.TEXT_PLAIN)</a:t>
            </a:r>
          </a:p>
          <a:p>
            <a:r>
              <a:rPr lang="en-US" sz="1600" dirty="0"/>
              <a:t>    public String </a:t>
            </a:r>
            <a:r>
              <a:rPr lang="en-US" sz="1600" dirty="0" err="1"/>
              <a:t>getIt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"Got it!";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2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5243C-34CA-CC42-8E88-C1D3CCD3E7F7}"/>
              </a:ext>
            </a:extLst>
          </p:cNvPr>
          <p:cNvSpPr txBox="1"/>
          <p:nvPr/>
        </p:nvSpPr>
        <p:spPr>
          <a:xfrm>
            <a:off x="2051720" y="2699628"/>
            <a:ext cx="535157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com.test.Main</a:t>
            </a:r>
            <a:r>
              <a:rPr lang="en-US" dirty="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FA307-E9C1-1EB4-33EE-02DB23A8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3258892"/>
            <a:ext cx="6986021" cy="3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4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Run Application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14177-9C51-B550-2DDD-444E7467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08920"/>
            <a:ext cx="6503428" cy="1314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B21F8-3B72-FB78-24AD-FF010154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295044"/>
            <a:ext cx="6503428" cy="14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4CD45-DDF3-1BDC-D5D4-F63D3CD9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07" y="4659606"/>
            <a:ext cx="2723586" cy="192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4490D-9931-5738-811F-110E66D58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659607"/>
            <a:ext cx="2149095" cy="19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Principles of REST</a:t>
            </a:r>
          </a:p>
          <a:p>
            <a:r>
              <a:rPr lang="en-US" dirty="0"/>
              <a:t>What is RESTful?</a:t>
            </a:r>
          </a:p>
          <a:p>
            <a:r>
              <a:rPr lang="en-US" dirty="0"/>
              <a:t>How to REST</a:t>
            </a:r>
          </a:p>
          <a:p>
            <a:r>
              <a:rPr lang="en-US" dirty="0"/>
              <a:t>REST Programming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3A9C4-7C9C-87F4-A870-2FC9EB5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69" y="2564904"/>
            <a:ext cx="5897323" cy="41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Java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3A113-E1B8-90C4-0AA5-40EDD51A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28415"/>
            <a:ext cx="6552728" cy="40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Main.java -&gt; right click -&gt; Run As -&gt; Java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3B4-A787-1B13-0641-9AD677F3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068960"/>
            <a:ext cx="5093838" cy="35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3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F59E-73CB-6C56-D233-1D66FF9D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99" y="2618371"/>
            <a:ext cx="2710533" cy="196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425A-8813-62CE-6F70-CCEE17A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84" y="2618371"/>
            <a:ext cx="2149095" cy="196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B7D2D-DCD9-30B6-56B3-56B60B63E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99" y="4678318"/>
            <a:ext cx="2710533" cy="2084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D72E2-F7B9-1102-FAFC-A9D33D323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84" y="4701715"/>
            <a:ext cx="2149095" cy="20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1C13-3F6B-CFD2-B496-B9EEF88C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4824536" cy="4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Web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FF1A9-45F4-62DA-7897-B205BC08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16471"/>
            <a:ext cx="6135146" cy="42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pPr lvl="2"/>
            <a:r>
              <a:rPr lang="en-US" dirty="0"/>
              <a:t>project -&gt; right click -&gt; Run As -&gt; Run on Server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91622-1E86-D7BC-4B3C-B517B9E3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140968"/>
            <a:ext cx="3033012" cy="331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6600C-4EAA-40C2-1828-BA361E1C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43" y="3140968"/>
            <a:ext cx="30330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E8313-1DF1-CDBE-EDBF-1AD09CD3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86549" cy="41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6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Run Web Application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6FE91-DB23-FB14-5655-6EE0FE3C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6444208" cy="41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Plain Text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71752"/>
            <a:ext cx="5832648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TEXT_PLAIN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"Got it!"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4787860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195736" y="5723964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Got it!</a:t>
            </a:r>
          </a:p>
        </p:txBody>
      </p:sp>
    </p:spTree>
    <p:extLst>
      <p:ext uri="{BB962C8B-B14F-4D97-AF65-F5344CB8AC3E}">
        <p14:creationId xmlns:p14="http://schemas.microsoft.com/office/powerpoint/2010/main" val="31389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pPr lvl="1"/>
            <a:r>
              <a:rPr lang="en-US" dirty="0"/>
              <a:t>REST is an acronym for Representational State Transfer</a:t>
            </a:r>
          </a:p>
          <a:p>
            <a:pPr lvl="1"/>
            <a:r>
              <a:rPr lang="en-US" dirty="0"/>
              <a:t>REST is an architectural style which is based on web-standards and the HTTP protocol</a:t>
            </a:r>
          </a:p>
          <a:p>
            <a:pPr lvl="1"/>
            <a:r>
              <a:rPr lang="en-US" dirty="0"/>
              <a:t>REST based architecture everything is a resource is accessed via a common interface</a:t>
            </a:r>
          </a:p>
          <a:p>
            <a:pPr lvl="1"/>
            <a:r>
              <a:rPr lang="en-US" dirty="0"/>
              <a:t>REST allows resources have different representations likes text, XML,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3367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APPLICATION_JSON)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"Got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it!"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336704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912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411760" y="3039973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http://localhost:8080/myresource/json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082A6-4AE7-D0CA-1D30-2A066ACCB420}"/>
              </a:ext>
            </a:extLst>
          </p:cNvPr>
          <p:cNvSpPr txBox="1"/>
          <p:nvPr/>
        </p:nvSpPr>
        <p:spPr>
          <a:xfrm>
            <a:off x="2411760" y="3933056"/>
            <a:ext cx="583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message":"Got</a:t>
            </a:r>
            <a:r>
              <a:rPr lang="en-US" dirty="0"/>
              <a:t> it!"}</a:t>
            </a:r>
          </a:p>
        </p:txBody>
      </p:sp>
    </p:spTree>
    <p:extLst>
      <p:ext uri="{BB962C8B-B14F-4D97-AF65-F5344CB8AC3E}">
        <p14:creationId xmlns:p14="http://schemas.microsoft.com/office/powerpoint/2010/main" val="13372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Query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"/hi"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hi(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@QueryParam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"Hi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http://localhost:8080/myresource/hi?name=John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message":"Hi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299194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Path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"/hello/{name}"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hello(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"Hello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522920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http://localhost:8080/myresource/hello/John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94928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message":"Hello</a:t>
            </a:r>
            <a:r>
              <a:rPr lang="en-US" dirty="0"/>
              <a:t>, John"}</a:t>
            </a:r>
          </a:p>
        </p:txBody>
      </p:sp>
    </p:spTree>
    <p:extLst>
      <p:ext uri="{BB962C8B-B14F-4D97-AF65-F5344CB8AC3E}">
        <p14:creationId xmlns:p14="http://schemas.microsoft.com/office/powerpoint/2010/main" val="1720041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"/greet"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APPLICATION_FORM_URLENCODED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greet(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@FormParam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FormParam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 surname="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"Greeting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8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 – Multi Values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6933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"/greeting"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APPLICATION_FORM_URLENCODED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greeting(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MultivaluedMap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"Greeting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32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Form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2709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http://localhost:8080/myresource/greet -d "name=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John&amp;surname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=Doe"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5723964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message":"Greeting</a:t>
            </a:r>
            <a:r>
              <a:rPr lang="en-US" dirty="0"/>
              <a:t>, John Doe"}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22D14-58E9-2F63-639A-BE9DBA341882}"/>
              </a:ext>
            </a:extLst>
          </p:cNvPr>
          <p:cNvSpPr txBox="1"/>
          <p:nvPr/>
        </p:nvSpPr>
        <p:spPr>
          <a:xfrm>
            <a:off x="2195736" y="4005064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http://localhost:8080/myresource/greeting -d "name=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John&amp;surname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=Doe"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Raw Data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"/bonjour"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bonjour(String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"Bonjour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363924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http://localhost:8080/myresource/bonjour -d "John Doe"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message":"Bonjour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34452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41857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"/xinchao"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xinchao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"params="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Map&lt;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"Xin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chao,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5219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JSON Parameter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http://localhost:8080/myresource/xinchao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message":"Xin</a:t>
            </a:r>
            <a:r>
              <a:rPr lang="en-US" dirty="0"/>
              <a:t> chao, John Doe"}</a:t>
            </a:r>
          </a:p>
        </p:txBody>
      </p:sp>
    </p:spTree>
    <p:extLst>
      <p:ext uri="{BB962C8B-B14F-4D97-AF65-F5344CB8AC3E}">
        <p14:creationId xmlns:p14="http://schemas.microsoft.com/office/powerpoint/2010/main" val="318594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 of REST</a:t>
            </a:r>
          </a:p>
          <a:p>
            <a:pPr lvl="1"/>
            <a:r>
              <a:rPr lang="en-US" dirty="0"/>
              <a:t>Client/Server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Cacheable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 on Demand</a:t>
            </a:r>
          </a:p>
          <a:p>
            <a:pPr lvl="1"/>
            <a:r>
              <a:rPr lang="en-US" dirty="0"/>
              <a:t>Uniform Interface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 through representations</a:t>
            </a:r>
          </a:p>
          <a:p>
            <a:pPr lvl="2"/>
            <a:r>
              <a:rPr lang="en-US" dirty="0"/>
              <a:t>Self-descriptive messages</a:t>
            </a:r>
          </a:p>
          <a:p>
            <a:pPr lvl="2"/>
            <a:r>
              <a:rPr lang="en-US" dirty="0"/>
              <a:t>Hypermedia as the engine of application state (HATEOAS)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37548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"/sabaidi"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Response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Greet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Sabaidi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greet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).build();   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135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 – Greet.java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0934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"{message="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129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or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051721" y="3068960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CB2F3-1A86-06D3-FF84-4C27C3115C02}"/>
              </a:ext>
            </a:extLst>
          </p:cNvPr>
          <p:cNvSpPr txBox="1"/>
          <p:nvPr/>
        </p:nvSpPr>
        <p:spPr>
          <a:xfrm>
            <a:off x="2051720" y="4748951"/>
            <a:ext cx="698477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&gt;jersey-media-json-binding&lt;/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96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Interface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http://localhost:8080/myresource/sabaidi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Sabaidi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64845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84076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"/nihao"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Nihao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9332-D8EC-166F-7CC9-61CF13A0E680}"/>
              </a:ext>
            </a:extLst>
          </p:cNvPr>
          <p:cNvSpPr txBox="1"/>
          <p:nvPr/>
        </p:nvSpPr>
        <p:spPr>
          <a:xfrm>
            <a:off x="2195736" y="5085184"/>
            <a:ext cx="684076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http://localhost:8080/myresource/nihao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5365-FA12-FF5D-2FFF-EF62A77CC2B8}"/>
              </a:ext>
            </a:extLst>
          </p:cNvPr>
          <p:cNvSpPr txBox="1"/>
          <p:nvPr/>
        </p:nvSpPr>
        <p:spPr>
          <a:xfrm>
            <a:off x="2195736" y="6165304"/>
            <a:ext cx="684076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Nihao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28015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Java Class Parameter – Account.java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"{name="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", surname="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61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89674-E6D3-DE9D-ED3C-C4F0B4F73F44}"/>
              </a:ext>
            </a:extLst>
          </p:cNvPr>
          <p:cNvSpPr txBox="1"/>
          <p:nvPr/>
        </p:nvSpPr>
        <p:spPr>
          <a:xfrm>
            <a:off x="2195736" y="2632844"/>
            <a:ext cx="6737952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"/hallo"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hallo(Account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"Hallo,"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5120024"/>
            <a:ext cx="6737952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com.googlecode.json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&gt;json-simple&lt;/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&gt;1.1.1&lt;/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1303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dependency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B1CE4-A36E-EDDA-808B-9D086CAEF12F}"/>
              </a:ext>
            </a:extLst>
          </p:cNvPr>
          <p:cNvSpPr txBox="1"/>
          <p:nvPr/>
        </p:nvSpPr>
        <p:spPr>
          <a:xfrm>
            <a:off x="2195736" y="3140968"/>
            <a:ext cx="6737952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moxy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org.glassfish.jersey.media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&gt;jersey-media-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jaxb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7549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140968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application/json"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http://localhost:8080/myresource/hallo -d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&lt;hello&gt;&lt;message&gt;Hallo, John Doe&lt;/message&gt;&lt;/hello&gt;</a:t>
            </a:r>
          </a:p>
        </p:txBody>
      </p:sp>
    </p:spTree>
    <p:extLst>
      <p:ext uri="{BB962C8B-B14F-4D97-AF65-F5344CB8AC3E}">
        <p14:creationId xmlns:p14="http://schemas.microsoft.com/office/powerpoint/2010/main" val="231913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Response XML – Hello.java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com.test.restapi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jakarta.xml.bind.annotation.XmlRootElement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@XmlRootElement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r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1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Styles</a:t>
            </a:r>
          </a:p>
          <a:p>
            <a:pPr lvl="1"/>
            <a:r>
              <a:rPr lang="en-US" dirty="0"/>
              <a:t>It should be stateless</a:t>
            </a:r>
          </a:p>
          <a:p>
            <a:pPr lvl="1"/>
            <a:r>
              <a:rPr lang="en-US" dirty="0"/>
              <a:t>It should access all the resources from the server using only URI</a:t>
            </a:r>
          </a:p>
          <a:p>
            <a:pPr lvl="1"/>
            <a:r>
              <a:rPr lang="en-US" dirty="0"/>
              <a:t>It does not have inbuilt encryption</a:t>
            </a:r>
          </a:p>
          <a:p>
            <a:pPr lvl="1"/>
            <a:r>
              <a:rPr lang="en-US" dirty="0"/>
              <a:t>It does not have session</a:t>
            </a:r>
          </a:p>
          <a:p>
            <a:pPr lvl="1"/>
            <a:r>
              <a:rPr lang="en-US" dirty="0"/>
              <a:t>It uses one and only one protocol – HTTP</a:t>
            </a:r>
          </a:p>
          <a:p>
            <a:pPr lvl="1"/>
            <a:r>
              <a:rPr lang="en-US" dirty="0"/>
              <a:t>It should use HTTP methods GET, POST, PUT, DELET to perform CRUD operations</a:t>
            </a:r>
          </a:p>
          <a:p>
            <a:pPr lvl="1"/>
            <a:r>
              <a:rPr lang="en-US" dirty="0"/>
              <a:t>It should return the result only in the form of JSON, XML,  ATOM, OData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9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Produces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"/hola"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hola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"Hola,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67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Produces – response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"Accept: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json" -H "Content-Type: application/json" http://localhost:8080/myresource/hola -d 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</a:t>
            </a:r>
            <a:r>
              <a:rPr lang="en-US" dirty="0" err="1"/>
              <a:t>message":"Hola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4142661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Produces – response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"Accept: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xml" -H "Content-Type: application/json" http://localhost:8080/myresource/hola -d 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&lt;hello&gt;&lt;message&gt;Hola, John Doe&lt;/message&gt;&lt;/hello&gt;</a:t>
            </a:r>
          </a:p>
        </p:txBody>
      </p:sp>
    </p:spTree>
    <p:extLst>
      <p:ext uri="{BB962C8B-B14F-4D97-AF65-F5344CB8AC3E}">
        <p14:creationId xmlns:p14="http://schemas.microsoft.com/office/powerpoint/2010/main" val="2921471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62473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"/konnichiwa"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({MediaType.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APPLICATION_XML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konnichiwa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(Account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"account="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Konnichiwa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82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request json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json" http://localhost:8080/myresource/konnichiwa -d "{\"name\":\"John\",\"surname\":\"Doe\"}"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Konnichiwa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409139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request xml</a:t>
            </a:r>
          </a:p>
          <a:p>
            <a:pPr lvl="2"/>
            <a:r>
              <a:rPr lang="en-US" dirty="0"/>
              <a:t>request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response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E916-E0E3-9F95-5AF2-5EEF98814755}"/>
              </a:ext>
            </a:extLst>
          </p:cNvPr>
          <p:cNvSpPr txBox="1"/>
          <p:nvPr/>
        </p:nvSpPr>
        <p:spPr>
          <a:xfrm>
            <a:off x="2195736" y="3068960"/>
            <a:ext cx="673795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curl -X POST -H "Content-Type: application/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xml" http://localhost:8080/myresource/konnichiwa -d "&lt;account&gt;&lt;name&gt;John&lt;/name&gt;&lt;surname&gt;Doe&lt;/surname&gt;&lt;/account&gt;"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17B3D-CC12-8F2A-08FC-F80571EF49C2}"/>
              </a:ext>
            </a:extLst>
          </p:cNvPr>
          <p:cNvSpPr txBox="1"/>
          <p:nvPr/>
        </p:nvSpPr>
        <p:spPr>
          <a:xfrm>
            <a:off x="2195736" y="4869160"/>
            <a:ext cx="6737952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{"message":"</a:t>
            </a:r>
            <a:r>
              <a:rPr lang="en-US" dirty="0" err="1"/>
              <a:t>Konnichiwa</a:t>
            </a:r>
            <a:r>
              <a:rPr lang="en-US" dirty="0"/>
              <a:t>, John Doe"}</a:t>
            </a:r>
          </a:p>
        </p:txBody>
      </p:sp>
    </p:spTree>
    <p:extLst>
      <p:ext uri="{BB962C8B-B14F-4D97-AF65-F5344CB8AC3E}">
        <p14:creationId xmlns:p14="http://schemas.microsoft.com/office/powerpoint/2010/main" val="2200041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Account.java (I)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737952" cy="28931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javax.xml.bind.annotation.XmlElement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javax.xml.bind.annotation.XmlRootElement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@XmlRootElement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"account"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Account() {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9670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Multiple Consumes – Account.java (II)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A18B-21F2-DEB7-74FB-98A1A4CAC9E7}"/>
              </a:ext>
            </a:extLst>
          </p:cNvPr>
          <p:cNvSpPr txBox="1"/>
          <p:nvPr/>
        </p:nvSpPr>
        <p:spPr>
          <a:xfrm>
            <a:off x="2195736" y="2636912"/>
            <a:ext cx="6737952" cy="37548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	@XmlElement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	@XmlElement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"{name="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", 			surname="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"}"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556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https://www.vogella.com/tutorials/REST/article.html</a:t>
            </a:r>
          </a:p>
          <a:p>
            <a:r>
              <a:rPr lang="en-US" dirty="0">
                <a:hlinkClick r:id="rId3"/>
              </a:rPr>
              <a:t>https://restfulapi.net/</a:t>
            </a:r>
            <a:endParaRPr lang="en-US" dirty="0"/>
          </a:p>
          <a:p>
            <a:r>
              <a:rPr lang="en-US" dirty="0">
                <a:hlinkClick r:id="rId4"/>
              </a:rPr>
              <a:t>https://www.redhat.com/en/topics/api/what-is-a-rest-api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https://en.wikipedia.org/wiki/Representational_state_transfer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https://stackoverflow.com/questions/1568834/whats-the-difference-between-rest-restful</a:t>
            </a:r>
            <a:endParaRPr lang="en-US" dirty="0"/>
          </a:p>
          <a:p>
            <a:r>
              <a:rPr lang="en-US" dirty="0">
                <a:hlinkClick r:id="rId7"/>
              </a:rPr>
              <a:t>https://eclipse-ee4j.github.io/jersey/</a:t>
            </a:r>
            <a:endParaRPr lang="en-US" dirty="0"/>
          </a:p>
          <a:p>
            <a:r>
              <a:rPr lang="en-US" dirty="0">
                <a:hlinkClick r:id="rId8"/>
              </a:rPr>
              <a:t>https://eclipse-ee4j.github.io/jersey/download.html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Levels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0 –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any system that has a single endpoint for all its API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1 – a resource URI described system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2 – a compliant use of standard HTTP methods and multi status code responses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Level 3 – hypermedia included in the response which describes additional calls you can makes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RESTful?</a:t>
            </a:r>
          </a:p>
          <a:p>
            <a:pPr lvl="1"/>
            <a:r>
              <a:rPr lang="en-US" dirty="0"/>
              <a:t>RESTful is a web services are based on HTTP methods and the concept of REST</a:t>
            </a:r>
          </a:p>
          <a:p>
            <a:pPr lvl="1"/>
            <a:r>
              <a:rPr lang="en-US" dirty="0"/>
              <a:t>RESTful is an API interface that two computer systems use to exchange information securely over the internet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API Authentication methods?</a:t>
            </a:r>
          </a:p>
          <a:p>
            <a:pPr lvl="1"/>
            <a:r>
              <a:rPr lang="en-US" dirty="0"/>
              <a:t>HTTP authentication</a:t>
            </a:r>
          </a:p>
          <a:p>
            <a:pPr lvl="2"/>
            <a:r>
              <a:rPr lang="en-US" dirty="0"/>
              <a:t>Basic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user name and password in the request header</a:t>
            </a:r>
            <a:endParaRPr lang="en-US" dirty="0"/>
          </a:p>
          <a:p>
            <a:pPr lvl="2"/>
            <a:r>
              <a:rPr lang="en-US" dirty="0"/>
              <a:t>Bearer authentication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token in the request headers to access resources</a:t>
            </a:r>
            <a:endParaRPr lang="en-US" dirty="0"/>
          </a:p>
          <a:p>
            <a:pPr lvl="1"/>
            <a:r>
              <a:rPr lang="en-US" dirty="0"/>
              <a:t>API Keys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the server assigns a unique generated value to a client, the client tries to access resources, it uses the unique API key to verify itself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combines passwords and tokens for highly secure login access to any system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REST</a:t>
            </a:r>
          </a:p>
          <a:p>
            <a:pPr lvl="1"/>
            <a:r>
              <a:rPr lang="en-US" dirty="0"/>
              <a:t>Jersey 2.39</a:t>
            </a:r>
          </a:p>
          <a:p>
            <a:pPr lvl="2"/>
            <a:r>
              <a:rPr lang="en-US" dirty="0"/>
              <a:t>create an application using the Grizzly 2 HTTP server container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create a servlet container deployable web application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0120-DC3E-F112-7548-987161E6C66A}"/>
              </a:ext>
            </a:extLst>
          </p:cNvPr>
          <p:cNvSpPr txBox="1"/>
          <p:nvPr/>
        </p:nvSpPr>
        <p:spPr>
          <a:xfrm>
            <a:off x="2339752" y="3501008"/>
            <a:ext cx="6657207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=jersey-quickstart-grizzly2 -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5BE99-EB71-F3E2-4D56-D5F4C4982D0D}"/>
              </a:ext>
            </a:extLst>
          </p:cNvPr>
          <p:cNvSpPr txBox="1"/>
          <p:nvPr/>
        </p:nvSpPr>
        <p:spPr>
          <a:xfrm>
            <a:off x="2339752" y="5158933"/>
            <a:ext cx="6672339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org.glassfish.jersey.archetypes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    -</a:t>
            </a:r>
            <a:r>
              <a:rPr lang="en-US" sz="1600" dirty="0" err="1"/>
              <a:t>DarchetypeArtifactId</a:t>
            </a:r>
            <a:r>
              <a:rPr lang="en-US" sz="1600" dirty="0"/>
              <a:t>=jersey-</a:t>
            </a:r>
            <a:r>
              <a:rPr lang="en-US" sz="1600" dirty="0" err="1"/>
              <a:t>quickstart</a:t>
            </a:r>
            <a:r>
              <a:rPr lang="en-US" sz="1600" dirty="0"/>
              <a:t>-webapp -</a:t>
            </a:r>
            <a:r>
              <a:rPr lang="en-US" sz="1600" dirty="0" err="1"/>
              <a:t>DarchetypeVersion</a:t>
            </a:r>
            <a:r>
              <a:rPr lang="en-US" sz="1600" dirty="0"/>
              <a:t>=2.39</a:t>
            </a:r>
          </a:p>
        </p:txBody>
      </p:sp>
    </p:spTree>
    <p:extLst>
      <p:ext uri="{BB962C8B-B14F-4D97-AF65-F5344CB8AC3E}">
        <p14:creationId xmlns:p14="http://schemas.microsoft.com/office/powerpoint/2010/main" val="1589501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4455</TotalTime>
  <Words>3961</Words>
  <Application>Microsoft Office PowerPoint</Application>
  <PresentationFormat>On-screen Show (4:3)</PresentationFormat>
  <Paragraphs>879</Paragraphs>
  <Slides>59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AmazonEmber</vt:lpstr>
      <vt:lpstr>-apple-system</vt:lpstr>
      <vt:lpstr>Calibri</vt:lpstr>
      <vt:lpstr>Consolas</vt:lpstr>
      <vt:lpstr>Gill Sans MT</vt:lpstr>
      <vt:lpstr>source-serif-pro</vt:lpstr>
      <vt:lpstr>Verdana</vt:lpstr>
      <vt:lpstr>Wingdings 2</vt:lpstr>
      <vt:lpstr>Solstice</vt:lpstr>
      <vt:lpstr>Introduction to REST</vt:lpstr>
      <vt:lpstr>Agenda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557</cp:revision>
  <dcterms:created xsi:type="dcterms:W3CDTF">2014-11-15T08:14:00Z</dcterms:created>
  <dcterms:modified xsi:type="dcterms:W3CDTF">2023-04-03T03:09:08Z</dcterms:modified>
</cp:coreProperties>
</file>