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06"/>
  </p:notesMasterIdLst>
  <p:sldIdLst>
    <p:sldId id="256" r:id="rId2"/>
    <p:sldId id="444" r:id="rId3"/>
    <p:sldId id="430" r:id="rId4"/>
    <p:sldId id="438" r:id="rId5"/>
    <p:sldId id="429" r:id="rId6"/>
    <p:sldId id="384" r:id="rId7"/>
    <p:sldId id="385" r:id="rId8"/>
    <p:sldId id="446" r:id="rId9"/>
    <p:sldId id="431" r:id="rId10"/>
    <p:sldId id="266" r:id="rId11"/>
    <p:sldId id="416" r:id="rId12"/>
    <p:sldId id="417" r:id="rId13"/>
    <p:sldId id="418" r:id="rId14"/>
    <p:sldId id="389" r:id="rId15"/>
    <p:sldId id="390" r:id="rId16"/>
    <p:sldId id="387" r:id="rId17"/>
    <p:sldId id="378" r:id="rId18"/>
    <p:sldId id="379" r:id="rId19"/>
    <p:sldId id="381" r:id="rId20"/>
    <p:sldId id="392" r:id="rId21"/>
    <p:sldId id="382" r:id="rId22"/>
    <p:sldId id="383" r:id="rId23"/>
    <p:sldId id="439" r:id="rId24"/>
    <p:sldId id="393" r:id="rId25"/>
    <p:sldId id="394" r:id="rId26"/>
    <p:sldId id="395" r:id="rId27"/>
    <p:sldId id="425" r:id="rId28"/>
    <p:sldId id="377" r:id="rId29"/>
    <p:sldId id="396" r:id="rId30"/>
    <p:sldId id="451" r:id="rId31"/>
    <p:sldId id="402" r:id="rId32"/>
    <p:sldId id="403" r:id="rId33"/>
    <p:sldId id="440" r:id="rId34"/>
    <p:sldId id="432" r:id="rId35"/>
    <p:sldId id="449" r:id="rId36"/>
    <p:sldId id="452" r:id="rId37"/>
    <p:sldId id="404" r:id="rId38"/>
    <p:sldId id="406" r:id="rId39"/>
    <p:sldId id="388" r:id="rId40"/>
    <p:sldId id="426" r:id="rId41"/>
    <p:sldId id="427" r:id="rId42"/>
    <p:sldId id="441" r:id="rId43"/>
    <p:sldId id="398" r:id="rId44"/>
    <p:sldId id="442" r:id="rId45"/>
    <p:sldId id="399" r:id="rId46"/>
    <p:sldId id="397" r:id="rId47"/>
    <p:sldId id="386" r:id="rId48"/>
    <p:sldId id="400" r:id="rId49"/>
    <p:sldId id="391" r:id="rId50"/>
    <p:sldId id="409" r:id="rId51"/>
    <p:sldId id="407" r:id="rId52"/>
    <p:sldId id="408" r:id="rId53"/>
    <p:sldId id="411" r:id="rId54"/>
    <p:sldId id="412" r:id="rId55"/>
    <p:sldId id="410" r:id="rId56"/>
    <p:sldId id="413" r:id="rId57"/>
    <p:sldId id="414" r:id="rId58"/>
    <p:sldId id="415" r:id="rId59"/>
    <p:sldId id="419" r:id="rId60"/>
    <p:sldId id="420" r:id="rId61"/>
    <p:sldId id="472" r:id="rId62"/>
    <p:sldId id="473" r:id="rId63"/>
    <p:sldId id="474" r:id="rId64"/>
    <p:sldId id="453" r:id="rId65"/>
    <p:sldId id="455" r:id="rId66"/>
    <p:sldId id="471" r:id="rId67"/>
    <p:sldId id="454" r:id="rId68"/>
    <p:sldId id="456" r:id="rId69"/>
    <p:sldId id="475" r:id="rId70"/>
    <p:sldId id="457" r:id="rId71"/>
    <p:sldId id="458" r:id="rId72"/>
    <p:sldId id="421" r:id="rId73"/>
    <p:sldId id="443" r:id="rId74"/>
    <p:sldId id="423" r:id="rId75"/>
    <p:sldId id="422" r:id="rId76"/>
    <p:sldId id="445" r:id="rId77"/>
    <p:sldId id="476" r:id="rId78"/>
    <p:sldId id="468" r:id="rId79"/>
    <p:sldId id="469" r:id="rId80"/>
    <p:sldId id="448" r:id="rId81"/>
    <p:sldId id="459" r:id="rId82"/>
    <p:sldId id="460" r:id="rId83"/>
    <p:sldId id="461" r:id="rId84"/>
    <p:sldId id="462" r:id="rId85"/>
    <p:sldId id="465" r:id="rId86"/>
    <p:sldId id="463" r:id="rId87"/>
    <p:sldId id="466" r:id="rId88"/>
    <p:sldId id="464" r:id="rId89"/>
    <p:sldId id="467" r:id="rId90"/>
    <p:sldId id="470" r:id="rId91"/>
    <p:sldId id="368" r:id="rId92"/>
    <p:sldId id="372" r:id="rId93"/>
    <p:sldId id="380" r:id="rId94"/>
    <p:sldId id="373" r:id="rId95"/>
    <p:sldId id="374" r:id="rId96"/>
    <p:sldId id="375" r:id="rId97"/>
    <p:sldId id="376" r:id="rId98"/>
    <p:sldId id="433" r:id="rId99"/>
    <p:sldId id="434" r:id="rId100"/>
    <p:sldId id="435" r:id="rId101"/>
    <p:sldId id="436" r:id="rId102"/>
    <p:sldId id="437" r:id="rId103"/>
    <p:sldId id="424" r:id="rId104"/>
    <p:sldId id="367" r:id="rId10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23" autoAdjust="0"/>
    <p:restoredTop sz="90420" autoAdjust="0"/>
  </p:normalViewPr>
  <p:slideViewPr>
    <p:cSldViewPr>
      <p:cViewPr varScale="1">
        <p:scale>
          <a:sx n="65" d="100"/>
          <a:sy n="65" d="100"/>
        </p:scale>
        <p:origin x="1315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presProps" Target="presProps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viewProps" Target="view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heme" Target="theme/theme1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0CEE64-98CB-4226-A253-7BC1859BE751}" type="datetimeFigureOut">
              <a:rPr lang="en-US" smtClean="0"/>
              <a:pPr/>
              <a:t>23/11/2024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6F42A7-B42A-4EFE-B8BF-3BC6AAD8E03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0845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hello = hi;  //Type 'String' is not assignable to type 'string'.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//'string' is a primitive, but 'String' is a wrapper object. Prefer using 'string' when possible.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2194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//console.log(str1 </a:t>
            </a:r>
            <a:r>
              <a:rPr lang="en-US" dirty="0" err="1"/>
              <a:t>instanceof</a:t>
            </a:r>
            <a:r>
              <a:rPr lang="en-US" dirty="0"/>
              <a:t> String);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//console.log(str2 </a:t>
            </a:r>
            <a:r>
              <a:rPr lang="en-US" dirty="0" err="1"/>
              <a:t>instanceof</a:t>
            </a:r>
            <a:r>
              <a:rPr lang="en-US" dirty="0"/>
              <a:t> String); //The left-hand side of an '</a:t>
            </a:r>
            <a:r>
              <a:rPr lang="en-US" dirty="0" err="1"/>
              <a:t>instanceof</a:t>
            </a:r>
            <a:r>
              <a:rPr lang="en-US" dirty="0"/>
              <a:t>' expression must be of type 'any', an object type or a type parameter.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console.log(str3 </a:t>
            </a:r>
            <a:r>
              <a:rPr lang="en-US" dirty="0" err="1"/>
              <a:t>instanceof</a:t>
            </a:r>
            <a:r>
              <a:rPr lang="en-US" dirty="0"/>
              <a:t> String); //true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0166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414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3220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9276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x: unknown =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console.log((x as string).length); </a:t>
            </a:r>
            <a: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prints undefined since numbers don't have a length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8686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70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8789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4413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1401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4366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5573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0475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8000"/>
                </a:solidFill>
                <a:effectLst/>
              </a:rPr>
              <a:t>// Error: Type 'null' is not assignable to type 'never'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6962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These types don't have much use unless </a:t>
            </a:r>
            <a:r>
              <a:rPr lang="en-US" dirty="0" err="1"/>
              <a:t>strictNullChecks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is enabled in the </a:t>
            </a:r>
            <a:r>
              <a:rPr lang="en-US" dirty="0" err="1"/>
              <a:t>tsconfig.json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file.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The value </a:t>
            </a:r>
            <a:r>
              <a:rPr lang="en-US" b="1" i="1" dirty="0">
                <a:solidFill>
                  <a:srgbClr val="000000"/>
                </a:solidFill>
                <a:effectLst/>
                <a:latin typeface="-apple-system"/>
              </a:rPr>
              <a:t>undefined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 means </a:t>
            </a:r>
            <a:r>
              <a:rPr lang="en-US" b="1" i="0" dirty="0">
                <a:solidFill>
                  <a:srgbClr val="000000"/>
                </a:solidFill>
                <a:effectLst/>
                <a:latin typeface="-apple-system"/>
              </a:rPr>
              <a:t>value is not assigned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 &amp; </a:t>
            </a:r>
            <a:r>
              <a:rPr lang="en-US" b="1" i="0" dirty="0">
                <a:solidFill>
                  <a:srgbClr val="000000"/>
                </a:solidFill>
                <a:effectLst/>
                <a:latin typeface="-apple-system"/>
              </a:rPr>
              <a:t>you don’t know its value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The value </a:t>
            </a:r>
            <a:r>
              <a:rPr lang="en-US" b="1" i="1" dirty="0">
                <a:solidFill>
                  <a:srgbClr val="000000"/>
                </a:solidFill>
                <a:effectLst/>
                <a:latin typeface="-apple-system"/>
              </a:rPr>
              <a:t>null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 indicates that </a:t>
            </a:r>
            <a:r>
              <a:rPr lang="en-US" b="1" i="0" dirty="0">
                <a:solidFill>
                  <a:srgbClr val="000000"/>
                </a:solidFill>
                <a:effectLst/>
                <a:latin typeface="-apple-system"/>
              </a:rPr>
              <a:t>you know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 that the field </a:t>
            </a:r>
            <a:r>
              <a:rPr lang="en-US" b="1" i="0" dirty="0">
                <a:solidFill>
                  <a:srgbClr val="000000"/>
                </a:solidFill>
                <a:effectLst/>
                <a:latin typeface="-apple-system"/>
              </a:rPr>
              <a:t>does not have a value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. It is an </a:t>
            </a:r>
            <a:r>
              <a:rPr lang="en-US" b="1" i="0" dirty="0">
                <a:solidFill>
                  <a:srgbClr val="000000"/>
                </a:solidFill>
                <a:effectLst/>
                <a:latin typeface="-apple-system"/>
              </a:rPr>
              <a:t>intentional absence of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96506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i="0" dirty="0">
              <a:solidFill>
                <a:srgbClr val="000000"/>
              </a:solidFill>
              <a:effectLst/>
              <a:latin typeface="-apple-system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84033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i="0" dirty="0">
              <a:solidFill>
                <a:srgbClr val="000000"/>
              </a:solidFill>
              <a:effectLst/>
              <a:latin typeface="-apple-system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98772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i="0" dirty="0">
              <a:solidFill>
                <a:srgbClr val="000000"/>
              </a:solidFill>
              <a:effectLst/>
              <a:latin typeface="-apple-system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20269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1145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const car: { type: string, model: string, year: number } = { type: "Toyota", model: "Corolla" };</a:t>
            </a:r>
          </a:p>
          <a:p>
            <a:r>
              <a:rPr lang="en-U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car.year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= 2009;</a:t>
            </a:r>
          </a:p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Property 'year' is missing in type '{ type: string; model: string; }' but required in type '{ type: string; model: string; year: number; }'.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21611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496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99118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24706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66452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32419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78155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41997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11523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99726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26631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25758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Multiple constructor implementations are not allowed.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6775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83408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Property 'name' does not exist on type 'People'.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p.name; //this must public in constructor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80468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7475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40105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13989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91272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97573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35682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32742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70453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7002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run test.js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const obj = { width: 10, height: 15 };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const area = </a:t>
            </a:r>
            <a:r>
              <a:rPr lang="en-US" dirty="0" err="1"/>
              <a:t>obj.width</a:t>
            </a:r>
            <a:r>
              <a:rPr lang="en-US" dirty="0"/>
              <a:t> * </a:t>
            </a:r>
            <a:r>
              <a:rPr lang="en-US" dirty="0" err="1"/>
              <a:t>obj.heigth</a:t>
            </a:r>
            <a:r>
              <a:rPr lang="en-US" dirty="0"/>
              <a:t>;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console.log("area", area); =&gt; area </a:t>
            </a:r>
            <a:r>
              <a:rPr lang="en-US" dirty="0" err="1"/>
              <a:t>NaN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50625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Cannot assign to 'code' because it is a read-only property.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54897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03940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Property 'gear' is missing in type '{ year: number; type: string; model: string; }' but required in type 'Required&lt;Car&gt;'.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95172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Record&lt;string, number&gt;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is equivalent to </a:t>
            </a:r>
            <a:r>
              <a:rPr lang="en-US" dirty="0"/>
              <a:t>{ [key: string]: number 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67843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71485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71195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82595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64590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94770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6284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65948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3572A5-8B3E-D477-76EA-57DE08A586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2D1933A-9AA8-5D8D-AF11-FEFB6710C46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74778A-C60D-61C6-59BB-EB24AF1CB3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F997F1-60A6-A396-BAFF-2D4F3610A8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92503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249C7F-70DD-1261-BA3A-F822C1BC7F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DF826A3-C36C-CE01-AD06-EBCCB78EA15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1B75A73-6E02-329D-3BEB-DED0CF3AF1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F37DCE-9A26-DB0C-48EC-D1639A4EA44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15257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6A5064-9901-6F68-1D47-4AA6CBFA7D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B941AE5-1BA0-89F1-70DC-0AB5A88A9D2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917B0E5-E186-EBB7-3620-2096FF118A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10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20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30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40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find 30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findIndex</a:t>
            </a:r>
            <a:r>
              <a:rPr lang="en-US" dirty="0"/>
              <a:t>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map [ 20, 30, 40, 50 ]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reduce 110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filter [ 30, 40 ]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some true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every false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3AB345-1CC9-7A91-D200-AAB389002A8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019865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80508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59368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503C6A-85E0-83EE-7E7D-0784D6D419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C1D7B5F-D3EB-6592-6137-E6F41368E3E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2039510-9653-AFA3-1819-B87E959B55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hello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new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world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Hello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A979E8-10BE-ADF8-1181-61597CB2563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712201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546114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845571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9B25D3-3C49-3F99-5D76-C9A1C238CA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25F7A6C-86F7-CC76-E7A4-F3B7A1591F2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DC2CBDB-8C73-3F36-70CE-6E8AA7DFD1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hello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new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world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Hello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E78C69-13FA-E009-D123-D8A7A4F0D86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516563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2813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n-NO" dirty="0"/>
              <a:t>i=0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n-NO" dirty="0"/>
              <a:t>i=1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n-NO" dirty="0"/>
              <a:t>var i=2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n-NO" dirty="0"/>
              <a:t>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n-NO" dirty="0"/>
              <a:t>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942021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851980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379378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57819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{ year: 2001, type: 'Toyota', model: 'Corolla', gear: 'auto' }</a:t>
            </a:r>
          </a:p>
          <a:p>
            <a:r>
              <a:rPr lang="en-US" dirty="0"/>
              <a:t>{ year: 2001, type: 'Toyota', model: 'Corolla', color: 'gray', airbag: true }</a:t>
            </a:r>
          </a:p>
          <a:p>
            <a:r>
              <a:rPr lang="en-US" dirty="0"/>
              <a:t>{ year: 2001, type: 'Toyota', model: 'Corona' }</a:t>
            </a:r>
          </a:p>
          <a:p>
            <a:r>
              <a:rPr lang="en-US" dirty="0"/>
              <a:t>{ year: 2001, type: 'Toyota', model: 'Corolla' 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085105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4E17B3-4630-6E38-A6AE-6E2F5F4D34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71D017B-0531-07EB-AB5E-5C52488AF87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2D5B390-9531-363E-54D1-D173E3EAD2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Caution: </a:t>
            </a:r>
            <a:r>
              <a:rPr lang="en-US" dirty="0" err="1"/>
              <a:t>Object.assign</a:t>
            </a:r>
            <a:r>
              <a:rPr lang="en-US" dirty="0"/>
              <a:t> do no</a:t>
            </a:r>
          </a:p>
          <a:p>
            <a:r>
              <a:rPr lang="en-US" dirty="0"/>
              <a:t>car0 {</a:t>
            </a:r>
          </a:p>
          <a:p>
            <a:r>
              <a:rPr lang="en-US" dirty="0"/>
              <a:t>  year: 2010,</a:t>
            </a:r>
          </a:p>
          <a:p>
            <a:r>
              <a:rPr lang="en-US" dirty="0"/>
              <a:t>  type: 'Toyota',</a:t>
            </a:r>
          </a:p>
          <a:p>
            <a:r>
              <a:rPr lang="en-US" dirty="0"/>
              <a:t>  model: 'Corolla',</a:t>
            </a:r>
          </a:p>
          <a:p>
            <a:r>
              <a:rPr lang="en-US" dirty="0"/>
              <a:t>  options: { color: 'black', airbag: true }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car1 {</a:t>
            </a:r>
          </a:p>
          <a:p>
            <a:r>
              <a:rPr lang="en-US" dirty="0"/>
              <a:t>  year: 2005,</a:t>
            </a:r>
          </a:p>
          <a:p>
            <a:r>
              <a:rPr lang="en-US" dirty="0"/>
              <a:t>  type: 'Toyota',</a:t>
            </a:r>
          </a:p>
          <a:p>
            <a:r>
              <a:rPr lang="en-US" dirty="0"/>
              <a:t>  options: { color: 'black', airbag: true }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car2 {</a:t>
            </a:r>
          </a:p>
          <a:p>
            <a:r>
              <a:rPr lang="en-US" dirty="0"/>
              <a:t>  year: 2009,</a:t>
            </a:r>
          </a:p>
          <a:p>
            <a:r>
              <a:rPr lang="en-US" dirty="0"/>
              <a:t>  type: 'Toyota',</a:t>
            </a:r>
          </a:p>
          <a:p>
            <a:r>
              <a:rPr lang="en-US" dirty="0"/>
              <a:t>  options: { color: 'black', airbag: true }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car3 {</a:t>
            </a:r>
          </a:p>
          <a:p>
            <a:r>
              <a:rPr lang="en-US" dirty="0"/>
              <a:t>  year: 2010,</a:t>
            </a:r>
          </a:p>
          <a:p>
            <a:r>
              <a:rPr lang="en-US" dirty="0"/>
              <a:t>  type: 'Toyota',</a:t>
            </a:r>
          </a:p>
          <a:p>
            <a:r>
              <a:rPr lang="en-US" dirty="0"/>
              <a:t>  model: 'Corolla',</a:t>
            </a:r>
          </a:p>
          <a:p>
            <a:r>
              <a:rPr lang="en-US" dirty="0"/>
              <a:t>  options: { color: 'black', airbag: true }</a:t>
            </a:r>
          </a:p>
          <a:p>
            <a:r>
              <a:rPr lang="en-US" dirty="0"/>
              <a:t>}t deep clone, using </a:t>
            </a:r>
            <a:r>
              <a:rPr lang="en-US" dirty="0" err="1">
                <a:effectLst/>
              </a:rPr>
              <a:t>structuredClone</a:t>
            </a:r>
            <a:r>
              <a:rPr lang="en-US" dirty="0">
                <a:effectLst/>
              </a:rPr>
              <a:t> for deep clone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1D7D6C-5F3D-65A3-FCC1-A6E9A78DA4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009417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B0F0"/>
                </a:solidFill>
              </a:rPr>
              <a:t>var</a:t>
            </a:r>
            <a:r>
              <a:rPr lang="en-US" dirty="0">
                <a:solidFill>
                  <a:srgbClr val="002060"/>
                </a:solidFill>
              </a:rPr>
              <a:t> add = (a, b) =&gt;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2060"/>
                </a:solidFill>
              </a:rPr>
              <a:t>  return a + b;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2060"/>
                </a:solidFill>
              </a:rPr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904733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Left: Jack undefined</a:t>
            </a:r>
          </a:p>
          <a:p>
            <a:r>
              <a:rPr lang="en-US" dirty="0"/>
              <a:t>Right: Jack </a:t>
            </a:r>
            <a:r>
              <a:rPr lang="en-US" dirty="0" err="1"/>
              <a:t>Jack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274766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12131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247660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3325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000000"/>
                </a:solidFill>
                <a:effectLst/>
                <a:latin typeface="Nunito" panose="020B0604020202020204" pitchFamily="2" charset="0"/>
              </a:rPr>
              <a:t>There is no integer type in TypeScript and JavaScript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effectLst/>
              </a:rPr>
              <a:t>number = double precision 64-bit floating point values. It can be used to represent both, integers and fractions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810488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711958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163745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004982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350993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426147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220841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012139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339223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Georgia" panose="02040502050405020303" pitchFamily="18" charset="0"/>
              </a:rPr>
              <a:t>However, this fix will not be effective since the element type would still be unknown, preventing us from accessing its attributes directly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420067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6547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2060"/>
                </a:solidFill>
              </a:rPr>
              <a:t>let text = “hello world”;</a:t>
            </a:r>
          </a:p>
          <a:p>
            <a:r>
              <a:rPr lang="en-US" dirty="0"/>
              <a:t>This is implicit or type by inference (text : string)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955442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845377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The syntax for declaring an external module is using keyword ‘export’ and ‘import’.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967285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The syntax for declaring an external module is using keyword ‘export’ and ‘import’.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638268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The syntax for declaring an external module is using keyword ‘export’ and ‘import’.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438117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698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92B8E-6087-4A13-9F20-23C7A62C6D17}" type="datetimeFigureOut">
              <a:rPr lang="en-US" smtClean="0"/>
              <a:pPr/>
              <a:t>23/11/2024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3D01-A19B-4C1C-B9BB-1E2BE2A43C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92B8E-6087-4A13-9F20-23C7A62C6D17}" type="datetimeFigureOut">
              <a:rPr lang="en-US" smtClean="0"/>
              <a:pPr/>
              <a:t>23/11/2024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3D01-A19B-4C1C-B9BB-1E2BE2A43C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92B8E-6087-4A13-9F20-23C7A62C6D17}" type="datetimeFigureOut">
              <a:rPr lang="en-US" smtClean="0"/>
              <a:pPr/>
              <a:t>23/11/2024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3D01-A19B-4C1C-B9BB-1E2BE2A43C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92B8E-6087-4A13-9F20-23C7A62C6D17}" type="datetimeFigureOut">
              <a:rPr lang="en-US" smtClean="0"/>
              <a:pPr/>
              <a:t>23/11/2024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3D01-A19B-4C1C-B9BB-1E2BE2A43C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92B8E-6087-4A13-9F20-23C7A62C6D17}" type="datetimeFigureOut">
              <a:rPr lang="en-US" smtClean="0"/>
              <a:pPr/>
              <a:t>23/11/2024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3D01-A19B-4C1C-B9BB-1E2BE2A43C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92B8E-6087-4A13-9F20-23C7A62C6D17}" type="datetimeFigureOut">
              <a:rPr lang="en-US" smtClean="0"/>
              <a:pPr/>
              <a:t>23/11/2024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3D01-A19B-4C1C-B9BB-1E2BE2A43C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92B8E-6087-4A13-9F20-23C7A62C6D17}" type="datetimeFigureOut">
              <a:rPr lang="en-US" smtClean="0"/>
              <a:pPr/>
              <a:t>23/11/2024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3D01-A19B-4C1C-B9BB-1E2BE2A43C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92B8E-6087-4A13-9F20-23C7A62C6D17}" type="datetimeFigureOut">
              <a:rPr lang="en-US" smtClean="0"/>
              <a:pPr/>
              <a:t>23/11/2024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3D01-A19B-4C1C-B9BB-1E2BE2A43C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92B8E-6087-4A13-9F20-23C7A62C6D17}" type="datetimeFigureOut">
              <a:rPr lang="en-US" smtClean="0"/>
              <a:pPr/>
              <a:t>23/11/2024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3D01-A19B-4C1C-B9BB-1E2BE2A43C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92B8E-6087-4A13-9F20-23C7A62C6D17}" type="datetimeFigureOut">
              <a:rPr lang="en-US" smtClean="0"/>
              <a:pPr/>
              <a:t>23/11/2024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3D01-A19B-4C1C-B9BB-1E2BE2A43C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92B8E-6087-4A13-9F20-23C7A62C6D17}" type="datetimeFigureOut">
              <a:rPr lang="en-US" smtClean="0"/>
              <a:pPr/>
              <a:t>23/11/2024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3D01-A19B-4C1C-B9BB-1E2BE2A43C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31E92B8E-6087-4A13-9F20-23C7A62C6D17}" type="datetimeFigureOut">
              <a:rPr lang="en-US" smtClean="0"/>
              <a:pPr/>
              <a:t>23/11/2024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6AF43D01-A19B-4C1C-B9BB-1E2BE2A43C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utorialsteacher.com/typescript" TargetMode="External"/><Relationship Id="rId3" Type="http://schemas.openxmlformats.org/officeDocument/2006/relationships/hyperlink" Target="https://www.w3schools.com/typescript/index.php" TargetMode="External"/><Relationship Id="rId7" Type="http://schemas.openxmlformats.org/officeDocument/2006/relationships/hyperlink" Target="https://www.tutorialspoint.com/typescript/typescript_overview.htm" TargetMode="External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ypescriptlang.org/docs/handbook/declaration-files/do-s-and-don-ts.html" TargetMode="External"/><Relationship Id="rId5" Type="http://schemas.openxmlformats.org/officeDocument/2006/relationships/hyperlink" Target="https://www.tektutorialshub.com/typescript/" TargetMode="External"/><Relationship Id="rId4" Type="http://schemas.openxmlformats.org/officeDocument/2006/relationships/hyperlink" Target="https://www.typescriptlang.org/docs/" TargetMode="External"/><Relationship Id="rId9" Type="http://schemas.openxmlformats.org/officeDocument/2006/relationships/hyperlink" Target="https://www.javatpoint.com/typescript-tutorial" TargetMode="Externa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JavaScript/Reference/Global_Objects/BigInt" TargetMode="External"/><Relationship Id="rId7" Type="http://schemas.openxmlformats.org/officeDocument/2006/relationships/hyperlink" Target="https://developer.mozilla.org/en-US/docs/Web/JavaScript/Reference/Global_Objects/NaN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.mozilla.org/en-US/docs/Glossary/NaN" TargetMode="External"/><Relationship Id="rId5" Type="http://schemas.openxmlformats.org/officeDocument/2006/relationships/hyperlink" Target="https://developer.mozilla.org/en-US/docs/Glossary/undefined" TargetMode="External"/><Relationship Id="rId4" Type="http://schemas.openxmlformats.org/officeDocument/2006/relationships/hyperlink" Target="https://developer.mozilla.org/en-US/docs/Glossary/Null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TypeScript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195176-2D1B-846C-25E6-B2AFBB1FDA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313" y="2315143"/>
            <a:ext cx="5324450" cy="291405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70C0"/>
                </a:solidFill>
              </a:rPr>
              <a:t>boolean</a:t>
            </a:r>
            <a:r>
              <a:rPr lang="en-US" dirty="0"/>
              <a:t>	true or false</a:t>
            </a:r>
          </a:p>
          <a:p>
            <a:r>
              <a:rPr lang="en-US" dirty="0">
                <a:solidFill>
                  <a:srgbClr val="0070C0"/>
                </a:solidFill>
              </a:rPr>
              <a:t>number</a:t>
            </a:r>
            <a:r>
              <a:rPr lang="en-US" dirty="0"/>
              <a:t>	integer and floating point value</a:t>
            </a:r>
          </a:p>
          <a:p>
            <a:r>
              <a:rPr lang="en-US" dirty="0">
                <a:solidFill>
                  <a:srgbClr val="0070C0"/>
                </a:solidFill>
              </a:rPr>
              <a:t>string</a:t>
            </a:r>
            <a:r>
              <a:rPr lang="en-US" dirty="0"/>
              <a:t>	text value</a:t>
            </a:r>
          </a:p>
          <a:p>
            <a:pPr lvl="1"/>
            <a:r>
              <a:rPr lang="en-US" dirty="0"/>
              <a:t>explicit type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implicit type (inference)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36F056-6355-EB74-CFB9-AA4C541700D6}"/>
              </a:ext>
            </a:extLst>
          </p:cNvPr>
          <p:cNvSpPr/>
          <p:nvPr/>
        </p:nvSpPr>
        <p:spPr>
          <a:xfrm>
            <a:off x="2159732" y="3717032"/>
            <a:ext cx="4824536" cy="8640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let</a:t>
            </a:r>
            <a:r>
              <a:rPr lang="en-US" dirty="0">
                <a:solidFill>
                  <a:srgbClr val="002060"/>
                </a:solidFill>
              </a:rPr>
              <a:t> bool : </a:t>
            </a:r>
            <a:r>
              <a:rPr lang="en-US" dirty="0" err="1">
                <a:solidFill>
                  <a:srgbClr val="0070C0"/>
                </a:solidFill>
              </a:rPr>
              <a:t>boolean</a:t>
            </a:r>
            <a:r>
              <a:rPr lang="en-US" dirty="0">
                <a:solidFill>
                  <a:srgbClr val="002060"/>
                </a:solidFill>
              </a:rPr>
              <a:t> = true;</a:t>
            </a:r>
          </a:p>
          <a:p>
            <a:r>
              <a:rPr lang="en-US" dirty="0">
                <a:solidFill>
                  <a:srgbClr val="0070C0"/>
                </a:solidFill>
              </a:rPr>
              <a:t>let</a:t>
            </a:r>
            <a:r>
              <a:rPr lang="en-US" dirty="0">
                <a:solidFill>
                  <a:srgbClr val="002060"/>
                </a:solidFill>
              </a:rPr>
              <a:t> num : </a:t>
            </a:r>
            <a:r>
              <a:rPr lang="en-US" dirty="0">
                <a:solidFill>
                  <a:srgbClr val="0070C0"/>
                </a:solidFill>
              </a:rPr>
              <a:t>number</a:t>
            </a:r>
            <a:r>
              <a:rPr lang="en-US" dirty="0">
                <a:solidFill>
                  <a:srgbClr val="002060"/>
                </a:solidFill>
              </a:rPr>
              <a:t> = 100;</a:t>
            </a:r>
          </a:p>
          <a:p>
            <a:r>
              <a:rPr lang="en-US" dirty="0">
                <a:solidFill>
                  <a:srgbClr val="0070C0"/>
                </a:solidFill>
              </a:rPr>
              <a:t>let</a:t>
            </a:r>
            <a:r>
              <a:rPr lang="en-US" dirty="0">
                <a:solidFill>
                  <a:srgbClr val="002060"/>
                </a:solidFill>
              </a:rPr>
              <a:t> text : </a:t>
            </a:r>
            <a:r>
              <a:rPr lang="en-US" dirty="0">
                <a:solidFill>
                  <a:srgbClr val="0070C0"/>
                </a:solidFill>
              </a:rPr>
              <a:t>string</a:t>
            </a:r>
            <a:r>
              <a:rPr lang="en-US" dirty="0">
                <a:solidFill>
                  <a:srgbClr val="002060"/>
                </a:solidFill>
              </a:rPr>
              <a:t> = “hello world”;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26925E-2066-2A23-414A-D5BB5AE9E104}"/>
              </a:ext>
            </a:extLst>
          </p:cNvPr>
          <p:cNvSpPr/>
          <p:nvPr/>
        </p:nvSpPr>
        <p:spPr>
          <a:xfrm>
            <a:off x="2181446" y="5229200"/>
            <a:ext cx="4824536" cy="947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let</a:t>
            </a:r>
            <a:r>
              <a:rPr lang="en-US" dirty="0">
                <a:solidFill>
                  <a:srgbClr val="002060"/>
                </a:solidFill>
              </a:rPr>
              <a:t> bool = true;</a:t>
            </a:r>
          </a:p>
          <a:p>
            <a:r>
              <a:rPr lang="en-US" dirty="0">
                <a:solidFill>
                  <a:srgbClr val="0070C0"/>
                </a:solidFill>
              </a:rPr>
              <a:t>let</a:t>
            </a:r>
            <a:r>
              <a:rPr lang="en-US" dirty="0">
                <a:solidFill>
                  <a:srgbClr val="002060"/>
                </a:solidFill>
              </a:rPr>
              <a:t> num = 100;</a:t>
            </a:r>
          </a:p>
          <a:p>
            <a:r>
              <a:rPr lang="en-US" dirty="0">
                <a:solidFill>
                  <a:srgbClr val="0070C0"/>
                </a:solidFill>
              </a:rPr>
              <a:t>let</a:t>
            </a:r>
            <a:r>
              <a:rPr lang="en-US" dirty="0">
                <a:solidFill>
                  <a:srgbClr val="002060"/>
                </a:solidFill>
              </a:rPr>
              <a:t> text = “hello world”;</a:t>
            </a: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External Module</a:t>
            </a:r>
          </a:p>
          <a:p>
            <a:pPr lvl="1"/>
            <a:r>
              <a:rPr lang="en-US" dirty="0"/>
              <a:t>Known as a module is used to specify the load dependencies between the multiple external java script files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EDE178-AABE-1546-3249-081CF4D9D129}"/>
              </a:ext>
            </a:extLst>
          </p:cNvPr>
          <p:cNvSpPr/>
          <p:nvPr/>
        </p:nvSpPr>
        <p:spPr>
          <a:xfrm>
            <a:off x="2051720" y="3536032"/>
            <a:ext cx="6887172" cy="28452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import</a:t>
            </a:r>
            <a:r>
              <a:rPr lang="en-US" dirty="0">
                <a:solidFill>
                  <a:srgbClr val="002060"/>
                </a:solidFill>
              </a:rPr>
              <a:t> { Book, </a:t>
            </a:r>
            <a:r>
              <a:rPr lang="en-US" dirty="0" err="1">
                <a:solidFill>
                  <a:srgbClr val="002060"/>
                </a:solidFill>
              </a:rPr>
              <a:t>isBook</a:t>
            </a:r>
            <a:r>
              <a:rPr lang="en-US" dirty="0">
                <a:solidFill>
                  <a:srgbClr val="002060"/>
                </a:solidFill>
              </a:rPr>
              <a:t> } </a:t>
            </a:r>
            <a:r>
              <a:rPr lang="en-US" dirty="0">
                <a:solidFill>
                  <a:srgbClr val="0070C0"/>
                </a:solidFill>
              </a:rPr>
              <a:t>from</a:t>
            </a:r>
            <a:r>
              <a:rPr lang="en-US" dirty="0">
                <a:solidFill>
                  <a:srgbClr val="002060"/>
                </a:solidFill>
              </a:rPr>
              <a:t> "./library";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let</a:t>
            </a:r>
            <a:r>
              <a:rPr lang="en-US" dirty="0">
                <a:solidFill>
                  <a:srgbClr val="002060"/>
                </a:solidFill>
              </a:rPr>
              <a:t> b1 : Book = { id: 100, author: "Stephen King" };</a:t>
            </a:r>
          </a:p>
          <a:p>
            <a:r>
              <a:rPr lang="en-US" dirty="0">
                <a:solidFill>
                  <a:srgbClr val="0070C0"/>
                </a:solidFill>
              </a:rPr>
              <a:t>let</a:t>
            </a:r>
            <a:r>
              <a:rPr lang="en-US" dirty="0">
                <a:solidFill>
                  <a:srgbClr val="002060"/>
                </a:solidFill>
              </a:rPr>
              <a:t> b2 = { id: 100, publisher: "The Shining" };</a:t>
            </a:r>
          </a:p>
          <a:p>
            <a:r>
              <a:rPr lang="en-US" dirty="0">
                <a:solidFill>
                  <a:srgbClr val="0070C0"/>
                </a:solidFill>
              </a:rPr>
              <a:t>let</a:t>
            </a:r>
            <a:r>
              <a:rPr lang="en-US" dirty="0">
                <a:solidFill>
                  <a:srgbClr val="002060"/>
                </a:solidFill>
              </a:rPr>
              <a:t> b3 = {	id: 300, author: "Agatha Christie" };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console.log(“b1 is book",</a:t>
            </a:r>
            <a:r>
              <a:rPr lang="en-US" dirty="0" err="1">
                <a:solidFill>
                  <a:srgbClr val="002060"/>
                </a:solidFill>
              </a:rPr>
              <a:t>isBook</a:t>
            </a:r>
            <a:r>
              <a:rPr lang="en-US" dirty="0">
                <a:solidFill>
                  <a:srgbClr val="002060"/>
                </a:solidFill>
              </a:rPr>
              <a:t>(b1));</a:t>
            </a:r>
          </a:p>
          <a:p>
            <a:r>
              <a:rPr lang="en-US" dirty="0">
                <a:solidFill>
                  <a:srgbClr val="002060"/>
                </a:solidFill>
              </a:rPr>
              <a:t>console.log(“b2 is book",</a:t>
            </a:r>
            <a:r>
              <a:rPr lang="en-US" dirty="0" err="1">
                <a:solidFill>
                  <a:srgbClr val="002060"/>
                </a:solidFill>
              </a:rPr>
              <a:t>isBook</a:t>
            </a:r>
            <a:r>
              <a:rPr lang="en-US" dirty="0">
                <a:solidFill>
                  <a:srgbClr val="002060"/>
                </a:solidFill>
              </a:rPr>
              <a:t>(b2));</a:t>
            </a:r>
          </a:p>
          <a:p>
            <a:r>
              <a:rPr lang="en-US" dirty="0">
                <a:solidFill>
                  <a:srgbClr val="002060"/>
                </a:solidFill>
              </a:rPr>
              <a:t>console.log(“b3 is book",</a:t>
            </a:r>
            <a:r>
              <a:rPr lang="en-US" dirty="0" err="1">
                <a:solidFill>
                  <a:srgbClr val="002060"/>
                </a:solidFill>
              </a:rPr>
              <a:t>isBook</a:t>
            </a:r>
            <a:r>
              <a:rPr lang="en-US" dirty="0">
                <a:solidFill>
                  <a:srgbClr val="002060"/>
                </a:solidFill>
              </a:rPr>
              <a:t>(b3));</a:t>
            </a:r>
          </a:p>
        </p:txBody>
      </p:sp>
    </p:spTree>
    <p:extLst>
      <p:ext uri="{BB962C8B-B14F-4D97-AF65-F5344CB8AC3E}">
        <p14:creationId xmlns:p14="http://schemas.microsoft.com/office/powerpoint/2010/main" val="2484542481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namespace</a:t>
            </a:r>
          </a:p>
          <a:p>
            <a:pPr lvl="1"/>
            <a:r>
              <a:rPr lang="en-US" dirty="0"/>
              <a:t>Brand-new of module to organize code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EDE178-AABE-1546-3249-081CF4D9D129}"/>
              </a:ext>
            </a:extLst>
          </p:cNvPr>
          <p:cNvSpPr/>
          <p:nvPr/>
        </p:nvSpPr>
        <p:spPr>
          <a:xfrm>
            <a:off x="2051720" y="2780928"/>
            <a:ext cx="6887172" cy="39604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export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namespace</a:t>
            </a:r>
            <a:r>
              <a:rPr lang="en-US" dirty="0">
                <a:solidFill>
                  <a:srgbClr val="002060"/>
                </a:solidFill>
              </a:rPr>
              <a:t> Shapes {</a:t>
            </a:r>
          </a:p>
          <a:p>
            <a:r>
              <a:rPr lang="en-US" dirty="0">
                <a:solidFill>
                  <a:srgbClr val="002060"/>
                </a:solidFill>
              </a:rPr>
              <a:t>	</a:t>
            </a:r>
            <a:r>
              <a:rPr lang="en-US" dirty="0">
                <a:solidFill>
                  <a:srgbClr val="0070C0"/>
                </a:solidFill>
              </a:rPr>
              <a:t>export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interface</a:t>
            </a:r>
            <a:r>
              <a:rPr lang="en-US" dirty="0">
                <a:solidFill>
                  <a:srgbClr val="002060"/>
                </a:solidFill>
              </a:rPr>
              <a:t> Shape {</a:t>
            </a:r>
          </a:p>
          <a:p>
            <a:r>
              <a:rPr lang="en-US" dirty="0">
                <a:solidFill>
                  <a:srgbClr val="002060"/>
                </a:solidFill>
              </a:rPr>
              <a:t>		area(): </a:t>
            </a:r>
            <a:r>
              <a:rPr lang="en-US" dirty="0">
                <a:solidFill>
                  <a:srgbClr val="0070C0"/>
                </a:solidFill>
              </a:rPr>
              <a:t>number</a:t>
            </a:r>
            <a:r>
              <a:rPr lang="en-US" dirty="0">
                <a:solidFill>
                  <a:srgbClr val="002060"/>
                </a:solidFill>
              </a:rPr>
              <a:t>;</a:t>
            </a:r>
          </a:p>
          <a:p>
            <a:r>
              <a:rPr lang="en-US" dirty="0">
                <a:solidFill>
                  <a:srgbClr val="002060"/>
                </a:solidFill>
              </a:rPr>
              <a:t>	}</a:t>
            </a:r>
          </a:p>
          <a:p>
            <a:r>
              <a:rPr lang="en-US" dirty="0">
                <a:solidFill>
                  <a:srgbClr val="002060"/>
                </a:solidFill>
              </a:rPr>
              <a:t>	</a:t>
            </a:r>
            <a:r>
              <a:rPr lang="en-US" dirty="0">
                <a:solidFill>
                  <a:srgbClr val="0070C0"/>
                </a:solidFill>
              </a:rPr>
              <a:t>export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class</a:t>
            </a:r>
            <a:r>
              <a:rPr lang="en-US" dirty="0">
                <a:solidFill>
                  <a:srgbClr val="002060"/>
                </a:solidFill>
              </a:rPr>
              <a:t> Triangle </a:t>
            </a:r>
            <a:r>
              <a:rPr lang="en-US" dirty="0">
                <a:solidFill>
                  <a:srgbClr val="0070C0"/>
                </a:solidFill>
              </a:rPr>
              <a:t>implements</a:t>
            </a:r>
            <a:r>
              <a:rPr lang="en-US" dirty="0">
                <a:solidFill>
                  <a:srgbClr val="002060"/>
                </a:solidFill>
              </a:rPr>
              <a:t> Shape {</a:t>
            </a:r>
          </a:p>
          <a:p>
            <a:r>
              <a:rPr lang="en-US" dirty="0">
                <a:solidFill>
                  <a:srgbClr val="002060"/>
                </a:solidFill>
              </a:rPr>
              <a:t>		</a:t>
            </a:r>
            <a:r>
              <a:rPr lang="en-US" dirty="0">
                <a:solidFill>
                  <a:srgbClr val="0070C0"/>
                </a:solidFill>
              </a:rPr>
              <a:t>constructor</a:t>
            </a:r>
            <a:r>
              <a:rPr lang="en-US" dirty="0">
                <a:solidFill>
                  <a:srgbClr val="002060"/>
                </a:solidFill>
              </a:rPr>
              <a:t>(</a:t>
            </a:r>
            <a:r>
              <a:rPr lang="en-US" dirty="0">
                <a:solidFill>
                  <a:srgbClr val="0070C0"/>
                </a:solidFill>
              </a:rPr>
              <a:t>private</a:t>
            </a:r>
            <a:r>
              <a:rPr lang="en-US" dirty="0">
                <a:solidFill>
                  <a:srgbClr val="002060"/>
                </a:solidFill>
              </a:rPr>
              <a:t> w: </a:t>
            </a:r>
            <a:r>
              <a:rPr lang="en-US" dirty="0">
                <a:solidFill>
                  <a:srgbClr val="0070C0"/>
                </a:solidFill>
              </a:rPr>
              <a:t>number</a:t>
            </a:r>
            <a:r>
              <a:rPr lang="en-US" dirty="0">
                <a:solidFill>
                  <a:srgbClr val="002060"/>
                </a:solidFill>
              </a:rPr>
              <a:t>, private h: </a:t>
            </a:r>
            <a:r>
              <a:rPr lang="en-US" dirty="0">
                <a:solidFill>
                  <a:srgbClr val="0070C0"/>
                </a:solidFill>
              </a:rPr>
              <a:t>number</a:t>
            </a:r>
            <a:r>
              <a:rPr lang="en-US" dirty="0">
                <a:solidFill>
                  <a:srgbClr val="002060"/>
                </a:solidFill>
              </a:rPr>
              <a:t>) {}</a:t>
            </a:r>
          </a:p>
          <a:p>
            <a:r>
              <a:rPr lang="en-US" dirty="0">
                <a:solidFill>
                  <a:srgbClr val="002060"/>
                </a:solidFill>
              </a:rPr>
              <a:t>		</a:t>
            </a:r>
            <a:r>
              <a:rPr lang="en-US" dirty="0">
                <a:solidFill>
                  <a:srgbClr val="0070C0"/>
                </a:solidFill>
              </a:rPr>
              <a:t>public</a:t>
            </a:r>
            <a:r>
              <a:rPr lang="en-US" dirty="0">
                <a:solidFill>
                  <a:srgbClr val="002060"/>
                </a:solidFill>
              </a:rPr>
              <a:t> area() : </a:t>
            </a:r>
            <a:r>
              <a:rPr lang="en-US" dirty="0">
                <a:solidFill>
                  <a:srgbClr val="0070C0"/>
                </a:solidFill>
              </a:rPr>
              <a:t>number</a:t>
            </a:r>
            <a:r>
              <a:rPr lang="en-US" dirty="0">
                <a:solidFill>
                  <a:srgbClr val="002060"/>
                </a:solidFill>
              </a:rPr>
              <a:t> { </a:t>
            </a:r>
            <a:r>
              <a:rPr lang="en-US" dirty="0">
                <a:solidFill>
                  <a:srgbClr val="0070C0"/>
                </a:solidFill>
              </a:rPr>
              <a:t>return</a:t>
            </a:r>
            <a:r>
              <a:rPr lang="en-US" dirty="0">
                <a:solidFill>
                  <a:srgbClr val="002060"/>
                </a:solidFill>
              </a:rPr>
              <a:t> 0.5*</a:t>
            </a:r>
            <a:r>
              <a:rPr lang="en-US" dirty="0" err="1">
                <a:solidFill>
                  <a:srgbClr val="0070C0"/>
                </a:solidFill>
              </a:rPr>
              <a:t>this</a:t>
            </a:r>
            <a:r>
              <a:rPr lang="en-US" dirty="0" err="1">
                <a:solidFill>
                  <a:srgbClr val="002060"/>
                </a:solidFill>
              </a:rPr>
              <a:t>.w</a:t>
            </a:r>
            <a:r>
              <a:rPr lang="en-US" dirty="0">
                <a:solidFill>
                  <a:srgbClr val="002060"/>
                </a:solidFill>
              </a:rPr>
              <a:t>*</a:t>
            </a:r>
            <a:r>
              <a:rPr lang="en-US" dirty="0" err="1">
                <a:solidFill>
                  <a:srgbClr val="0070C0"/>
                </a:solidFill>
              </a:rPr>
              <a:t>this</a:t>
            </a:r>
            <a:r>
              <a:rPr lang="en-US" dirty="0" err="1">
                <a:solidFill>
                  <a:srgbClr val="002060"/>
                </a:solidFill>
              </a:rPr>
              <a:t>.h</a:t>
            </a:r>
            <a:r>
              <a:rPr lang="en-US" dirty="0">
                <a:solidFill>
                  <a:srgbClr val="002060"/>
                </a:solidFill>
              </a:rPr>
              <a:t>; }</a:t>
            </a:r>
          </a:p>
          <a:p>
            <a:r>
              <a:rPr lang="en-US" dirty="0">
                <a:solidFill>
                  <a:srgbClr val="002060"/>
                </a:solidFill>
              </a:rPr>
              <a:t>	}</a:t>
            </a:r>
          </a:p>
          <a:p>
            <a:r>
              <a:rPr lang="en-US" dirty="0">
                <a:solidFill>
                  <a:srgbClr val="002060"/>
                </a:solidFill>
              </a:rPr>
              <a:t>	</a:t>
            </a:r>
            <a:r>
              <a:rPr lang="en-US" dirty="0">
                <a:solidFill>
                  <a:srgbClr val="0070C0"/>
                </a:solidFill>
              </a:rPr>
              <a:t>export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class</a:t>
            </a:r>
            <a:r>
              <a:rPr lang="en-US" dirty="0">
                <a:solidFill>
                  <a:srgbClr val="002060"/>
                </a:solidFill>
              </a:rPr>
              <a:t> Square </a:t>
            </a:r>
            <a:r>
              <a:rPr lang="en-US" dirty="0">
                <a:solidFill>
                  <a:srgbClr val="0070C0"/>
                </a:solidFill>
              </a:rPr>
              <a:t>implements</a:t>
            </a:r>
            <a:r>
              <a:rPr lang="en-US" dirty="0">
                <a:solidFill>
                  <a:srgbClr val="002060"/>
                </a:solidFill>
              </a:rPr>
              <a:t> Shape {</a:t>
            </a:r>
          </a:p>
          <a:p>
            <a:r>
              <a:rPr lang="en-US" dirty="0">
                <a:solidFill>
                  <a:srgbClr val="002060"/>
                </a:solidFill>
              </a:rPr>
              <a:t>		</a:t>
            </a:r>
            <a:r>
              <a:rPr lang="en-US" dirty="0">
                <a:solidFill>
                  <a:srgbClr val="0070C0"/>
                </a:solidFill>
              </a:rPr>
              <a:t>constructor</a:t>
            </a:r>
            <a:r>
              <a:rPr lang="en-US" dirty="0">
                <a:solidFill>
                  <a:srgbClr val="002060"/>
                </a:solidFill>
              </a:rPr>
              <a:t>(</a:t>
            </a:r>
            <a:r>
              <a:rPr lang="en-US" dirty="0">
                <a:solidFill>
                  <a:srgbClr val="0070C0"/>
                </a:solidFill>
              </a:rPr>
              <a:t>private</a:t>
            </a:r>
            <a:r>
              <a:rPr lang="en-US" dirty="0">
                <a:solidFill>
                  <a:srgbClr val="002060"/>
                </a:solidFill>
              </a:rPr>
              <a:t> w: </a:t>
            </a:r>
            <a:r>
              <a:rPr lang="en-US" dirty="0">
                <a:solidFill>
                  <a:srgbClr val="0070C0"/>
                </a:solidFill>
              </a:rPr>
              <a:t>number</a:t>
            </a:r>
            <a:r>
              <a:rPr lang="en-US" dirty="0">
                <a:solidFill>
                  <a:srgbClr val="002060"/>
                </a:solidFill>
              </a:rPr>
              <a:t>, </a:t>
            </a:r>
            <a:r>
              <a:rPr lang="en-US" dirty="0">
                <a:solidFill>
                  <a:srgbClr val="0070C0"/>
                </a:solidFill>
              </a:rPr>
              <a:t>private</a:t>
            </a:r>
            <a:r>
              <a:rPr lang="en-US" dirty="0">
                <a:solidFill>
                  <a:srgbClr val="002060"/>
                </a:solidFill>
              </a:rPr>
              <a:t> h: </a:t>
            </a:r>
            <a:r>
              <a:rPr lang="en-US" dirty="0">
                <a:solidFill>
                  <a:srgbClr val="0070C0"/>
                </a:solidFill>
              </a:rPr>
              <a:t>number</a:t>
            </a:r>
            <a:r>
              <a:rPr lang="en-US" dirty="0">
                <a:solidFill>
                  <a:srgbClr val="002060"/>
                </a:solidFill>
              </a:rPr>
              <a:t>) { }</a:t>
            </a:r>
          </a:p>
          <a:p>
            <a:r>
              <a:rPr lang="en-US" dirty="0">
                <a:solidFill>
                  <a:srgbClr val="002060"/>
                </a:solidFill>
              </a:rPr>
              <a:t>		</a:t>
            </a:r>
            <a:r>
              <a:rPr lang="en-US" dirty="0">
                <a:solidFill>
                  <a:srgbClr val="0070C0"/>
                </a:solidFill>
              </a:rPr>
              <a:t>public</a:t>
            </a:r>
            <a:r>
              <a:rPr lang="en-US" dirty="0">
                <a:solidFill>
                  <a:srgbClr val="002060"/>
                </a:solidFill>
              </a:rPr>
              <a:t> area() : </a:t>
            </a:r>
            <a:r>
              <a:rPr lang="en-US" dirty="0">
                <a:solidFill>
                  <a:srgbClr val="0070C0"/>
                </a:solidFill>
              </a:rPr>
              <a:t>number</a:t>
            </a:r>
            <a:r>
              <a:rPr lang="en-US" dirty="0">
                <a:solidFill>
                  <a:srgbClr val="002060"/>
                </a:solidFill>
              </a:rPr>
              <a:t> { </a:t>
            </a:r>
            <a:r>
              <a:rPr lang="en-US" dirty="0">
                <a:solidFill>
                  <a:srgbClr val="0070C0"/>
                </a:solidFill>
              </a:rPr>
              <a:t>return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this</a:t>
            </a:r>
            <a:r>
              <a:rPr lang="en-US" dirty="0" err="1">
                <a:solidFill>
                  <a:srgbClr val="002060"/>
                </a:solidFill>
              </a:rPr>
              <a:t>.w</a:t>
            </a:r>
            <a:r>
              <a:rPr lang="en-US" dirty="0">
                <a:solidFill>
                  <a:srgbClr val="002060"/>
                </a:solidFill>
              </a:rPr>
              <a:t>*</a:t>
            </a:r>
            <a:r>
              <a:rPr lang="en-US" dirty="0" err="1">
                <a:solidFill>
                  <a:srgbClr val="0070C0"/>
                </a:solidFill>
              </a:rPr>
              <a:t>this</a:t>
            </a:r>
            <a:r>
              <a:rPr lang="en-US" dirty="0" err="1">
                <a:solidFill>
                  <a:srgbClr val="002060"/>
                </a:solidFill>
              </a:rPr>
              <a:t>.h</a:t>
            </a:r>
            <a:r>
              <a:rPr lang="en-US" dirty="0">
                <a:solidFill>
                  <a:srgbClr val="002060"/>
                </a:solidFill>
              </a:rPr>
              <a:t>; }</a:t>
            </a:r>
          </a:p>
          <a:p>
            <a:r>
              <a:rPr lang="en-US" dirty="0">
                <a:solidFill>
                  <a:srgbClr val="002060"/>
                </a:solidFill>
              </a:rPr>
              <a:t>	}</a:t>
            </a:r>
          </a:p>
          <a:p>
            <a:r>
              <a:rPr lang="en-US" dirty="0">
                <a:solidFill>
                  <a:srgbClr val="00206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5197045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namespace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EDE178-AABE-1546-3249-081CF4D9D129}"/>
              </a:ext>
            </a:extLst>
          </p:cNvPr>
          <p:cNvSpPr/>
          <p:nvPr/>
        </p:nvSpPr>
        <p:spPr>
          <a:xfrm>
            <a:off x="2051720" y="2780928"/>
            <a:ext cx="6887172" cy="20162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import</a:t>
            </a:r>
            <a:r>
              <a:rPr lang="en-US" dirty="0">
                <a:solidFill>
                  <a:srgbClr val="002060"/>
                </a:solidFill>
              </a:rPr>
              <a:t> { Shapes } </a:t>
            </a:r>
            <a:r>
              <a:rPr lang="en-US" dirty="0">
                <a:solidFill>
                  <a:srgbClr val="0070C0"/>
                </a:solidFill>
              </a:rPr>
              <a:t>from</a:t>
            </a:r>
            <a:r>
              <a:rPr lang="en-US" dirty="0">
                <a:solidFill>
                  <a:srgbClr val="002060"/>
                </a:solidFill>
              </a:rPr>
              <a:t> "./shapes";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let</a:t>
            </a:r>
            <a:r>
              <a:rPr lang="en-US" dirty="0">
                <a:solidFill>
                  <a:srgbClr val="002060"/>
                </a:solidFill>
              </a:rPr>
              <a:t> s1 : </a:t>
            </a:r>
            <a:r>
              <a:rPr lang="en-US" dirty="0" err="1">
                <a:solidFill>
                  <a:srgbClr val="002060"/>
                </a:solidFill>
              </a:rPr>
              <a:t>Shapes.Shape</a:t>
            </a:r>
            <a:r>
              <a:rPr lang="en-US" dirty="0">
                <a:solidFill>
                  <a:srgbClr val="002060"/>
                </a:solidFill>
              </a:rPr>
              <a:t> = </a:t>
            </a:r>
            <a:r>
              <a:rPr lang="en-US" dirty="0">
                <a:solidFill>
                  <a:srgbClr val="0070C0"/>
                </a:solidFill>
              </a:rPr>
              <a:t>new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Shapes.Triangle</a:t>
            </a:r>
            <a:r>
              <a:rPr lang="en-US" dirty="0">
                <a:solidFill>
                  <a:srgbClr val="002060"/>
                </a:solidFill>
              </a:rPr>
              <a:t>(10,20);</a:t>
            </a:r>
          </a:p>
          <a:p>
            <a:r>
              <a:rPr lang="en-US" dirty="0">
                <a:solidFill>
                  <a:srgbClr val="0070C0"/>
                </a:solidFill>
              </a:rPr>
              <a:t>let</a:t>
            </a:r>
            <a:r>
              <a:rPr lang="en-US" dirty="0">
                <a:solidFill>
                  <a:srgbClr val="002060"/>
                </a:solidFill>
              </a:rPr>
              <a:t> s2 = </a:t>
            </a:r>
            <a:r>
              <a:rPr lang="en-US" dirty="0">
                <a:solidFill>
                  <a:srgbClr val="0070C0"/>
                </a:solidFill>
              </a:rPr>
              <a:t>new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Shapes.Square</a:t>
            </a:r>
            <a:r>
              <a:rPr lang="en-US" dirty="0">
                <a:solidFill>
                  <a:srgbClr val="002060"/>
                </a:solidFill>
              </a:rPr>
              <a:t>(10,20);</a:t>
            </a:r>
          </a:p>
          <a:p>
            <a:r>
              <a:rPr lang="en-US" dirty="0">
                <a:solidFill>
                  <a:srgbClr val="002060"/>
                </a:solidFill>
              </a:rPr>
              <a:t>console.log(s1.area());</a:t>
            </a:r>
          </a:p>
          <a:p>
            <a:r>
              <a:rPr lang="en-US" dirty="0">
                <a:solidFill>
                  <a:srgbClr val="002060"/>
                </a:solidFill>
              </a:rPr>
              <a:t>console.log(s2.area());</a:t>
            </a:r>
          </a:p>
        </p:txBody>
      </p:sp>
    </p:spTree>
    <p:extLst>
      <p:ext uri="{BB962C8B-B14F-4D97-AF65-F5344CB8AC3E}">
        <p14:creationId xmlns:p14="http://schemas.microsoft.com/office/powerpoint/2010/main" val="1482353899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hlinkClick r:id="rId3"/>
              </a:rPr>
              <a:t>https://www.w3schools.com/typescript/index.php</a:t>
            </a:r>
            <a:endParaRPr lang="en-US" dirty="0"/>
          </a:p>
          <a:p>
            <a:r>
              <a:rPr lang="en-US" dirty="0">
                <a:hlinkClick r:id="rId4"/>
              </a:rPr>
              <a:t>https://www.typescriptlang.org/docs/</a:t>
            </a:r>
            <a:endParaRPr lang="en-US" dirty="0"/>
          </a:p>
          <a:p>
            <a:r>
              <a:rPr lang="en-US" dirty="0">
                <a:hlinkClick r:id="rId5"/>
              </a:rPr>
              <a:t>https://www.tektutorialshub.com/typescript/</a:t>
            </a:r>
            <a:endParaRPr lang="en-US" dirty="0"/>
          </a:p>
          <a:p>
            <a:r>
              <a:rPr lang="en-US" dirty="0">
                <a:hlinkClick r:id="rId6"/>
              </a:rPr>
              <a:t>https://www.typescriptlang.org/docs/handbook/declaration-files/do-s-and-don-ts.html</a:t>
            </a:r>
            <a:endParaRPr lang="en-US" dirty="0"/>
          </a:p>
          <a:p>
            <a:r>
              <a:rPr lang="en-US" dirty="0">
                <a:hlinkClick r:id="rId7"/>
              </a:rPr>
              <a:t>https://www.tutorialspoint.com/typescript/typescript_overview.htm</a:t>
            </a:r>
            <a:endParaRPr lang="en-US" dirty="0"/>
          </a:p>
          <a:p>
            <a:r>
              <a:rPr lang="en-US" dirty="0">
                <a:hlinkClick r:id="rId8"/>
              </a:rPr>
              <a:t>https://www.tutorialsteacher.com/typescript</a:t>
            </a:r>
            <a:endParaRPr lang="en-US" dirty="0"/>
          </a:p>
          <a:p>
            <a:r>
              <a:rPr lang="en-US" dirty="0">
                <a:hlinkClick r:id="rId9"/>
              </a:rPr>
              <a:t>https://www.javatpoint.com/typescript-tutorial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347385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92290" y="2967335"/>
            <a:ext cx="216559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Q &amp; A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Boolean, Number, String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string </a:t>
            </a:r>
            <a:r>
              <a:rPr lang="en-US" dirty="0"/>
              <a:t>vs </a:t>
            </a:r>
            <a:r>
              <a:rPr lang="en-US" dirty="0">
                <a:solidFill>
                  <a:srgbClr val="0070C0"/>
                </a:solidFill>
              </a:rPr>
              <a:t>String</a:t>
            </a:r>
          </a:p>
          <a:p>
            <a:pPr lvl="2"/>
            <a:r>
              <a:rPr lang="en-US" dirty="0"/>
              <a:t>string is primitive type </a:t>
            </a:r>
          </a:p>
          <a:p>
            <a:pPr lvl="2"/>
            <a:r>
              <a:rPr lang="en-US" dirty="0"/>
              <a:t>String is an object wraps the primitive type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36F056-6355-EB74-CFB9-AA4C541700D6}"/>
              </a:ext>
            </a:extLst>
          </p:cNvPr>
          <p:cNvSpPr/>
          <p:nvPr/>
        </p:nvSpPr>
        <p:spPr>
          <a:xfrm>
            <a:off x="2470003" y="3573016"/>
            <a:ext cx="4824536" cy="947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let</a:t>
            </a:r>
            <a:r>
              <a:rPr lang="en-US" dirty="0">
                <a:solidFill>
                  <a:srgbClr val="002060"/>
                </a:solidFill>
              </a:rPr>
              <a:t> str1 = "hello";</a:t>
            </a:r>
          </a:p>
          <a:p>
            <a:r>
              <a:rPr lang="en-US" dirty="0">
                <a:solidFill>
                  <a:srgbClr val="0070C0"/>
                </a:solidFill>
              </a:rPr>
              <a:t>let</a:t>
            </a:r>
            <a:r>
              <a:rPr lang="en-US" dirty="0">
                <a:solidFill>
                  <a:srgbClr val="002060"/>
                </a:solidFill>
              </a:rPr>
              <a:t> str2 = </a:t>
            </a:r>
            <a:r>
              <a:rPr lang="en-US" dirty="0">
                <a:solidFill>
                  <a:srgbClr val="0070C0"/>
                </a:solidFill>
              </a:rPr>
              <a:t>String</a:t>
            </a:r>
            <a:r>
              <a:rPr lang="en-US" dirty="0">
                <a:solidFill>
                  <a:srgbClr val="002060"/>
                </a:solidFill>
              </a:rPr>
              <a:t>("hello");</a:t>
            </a:r>
          </a:p>
          <a:p>
            <a:r>
              <a:rPr lang="en-US" dirty="0">
                <a:solidFill>
                  <a:srgbClr val="0070C0"/>
                </a:solidFill>
              </a:rPr>
              <a:t>let</a:t>
            </a:r>
            <a:r>
              <a:rPr lang="en-US" dirty="0">
                <a:solidFill>
                  <a:srgbClr val="002060"/>
                </a:solidFill>
              </a:rPr>
              <a:t> str3 = </a:t>
            </a:r>
            <a:r>
              <a:rPr lang="en-US" dirty="0">
                <a:solidFill>
                  <a:srgbClr val="0070C0"/>
                </a:solidFill>
              </a:rPr>
              <a:t>new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String</a:t>
            </a:r>
            <a:r>
              <a:rPr lang="en-US" dirty="0">
                <a:solidFill>
                  <a:srgbClr val="002060"/>
                </a:solidFill>
              </a:rPr>
              <a:t>("hello");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577A80-3A30-DF0E-4F8D-7A56E8E3D991}"/>
              </a:ext>
            </a:extLst>
          </p:cNvPr>
          <p:cNvSpPr/>
          <p:nvPr/>
        </p:nvSpPr>
        <p:spPr>
          <a:xfrm>
            <a:off x="2483768" y="4930080"/>
            <a:ext cx="4824536" cy="134848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let</a:t>
            </a:r>
            <a:r>
              <a:rPr lang="en-US" dirty="0">
                <a:solidFill>
                  <a:srgbClr val="002060"/>
                </a:solidFill>
              </a:rPr>
              <a:t> hi : </a:t>
            </a:r>
            <a:r>
              <a:rPr lang="en-US" dirty="0">
                <a:solidFill>
                  <a:srgbClr val="0070C0"/>
                </a:solidFill>
              </a:rPr>
              <a:t>String</a:t>
            </a:r>
            <a:r>
              <a:rPr lang="en-US" dirty="0">
                <a:solidFill>
                  <a:srgbClr val="002060"/>
                </a:solidFill>
              </a:rPr>
              <a:t> = "hi";</a:t>
            </a:r>
          </a:p>
          <a:p>
            <a:r>
              <a:rPr lang="en-US" dirty="0">
                <a:solidFill>
                  <a:srgbClr val="0070C0"/>
                </a:solidFill>
              </a:rPr>
              <a:t>let</a:t>
            </a:r>
            <a:r>
              <a:rPr lang="en-US" dirty="0">
                <a:solidFill>
                  <a:srgbClr val="002060"/>
                </a:solidFill>
              </a:rPr>
              <a:t> hello : </a:t>
            </a:r>
            <a:r>
              <a:rPr lang="en-US" dirty="0">
                <a:solidFill>
                  <a:srgbClr val="0070C0"/>
                </a:solidFill>
              </a:rPr>
              <a:t>string</a:t>
            </a:r>
            <a:r>
              <a:rPr lang="en-US" dirty="0">
                <a:solidFill>
                  <a:srgbClr val="002060"/>
                </a:solidFill>
              </a:rPr>
              <a:t> = "hello";</a:t>
            </a:r>
          </a:p>
          <a:p>
            <a:r>
              <a:rPr lang="en-US" dirty="0">
                <a:solidFill>
                  <a:srgbClr val="002060"/>
                </a:solidFill>
              </a:rPr>
              <a:t>hi = hello;	//OK</a:t>
            </a:r>
          </a:p>
          <a:p>
            <a:r>
              <a:rPr lang="en-US" dirty="0">
                <a:solidFill>
                  <a:srgbClr val="002060"/>
                </a:solidFill>
              </a:rPr>
              <a:t>hello = hi;	//ERROR</a:t>
            </a:r>
          </a:p>
        </p:txBody>
      </p:sp>
    </p:spTree>
    <p:extLst>
      <p:ext uri="{BB962C8B-B14F-4D97-AF65-F5344CB8AC3E}">
        <p14:creationId xmlns:p14="http://schemas.microsoft.com/office/powerpoint/2010/main" val="23836499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string </a:t>
            </a:r>
            <a:r>
              <a:rPr lang="en-US" dirty="0"/>
              <a:t>vs </a:t>
            </a:r>
            <a:r>
              <a:rPr lang="en-US" dirty="0">
                <a:solidFill>
                  <a:srgbClr val="0070C0"/>
                </a:solidFill>
              </a:rPr>
              <a:t>String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36F056-6355-EB74-CFB9-AA4C541700D6}"/>
              </a:ext>
            </a:extLst>
          </p:cNvPr>
          <p:cNvSpPr/>
          <p:nvPr/>
        </p:nvSpPr>
        <p:spPr>
          <a:xfrm>
            <a:off x="2051719" y="2204864"/>
            <a:ext cx="6778771" cy="42484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2060"/>
                </a:solidFill>
              </a:rPr>
              <a:t>console.log(str1==str2); 	//true</a:t>
            </a:r>
          </a:p>
          <a:p>
            <a:r>
              <a:rPr lang="en-US" dirty="0">
                <a:solidFill>
                  <a:srgbClr val="002060"/>
                </a:solidFill>
              </a:rPr>
              <a:t>console.log(str1==str3); 	//true</a:t>
            </a:r>
          </a:p>
          <a:p>
            <a:r>
              <a:rPr lang="en-US" dirty="0">
                <a:solidFill>
                  <a:srgbClr val="002060"/>
                </a:solidFill>
              </a:rPr>
              <a:t>console.log(str2==str3); 	//true</a:t>
            </a:r>
          </a:p>
          <a:p>
            <a:r>
              <a:rPr lang="en-US" dirty="0">
                <a:solidFill>
                  <a:srgbClr val="002060"/>
                </a:solidFill>
              </a:rPr>
              <a:t>console.log(str1===str2); 	//true</a:t>
            </a:r>
          </a:p>
          <a:p>
            <a:r>
              <a:rPr lang="en-US" dirty="0">
                <a:solidFill>
                  <a:srgbClr val="002060"/>
                </a:solidFill>
              </a:rPr>
              <a:t>console.log(str1===str3); 	//false</a:t>
            </a:r>
          </a:p>
          <a:p>
            <a:r>
              <a:rPr lang="en-US" dirty="0">
                <a:solidFill>
                  <a:srgbClr val="002060"/>
                </a:solidFill>
              </a:rPr>
              <a:t>console.log(str2===str3); 	//false</a:t>
            </a:r>
          </a:p>
          <a:p>
            <a:r>
              <a:rPr lang="en-US" dirty="0">
                <a:solidFill>
                  <a:srgbClr val="002060"/>
                </a:solidFill>
              </a:rPr>
              <a:t>console.log(</a:t>
            </a:r>
            <a:r>
              <a:rPr lang="en-US" dirty="0" err="1">
                <a:solidFill>
                  <a:srgbClr val="002060"/>
                </a:solidFill>
              </a:rPr>
              <a:t>typeof</a:t>
            </a:r>
            <a:r>
              <a:rPr lang="en-US" dirty="0">
                <a:solidFill>
                  <a:srgbClr val="002060"/>
                </a:solidFill>
              </a:rPr>
              <a:t> str1); 	//string</a:t>
            </a:r>
          </a:p>
          <a:p>
            <a:r>
              <a:rPr lang="en-US" dirty="0">
                <a:solidFill>
                  <a:srgbClr val="002060"/>
                </a:solidFill>
              </a:rPr>
              <a:t>console.log(</a:t>
            </a:r>
            <a:r>
              <a:rPr lang="en-US" dirty="0" err="1">
                <a:solidFill>
                  <a:srgbClr val="002060"/>
                </a:solidFill>
              </a:rPr>
              <a:t>typeof</a:t>
            </a:r>
            <a:r>
              <a:rPr lang="en-US" dirty="0">
                <a:solidFill>
                  <a:srgbClr val="002060"/>
                </a:solidFill>
              </a:rPr>
              <a:t> str2); 	//string</a:t>
            </a:r>
          </a:p>
          <a:p>
            <a:r>
              <a:rPr lang="en-US" dirty="0">
                <a:solidFill>
                  <a:srgbClr val="002060"/>
                </a:solidFill>
              </a:rPr>
              <a:t>console.log(</a:t>
            </a:r>
            <a:r>
              <a:rPr lang="en-US" dirty="0" err="1">
                <a:solidFill>
                  <a:srgbClr val="002060"/>
                </a:solidFill>
              </a:rPr>
              <a:t>typeof</a:t>
            </a:r>
            <a:r>
              <a:rPr lang="en-US" dirty="0">
                <a:solidFill>
                  <a:srgbClr val="002060"/>
                </a:solidFill>
              </a:rPr>
              <a:t> str3); 	//object</a:t>
            </a:r>
          </a:p>
          <a:p>
            <a:r>
              <a:rPr lang="en-US" dirty="0">
                <a:solidFill>
                  <a:srgbClr val="002060"/>
                </a:solidFill>
              </a:rPr>
              <a:t>console.log(</a:t>
            </a:r>
            <a:r>
              <a:rPr lang="en-US" dirty="0" err="1">
                <a:solidFill>
                  <a:srgbClr val="002060"/>
                </a:solidFill>
              </a:rPr>
              <a:t>typeof</a:t>
            </a:r>
            <a:r>
              <a:rPr lang="en-US" dirty="0">
                <a:solidFill>
                  <a:srgbClr val="002060"/>
                </a:solidFill>
              </a:rPr>
              <a:t> str1 === 'string’); 	//true</a:t>
            </a:r>
          </a:p>
          <a:p>
            <a:r>
              <a:rPr lang="en-US" dirty="0">
                <a:solidFill>
                  <a:srgbClr val="002060"/>
                </a:solidFill>
              </a:rPr>
              <a:t>console.log(</a:t>
            </a:r>
            <a:r>
              <a:rPr lang="en-US" dirty="0" err="1">
                <a:solidFill>
                  <a:srgbClr val="002060"/>
                </a:solidFill>
              </a:rPr>
              <a:t>typeof</a:t>
            </a:r>
            <a:r>
              <a:rPr lang="en-US" dirty="0">
                <a:solidFill>
                  <a:srgbClr val="002060"/>
                </a:solidFill>
              </a:rPr>
              <a:t> str2 === 'string’); 	//true</a:t>
            </a:r>
          </a:p>
          <a:p>
            <a:r>
              <a:rPr lang="en-US" dirty="0">
                <a:solidFill>
                  <a:srgbClr val="002060"/>
                </a:solidFill>
              </a:rPr>
              <a:t>console.log(</a:t>
            </a:r>
            <a:r>
              <a:rPr lang="en-US" dirty="0" err="1">
                <a:solidFill>
                  <a:srgbClr val="002060"/>
                </a:solidFill>
              </a:rPr>
              <a:t>typeof</a:t>
            </a:r>
            <a:r>
              <a:rPr lang="en-US" dirty="0">
                <a:solidFill>
                  <a:srgbClr val="002060"/>
                </a:solidFill>
              </a:rPr>
              <a:t> str3 === 'string’); 	//false</a:t>
            </a:r>
          </a:p>
          <a:p>
            <a:r>
              <a:rPr lang="en-US" dirty="0">
                <a:solidFill>
                  <a:srgbClr val="002060"/>
                </a:solidFill>
              </a:rPr>
              <a:t>console.log(str1 </a:t>
            </a:r>
            <a:r>
              <a:rPr lang="en-US" dirty="0" err="1">
                <a:solidFill>
                  <a:srgbClr val="002060"/>
                </a:solidFill>
              </a:rPr>
              <a:t>instanceof</a:t>
            </a:r>
            <a:r>
              <a:rPr lang="en-US" dirty="0">
                <a:solidFill>
                  <a:srgbClr val="002060"/>
                </a:solidFill>
              </a:rPr>
              <a:t> String);	//ERROR</a:t>
            </a:r>
          </a:p>
          <a:p>
            <a:r>
              <a:rPr lang="en-US" dirty="0">
                <a:solidFill>
                  <a:srgbClr val="002060"/>
                </a:solidFill>
              </a:rPr>
              <a:t>console.log(str2 </a:t>
            </a:r>
            <a:r>
              <a:rPr lang="en-US" dirty="0" err="1">
                <a:solidFill>
                  <a:srgbClr val="002060"/>
                </a:solidFill>
              </a:rPr>
              <a:t>instanceof</a:t>
            </a:r>
            <a:r>
              <a:rPr lang="en-US" dirty="0">
                <a:solidFill>
                  <a:srgbClr val="002060"/>
                </a:solidFill>
              </a:rPr>
              <a:t> String); 	//ERROR</a:t>
            </a:r>
          </a:p>
          <a:p>
            <a:r>
              <a:rPr lang="en-US" dirty="0">
                <a:solidFill>
                  <a:srgbClr val="002060"/>
                </a:solidFill>
              </a:rPr>
              <a:t>console.log(str3 </a:t>
            </a:r>
            <a:r>
              <a:rPr lang="en-US" dirty="0" err="1">
                <a:solidFill>
                  <a:srgbClr val="002060"/>
                </a:solidFill>
              </a:rPr>
              <a:t>instanceof</a:t>
            </a:r>
            <a:r>
              <a:rPr lang="en-US" dirty="0">
                <a:solidFill>
                  <a:srgbClr val="002060"/>
                </a:solidFill>
              </a:rPr>
              <a:t> String); 	//true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445B0B-157E-B038-18E7-0A54956ED596}"/>
              </a:ext>
            </a:extLst>
          </p:cNvPr>
          <p:cNvSpPr/>
          <p:nvPr/>
        </p:nvSpPr>
        <p:spPr>
          <a:xfrm>
            <a:off x="6023026" y="2049760"/>
            <a:ext cx="2945294" cy="947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let</a:t>
            </a:r>
            <a:r>
              <a:rPr lang="en-US" dirty="0">
                <a:solidFill>
                  <a:srgbClr val="002060"/>
                </a:solidFill>
              </a:rPr>
              <a:t> str1 = "hello";</a:t>
            </a:r>
          </a:p>
          <a:p>
            <a:r>
              <a:rPr lang="en-US" dirty="0">
                <a:solidFill>
                  <a:srgbClr val="0070C0"/>
                </a:solidFill>
              </a:rPr>
              <a:t>let</a:t>
            </a:r>
            <a:r>
              <a:rPr lang="en-US" dirty="0">
                <a:solidFill>
                  <a:srgbClr val="002060"/>
                </a:solidFill>
              </a:rPr>
              <a:t> str2 = </a:t>
            </a:r>
            <a:r>
              <a:rPr lang="en-US" dirty="0">
                <a:solidFill>
                  <a:srgbClr val="0070C0"/>
                </a:solidFill>
              </a:rPr>
              <a:t>String</a:t>
            </a:r>
            <a:r>
              <a:rPr lang="en-US" dirty="0">
                <a:solidFill>
                  <a:srgbClr val="002060"/>
                </a:solidFill>
              </a:rPr>
              <a:t>("hello");</a:t>
            </a:r>
          </a:p>
          <a:p>
            <a:r>
              <a:rPr lang="en-US" dirty="0">
                <a:solidFill>
                  <a:srgbClr val="0070C0"/>
                </a:solidFill>
              </a:rPr>
              <a:t>let</a:t>
            </a:r>
            <a:r>
              <a:rPr lang="en-US" dirty="0">
                <a:solidFill>
                  <a:srgbClr val="002060"/>
                </a:solidFill>
              </a:rPr>
              <a:t> str3 = </a:t>
            </a:r>
            <a:r>
              <a:rPr lang="en-US" dirty="0">
                <a:solidFill>
                  <a:srgbClr val="0070C0"/>
                </a:solidFill>
              </a:rPr>
              <a:t>new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String</a:t>
            </a:r>
            <a:r>
              <a:rPr lang="en-US" dirty="0">
                <a:solidFill>
                  <a:srgbClr val="002060"/>
                </a:solidFill>
              </a:rPr>
              <a:t>("hello");</a:t>
            </a:r>
          </a:p>
        </p:txBody>
      </p:sp>
    </p:spTree>
    <p:extLst>
      <p:ext uri="{BB962C8B-B14F-4D97-AF65-F5344CB8AC3E}">
        <p14:creationId xmlns:p14="http://schemas.microsoft.com/office/powerpoint/2010/main" val="13030535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string </a:t>
            </a:r>
            <a:r>
              <a:rPr lang="en-US" dirty="0"/>
              <a:t>vs </a:t>
            </a:r>
            <a:r>
              <a:rPr lang="en-US" dirty="0">
                <a:solidFill>
                  <a:srgbClr val="0070C0"/>
                </a:solidFill>
              </a:rPr>
              <a:t>String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BA59948-4432-0EAF-DD15-5CC0371653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3120726"/>
              </p:ext>
            </p:extLst>
          </p:nvPr>
        </p:nvGraphicFramePr>
        <p:xfrm>
          <a:off x="1979712" y="2132857"/>
          <a:ext cx="6953976" cy="4524418"/>
        </p:xfrm>
        <a:graphic>
          <a:graphicData uri="http://schemas.openxmlformats.org/drawingml/2006/table">
            <a:tbl>
              <a:tblPr/>
              <a:tblGrid>
                <a:gridCol w="3476988">
                  <a:extLst>
                    <a:ext uri="{9D8B030D-6E8A-4147-A177-3AD203B41FA5}">
                      <a16:colId xmlns:a16="http://schemas.microsoft.com/office/drawing/2014/main" val="3288159147"/>
                    </a:ext>
                  </a:extLst>
                </a:gridCol>
                <a:gridCol w="3476988">
                  <a:extLst>
                    <a:ext uri="{9D8B030D-6E8A-4147-A177-3AD203B41FA5}">
                      <a16:colId xmlns:a16="http://schemas.microsoft.com/office/drawing/2014/main" val="2026055510"/>
                    </a:ext>
                  </a:extLst>
                </a:gridCol>
              </a:tblGrid>
              <a:tr h="384888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kern="0" baseline="0" dirty="0">
                          <a:solidFill>
                            <a:srgbClr val="0070C0"/>
                          </a:solidFill>
                          <a:effectLst/>
                        </a:rPr>
                        <a:t>string primitive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kern="0" baseline="0" dirty="0">
                          <a:solidFill>
                            <a:srgbClr val="0070C0"/>
                          </a:solidFill>
                          <a:effectLst/>
                        </a:rPr>
                        <a:t>String object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138264"/>
                  </a:ext>
                </a:extLst>
              </a:tr>
              <a:tr h="424981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50" b="0" kern="0" baseline="0" dirty="0">
                          <a:effectLst/>
                        </a:rPr>
                        <a:t>The string primitives are used extensively.</a:t>
                      </a:r>
                    </a:p>
                  </a:txBody>
                  <a:tcPr marL="76200" marR="76200" marT="106680" marB="1066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50" b="0" kern="0" baseline="0">
                          <a:effectLst/>
                        </a:rPr>
                        <a:t>The String object are scarcely used.</a:t>
                      </a:r>
                    </a:p>
                  </a:txBody>
                  <a:tcPr marL="76200" marR="76200" marT="106680" marB="1066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0291823"/>
                  </a:ext>
                </a:extLst>
              </a:tr>
              <a:tr h="557403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50" b="0" kern="0" baseline="0" dirty="0">
                          <a:effectLst/>
                        </a:rPr>
                        <a:t>The string primitives only hold the value.</a:t>
                      </a:r>
                    </a:p>
                  </a:txBody>
                  <a:tcPr marL="76200" marR="76200" marT="106680" marB="1066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50" b="0" kern="0" baseline="0" dirty="0">
                          <a:effectLst/>
                        </a:rPr>
                        <a:t>The String object have the ability to hold the property.</a:t>
                      </a:r>
                    </a:p>
                  </a:txBody>
                  <a:tcPr marL="76200" marR="76200" marT="106680" marB="1066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6854349"/>
                  </a:ext>
                </a:extLst>
              </a:tr>
              <a:tr h="424981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50" b="0" kern="0" baseline="0" dirty="0">
                          <a:effectLst/>
                        </a:rPr>
                        <a:t>The string are immutable thus are thread safe.</a:t>
                      </a:r>
                    </a:p>
                  </a:txBody>
                  <a:tcPr marL="76200" marR="76200" marT="106680" marB="1066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50" b="0" kern="0" baseline="0" dirty="0">
                          <a:effectLst/>
                        </a:rPr>
                        <a:t>The String object is mutable.</a:t>
                      </a:r>
                    </a:p>
                  </a:txBody>
                  <a:tcPr marL="76200" marR="76200" marT="106680" marB="1066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2961625"/>
                  </a:ext>
                </a:extLst>
              </a:tr>
              <a:tr h="424981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50" b="0" kern="0" baseline="0" dirty="0">
                          <a:effectLst/>
                        </a:rPr>
                        <a:t>The string primitive has no methods.</a:t>
                      </a:r>
                    </a:p>
                  </a:txBody>
                  <a:tcPr marL="76200" marR="76200" marT="106680" marB="1066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50" b="0" kern="0" baseline="0" dirty="0">
                          <a:effectLst/>
                        </a:rPr>
                        <a:t>The String object has methods.</a:t>
                      </a:r>
                    </a:p>
                  </a:txBody>
                  <a:tcPr marL="76200" marR="76200" marT="106680" marB="1066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2479146"/>
                  </a:ext>
                </a:extLst>
              </a:tr>
              <a:tr h="625443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50" b="0" kern="0" baseline="0" dirty="0">
                          <a:effectLst/>
                        </a:rPr>
                        <a:t>Cannot create two different literals with the same value.</a:t>
                      </a:r>
                    </a:p>
                  </a:txBody>
                  <a:tcPr marL="76200" marR="76200" marT="106680" marB="1066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50" b="0" kern="0" baseline="0" dirty="0">
                          <a:effectLst/>
                        </a:rPr>
                        <a:t>You can create new objects with the keyword ‘new’.</a:t>
                      </a:r>
                    </a:p>
                  </a:txBody>
                  <a:tcPr marL="76200" marR="76200" marT="106680" marB="1066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982591"/>
                  </a:ext>
                </a:extLst>
              </a:tr>
              <a:tr h="424981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50" b="0" kern="0" baseline="0" dirty="0">
                          <a:effectLst/>
                        </a:rPr>
                        <a:t>It is a primitive data type.</a:t>
                      </a:r>
                    </a:p>
                  </a:txBody>
                  <a:tcPr marL="76200" marR="76200" marT="106680" marB="1066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50" b="0" kern="0" baseline="0" dirty="0">
                          <a:effectLst/>
                        </a:rPr>
                        <a:t>Wraps primitive data type to create an object.</a:t>
                      </a:r>
                    </a:p>
                  </a:txBody>
                  <a:tcPr marL="76200" marR="76200" marT="106680" marB="1066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0411401"/>
                  </a:ext>
                </a:extLst>
              </a:tr>
              <a:tr h="557403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50" b="0" kern="0" baseline="0" dirty="0">
                          <a:effectLst/>
                        </a:rPr>
                        <a:t>Passed by value that is copy of primitive itself is passed.</a:t>
                      </a:r>
                    </a:p>
                  </a:txBody>
                  <a:tcPr marL="76200" marR="76200" marT="106680" marB="1066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50" b="0" kern="0" baseline="0" dirty="0">
                          <a:effectLst/>
                        </a:rPr>
                        <a:t>Passed by reference to the actual data.</a:t>
                      </a:r>
                    </a:p>
                  </a:txBody>
                  <a:tcPr marL="76200" marR="76200" marT="106680" marB="1066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2062515"/>
                  </a:ext>
                </a:extLst>
              </a:tr>
              <a:tr h="625443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50" b="0" kern="0" baseline="0" dirty="0">
                          <a:effectLst/>
                        </a:rPr>
                        <a:t>When using eval() these are directly treated as source code.</a:t>
                      </a:r>
                    </a:p>
                  </a:txBody>
                  <a:tcPr marL="76200" marR="76200" marT="106680" marB="1066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50" b="0" kern="0" baseline="0" dirty="0">
                          <a:effectLst/>
                        </a:rPr>
                        <a:t>When using eval() these are treaded as a string.</a:t>
                      </a:r>
                    </a:p>
                  </a:txBody>
                  <a:tcPr marL="76200" marR="76200" marT="106680" marB="1066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16367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450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Array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Tuple</a:t>
            </a:r>
            <a:r>
              <a:rPr lang="en-US" dirty="0"/>
              <a:t>	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36F056-6355-EB74-CFB9-AA4C541700D6}"/>
              </a:ext>
            </a:extLst>
          </p:cNvPr>
          <p:cNvSpPr/>
          <p:nvPr/>
        </p:nvSpPr>
        <p:spPr>
          <a:xfrm>
            <a:off x="2159732" y="2132856"/>
            <a:ext cx="5846938" cy="64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let</a:t>
            </a:r>
            <a:r>
              <a:rPr lang="en-US" dirty="0">
                <a:solidFill>
                  <a:srgbClr val="002060"/>
                </a:solidFill>
              </a:rPr>
              <a:t> fruits : </a:t>
            </a:r>
            <a:r>
              <a:rPr lang="en-US" dirty="0">
                <a:solidFill>
                  <a:srgbClr val="0070C0"/>
                </a:solidFill>
              </a:rPr>
              <a:t>string</a:t>
            </a:r>
            <a:r>
              <a:rPr lang="en-US" dirty="0">
                <a:solidFill>
                  <a:srgbClr val="002060"/>
                </a:solidFill>
              </a:rPr>
              <a:t>[] = [“Apple”, “Orange”, “Banana”];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26925E-2066-2A23-414A-D5BB5AE9E104}"/>
              </a:ext>
            </a:extLst>
          </p:cNvPr>
          <p:cNvSpPr/>
          <p:nvPr/>
        </p:nvSpPr>
        <p:spPr>
          <a:xfrm>
            <a:off x="2181446" y="2924944"/>
            <a:ext cx="5825224" cy="64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let</a:t>
            </a:r>
            <a:r>
              <a:rPr lang="en-US" dirty="0">
                <a:solidFill>
                  <a:srgbClr val="002060"/>
                </a:solidFill>
              </a:rPr>
              <a:t> fruits : </a:t>
            </a:r>
            <a:r>
              <a:rPr lang="en-US" dirty="0">
                <a:solidFill>
                  <a:srgbClr val="0070C0"/>
                </a:solidFill>
              </a:rPr>
              <a:t>Array</a:t>
            </a:r>
            <a:r>
              <a:rPr lang="en-US" dirty="0">
                <a:solidFill>
                  <a:srgbClr val="002060"/>
                </a:solidFill>
              </a:rPr>
              <a:t>&lt;</a:t>
            </a:r>
            <a:r>
              <a:rPr lang="en-US" dirty="0">
                <a:solidFill>
                  <a:srgbClr val="0070C0"/>
                </a:solidFill>
              </a:rPr>
              <a:t>string</a:t>
            </a:r>
            <a:r>
              <a:rPr lang="en-US" dirty="0">
                <a:solidFill>
                  <a:srgbClr val="002060"/>
                </a:solidFill>
              </a:rPr>
              <a:t>&gt; = [“Apple”, “Orange”, “Banana”];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81693CD-2CF3-2931-6A01-3145A2B2FF01}"/>
              </a:ext>
            </a:extLst>
          </p:cNvPr>
          <p:cNvSpPr/>
          <p:nvPr/>
        </p:nvSpPr>
        <p:spPr>
          <a:xfrm>
            <a:off x="2195736" y="4437112"/>
            <a:ext cx="5825224" cy="15841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let</a:t>
            </a:r>
            <a:r>
              <a:rPr lang="en-US" dirty="0">
                <a:solidFill>
                  <a:srgbClr val="002060"/>
                </a:solidFill>
              </a:rPr>
              <a:t> user: [</a:t>
            </a:r>
            <a:r>
              <a:rPr lang="en-US" dirty="0">
                <a:solidFill>
                  <a:srgbClr val="0070C0"/>
                </a:solidFill>
              </a:rPr>
              <a:t>number</a:t>
            </a:r>
            <a:r>
              <a:rPr lang="en-US" dirty="0">
                <a:solidFill>
                  <a:srgbClr val="002060"/>
                </a:solidFill>
              </a:rPr>
              <a:t>, </a:t>
            </a:r>
            <a:r>
              <a:rPr lang="en-US" dirty="0">
                <a:solidFill>
                  <a:srgbClr val="0070C0"/>
                </a:solidFill>
              </a:rPr>
              <a:t>string</a:t>
            </a:r>
            <a:r>
              <a:rPr lang="en-US" dirty="0">
                <a:solidFill>
                  <a:srgbClr val="002060"/>
                </a:solidFill>
              </a:rPr>
              <a:t>] = [100, "Steve"];</a:t>
            </a:r>
          </a:p>
          <a:p>
            <a:r>
              <a:rPr lang="en-US" dirty="0">
                <a:solidFill>
                  <a:srgbClr val="002060"/>
                </a:solidFill>
              </a:rPr>
              <a:t>console.log(user[0]); //access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dirty="0" err="1">
                <a:solidFill>
                  <a:srgbClr val="002060"/>
                </a:solidFill>
              </a:rPr>
              <a:t>user.push</a:t>
            </a:r>
            <a:r>
              <a:rPr lang="en-US" dirty="0">
                <a:solidFill>
                  <a:srgbClr val="002060"/>
                </a:solidFill>
              </a:rPr>
              <a:t>(200, "Smith"); //add</a:t>
            </a:r>
          </a:p>
          <a:p>
            <a:r>
              <a:rPr lang="en-US" dirty="0">
                <a:solidFill>
                  <a:srgbClr val="002060"/>
                </a:solidFill>
              </a:rPr>
              <a:t>console.log(user); //[ 100, 'Steve', 200, 'Smith' ]</a:t>
            </a:r>
          </a:p>
        </p:txBody>
      </p:sp>
    </p:spTree>
    <p:extLst>
      <p:ext uri="{BB962C8B-B14F-4D97-AF65-F5344CB8AC3E}">
        <p14:creationId xmlns:p14="http://schemas.microsoft.com/office/powerpoint/2010/main" val="17495023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Enum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Union</a:t>
            </a:r>
          </a:p>
          <a:p>
            <a:pPr lvl="1"/>
            <a:r>
              <a:rPr lang="en-US" dirty="0"/>
              <a:t>syntax (type1 | type2 | type3 | .. | </a:t>
            </a:r>
            <a:r>
              <a:rPr lang="en-US" dirty="0" err="1"/>
              <a:t>typeN</a:t>
            </a:r>
            <a:r>
              <a:rPr lang="en-US" dirty="0"/>
              <a:t>)</a:t>
            </a:r>
          </a:p>
          <a:p>
            <a:pPr marL="82296" indent="0">
              <a:buNone/>
            </a:pPr>
            <a:r>
              <a:rPr lang="en-US" dirty="0"/>
              <a:t>	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36F056-6355-EB74-CFB9-AA4C541700D6}"/>
              </a:ext>
            </a:extLst>
          </p:cNvPr>
          <p:cNvSpPr/>
          <p:nvPr/>
        </p:nvSpPr>
        <p:spPr>
          <a:xfrm>
            <a:off x="2159732" y="2132856"/>
            <a:ext cx="5846938" cy="14401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rgbClr val="0070C0"/>
                </a:solidFill>
              </a:rPr>
              <a:t>enum</a:t>
            </a:r>
            <a:r>
              <a:rPr lang="en-US" dirty="0">
                <a:solidFill>
                  <a:srgbClr val="002060"/>
                </a:solidFill>
              </a:rPr>
              <a:t> {</a:t>
            </a:r>
          </a:p>
          <a:p>
            <a:r>
              <a:rPr lang="en-US" dirty="0">
                <a:solidFill>
                  <a:srgbClr val="002060"/>
                </a:solidFill>
              </a:rPr>
              <a:t>	Sunday,  Monday,  Tuesday, Wednesday, Thursday, 	Friday, Saturday</a:t>
            </a:r>
          </a:p>
          <a:p>
            <a:r>
              <a:rPr lang="en-US" dirty="0">
                <a:solidFill>
                  <a:srgbClr val="002060"/>
                </a:solidFill>
              </a:rPr>
              <a:t>};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81693CD-2CF3-2931-6A01-3145A2B2FF01}"/>
              </a:ext>
            </a:extLst>
          </p:cNvPr>
          <p:cNvSpPr/>
          <p:nvPr/>
        </p:nvSpPr>
        <p:spPr>
          <a:xfrm>
            <a:off x="2195736" y="4797152"/>
            <a:ext cx="5825224" cy="19442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let</a:t>
            </a:r>
            <a:r>
              <a:rPr lang="en-US" dirty="0">
                <a:solidFill>
                  <a:srgbClr val="002060"/>
                </a:solidFill>
              </a:rPr>
              <a:t> code: (</a:t>
            </a:r>
            <a:r>
              <a:rPr lang="en-US" dirty="0">
                <a:solidFill>
                  <a:srgbClr val="0070C0"/>
                </a:solidFill>
              </a:rPr>
              <a:t>number </a:t>
            </a:r>
            <a:r>
              <a:rPr lang="en-US" dirty="0">
                <a:solidFill>
                  <a:srgbClr val="002060"/>
                </a:solidFill>
              </a:rPr>
              <a:t>| </a:t>
            </a:r>
            <a:r>
              <a:rPr lang="en-US" dirty="0">
                <a:solidFill>
                  <a:srgbClr val="0070C0"/>
                </a:solidFill>
              </a:rPr>
              <a:t>string</a:t>
            </a:r>
            <a:r>
              <a:rPr lang="en-US" dirty="0">
                <a:solidFill>
                  <a:srgbClr val="002060"/>
                </a:solidFill>
              </a:rPr>
              <a:t>);</a:t>
            </a:r>
          </a:p>
          <a:p>
            <a:r>
              <a:rPr lang="en-US" dirty="0">
                <a:solidFill>
                  <a:srgbClr val="002060"/>
                </a:solidFill>
              </a:rPr>
              <a:t>code = 123;</a:t>
            </a:r>
          </a:p>
          <a:p>
            <a:r>
              <a:rPr lang="en-US" dirty="0">
                <a:solidFill>
                  <a:srgbClr val="002060"/>
                </a:solidFill>
              </a:rPr>
              <a:t>code = “</a:t>
            </a:r>
            <a:r>
              <a:rPr lang="en-US" dirty="0" err="1">
                <a:solidFill>
                  <a:srgbClr val="002060"/>
                </a:solidFill>
              </a:rPr>
              <a:t>abc</a:t>
            </a:r>
            <a:r>
              <a:rPr lang="en-US" dirty="0">
                <a:solidFill>
                  <a:srgbClr val="002060"/>
                </a:solidFill>
              </a:rPr>
              <a:t>”;</a:t>
            </a:r>
          </a:p>
          <a:p>
            <a:r>
              <a:rPr lang="en-US" dirty="0">
                <a:solidFill>
                  <a:srgbClr val="0070C0"/>
                </a:solidFill>
              </a:rPr>
              <a:t>function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displayCode</a:t>
            </a:r>
            <a:r>
              <a:rPr lang="en-US" dirty="0">
                <a:solidFill>
                  <a:srgbClr val="002060"/>
                </a:solidFill>
              </a:rPr>
              <a:t>(code : </a:t>
            </a:r>
            <a:r>
              <a:rPr lang="en-US" dirty="0">
                <a:solidFill>
                  <a:srgbClr val="0070C0"/>
                </a:solidFill>
              </a:rPr>
              <a:t>number</a:t>
            </a:r>
            <a:r>
              <a:rPr lang="en-US" dirty="0">
                <a:solidFill>
                  <a:srgbClr val="002060"/>
                </a:solidFill>
              </a:rPr>
              <a:t> | </a:t>
            </a:r>
            <a:r>
              <a:rPr lang="en-US" dirty="0">
                <a:solidFill>
                  <a:srgbClr val="0070C0"/>
                </a:solidFill>
              </a:rPr>
              <a:t>string</a:t>
            </a:r>
            <a:r>
              <a:rPr lang="en-US" dirty="0">
                <a:solidFill>
                  <a:srgbClr val="002060"/>
                </a:solidFill>
              </a:rPr>
              <a:t>) {</a:t>
            </a:r>
          </a:p>
          <a:p>
            <a:r>
              <a:rPr lang="en-US" dirty="0">
                <a:solidFill>
                  <a:srgbClr val="002060"/>
                </a:solidFill>
              </a:rPr>
              <a:t>	console.log(code);</a:t>
            </a:r>
          </a:p>
          <a:p>
            <a:r>
              <a:rPr lang="en-US" dirty="0">
                <a:solidFill>
                  <a:srgbClr val="00206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798856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Casting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as</a:t>
            </a:r>
            <a:r>
              <a:rPr lang="en-US" dirty="0"/>
              <a:t> keyword to cast types</a:t>
            </a:r>
          </a:p>
          <a:p>
            <a:pPr lvl="1"/>
            <a:r>
              <a:rPr lang="en-US" dirty="0"/>
              <a:t>change the type of the given variable but doesn’t change the type of the data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&lt;&gt;</a:t>
            </a:r>
            <a:r>
              <a:rPr lang="en-US" dirty="0"/>
              <a:t> casting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26925E-2066-2A23-414A-D5BB5AE9E104}"/>
              </a:ext>
            </a:extLst>
          </p:cNvPr>
          <p:cNvSpPr/>
          <p:nvPr/>
        </p:nvSpPr>
        <p:spPr>
          <a:xfrm>
            <a:off x="2159732" y="3140968"/>
            <a:ext cx="4824536" cy="10081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x: </a:t>
            </a:r>
            <a:r>
              <a:rPr 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unknown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'hello'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console.log((x as </a:t>
            </a:r>
            <a:r>
              <a:rPr 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).length);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D1FB0D-9CFE-DE86-73FE-F0824EFD0F82}"/>
              </a:ext>
            </a:extLst>
          </p:cNvPr>
          <p:cNvSpPr/>
          <p:nvPr/>
        </p:nvSpPr>
        <p:spPr>
          <a:xfrm>
            <a:off x="2159732" y="5158172"/>
            <a:ext cx="4824536" cy="10902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x: </a:t>
            </a:r>
            <a:r>
              <a:rPr 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unknown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'hello'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console.log((&lt;</a:t>
            </a:r>
            <a:r>
              <a:rPr 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&gt;x).length);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44856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TypeScript has special type that may not refer to any specific type of data</a:t>
            </a:r>
          </a:p>
          <a:p>
            <a:r>
              <a:rPr lang="en-US" dirty="0">
                <a:solidFill>
                  <a:srgbClr val="0070C0"/>
                </a:solidFill>
              </a:rPr>
              <a:t>any</a:t>
            </a:r>
            <a:r>
              <a:rPr lang="en-US" dirty="0"/>
              <a:t> is a type that disable type checking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36F056-6355-EB74-CFB9-AA4C541700D6}"/>
              </a:ext>
            </a:extLst>
          </p:cNvPr>
          <p:cNvSpPr/>
          <p:nvPr/>
        </p:nvSpPr>
        <p:spPr>
          <a:xfrm>
            <a:off x="2186030" y="3524064"/>
            <a:ext cx="6058378" cy="9850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let</a:t>
            </a:r>
            <a:r>
              <a:rPr lang="en-US" dirty="0">
                <a:solidFill>
                  <a:srgbClr val="002060"/>
                </a:solidFill>
              </a:rPr>
              <a:t> b = </a:t>
            </a:r>
            <a:r>
              <a:rPr lang="en-US" dirty="0">
                <a:solidFill>
                  <a:srgbClr val="0070C0"/>
                </a:solidFill>
              </a:rPr>
              <a:t>true</a:t>
            </a:r>
            <a:r>
              <a:rPr lang="en-US" dirty="0">
                <a:solidFill>
                  <a:srgbClr val="002060"/>
                </a:solidFill>
              </a:rPr>
              <a:t>;</a:t>
            </a:r>
          </a:p>
          <a:p>
            <a:r>
              <a:rPr lang="en-US" dirty="0">
                <a:solidFill>
                  <a:srgbClr val="002060"/>
                </a:solidFill>
              </a:rPr>
              <a:t>b = “string”; </a:t>
            </a:r>
          </a:p>
          <a:p>
            <a:r>
              <a:rPr lang="en-US" dirty="0">
                <a:solidFill>
                  <a:srgbClr val="002060"/>
                </a:solidFill>
              </a:rPr>
              <a:t>//Error: Type ‘string’ is not assignable to type ‘</a:t>
            </a:r>
            <a:r>
              <a:rPr lang="en-US" dirty="0" err="1">
                <a:solidFill>
                  <a:srgbClr val="002060"/>
                </a:solidFill>
              </a:rPr>
              <a:t>boolean</a:t>
            </a:r>
            <a:r>
              <a:rPr lang="en-US" dirty="0">
                <a:solidFill>
                  <a:srgbClr val="002060"/>
                </a:solidFill>
              </a:rPr>
              <a:t>’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0EADF9-7CE8-622A-C415-1811943BBF7C}"/>
              </a:ext>
            </a:extLst>
          </p:cNvPr>
          <p:cNvSpPr/>
          <p:nvPr/>
        </p:nvSpPr>
        <p:spPr>
          <a:xfrm>
            <a:off x="2195736" y="5036232"/>
            <a:ext cx="6058378" cy="9850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let</a:t>
            </a:r>
            <a:r>
              <a:rPr lang="en-US" dirty="0">
                <a:solidFill>
                  <a:srgbClr val="002060"/>
                </a:solidFill>
              </a:rPr>
              <a:t> b : </a:t>
            </a:r>
            <a:r>
              <a:rPr lang="en-US" dirty="0">
                <a:solidFill>
                  <a:srgbClr val="0070C0"/>
                </a:solidFill>
              </a:rPr>
              <a:t>any</a:t>
            </a:r>
            <a:r>
              <a:rPr lang="en-US" dirty="0">
                <a:solidFill>
                  <a:srgbClr val="002060"/>
                </a:solidFill>
              </a:rPr>
              <a:t> = true;</a:t>
            </a:r>
          </a:p>
          <a:p>
            <a:r>
              <a:rPr lang="en-US" dirty="0">
                <a:solidFill>
                  <a:srgbClr val="002060"/>
                </a:solidFill>
              </a:rPr>
              <a:t>b = “string”; </a:t>
            </a:r>
          </a:p>
          <a:p>
            <a:r>
              <a:rPr lang="en-US" dirty="0">
                <a:solidFill>
                  <a:srgbClr val="002060"/>
                </a:solidFill>
              </a:rPr>
              <a:t>//no error as it can be ‘any’ type</a:t>
            </a:r>
          </a:p>
        </p:txBody>
      </p:sp>
    </p:spTree>
    <p:extLst>
      <p:ext uri="{BB962C8B-B14F-4D97-AF65-F5344CB8AC3E}">
        <p14:creationId xmlns:p14="http://schemas.microsoft.com/office/powerpoint/2010/main" val="16256121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unknown</a:t>
            </a:r>
            <a:r>
              <a:rPr lang="en-US" dirty="0"/>
              <a:t> is a similar but safer alternative to </a:t>
            </a:r>
            <a:r>
              <a:rPr lang="en-US" dirty="0">
                <a:solidFill>
                  <a:srgbClr val="0070C0"/>
                </a:solidFill>
              </a:rPr>
              <a:t>any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0EADF9-7CE8-622A-C415-1811943BBF7C}"/>
              </a:ext>
            </a:extLst>
          </p:cNvPr>
          <p:cNvSpPr/>
          <p:nvPr/>
        </p:nvSpPr>
        <p:spPr>
          <a:xfrm>
            <a:off x="2195736" y="3212976"/>
            <a:ext cx="6058378" cy="9850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let</a:t>
            </a:r>
            <a:r>
              <a:rPr lang="en-US" dirty="0">
                <a:solidFill>
                  <a:srgbClr val="002060"/>
                </a:solidFill>
              </a:rPr>
              <a:t> b :  </a:t>
            </a:r>
            <a:r>
              <a:rPr lang="en-US" dirty="0">
                <a:solidFill>
                  <a:srgbClr val="0070C0"/>
                </a:solidFill>
              </a:rPr>
              <a:t>unknown</a:t>
            </a:r>
            <a:r>
              <a:rPr lang="en-US" dirty="0">
                <a:solidFill>
                  <a:srgbClr val="002060"/>
                </a:solidFill>
              </a:rPr>
              <a:t> = </a:t>
            </a:r>
            <a:r>
              <a:rPr lang="en-US" dirty="0">
                <a:solidFill>
                  <a:srgbClr val="0070C0"/>
                </a:solidFill>
              </a:rPr>
              <a:t>true</a:t>
            </a:r>
            <a:r>
              <a:rPr lang="en-US" dirty="0">
                <a:solidFill>
                  <a:srgbClr val="002060"/>
                </a:solidFill>
              </a:rPr>
              <a:t>;</a:t>
            </a:r>
          </a:p>
          <a:p>
            <a:r>
              <a:rPr lang="en-US" dirty="0">
                <a:solidFill>
                  <a:srgbClr val="002060"/>
                </a:solidFill>
              </a:rPr>
              <a:t>b = “string”; </a:t>
            </a:r>
          </a:p>
          <a:p>
            <a:r>
              <a:rPr lang="en-US" dirty="0">
                <a:solidFill>
                  <a:srgbClr val="002060"/>
                </a:solidFill>
              </a:rPr>
              <a:t>//no error </a:t>
            </a:r>
          </a:p>
        </p:txBody>
      </p:sp>
    </p:spTree>
    <p:extLst>
      <p:ext uri="{BB962C8B-B14F-4D97-AF65-F5344CB8AC3E}">
        <p14:creationId xmlns:p14="http://schemas.microsoft.com/office/powerpoint/2010/main" val="4713672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any </a:t>
            </a:r>
            <a:r>
              <a:rPr lang="en-US" dirty="0"/>
              <a:t>vs</a:t>
            </a:r>
            <a:r>
              <a:rPr lang="en-US" dirty="0">
                <a:solidFill>
                  <a:srgbClr val="0070C0"/>
                </a:solidFill>
              </a:rPr>
              <a:t> unknown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any</a:t>
            </a:r>
            <a:r>
              <a:rPr lang="en-US" dirty="0"/>
              <a:t> allows being assigned to any type and calling any method while </a:t>
            </a:r>
            <a:r>
              <a:rPr lang="en-US" dirty="0">
                <a:solidFill>
                  <a:srgbClr val="0070C0"/>
                </a:solidFill>
              </a:rPr>
              <a:t>unknown</a:t>
            </a:r>
            <a:r>
              <a:rPr lang="en-US" dirty="0"/>
              <a:t> doesn’t</a:t>
            </a:r>
          </a:p>
          <a:p>
            <a:pPr lvl="2"/>
            <a:endParaRPr lang="en-US" dirty="0"/>
          </a:p>
          <a:p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0EADF9-7CE8-622A-C415-1811943BBF7C}"/>
              </a:ext>
            </a:extLst>
          </p:cNvPr>
          <p:cNvSpPr/>
          <p:nvPr/>
        </p:nvSpPr>
        <p:spPr>
          <a:xfrm>
            <a:off x="2155459" y="3284984"/>
            <a:ext cx="6058378" cy="26642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const</a:t>
            </a:r>
            <a:r>
              <a:rPr lang="en-US" dirty="0">
                <a:solidFill>
                  <a:srgbClr val="002060"/>
                </a:solidFill>
              </a:rPr>
              <a:t> a : </a:t>
            </a:r>
            <a:r>
              <a:rPr lang="en-US" dirty="0">
                <a:solidFill>
                  <a:srgbClr val="0070C0"/>
                </a:solidFill>
              </a:rPr>
              <a:t>any</a:t>
            </a:r>
            <a:r>
              <a:rPr lang="en-US" dirty="0">
                <a:solidFill>
                  <a:srgbClr val="002060"/>
                </a:solidFill>
              </a:rPr>
              <a:t> = “a”; 			//OK</a:t>
            </a:r>
          </a:p>
          <a:p>
            <a:r>
              <a:rPr lang="en-US" dirty="0">
                <a:solidFill>
                  <a:srgbClr val="0070C0"/>
                </a:solidFill>
              </a:rPr>
              <a:t>const</a:t>
            </a:r>
            <a:r>
              <a:rPr lang="en-US" dirty="0">
                <a:solidFill>
                  <a:srgbClr val="002060"/>
                </a:solidFill>
              </a:rPr>
              <a:t> b : </a:t>
            </a:r>
            <a:r>
              <a:rPr lang="en-US" dirty="0">
                <a:solidFill>
                  <a:srgbClr val="0070C0"/>
                </a:solidFill>
              </a:rPr>
              <a:t>unknown</a:t>
            </a:r>
            <a:r>
              <a:rPr lang="en-US" dirty="0">
                <a:solidFill>
                  <a:srgbClr val="002060"/>
                </a:solidFill>
              </a:rPr>
              <a:t> = “b”;		//OK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const</a:t>
            </a:r>
            <a:r>
              <a:rPr lang="en-US" dirty="0">
                <a:solidFill>
                  <a:srgbClr val="002060"/>
                </a:solidFill>
              </a:rPr>
              <a:t> v1 : </a:t>
            </a:r>
            <a:r>
              <a:rPr lang="en-US" dirty="0">
                <a:solidFill>
                  <a:srgbClr val="0070C0"/>
                </a:solidFill>
              </a:rPr>
              <a:t>string</a:t>
            </a:r>
            <a:r>
              <a:rPr lang="en-US" dirty="0">
                <a:solidFill>
                  <a:srgbClr val="002060"/>
                </a:solidFill>
              </a:rPr>
              <a:t> = a;		//OK</a:t>
            </a:r>
          </a:p>
          <a:p>
            <a:r>
              <a:rPr lang="en-US" dirty="0">
                <a:solidFill>
                  <a:srgbClr val="0070C0"/>
                </a:solidFill>
              </a:rPr>
              <a:t>const</a:t>
            </a:r>
            <a:r>
              <a:rPr lang="en-US" dirty="0">
                <a:solidFill>
                  <a:srgbClr val="002060"/>
                </a:solidFill>
              </a:rPr>
              <a:t> v2 : </a:t>
            </a:r>
            <a:r>
              <a:rPr lang="en-US" dirty="0">
                <a:solidFill>
                  <a:srgbClr val="0070C0"/>
                </a:solidFill>
              </a:rPr>
              <a:t>string</a:t>
            </a:r>
            <a:r>
              <a:rPr lang="en-US" dirty="0">
                <a:solidFill>
                  <a:srgbClr val="002060"/>
                </a:solidFill>
              </a:rPr>
              <a:t> = b;		/ERROR</a:t>
            </a:r>
          </a:p>
          <a:p>
            <a:r>
              <a:rPr lang="en-US" dirty="0">
                <a:solidFill>
                  <a:srgbClr val="0070C0"/>
                </a:solidFill>
              </a:rPr>
              <a:t>const</a:t>
            </a:r>
            <a:r>
              <a:rPr lang="en-US" dirty="0">
                <a:solidFill>
                  <a:srgbClr val="002060"/>
                </a:solidFill>
              </a:rPr>
              <a:t> v3 : </a:t>
            </a:r>
            <a:r>
              <a:rPr lang="en-US" dirty="0">
                <a:solidFill>
                  <a:srgbClr val="0070C0"/>
                </a:solidFill>
              </a:rPr>
              <a:t>string</a:t>
            </a:r>
            <a:r>
              <a:rPr lang="en-US" dirty="0">
                <a:solidFill>
                  <a:srgbClr val="002060"/>
                </a:solidFill>
              </a:rPr>
              <a:t> = b </a:t>
            </a:r>
            <a:r>
              <a:rPr lang="en-US" dirty="0">
                <a:solidFill>
                  <a:srgbClr val="0070C0"/>
                </a:solidFill>
              </a:rPr>
              <a:t>as</a:t>
            </a:r>
            <a:r>
              <a:rPr lang="en-US" dirty="0">
                <a:solidFill>
                  <a:srgbClr val="002060"/>
                </a:solidFill>
              </a:rPr>
              <a:t> string;		//OK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dirty="0" err="1">
                <a:solidFill>
                  <a:srgbClr val="002060"/>
                </a:solidFill>
              </a:rPr>
              <a:t>a.trim</a:t>
            </a:r>
            <a:r>
              <a:rPr lang="en-US" dirty="0">
                <a:solidFill>
                  <a:srgbClr val="002060"/>
                </a:solidFill>
              </a:rPr>
              <a:t>();				//OK</a:t>
            </a:r>
          </a:p>
          <a:p>
            <a:r>
              <a:rPr lang="en-US" dirty="0" err="1">
                <a:solidFill>
                  <a:srgbClr val="002060"/>
                </a:solidFill>
              </a:rPr>
              <a:t>b.trim</a:t>
            </a:r>
            <a:r>
              <a:rPr lang="en-US" dirty="0">
                <a:solidFill>
                  <a:srgbClr val="002060"/>
                </a:solidFill>
              </a:rPr>
              <a:t>();				//ERROR</a:t>
            </a:r>
          </a:p>
        </p:txBody>
      </p:sp>
    </p:spTree>
    <p:extLst>
      <p:ext uri="{BB962C8B-B14F-4D97-AF65-F5344CB8AC3E}">
        <p14:creationId xmlns:p14="http://schemas.microsoft.com/office/powerpoint/2010/main" val="2614393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 Script</a:t>
            </a:r>
          </a:p>
          <a:p>
            <a:r>
              <a:rPr lang="en-US" dirty="0"/>
              <a:t>Data Type</a:t>
            </a:r>
          </a:p>
          <a:p>
            <a:r>
              <a:rPr lang="en-US" dirty="0"/>
              <a:t>Special Type</a:t>
            </a:r>
          </a:p>
          <a:p>
            <a:r>
              <a:rPr lang="en-US" dirty="0"/>
              <a:t>Defining Type</a:t>
            </a:r>
          </a:p>
          <a:p>
            <a:r>
              <a:rPr lang="en-US" dirty="0"/>
              <a:t>Utility Type</a:t>
            </a:r>
          </a:p>
          <a:p>
            <a:r>
              <a:rPr lang="en-US" dirty="0"/>
              <a:t>Type Operator</a:t>
            </a:r>
          </a:p>
          <a:p>
            <a:r>
              <a:rPr lang="en-US" dirty="0"/>
              <a:t>Type Guard</a:t>
            </a:r>
          </a:p>
          <a:p>
            <a:r>
              <a:rPr lang="en-US" dirty="0"/>
              <a:t>Module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9939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void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void</a:t>
            </a:r>
            <a:r>
              <a:rPr lang="en-US" dirty="0"/>
              <a:t> is used where there is no data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0EADF9-7CE8-622A-C415-1811943BBF7C}"/>
              </a:ext>
            </a:extLst>
          </p:cNvPr>
          <p:cNvSpPr/>
          <p:nvPr/>
        </p:nvSpPr>
        <p:spPr>
          <a:xfrm>
            <a:off x="2186030" y="2852936"/>
            <a:ext cx="6058378" cy="9850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function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sayHi</a:t>
            </a:r>
            <a:r>
              <a:rPr lang="en-US" dirty="0">
                <a:solidFill>
                  <a:srgbClr val="002060"/>
                </a:solidFill>
              </a:rPr>
              <a:t>(): </a:t>
            </a:r>
            <a:r>
              <a:rPr lang="en-US" dirty="0">
                <a:solidFill>
                  <a:srgbClr val="0070C0"/>
                </a:solidFill>
              </a:rPr>
              <a:t>void</a:t>
            </a:r>
            <a:r>
              <a:rPr lang="en-US" dirty="0">
                <a:solidFill>
                  <a:srgbClr val="002060"/>
                </a:solidFill>
              </a:rPr>
              <a:t> { </a:t>
            </a:r>
          </a:p>
          <a:p>
            <a:r>
              <a:rPr lang="en-US" dirty="0">
                <a:solidFill>
                  <a:srgbClr val="002060"/>
                </a:solidFill>
              </a:rPr>
              <a:t>    console.log('Hi!')</a:t>
            </a:r>
          </a:p>
          <a:p>
            <a:r>
              <a:rPr lang="en-US" dirty="0">
                <a:solidFill>
                  <a:srgbClr val="002060"/>
                </a:solidFill>
              </a:rPr>
              <a:t>}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BF3A3E2-FF00-26A0-114B-BA7F259E1B20}"/>
              </a:ext>
            </a:extLst>
          </p:cNvPr>
          <p:cNvSpPr/>
          <p:nvPr/>
        </p:nvSpPr>
        <p:spPr>
          <a:xfrm>
            <a:off x="2186030" y="4316152"/>
            <a:ext cx="6058378" cy="9850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let</a:t>
            </a:r>
            <a:r>
              <a:rPr lang="en-US" dirty="0">
                <a:solidFill>
                  <a:srgbClr val="002060"/>
                </a:solidFill>
              </a:rPr>
              <a:t> speech: </a:t>
            </a:r>
            <a:r>
              <a:rPr lang="en-US" dirty="0">
                <a:solidFill>
                  <a:srgbClr val="0070C0"/>
                </a:solidFill>
              </a:rPr>
              <a:t>void</a:t>
            </a:r>
            <a:r>
              <a:rPr lang="en-US" dirty="0">
                <a:solidFill>
                  <a:srgbClr val="002060"/>
                </a:solidFill>
              </a:rPr>
              <a:t> = </a:t>
            </a:r>
            <a:r>
              <a:rPr lang="en-US" dirty="0" err="1">
                <a:solidFill>
                  <a:srgbClr val="002060"/>
                </a:solidFill>
              </a:rPr>
              <a:t>sayHi</a:t>
            </a:r>
            <a:r>
              <a:rPr lang="en-US" dirty="0">
                <a:solidFill>
                  <a:srgbClr val="002060"/>
                </a:solidFill>
              </a:rPr>
              <a:t>(); </a:t>
            </a:r>
          </a:p>
          <a:p>
            <a:r>
              <a:rPr lang="en-US" dirty="0">
                <a:solidFill>
                  <a:srgbClr val="002060"/>
                </a:solidFill>
              </a:rPr>
              <a:t>console.log(speech); 	//Output: undefined</a:t>
            </a:r>
          </a:p>
        </p:txBody>
      </p:sp>
    </p:spTree>
    <p:extLst>
      <p:ext uri="{BB962C8B-B14F-4D97-AF65-F5344CB8AC3E}">
        <p14:creationId xmlns:p14="http://schemas.microsoft.com/office/powerpoint/2010/main" val="21274728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never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type contains no value</a:t>
            </a:r>
          </a:p>
          <a:p>
            <a:pPr lvl="1"/>
            <a:r>
              <a:rPr lang="en-US" dirty="0"/>
              <a:t>type represents function throws an error or contains an indefinite loop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0EADF9-7CE8-622A-C415-1811943BBF7C}"/>
              </a:ext>
            </a:extLst>
          </p:cNvPr>
          <p:cNvSpPr/>
          <p:nvPr/>
        </p:nvSpPr>
        <p:spPr>
          <a:xfrm>
            <a:off x="2186030" y="3668080"/>
            <a:ext cx="6058378" cy="9850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function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raiseError</a:t>
            </a:r>
            <a:r>
              <a:rPr lang="en-US" dirty="0">
                <a:solidFill>
                  <a:srgbClr val="002060"/>
                </a:solidFill>
              </a:rPr>
              <a:t>(message: </a:t>
            </a:r>
            <a:r>
              <a:rPr lang="en-US" dirty="0">
                <a:solidFill>
                  <a:srgbClr val="0070C0"/>
                </a:solidFill>
              </a:rPr>
              <a:t>string</a:t>
            </a:r>
            <a:r>
              <a:rPr lang="en-US" dirty="0">
                <a:solidFill>
                  <a:srgbClr val="002060"/>
                </a:solidFill>
              </a:rPr>
              <a:t>): </a:t>
            </a:r>
            <a:r>
              <a:rPr lang="en-US" dirty="0">
                <a:solidFill>
                  <a:srgbClr val="0070C0"/>
                </a:solidFill>
              </a:rPr>
              <a:t>never</a:t>
            </a:r>
            <a:r>
              <a:rPr lang="en-US" dirty="0">
                <a:solidFill>
                  <a:srgbClr val="002060"/>
                </a:solidFill>
              </a:rPr>
              <a:t> {</a:t>
            </a:r>
          </a:p>
          <a:p>
            <a:r>
              <a:rPr lang="en-US" dirty="0">
                <a:solidFill>
                  <a:srgbClr val="002060"/>
                </a:solidFill>
              </a:rPr>
              <a:t>    </a:t>
            </a:r>
            <a:r>
              <a:rPr lang="en-US" dirty="0">
                <a:solidFill>
                  <a:srgbClr val="0070C0"/>
                </a:solidFill>
              </a:rPr>
              <a:t>throw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new</a:t>
            </a:r>
            <a:r>
              <a:rPr lang="en-US" dirty="0">
                <a:solidFill>
                  <a:srgbClr val="002060"/>
                </a:solidFill>
              </a:rPr>
              <a:t> Error(message);</a:t>
            </a:r>
          </a:p>
          <a:p>
            <a:r>
              <a:rPr lang="en-US" dirty="0">
                <a:solidFill>
                  <a:srgbClr val="002060"/>
                </a:solidFill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BF3A3E2-FF00-26A0-114B-BA7F259E1B20}"/>
              </a:ext>
            </a:extLst>
          </p:cNvPr>
          <p:cNvSpPr/>
          <p:nvPr/>
        </p:nvSpPr>
        <p:spPr>
          <a:xfrm>
            <a:off x="2186030" y="5036232"/>
            <a:ext cx="6058378" cy="9850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function</a:t>
            </a:r>
            <a:r>
              <a:rPr lang="en-US" dirty="0">
                <a:solidFill>
                  <a:srgbClr val="002060"/>
                </a:solidFill>
              </a:rPr>
              <a:t> reject() { </a:t>
            </a:r>
          </a:p>
          <a:p>
            <a:r>
              <a:rPr lang="en-US" dirty="0">
                <a:solidFill>
                  <a:srgbClr val="002060"/>
                </a:solidFill>
              </a:rPr>
              <a:t>   </a:t>
            </a:r>
            <a:r>
              <a:rPr lang="en-US" dirty="0">
                <a:solidFill>
                  <a:srgbClr val="0070C0"/>
                </a:solidFill>
              </a:rPr>
              <a:t>return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raiseError</a:t>
            </a:r>
            <a:r>
              <a:rPr lang="en-US" dirty="0">
                <a:solidFill>
                  <a:srgbClr val="002060"/>
                </a:solidFill>
              </a:rPr>
              <a:t>('Rejected');</a:t>
            </a:r>
          </a:p>
          <a:p>
            <a:r>
              <a:rPr lang="en-US" dirty="0">
                <a:solidFill>
                  <a:srgbClr val="00206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229227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never</a:t>
            </a:r>
            <a:r>
              <a:rPr lang="en-US" dirty="0"/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0EADF9-7CE8-622A-C415-1811943BBF7C}"/>
              </a:ext>
            </a:extLst>
          </p:cNvPr>
          <p:cNvSpPr/>
          <p:nvPr/>
        </p:nvSpPr>
        <p:spPr>
          <a:xfrm>
            <a:off x="2186030" y="2204864"/>
            <a:ext cx="6058378" cy="26042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function</a:t>
            </a:r>
            <a:r>
              <a:rPr lang="en-US" dirty="0">
                <a:solidFill>
                  <a:srgbClr val="002060"/>
                </a:solidFill>
              </a:rPr>
              <a:t> checking(a: </a:t>
            </a:r>
            <a:r>
              <a:rPr lang="en-US" dirty="0">
                <a:solidFill>
                  <a:srgbClr val="0070C0"/>
                </a:solidFill>
              </a:rPr>
              <a:t>string</a:t>
            </a:r>
            <a:r>
              <a:rPr lang="en-US" dirty="0">
                <a:solidFill>
                  <a:srgbClr val="002060"/>
                </a:solidFill>
              </a:rPr>
              <a:t> | </a:t>
            </a:r>
            <a:r>
              <a:rPr lang="en-US" dirty="0">
                <a:solidFill>
                  <a:srgbClr val="0070C0"/>
                </a:solidFill>
              </a:rPr>
              <a:t>number</a:t>
            </a:r>
            <a:r>
              <a:rPr lang="en-US" dirty="0">
                <a:solidFill>
                  <a:srgbClr val="002060"/>
                </a:solidFill>
              </a:rPr>
              <a:t>): </a:t>
            </a:r>
            <a:r>
              <a:rPr lang="en-US" dirty="0" err="1">
                <a:solidFill>
                  <a:srgbClr val="0070C0"/>
                </a:solidFill>
              </a:rPr>
              <a:t>boolean</a:t>
            </a:r>
            <a:r>
              <a:rPr lang="en-US" dirty="0">
                <a:solidFill>
                  <a:srgbClr val="002060"/>
                </a:solidFill>
              </a:rPr>
              <a:t> {</a:t>
            </a:r>
          </a:p>
          <a:p>
            <a:r>
              <a:rPr lang="en-US" dirty="0">
                <a:solidFill>
                  <a:srgbClr val="002060"/>
                </a:solidFill>
              </a:rPr>
              <a:t>  if (</a:t>
            </a:r>
            <a:r>
              <a:rPr lang="en-US" dirty="0" err="1">
                <a:solidFill>
                  <a:srgbClr val="0070C0"/>
                </a:solidFill>
              </a:rPr>
              <a:t>typeof</a:t>
            </a:r>
            <a:r>
              <a:rPr lang="en-US" dirty="0">
                <a:solidFill>
                  <a:srgbClr val="002060"/>
                </a:solidFill>
              </a:rPr>
              <a:t> a === "string") {</a:t>
            </a:r>
          </a:p>
          <a:p>
            <a:r>
              <a:rPr lang="en-US" dirty="0">
                <a:solidFill>
                  <a:srgbClr val="002060"/>
                </a:solidFill>
              </a:rPr>
              <a:t>    </a:t>
            </a:r>
            <a:r>
              <a:rPr lang="en-US" dirty="0">
                <a:solidFill>
                  <a:srgbClr val="0070C0"/>
                </a:solidFill>
              </a:rPr>
              <a:t>return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true</a:t>
            </a:r>
            <a:r>
              <a:rPr lang="en-US" dirty="0">
                <a:solidFill>
                  <a:srgbClr val="002060"/>
                </a:solidFill>
              </a:rPr>
              <a:t>;</a:t>
            </a:r>
          </a:p>
          <a:p>
            <a:r>
              <a:rPr lang="en-US" dirty="0">
                <a:solidFill>
                  <a:srgbClr val="002060"/>
                </a:solidFill>
              </a:rPr>
              <a:t>  } else if (</a:t>
            </a:r>
            <a:r>
              <a:rPr lang="en-US" dirty="0" err="1">
                <a:solidFill>
                  <a:srgbClr val="0070C0"/>
                </a:solidFill>
              </a:rPr>
              <a:t>typeof</a:t>
            </a:r>
            <a:r>
              <a:rPr lang="en-US" dirty="0">
                <a:solidFill>
                  <a:srgbClr val="002060"/>
                </a:solidFill>
              </a:rPr>
              <a:t> a === "number") {</a:t>
            </a:r>
          </a:p>
          <a:p>
            <a:r>
              <a:rPr lang="en-US" dirty="0">
                <a:solidFill>
                  <a:srgbClr val="002060"/>
                </a:solidFill>
              </a:rPr>
              <a:t>    </a:t>
            </a:r>
            <a:r>
              <a:rPr lang="en-US" dirty="0">
                <a:solidFill>
                  <a:srgbClr val="0070C0"/>
                </a:solidFill>
              </a:rPr>
              <a:t>return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false</a:t>
            </a:r>
            <a:r>
              <a:rPr lang="en-US" dirty="0">
                <a:solidFill>
                  <a:srgbClr val="002060"/>
                </a:solidFill>
              </a:rPr>
              <a:t>;</a:t>
            </a:r>
          </a:p>
          <a:p>
            <a:r>
              <a:rPr lang="en-US" dirty="0">
                <a:solidFill>
                  <a:srgbClr val="002060"/>
                </a:solidFill>
              </a:rPr>
              <a:t>  }  </a:t>
            </a:r>
          </a:p>
          <a:p>
            <a:r>
              <a:rPr lang="en-US" dirty="0">
                <a:solidFill>
                  <a:srgbClr val="002060"/>
                </a:solidFill>
              </a:rPr>
              <a:t>  // make the function valid</a:t>
            </a:r>
          </a:p>
          <a:p>
            <a:r>
              <a:rPr lang="en-US" dirty="0">
                <a:solidFill>
                  <a:srgbClr val="002060"/>
                </a:solidFill>
              </a:rPr>
              <a:t>  </a:t>
            </a:r>
            <a:r>
              <a:rPr lang="en-US" dirty="0">
                <a:solidFill>
                  <a:srgbClr val="0070C0"/>
                </a:solidFill>
              </a:rPr>
              <a:t>return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neverOccur</a:t>
            </a:r>
            <a:r>
              <a:rPr lang="en-US" dirty="0">
                <a:solidFill>
                  <a:srgbClr val="002060"/>
                </a:solidFill>
              </a:rPr>
              <a:t>();</a:t>
            </a:r>
          </a:p>
          <a:p>
            <a:r>
              <a:rPr lang="en-US" dirty="0">
                <a:solidFill>
                  <a:srgbClr val="002060"/>
                </a:solidFill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BF3A3E2-FF00-26A0-114B-BA7F259E1B20}"/>
              </a:ext>
            </a:extLst>
          </p:cNvPr>
          <p:cNvSpPr/>
          <p:nvPr/>
        </p:nvSpPr>
        <p:spPr>
          <a:xfrm>
            <a:off x="2186030" y="5036232"/>
            <a:ext cx="6058378" cy="9850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function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neverOccur</a:t>
            </a:r>
            <a:r>
              <a:rPr lang="en-US" dirty="0">
                <a:solidFill>
                  <a:srgbClr val="002060"/>
                </a:solidFill>
              </a:rPr>
              <a:t>(): </a:t>
            </a:r>
            <a:r>
              <a:rPr lang="en-US" dirty="0">
                <a:solidFill>
                  <a:srgbClr val="0070C0"/>
                </a:solidFill>
              </a:rPr>
              <a:t>never</a:t>
            </a:r>
            <a:r>
              <a:rPr lang="en-US" dirty="0">
                <a:solidFill>
                  <a:srgbClr val="002060"/>
                </a:solidFill>
              </a:rPr>
              <a:t> {</a:t>
            </a:r>
          </a:p>
          <a:p>
            <a:r>
              <a:rPr lang="en-US" dirty="0">
                <a:solidFill>
                  <a:srgbClr val="002060"/>
                </a:solidFill>
              </a:rPr>
              <a:t>   </a:t>
            </a:r>
            <a:r>
              <a:rPr lang="en-US" dirty="0">
                <a:solidFill>
                  <a:srgbClr val="0070C0"/>
                </a:solidFill>
              </a:rPr>
              <a:t>throw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new</a:t>
            </a:r>
            <a:r>
              <a:rPr lang="en-US" dirty="0">
                <a:solidFill>
                  <a:srgbClr val="002060"/>
                </a:solidFill>
              </a:rPr>
              <a:t> Error('Never!');</a:t>
            </a:r>
          </a:p>
          <a:p>
            <a:r>
              <a:rPr lang="en-US" dirty="0">
                <a:solidFill>
                  <a:srgbClr val="002060"/>
                </a:solidFill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5389765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void </a:t>
            </a:r>
            <a:r>
              <a:rPr lang="en-US" dirty="0"/>
              <a:t>vs</a:t>
            </a:r>
            <a:r>
              <a:rPr lang="en-US" dirty="0">
                <a:solidFill>
                  <a:srgbClr val="0070C0"/>
                </a:solidFill>
              </a:rPr>
              <a:t> never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void</a:t>
            </a:r>
            <a:r>
              <a:rPr lang="en-US" dirty="0"/>
              <a:t> type can have undefined or null value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never</a:t>
            </a:r>
            <a:r>
              <a:rPr lang="en-US" dirty="0"/>
              <a:t> cannot have any value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0EADF9-7CE8-622A-C415-1811943BBF7C}"/>
              </a:ext>
            </a:extLst>
          </p:cNvPr>
          <p:cNvSpPr/>
          <p:nvPr/>
        </p:nvSpPr>
        <p:spPr>
          <a:xfrm>
            <a:off x="2186030" y="3668080"/>
            <a:ext cx="6058378" cy="9850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let</a:t>
            </a:r>
            <a:r>
              <a:rPr lang="en-US" dirty="0">
                <a:solidFill>
                  <a:srgbClr val="002060"/>
                </a:solidFill>
              </a:rPr>
              <a:t> something: </a:t>
            </a:r>
            <a:r>
              <a:rPr lang="en-US" dirty="0">
                <a:solidFill>
                  <a:srgbClr val="0070C0"/>
                </a:solidFill>
              </a:rPr>
              <a:t>void</a:t>
            </a:r>
            <a:r>
              <a:rPr lang="en-US" dirty="0">
                <a:solidFill>
                  <a:srgbClr val="002060"/>
                </a:solidFill>
              </a:rPr>
              <a:t> = </a:t>
            </a:r>
            <a:r>
              <a:rPr lang="en-US" dirty="0">
                <a:solidFill>
                  <a:srgbClr val="0070C0"/>
                </a:solidFill>
              </a:rPr>
              <a:t>null</a:t>
            </a:r>
            <a:r>
              <a:rPr lang="en-US" dirty="0">
                <a:solidFill>
                  <a:srgbClr val="002060"/>
                </a:solidFill>
              </a:rPr>
              <a:t>;</a:t>
            </a:r>
          </a:p>
          <a:p>
            <a:r>
              <a:rPr lang="en-US" dirty="0">
                <a:solidFill>
                  <a:srgbClr val="0070C0"/>
                </a:solidFill>
              </a:rPr>
              <a:t>let </a:t>
            </a:r>
            <a:r>
              <a:rPr lang="en-US" dirty="0">
                <a:solidFill>
                  <a:srgbClr val="002060"/>
                </a:solidFill>
              </a:rPr>
              <a:t>nothing: </a:t>
            </a:r>
            <a:r>
              <a:rPr lang="en-US" dirty="0">
                <a:solidFill>
                  <a:srgbClr val="0070C0"/>
                </a:solidFill>
              </a:rPr>
              <a:t>never</a:t>
            </a:r>
            <a:r>
              <a:rPr lang="en-US" dirty="0">
                <a:solidFill>
                  <a:srgbClr val="002060"/>
                </a:solidFill>
              </a:rPr>
              <a:t> = </a:t>
            </a:r>
            <a:r>
              <a:rPr lang="en-US" dirty="0">
                <a:solidFill>
                  <a:srgbClr val="0070C0"/>
                </a:solidFill>
              </a:rPr>
              <a:t>null</a:t>
            </a:r>
            <a:r>
              <a:rPr lang="en-US" dirty="0">
                <a:solidFill>
                  <a:srgbClr val="002060"/>
                </a:solidFill>
              </a:rPr>
              <a:t>;	//ERROR</a:t>
            </a:r>
          </a:p>
        </p:txBody>
      </p:sp>
    </p:spTree>
    <p:extLst>
      <p:ext uri="{BB962C8B-B14F-4D97-AF65-F5344CB8AC3E}">
        <p14:creationId xmlns:p14="http://schemas.microsoft.com/office/powerpoint/2010/main" val="12939958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undefined </a:t>
            </a:r>
            <a:r>
              <a:rPr lang="en-US" dirty="0"/>
              <a:t>&amp;</a:t>
            </a:r>
            <a:r>
              <a:rPr lang="en-US" dirty="0">
                <a:solidFill>
                  <a:srgbClr val="0070C0"/>
                </a:solidFill>
              </a:rPr>
              <a:t> null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represent no value or absence of any value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 err="1"/>
              <a:t>falsy</a:t>
            </a:r>
            <a:r>
              <a:rPr lang="en-US" dirty="0"/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0EADF9-7CE8-622A-C415-1811943BBF7C}"/>
              </a:ext>
            </a:extLst>
          </p:cNvPr>
          <p:cNvSpPr/>
          <p:nvPr/>
        </p:nvSpPr>
        <p:spPr>
          <a:xfrm>
            <a:off x="2186030" y="2780928"/>
            <a:ext cx="6058378" cy="9850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>
                <a:solidFill>
                  <a:srgbClr val="0070C0"/>
                </a:solidFill>
              </a:rPr>
              <a:t>let</a:t>
            </a:r>
            <a:r>
              <a:rPr lang="en-US">
                <a:solidFill>
                  <a:srgbClr val="002060"/>
                </a:solidFill>
              </a:rPr>
              <a:t> y: </a:t>
            </a:r>
            <a:r>
              <a:rPr lang="en-US">
                <a:solidFill>
                  <a:srgbClr val="0070C0"/>
                </a:solidFill>
              </a:rPr>
              <a:t>undefined</a:t>
            </a:r>
            <a:r>
              <a:rPr lang="en-US">
                <a:solidFill>
                  <a:srgbClr val="002060"/>
                </a:solidFill>
              </a:rPr>
              <a:t> = </a:t>
            </a:r>
            <a:r>
              <a:rPr lang="en-US">
                <a:solidFill>
                  <a:srgbClr val="0070C0"/>
                </a:solidFill>
              </a:rPr>
              <a:t>undefined</a:t>
            </a:r>
            <a:r>
              <a:rPr lang="en-US">
                <a:solidFill>
                  <a:srgbClr val="002060"/>
                </a:solidFill>
              </a:rPr>
              <a:t>;</a:t>
            </a:r>
          </a:p>
          <a:p>
            <a:r>
              <a:rPr lang="en-US">
                <a:solidFill>
                  <a:srgbClr val="0070C0"/>
                </a:solidFill>
              </a:rPr>
              <a:t>let</a:t>
            </a:r>
            <a:r>
              <a:rPr lang="en-US">
                <a:solidFill>
                  <a:srgbClr val="002060"/>
                </a:solidFill>
              </a:rPr>
              <a:t> z: </a:t>
            </a:r>
            <a:r>
              <a:rPr lang="en-US">
                <a:solidFill>
                  <a:srgbClr val="0070C0"/>
                </a:solidFill>
              </a:rPr>
              <a:t>null</a:t>
            </a:r>
            <a:r>
              <a:rPr lang="en-US">
                <a:solidFill>
                  <a:srgbClr val="002060"/>
                </a:solidFill>
              </a:rPr>
              <a:t> = </a:t>
            </a:r>
            <a:r>
              <a:rPr lang="en-US">
                <a:solidFill>
                  <a:srgbClr val="0070C0"/>
                </a:solidFill>
              </a:rPr>
              <a:t>null</a:t>
            </a:r>
            <a:r>
              <a:rPr lang="en-US">
                <a:solidFill>
                  <a:srgbClr val="002060"/>
                </a:solidFill>
              </a:rPr>
              <a:t>;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C945B3-8919-F31A-0E40-F35F7B406374}"/>
              </a:ext>
            </a:extLst>
          </p:cNvPr>
          <p:cNvSpPr/>
          <p:nvPr/>
        </p:nvSpPr>
        <p:spPr>
          <a:xfrm>
            <a:off x="2195736" y="4676192"/>
            <a:ext cx="6058378" cy="17771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let</a:t>
            </a:r>
            <a:r>
              <a:rPr lang="en-US" dirty="0">
                <a:solidFill>
                  <a:srgbClr val="002060"/>
                </a:solidFill>
              </a:rPr>
              <a:t> a = </a:t>
            </a:r>
            <a:r>
              <a:rPr lang="en-US" dirty="0">
                <a:solidFill>
                  <a:srgbClr val="0070C0"/>
                </a:solidFill>
              </a:rPr>
              <a:t>undefined</a:t>
            </a:r>
            <a:r>
              <a:rPr lang="en-US" dirty="0">
                <a:solidFill>
                  <a:srgbClr val="002060"/>
                </a:solidFill>
              </a:rPr>
              <a:t>;</a:t>
            </a:r>
          </a:p>
          <a:p>
            <a:r>
              <a:rPr lang="en-US" dirty="0">
                <a:solidFill>
                  <a:srgbClr val="0070C0"/>
                </a:solidFill>
              </a:rPr>
              <a:t>let</a:t>
            </a:r>
            <a:r>
              <a:rPr lang="en-US" dirty="0">
                <a:solidFill>
                  <a:srgbClr val="002060"/>
                </a:solidFill>
              </a:rPr>
              <a:t> b = </a:t>
            </a:r>
            <a:r>
              <a:rPr lang="en-US" dirty="0">
                <a:solidFill>
                  <a:srgbClr val="0070C0"/>
                </a:solidFill>
              </a:rPr>
              <a:t>null</a:t>
            </a:r>
            <a:r>
              <a:rPr lang="en-US" dirty="0">
                <a:solidFill>
                  <a:srgbClr val="002060"/>
                </a:solidFill>
              </a:rPr>
              <a:t>;</a:t>
            </a:r>
          </a:p>
          <a:p>
            <a:r>
              <a:rPr lang="en-US" dirty="0">
                <a:solidFill>
                  <a:srgbClr val="002060"/>
                </a:solidFill>
              </a:rPr>
              <a:t> </a:t>
            </a:r>
          </a:p>
          <a:p>
            <a:r>
              <a:rPr lang="en-US" dirty="0">
                <a:solidFill>
                  <a:srgbClr val="002060"/>
                </a:solidFill>
              </a:rPr>
              <a:t>if (!a) console.log('false');        //false</a:t>
            </a:r>
          </a:p>
          <a:p>
            <a:r>
              <a:rPr lang="en-US" dirty="0">
                <a:solidFill>
                  <a:srgbClr val="002060"/>
                </a:solidFill>
              </a:rPr>
              <a:t>if (!b) console.log('false');        //false</a:t>
            </a:r>
          </a:p>
          <a:p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57205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undefined </a:t>
            </a:r>
            <a:r>
              <a:rPr lang="en-US" dirty="0"/>
              <a:t>&amp;</a:t>
            </a:r>
            <a:r>
              <a:rPr lang="en-US" dirty="0">
                <a:solidFill>
                  <a:srgbClr val="0070C0"/>
                </a:solidFill>
              </a:rPr>
              <a:t> null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comparing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Arithmetic operation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0EADF9-7CE8-622A-C415-1811943BBF7C}"/>
              </a:ext>
            </a:extLst>
          </p:cNvPr>
          <p:cNvSpPr/>
          <p:nvPr/>
        </p:nvSpPr>
        <p:spPr>
          <a:xfrm>
            <a:off x="2186030" y="2708920"/>
            <a:ext cx="6058378" cy="9850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2060"/>
                </a:solidFill>
              </a:rPr>
              <a:t>console.log(</a:t>
            </a:r>
            <a:r>
              <a:rPr lang="en-US" dirty="0">
                <a:solidFill>
                  <a:srgbClr val="0070C0"/>
                </a:solidFill>
              </a:rPr>
              <a:t>null</a:t>
            </a:r>
            <a:r>
              <a:rPr lang="en-US" dirty="0">
                <a:solidFill>
                  <a:srgbClr val="002060"/>
                </a:solidFill>
              </a:rPr>
              <a:t> == </a:t>
            </a:r>
            <a:r>
              <a:rPr lang="en-US" dirty="0">
                <a:solidFill>
                  <a:srgbClr val="0070C0"/>
                </a:solidFill>
              </a:rPr>
              <a:t>undefined</a:t>
            </a:r>
            <a:r>
              <a:rPr lang="en-US" dirty="0">
                <a:solidFill>
                  <a:srgbClr val="002060"/>
                </a:solidFill>
              </a:rPr>
              <a:t>)      //true</a:t>
            </a:r>
          </a:p>
          <a:p>
            <a:r>
              <a:rPr lang="en-US" dirty="0">
                <a:solidFill>
                  <a:srgbClr val="002060"/>
                </a:solidFill>
              </a:rPr>
              <a:t>console.log(</a:t>
            </a:r>
            <a:r>
              <a:rPr lang="en-US" dirty="0">
                <a:solidFill>
                  <a:srgbClr val="0070C0"/>
                </a:solidFill>
              </a:rPr>
              <a:t>null</a:t>
            </a:r>
            <a:r>
              <a:rPr lang="en-US" dirty="0">
                <a:solidFill>
                  <a:srgbClr val="002060"/>
                </a:solidFill>
              </a:rPr>
              <a:t> === </a:t>
            </a:r>
            <a:r>
              <a:rPr lang="en-US" dirty="0">
                <a:solidFill>
                  <a:srgbClr val="0070C0"/>
                </a:solidFill>
              </a:rPr>
              <a:t>undefined</a:t>
            </a:r>
            <a:r>
              <a:rPr lang="en-US" dirty="0">
                <a:solidFill>
                  <a:srgbClr val="002060"/>
                </a:solidFill>
              </a:rPr>
              <a:t>)      //false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C945B3-8919-F31A-0E40-F35F7B406374}"/>
              </a:ext>
            </a:extLst>
          </p:cNvPr>
          <p:cNvSpPr/>
          <p:nvPr/>
        </p:nvSpPr>
        <p:spPr>
          <a:xfrm>
            <a:off x="2195736" y="4653136"/>
            <a:ext cx="6058378" cy="913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let</a:t>
            </a:r>
            <a:r>
              <a:rPr lang="en-US" dirty="0">
                <a:solidFill>
                  <a:srgbClr val="002060"/>
                </a:solidFill>
              </a:rPr>
              <a:t> a = 10;                </a:t>
            </a:r>
          </a:p>
          <a:p>
            <a:r>
              <a:rPr lang="en-US" dirty="0">
                <a:solidFill>
                  <a:srgbClr val="0070C0"/>
                </a:solidFill>
              </a:rPr>
              <a:t>let</a:t>
            </a:r>
            <a:r>
              <a:rPr lang="en-US" dirty="0">
                <a:solidFill>
                  <a:srgbClr val="002060"/>
                </a:solidFill>
              </a:rPr>
              <a:t> b: </a:t>
            </a:r>
            <a:r>
              <a:rPr lang="en-US" dirty="0">
                <a:solidFill>
                  <a:srgbClr val="0070C0"/>
                </a:solidFill>
              </a:rPr>
              <a:t>any</a:t>
            </a:r>
            <a:r>
              <a:rPr lang="en-US" dirty="0">
                <a:solidFill>
                  <a:srgbClr val="002060"/>
                </a:solidFill>
              </a:rPr>
              <a:t> = </a:t>
            </a:r>
            <a:r>
              <a:rPr lang="en-US" dirty="0">
                <a:solidFill>
                  <a:srgbClr val="0070C0"/>
                </a:solidFill>
              </a:rPr>
              <a:t>undefined</a:t>
            </a:r>
            <a:r>
              <a:rPr lang="en-US" dirty="0">
                <a:solidFill>
                  <a:srgbClr val="002060"/>
                </a:solidFill>
              </a:rPr>
              <a:t>;</a:t>
            </a:r>
          </a:p>
          <a:p>
            <a:r>
              <a:rPr lang="en-US" dirty="0">
                <a:solidFill>
                  <a:srgbClr val="002060"/>
                </a:solidFill>
              </a:rPr>
              <a:t>console.log(</a:t>
            </a:r>
            <a:r>
              <a:rPr lang="en-US" dirty="0" err="1">
                <a:solidFill>
                  <a:srgbClr val="002060"/>
                </a:solidFill>
              </a:rPr>
              <a:t>a+b</a:t>
            </a:r>
            <a:r>
              <a:rPr lang="en-US" dirty="0">
                <a:solidFill>
                  <a:srgbClr val="002060"/>
                </a:solidFill>
              </a:rPr>
              <a:t>);        //</a:t>
            </a:r>
            <a:r>
              <a:rPr lang="en-US" dirty="0" err="1">
                <a:solidFill>
                  <a:srgbClr val="002060"/>
                </a:solidFill>
              </a:rPr>
              <a:t>NaN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7B45C0-A4C2-7388-E421-297EE95CE801}"/>
              </a:ext>
            </a:extLst>
          </p:cNvPr>
          <p:cNvSpPr/>
          <p:nvPr/>
        </p:nvSpPr>
        <p:spPr>
          <a:xfrm>
            <a:off x="2195736" y="5756312"/>
            <a:ext cx="6058378" cy="913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let</a:t>
            </a:r>
            <a:r>
              <a:rPr lang="en-US" dirty="0">
                <a:solidFill>
                  <a:srgbClr val="002060"/>
                </a:solidFill>
              </a:rPr>
              <a:t> a = 10;                </a:t>
            </a:r>
          </a:p>
          <a:p>
            <a:r>
              <a:rPr lang="en-US" dirty="0">
                <a:solidFill>
                  <a:srgbClr val="0070C0"/>
                </a:solidFill>
              </a:rPr>
              <a:t>let</a:t>
            </a:r>
            <a:r>
              <a:rPr lang="en-US" dirty="0">
                <a:solidFill>
                  <a:srgbClr val="002060"/>
                </a:solidFill>
              </a:rPr>
              <a:t> b: </a:t>
            </a:r>
            <a:r>
              <a:rPr lang="en-US" dirty="0">
                <a:solidFill>
                  <a:srgbClr val="0070C0"/>
                </a:solidFill>
              </a:rPr>
              <a:t>any</a:t>
            </a:r>
            <a:r>
              <a:rPr lang="en-US" dirty="0">
                <a:solidFill>
                  <a:srgbClr val="002060"/>
                </a:solidFill>
              </a:rPr>
              <a:t> = </a:t>
            </a:r>
            <a:r>
              <a:rPr lang="en-US" dirty="0">
                <a:solidFill>
                  <a:srgbClr val="0070C0"/>
                </a:solidFill>
              </a:rPr>
              <a:t>null</a:t>
            </a:r>
            <a:r>
              <a:rPr lang="en-US" dirty="0">
                <a:solidFill>
                  <a:srgbClr val="002060"/>
                </a:solidFill>
              </a:rPr>
              <a:t>;          </a:t>
            </a:r>
          </a:p>
          <a:p>
            <a:r>
              <a:rPr lang="en-US" dirty="0">
                <a:solidFill>
                  <a:srgbClr val="002060"/>
                </a:solidFill>
              </a:rPr>
              <a:t>console.log(</a:t>
            </a:r>
            <a:r>
              <a:rPr lang="en-US" dirty="0" err="1">
                <a:solidFill>
                  <a:srgbClr val="002060"/>
                </a:solidFill>
              </a:rPr>
              <a:t>a+b</a:t>
            </a:r>
            <a:r>
              <a:rPr lang="en-US" dirty="0">
                <a:solidFill>
                  <a:srgbClr val="002060"/>
                </a:solidFill>
              </a:rPr>
              <a:t>);        //10	</a:t>
            </a:r>
          </a:p>
        </p:txBody>
      </p:sp>
    </p:spTree>
    <p:extLst>
      <p:ext uri="{BB962C8B-B14F-4D97-AF65-F5344CB8AC3E}">
        <p14:creationId xmlns:p14="http://schemas.microsoft.com/office/powerpoint/2010/main" val="1246029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undefined </a:t>
            </a:r>
            <a:r>
              <a:rPr lang="en-US" dirty="0"/>
              <a:t>&amp;</a:t>
            </a:r>
            <a:r>
              <a:rPr lang="en-US" dirty="0">
                <a:solidFill>
                  <a:srgbClr val="0070C0"/>
                </a:solidFill>
              </a:rPr>
              <a:t> null</a:t>
            </a:r>
            <a:r>
              <a:rPr lang="en-US" dirty="0"/>
              <a:t>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2BF9625-3AA2-2E78-3B7C-BCCD658E9F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4652085"/>
              </p:ext>
            </p:extLst>
          </p:nvPr>
        </p:nvGraphicFramePr>
        <p:xfrm>
          <a:off x="1907704" y="2204864"/>
          <a:ext cx="6768752" cy="4475264"/>
        </p:xfrm>
        <a:graphic>
          <a:graphicData uri="http://schemas.openxmlformats.org/drawingml/2006/table">
            <a:tbl>
              <a:tblPr/>
              <a:tblGrid>
                <a:gridCol w="3309168">
                  <a:extLst>
                    <a:ext uri="{9D8B030D-6E8A-4147-A177-3AD203B41FA5}">
                      <a16:colId xmlns:a16="http://schemas.microsoft.com/office/drawing/2014/main" val="257165147"/>
                    </a:ext>
                  </a:extLst>
                </a:gridCol>
                <a:gridCol w="3459584">
                  <a:extLst>
                    <a:ext uri="{9D8B030D-6E8A-4147-A177-3AD203B41FA5}">
                      <a16:colId xmlns:a16="http://schemas.microsoft.com/office/drawing/2014/main" val="2184998487"/>
                    </a:ext>
                  </a:extLst>
                </a:gridCol>
              </a:tblGrid>
              <a:tr h="162330"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1400" b="1" dirty="0">
                          <a:effectLst/>
                        </a:rPr>
                        <a:t>Null</a:t>
                      </a:r>
                    </a:p>
                  </a:txBody>
                  <a:tcPr marL="30098" marR="30098" marT="30098" marB="300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1400" b="1">
                          <a:effectLst/>
                        </a:rPr>
                        <a:t>Undefined</a:t>
                      </a:r>
                    </a:p>
                  </a:txBody>
                  <a:tcPr marL="30098" marR="30098" marT="30098" marB="300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4884335"/>
                  </a:ext>
                </a:extLst>
              </a:tr>
              <a:tr h="495122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400" dirty="0">
                          <a:effectLst/>
                        </a:rPr>
                        <a:t>Null is the intentional absence of a value (null is explicit)</a:t>
                      </a:r>
                    </a:p>
                  </a:txBody>
                  <a:tcPr marL="30098" marR="30098" marT="30098" marB="300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400" dirty="0">
                          <a:effectLst/>
                        </a:rPr>
                        <a:t>Undefined is the unintentional absence of a value (undefined is implicit)</a:t>
                      </a:r>
                    </a:p>
                  </a:txBody>
                  <a:tcPr marL="30098" marR="30098" marT="30098" marB="300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7629273"/>
                  </a:ext>
                </a:extLst>
              </a:tr>
              <a:tr h="383720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400" dirty="0">
                          <a:effectLst/>
                        </a:rPr>
                        <a:t>Null must be assigned to a variable</a:t>
                      </a:r>
                    </a:p>
                  </a:txBody>
                  <a:tcPr marL="30098" marR="30098" marT="30098" marB="300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400">
                          <a:effectLst/>
                        </a:rPr>
                        <a:t>The default value of any unassigned variable is undefined.</a:t>
                      </a:r>
                    </a:p>
                  </a:txBody>
                  <a:tcPr marL="30098" marR="30098" marT="30098" marB="300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2881837"/>
                  </a:ext>
                </a:extLst>
              </a:tr>
              <a:tr h="383720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400">
                          <a:effectLst/>
                        </a:rPr>
                        <a:t>The typeof null is an object. (and not type null)</a:t>
                      </a:r>
                    </a:p>
                  </a:txBody>
                  <a:tcPr marL="30098" marR="30098" marT="30098" marB="300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400">
                          <a:effectLst/>
                        </a:rPr>
                        <a:t>Typeof undefined is undefined type</a:t>
                      </a:r>
                    </a:p>
                  </a:txBody>
                  <a:tcPr marL="30098" marR="30098" marT="30098" marB="300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5989121"/>
                  </a:ext>
                </a:extLst>
              </a:tr>
              <a:tr h="383720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400">
                          <a:effectLst/>
                        </a:rPr>
                        <a:t>You can empty a variable by setting it to null</a:t>
                      </a:r>
                    </a:p>
                  </a:txBody>
                  <a:tcPr marL="30098" marR="30098" marT="30098" marB="300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400">
                          <a:effectLst/>
                        </a:rPr>
                        <a:t>You can Undefine a variable by setting it to Undefined</a:t>
                      </a:r>
                    </a:p>
                  </a:txBody>
                  <a:tcPr marL="30098" marR="30098" marT="30098" marB="300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9806505"/>
                  </a:ext>
                </a:extLst>
              </a:tr>
              <a:tr h="272317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400">
                          <a:effectLst/>
                        </a:rPr>
                        <a:t>null is always falsy</a:t>
                      </a:r>
                    </a:p>
                  </a:txBody>
                  <a:tcPr marL="30098" marR="30098" marT="30098" marB="300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400">
                          <a:effectLst/>
                        </a:rPr>
                        <a:t>undefined is always falsy</a:t>
                      </a:r>
                    </a:p>
                  </a:txBody>
                  <a:tcPr marL="30098" marR="30098" marT="30098" marB="300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3974785"/>
                  </a:ext>
                </a:extLst>
              </a:tr>
              <a:tr h="495122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400">
                          <a:effectLst/>
                        </a:rPr>
                        <a:t>null is equal to undefined when compared with == (equality check)</a:t>
                      </a:r>
                    </a:p>
                  </a:txBody>
                  <a:tcPr marL="30098" marR="30098" marT="30098" marB="300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endParaRPr lang="en-US" sz="1400">
                        <a:effectLst/>
                      </a:endParaRPr>
                    </a:p>
                  </a:txBody>
                  <a:tcPr marL="30098" marR="30098" marT="30098" marB="300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8919876"/>
                  </a:ext>
                </a:extLst>
              </a:tr>
              <a:tr h="495122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400" dirty="0">
                          <a:effectLst/>
                        </a:rPr>
                        <a:t>null is not equal to undefined when compared with === (strict equality check)</a:t>
                      </a:r>
                    </a:p>
                  </a:txBody>
                  <a:tcPr marL="30098" marR="30098" marT="30098" marB="300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endParaRPr lang="en-US" sz="1400">
                        <a:effectLst/>
                      </a:endParaRPr>
                    </a:p>
                  </a:txBody>
                  <a:tcPr marL="30098" marR="30098" marT="30098" marB="300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8433184"/>
                  </a:ext>
                </a:extLst>
              </a:tr>
              <a:tr h="383720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400">
                          <a:effectLst/>
                        </a:rPr>
                        <a:t>When we convert null to a number it becomes zero</a:t>
                      </a:r>
                    </a:p>
                  </a:txBody>
                  <a:tcPr marL="30098" marR="30098" marT="30098" marB="300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400">
                          <a:effectLst/>
                        </a:rPr>
                        <a:t>when we convert undefined to number it becomes NaN</a:t>
                      </a:r>
                    </a:p>
                  </a:txBody>
                  <a:tcPr marL="30098" marR="30098" marT="30098" marB="300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9998751"/>
                  </a:ext>
                </a:extLst>
              </a:tr>
              <a:tr h="495122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null is a valid value in JSON.</a:t>
                      </a:r>
                    </a:p>
                    <a:p>
                      <a:pPr algn="l" fontAlgn="t" latinLnBrk="0"/>
                      <a:endParaRPr lang="en-US" sz="1400" dirty="0">
                        <a:effectLst/>
                      </a:endParaRPr>
                    </a:p>
                  </a:txBody>
                  <a:tcPr marL="30098" marR="30098" marT="30098" marB="300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You can represent undefined as a JSON (JavaScript Object Notation)</a:t>
                      </a:r>
                    </a:p>
                  </a:txBody>
                  <a:tcPr marL="30098" marR="30098" marT="30098" marB="300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61029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08885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Falsy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6FDDC96-DC05-F550-A585-AC4E5C2370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9687084"/>
              </p:ext>
            </p:extLst>
          </p:nvPr>
        </p:nvGraphicFramePr>
        <p:xfrm>
          <a:off x="2195736" y="2204863"/>
          <a:ext cx="5590145" cy="3756042"/>
        </p:xfrm>
        <a:graphic>
          <a:graphicData uri="http://schemas.openxmlformats.org/drawingml/2006/table">
            <a:tbl>
              <a:tblPr/>
              <a:tblGrid>
                <a:gridCol w="891623">
                  <a:extLst>
                    <a:ext uri="{9D8B030D-6E8A-4147-A177-3AD203B41FA5}">
                      <a16:colId xmlns:a16="http://schemas.microsoft.com/office/drawing/2014/main" val="2759774328"/>
                    </a:ext>
                  </a:extLst>
                </a:gridCol>
                <a:gridCol w="4698522">
                  <a:extLst>
                    <a:ext uri="{9D8B030D-6E8A-4147-A177-3AD203B41FA5}">
                      <a16:colId xmlns:a16="http://schemas.microsoft.com/office/drawing/2014/main" val="1512440747"/>
                    </a:ext>
                  </a:extLst>
                </a:gridCol>
              </a:tblGrid>
              <a:tr h="2550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dirty="0">
                          <a:solidFill>
                            <a:srgbClr val="0070C0"/>
                          </a:solidFill>
                          <a:effectLst/>
                        </a:rPr>
                        <a:t>Value</a:t>
                      </a:r>
                    </a:p>
                  </a:txBody>
                  <a:tcPr marL="69574" marR="69574" marT="34787" marB="347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dirty="0">
                          <a:solidFill>
                            <a:srgbClr val="0070C0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69574" marR="69574" marT="34787" marB="347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6498566"/>
                  </a:ext>
                </a:extLst>
              </a:tr>
              <a:tr h="255056">
                <a:tc>
                  <a:txBody>
                    <a:bodyPr/>
                    <a:lstStyle/>
                    <a:p>
                      <a:pPr fontAlgn="ctr"/>
                      <a:r>
                        <a:rPr lang="en-US" sz="1400">
                          <a:effectLst/>
                        </a:rPr>
                        <a:t>false</a:t>
                      </a:r>
                    </a:p>
                  </a:txBody>
                  <a:tcPr marL="69574" marR="69574" marT="34787" marB="347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400" dirty="0">
                          <a:effectLst/>
                        </a:rPr>
                        <a:t>The keyword </a:t>
                      </a:r>
                      <a:r>
                        <a:rPr lang="en-US" sz="1400" u="sng" dirty="0">
                          <a:solidFill>
                            <a:srgbClr val="0070C0"/>
                          </a:solidFill>
                          <a:effectLst/>
                        </a:rPr>
                        <a:t>false</a:t>
                      </a:r>
                      <a:r>
                        <a:rPr lang="en-US" sz="1400" dirty="0">
                          <a:effectLst/>
                        </a:rPr>
                        <a:t>.</a:t>
                      </a:r>
                    </a:p>
                  </a:txBody>
                  <a:tcPr marL="69574" marR="69574" marT="34787" marB="347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4430851"/>
                  </a:ext>
                </a:extLst>
              </a:tr>
              <a:tr h="362981">
                <a:tc>
                  <a:txBody>
                    <a:bodyPr/>
                    <a:lstStyle/>
                    <a:p>
                      <a:pPr fontAlgn="ctr"/>
                      <a:r>
                        <a:rPr lang="en-US" sz="1400" dirty="0">
                          <a:effectLst/>
                        </a:rPr>
                        <a:t>0</a:t>
                      </a:r>
                    </a:p>
                  </a:txBody>
                  <a:tcPr marL="69574" marR="69574" marT="34787" marB="347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400" dirty="0">
                          <a:effectLst/>
                        </a:rPr>
                        <a:t>The </a:t>
                      </a:r>
                      <a:r>
                        <a:rPr lang="en-US" sz="1400" u="sng" dirty="0">
                          <a:solidFill>
                            <a:srgbClr val="0070C0"/>
                          </a:solidFill>
                          <a:effectLst/>
                        </a:rPr>
                        <a:t>Number</a:t>
                      </a:r>
                      <a:r>
                        <a:rPr lang="en-US" sz="1400" dirty="0">
                          <a:effectLst/>
                        </a:rPr>
                        <a:t> zero (so, also 0.0, etc., and 0x0).</a:t>
                      </a:r>
                    </a:p>
                  </a:txBody>
                  <a:tcPr marL="69574" marR="69574" marT="34787" marB="347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0742058"/>
                  </a:ext>
                </a:extLst>
              </a:tr>
              <a:tr h="508852">
                <a:tc>
                  <a:txBody>
                    <a:bodyPr/>
                    <a:lstStyle/>
                    <a:p>
                      <a:pPr fontAlgn="ctr"/>
                      <a:r>
                        <a:rPr lang="en-US" sz="1400">
                          <a:effectLst/>
                        </a:rPr>
                        <a:t>-0</a:t>
                      </a:r>
                    </a:p>
                  </a:txBody>
                  <a:tcPr marL="69574" marR="69574" marT="34787" marB="347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400" dirty="0">
                          <a:effectLst/>
                        </a:rPr>
                        <a:t>The </a:t>
                      </a:r>
                      <a:r>
                        <a:rPr lang="en-US" sz="1400" u="sng" dirty="0">
                          <a:solidFill>
                            <a:srgbClr val="0070C0"/>
                          </a:solidFill>
                          <a:effectLst/>
                        </a:rPr>
                        <a:t>Number</a:t>
                      </a:r>
                      <a:r>
                        <a:rPr lang="en-US" sz="1400" dirty="0">
                          <a:effectLst/>
                        </a:rPr>
                        <a:t> negative zero (so, also -0.0, etc., and -0x0).</a:t>
                      </a:r>
                    </a:p>
                  </a:txBody>
                  <a:tcPr marL="69574" marR="69574" marT="34787" marB="347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9245160"/>
                  </a:ext>
                </a:extLst>
              </a:tr>
              <a:tr h="966819">
                <a:tc>
                  <a:txBody>
                    <a:bodyPr/>
                    <a:lstStyle/>
                    <a:p>
                      <a:pPr fontAlgn="ctr"/>
                      <a:r>
                        <a:rPr lang="en-US" sz="1400">
                          <a:effectLst/>
                        </a:rPr>
                        <a:t>0n</a:t>
                      </a:r>
                    </a:p>
                  </a:txBody>
                  <a:tcPr marL="69574" marR="69574" marT="34787" marB="347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400" dirty="0">
                          <a:effectLst/>
                        </a:rPr>
                        <a:t>The </a:t>
                      </a:r>
                      <a:r>
                        <a:rPr lang="en-US" sz="1400" u="sng" dirty="0" err="1">
                          <a:solidFill>
                            <a:srgbClr val="0070C0"/>
                          </a:solidFill>
                          <a:effectLst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BigInt</a:t>
                      </a:r>
                      <a:r>
                        <a:rPr lang="en-US" sz="1400" dirty="0">
                          <a:effectLst/>
                        </a:rPr>
                        <a:t> zero (so, also 0x0n). Note that there is no </a:t>
                      </a:r>
                      <a:r>
                        <a:rPr lang="en-US" sz="1400" u="sng" dirty="0" err="1">
                          <a:solidFill>
                            <a:srgbClr val="0070C0"/>
                          </a:solidFill>
                          <a:effectLst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BigInt</a:t>
                      </a:r>
                      <a:r>
                        <a:rPr lang="en-US" sz="1400" dirty="0">
                          <a:effectLst/>
                        </a:rPr>
                        <a:t> negative zero — the negation of 0n is 0n.</a:t>
                      </a:r>
                    </a:p>
                  </a:txBody>
                  <a:tcPr marL="69574" marR="69574" marT="34787" marB="347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7060036"/>
                  </a:ext>
                </a:extLst>
              </a:tr>
              <a:tr h="255056">
                <a:tc>
                  <a:txBody>
                    <a:bodyPr/>
                    <a:lstStyle/>
                    <a:p>
                      <a:pPr fontAlgn="ctr"/>
                      <a:r>
                        <a:rPr lang="en-US" sz="1400">
                          <a:effectLst/>
                        </a:rPr>
                        <a:t>"", '', ``</a:t>
                      </a:r>
                    </a:p>
                  </a:txBody>
                  <a:tcPr marL="69574" marR="69574" marT="34787" marB="347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400" dirty="0">
                          <a:effectLst/>
                        </a:rPr>
                        <a:t>Empty </a:t>
                      </a:r>
                      <a:r>
                        <a:rPr lang="en-US" sz="1400" u="sng" dirty="0">
                          <a:solidFill>
                            <a:srgbClr val="0070C0"/>
                          </a:solidFill>
                          <a:effectLst/>
                        </a:rPr>
                        <a:t>string</a:t>
                      </a:r>
                      <a:r>
                        <a:rPr lang="en-US" sz="1400" dirty="0">
                          <a:effectLst/>
                        </a:rPr>
                        <a:t> value.</a:t>
                      </a:r>
                    </a:p>
                  </a:txBody>
                  <a:tcPr marL="69574" marR="69574" marT="34787" marB="347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2756362"/>
                  </a:ext>
                </a:extLst>
              </a:tr>
              <a:tr h="356196">
                <a:tc>
                  <a:txBody>
                    <a:bodyPr/>
                    <a:lstStyle/>
                    <a:p>
                      <a:pPr fontAlgn="ctr"/>
                      <a:r>
                        <a:rPr lang="en-US" sz="1400" u="sng" dirty="0">
                          <a:solidFill>
                            <a:srgbClr val="0070C0"/>
                          </a:solidFill>
                          <a:effectLst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null</a:t>
                      </a:r>
                      <a:endParaRPr lang="en-US" sz="1400" dirty="0">
                        <a:solidFill>
                          <a:srgbClr val="0070C0"/>
                        </a:solidFill>
                        <a:effectLst/>
                      </a:endParaRPr>
                    </a:p>
                  </a:txBody>
                  <a:tcPr marL="69574" marR="69574" marT="34787" marB="347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400" u="sng" dirty="0">
                          <a:solidFill>
                            <a:srgbClr val="0070C0"/>
                          </a:solidFill>
                          <a:effectLst/>
                        </a:rPr>
                        <a:t>null</a:t>
                      </a:r>
                      <a:r>
                        <a:rPr lang="en-US" sz="1400" dirty="0">
                          <a:effectLst/>
                        </a:rPr>
                        <a:t> — the absence of any value.</a:t>
                      </a:r>
                    </a:p>
                  </a:txBody>
                  <a:tcPr marL="69574" marR="69574" marT="34787" marB="347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3888850"/>
                  </a:ext>
                </a:extLst>
              </a:tr>
              <a:tr h="356196">
                <a:tc>
                  <a:txBody>
                    <a:bodyPr/>
                    <a:lstStyle/>
                    <a:p>
                      <a:pPr fontAlgn="ctr"/>
                      <a:r>
                        <a:rPr lang="en-US" sz="1400" u="sng" dirty="0">
                          <a:solidFill>
                            <a:srgbClr val="0070C0"/>
                          </a:solidFill>
                          <a:effectLst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undefined</a:t>
                      </a:r>
                      <a:endParaRPr lang="en-US" sz="1400" dirty="0">
                        <a:solidFill>
                          <a:srgbClr val="0070C0"/>
                        </a:solidFill>
                        <a:effectLst/>
                      </a:endParaRPr>
                    </a:p>
                  </a:txBody>
                  <a:tcPr marL="69574" marR="69574" marT="34787" marB="347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400" u="sng" dirty="0">
                          <a:solidFill>
                            <a:srgbClr val="0070C0"/>
                          </a:solidFill>
                          <a:effectLst/>
                        </a:rPr>
                        <a:t>undefined</a:t>
                      </a:r>
                      <a:r>
                        <a:rPr lang="en-US" sz="1400" dirty="0">
                          <a:solidFill>
                            <a:srgbClr val="0070C0"/>
                          </a:solidFill>
                          <a:effectLst/>
                        </a:rPr>
                        <a:t> </a:t>
                      </a:r>
                      <a:r>
                        <a:rPr lang="en-US" sz="1400" dirty="0">
                          <a:effectLst/>
                        </a:rPr>
                        <a:t>— the primitive value.</a:t>
                      </a:r>
                    </a:p>
                  </a:txBody>
                  <a:tcPr marL="69574" marR="69574" marT="34787" marB="347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1983678"/>
                  </a:ext>
                </a:extLst>
              </a:tr>
              <a:tr h="356196">
                <a:tc>
                  <a:txBody>
                    <a:bodyPr/>
                    <a:lstStyle/>
                    <a:p>
                      <a:pPr fontAlgn="ctr"/>
                      <a:r>
                        <a:rPr lang="en-US" sz="1400" u="sng" dirty="0" err="1">
                          <a:solidFill>
                            <a:srgbClr val="0070C0"/>
                          </a:solidFill>
                          <a:effectLst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NaN</a:t>
                      </a:r>
                      <a:endParaRPr lang="en-US" sz="1400" dirty="0">
                        <a:solidFill>
                          <a:srgbClr val="0070C0"/>
                        </a:solidFill>
                        <a:effectLst/>
                      </a:endParaRPr>
                    </a:p>
                  </a:txBody>
                  <a:tcPr marL="69574" marR="69574" marT="34787" marB="347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400" u="sng" dirty="0" err="1">
                          <a:solidFill>
                            <a:srgbClr val="0070C0"/>
                          </a:solidFill>
                          <a:effectLst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NaN</a:t>
                      </a:r>
                      <a:r>
                        <a:rPr lang="en-US" sz="1400" dirty="0">
                          <a:effectLst/>
                        </a:rPr>
                        <a:t> — not a number.</a:t>
                      </a:r>
                    </a:p>
                  </a:txBody>
                  <a:tcPr marL="69574" marR="69574" marT="34787" marB="347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39191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68780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 Alias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36F056-6355-EB74-CFB9-AA4C541700D6}"/>
              </a:ext>
            </a:extLst>
          </p:cNvPr>
          <p:cNvSpPr/>
          <p:nvPr/>
        </p:nvSpPr>
        <p:spPr>
          <a:xfrm>
            <a:off x="2147166" y="2204864"/>
            <a:ext cx="3348372" cy="23042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00FF"/>
                </a:solidFill>
              </a:rPr>
              <a:t>type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CarYear</a:t>
            </a:r>
            <a:r>
              <a:rPr lang="en-US" dirty="0">
                <a:solidFill>
                  <a:srgbClr val="002060"/>
                </a:solidFill>
              </a:rPr>
              <a:t> = </a:t>
            </a:r>
            <a:r>
              <a:rPr lang="en-US" dirty="0">
                <a:solidFill>
                  <a:srgbClr val="0000FF"/>
                </a:solidFill>
              </a:rPr>
              <a:t>number</a:t>
            </a:r>
            <a:r>
              <a:rPr lang="en-US" dirty="0">
                <a:solidFill>
                  <a:srgbClr val="002060"/>
                </a:solidFill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</a:rPr>
              <a:t>type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CarType</a:t>
            </a:r>
            <a:r>
              <a:rPr lang="en-US" dirty="0">
                <a:solidFill>
                  <a:srgbClr val="002060"/>
                </a:solidFill>
              </a:rPr>
              <a:t> = </a:t>
            </a:r>
            <a:r>
              <a:rPr lang="en-US" dirty="0">
                <a:solidFill>
                  <a:srgbClr val="0000FF"/>
                </a:solidFill>
              </a:rPr>
              <a:t>string</a:t>
            </a:r>
            <a:r>
              <a:rPr lang="en-US" dirty="0">
                <a:solidFill>
                  <a:srgbClr val="002060"/>
                </a:solidFill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</a:rPr>
              <a:t>type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CarModel</a:t>
            </a:r>
            <a:r>
              <a:rPr lang="en-US" dirty="0">
                <a:solidFill>
                  <a:srgbClr val="002060"/>
                </a:solidFill>
              </a:rPr>
              <a:t> = </a:t>
            </a:r>
            <a:r>
              <a:rPr lang="en-US" dirty="0">
                <a:solidFill>
                  <a:srgbClr val="0000FF"/>
                </a:solidFill>
              </a:rPr>
              <a:t>string</a:t>
            </a:r>
            <a:r>
              <a:rPr lang="en-US" dirty="0">
                <a:solidFill>
                  <a:srgbClr val="002060"/>
                </a:solidFill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</a:rPr>
              <a:t>type</a:t>
            </a:r>
            <a:r>
              <a:rPr lang="en-US" dirty="0">
                <a:solidFill>
                  <a:srgbClr val="002060"/>
                </a:solidFill>
              </a:rPr>
              <a:t> Car = {</a:t>
            </a:r>
          </a:p>
          <a:p>
            <a:r>
              <a:rPr lang="en-US" dirty="0">
                <a:solidFill>
                  <a:srgbClr val="002060"/>
                </a:solidFill>
              </a:rPr>
              <a:t>	year: </a:t>
            </a:r>
            <a:r>
              <a:rPr lang="en-US" dirty="0" err="1">
                <a:solidFill>
                  <a:srgbClr val="002060"/>
                </a:solidFill>
              </a:rPr>
              <a:t>CarYear</a:t>
            </a:r>
            <a:r>
              <a:rPr lang="en-US" dirty="0">
                <a:solidFill>
                  <a:srgbClr val="002060"/>
                </a:solidFill>
              </a:rPr>
              <a:t>,</a:t>
            </a:r>
          </a:p>
          <a:p>
            <a:r>
              <a:rPr lang="en-US" dirty="0">
                <a:solidFill>
                  <a:srgbClr val="002060"/>
                </a:solidFill>
              </a:rPr>
              <a:t>	type: </a:t>
            </a:r>
            <a:r>
              <a:rPr lang="en-US" dirty="0" err="1">
                <a:solidFill>
                  <a:srgbClr val="002060"/>
                </a:solidFill>
              </a:rPr>
              <a:t>CarType</a:t>
            </a:r>
            <a:r>
              <a:rPr lang="en-US" dirty="0">
                <a:solidFill>
                  <a:srgbClr val="002060"/>
                </a:solidFill>
              </a:rPr>
              <a:t>,</a:t>
            </a:r>
          </a:p>
          <a:p>
            <a:r>
              <a:rPr lang="en-US" dirty="0">
                <a:solidFill>
                  <a:srgbClr val="002060"/>
                </a:solidFill>
              </a:rPr>
              <a:t>	model: </a:t>
            </a:r>
            <a:r>
              <a:rPr lang="en-US" dirty="0" err="1">
                <a:solidFill>
                  <a:srgbClr val="002060"/>
                </a:solidFill>
              </a:rPr>
              <a:t>CarModel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26925E-2066-2A23-414A-D5BB5AE9E104}"/>
              </a:ext>
            </a:extLst>
          </p:cNvPr>
          <p:cNvSpPr/>
          <p:nvPr/>
        </p:nvSpPr>
        <p:spPr>
          <a:xfrm>
            <a:off x="2159732" y="4725144"/>
            <a:ext cx="3348372" cy="18352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00FF"/>
                </a:solidFill>
              </a:rPr>
              <a:t>const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carYear</a:t>
            </a:r>
            <a:r>
              <a:rPr lang="en-US" dirty="0">
                <a:solidFill>
                  <a:srgbClr val="002060"/>
                </a:solidFill>
              </a:rPr>
              <a:t>: </a:t>
            </a:r>
            <a:r>
              <a:rPr lang="en-US" dirty="0" err="1">
                <a:solidFill>
                  <a:srgbClr val="002060"/>
                </a:solidFill>
              </a:rPr>
              <a:t>CarYear</a:t>
            </a:r>
            <a:r>
              <a:rPr lang="en-US" dirty="0">
                <a:solidFill>
                  <a:srgbClr val="002060"/>
                </a:solidFill>
              </a:rPr>
              <a:t> = 2001;</a:t>
            </a:r>
          </a:p>
          <a:p>
            <a:r>
              <a:rPr lang="en-US" dirty="0">
                <a:solidFill>
                  <a:srgbClr val="0000FF"/>
                </a:solidFill>
              </a:rPr>
              <a:t>const</a:t>
            </a:r>
            <a:r>
              <a:rPr lang="en-US" dirty="0">
                <a:solidFill>
                  <a:srgbClr val="002060"/>
                </a:solidFill>
              </a:rPr>
              <a:t> car: Car = {</a:t>
            </a:r>
          </a:p>
          <a:p>
            <a:r>
              <a:rPr lang="en-US" dirty="0">
                <a:solidFill>
                  <a:srgbClr val="002060"/>
                </a:solidFill>
              </a:rPr>
              <a:t>	year: </a:t>
            </a:r>
            <a:r>
              <a:rPr lang="en-US" dirty="0" err="1">
                <a:solidFill>
                  <a:srgbClr val="002060"/>
                </a:solidFill>
              </a:rPr>
              <a:t>carYear</a:t>
            </a:r>
            <a:r>
              <a:rPr lang="en-US" dirty="0">
                <a:solidFill>
                  <a:srgbClr val="002060"/>
                </a:solidFill>
              </a:rPr>
              <a:t>,</a:t>
            </a:r>
          </a:p>
          <a:p>
            <a:r>
              <a:rPr lang="en-US" dirty="0">
                <a:solidFill>
                  <a:srgbClr val="002060"/>
                </a:solidFill>
              </a:rPr>
              <a:t>	type: “Toyota”,</a:t>
            </a:r>
          </a:p>
          <a:p>
            <a:r>
              <a:rPr lang="en-US" dirty="0">
                <a:solidFill>
                  <a:srgbClr val="002060"/>
                </a:solidFill>
              </a:rPr>
              <a:t>	model: “Corolla”</a:t>
            </a:r>
          </a:p>
          <a:p>
            <a:r>
              <a:rPr lang="en-US" dirty="0">
                <a:solidFill>
                  <a:srgbClr val="002060"/>
                </a:solidFill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BC7706-2C03-4E36-B353-E790A7F2E32B}"/>
              </a:ext>
            </a:extLst>
          </p:cNvPr>
          <p:cNvSpPr/>
          <p:nvPr/>
        </p:nvSpPr>
        <p:spPr>
          <a:xfrm>
            <a:off x="5616116" y="2204864"/>
            <a:ext cx="3348372" cy="12241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00FF"/>
                </a:solidFill>
              </a:rPr>
              <a:t>type</a:t>
            </a:r>
            <a:r>
              <a:rPr lang="en-US" dirty="0">
                <a:solidFill>
                  <a:srgbClr val="002060"/>
                </a:solidFill>
              </a:rPr>
              <a:t> Sedan = Car &amp; {</a:t>
            </a:r>
          </a:p>
          <a:p>
            <a:r>
              <a:rPr lang="en-US" dirty="0">
                <a:solidFill>
                  <a:srgbClr val="002060"/>
                </a:solidFill>
              </a:rPr>
              <a:t>	gear: </a:t>
            </a:r>
            <a:r>
              <a:rPr lang="en-US" dirty="0">
                <a:solidFill>
                  <a:srgbClr val="0000FF"/>
                </a:solidFill>
              </a:rPr>
              <a:t>string</a:t>
            </a:r>
          </a:p>
          <a:p>
            <a:r>
              <a:rPr lang="en-US" dirty="0">
                <a:solidFill>
                  <a:srgbClr val="002060"/>
                </a:solidFill>
              </a:rPr>
              <a:t>}</a:t>
            </a: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E05DBE-7A21-3425-2062-2DD82D07F7E6}"/>
              </a:ext>
            </a:extLst>
          </p:cNvPr>
          <p:cNvSpPr/>
          <p:nvPr/>
        </p:nvSpPr>
        <p:spPr>
          <a:xfrm>
            <a:off x="5616116" y="4725144"/>
            <a:ext cx="3348372" cy="18352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00FF"/>
                </a:solidFill>
              </a:rPr>
              <a:t>const</a:t>
            </a:r>
            <a:r>
              <a:rPr lang="en-US" dirty="0">
                <a:solidFill>
                  <a:srgbClr val="002060"/>
                </a:solidFill>
              </a:rPr>
              <a:t> sedan : Sedan = {</a:t>
            </a:r>
          </a:p>
          <a:p>
            <a:r>
              <a:rPr lang="en-US" dirty="0">
                <a:solidFill>
                  <a:srgbClr val="002060"/>
                </a:solidFill>
              </a:rPr>
              <a:t>	year: 2001, </a:t>
            </a:r>
          </a:p>
          <a:p>
            <a:r>
              <a:rPr lang="en-US" dirty="0">
                <a:solidFill>
                  <a:srgbClr val="002060"/>
                </a:solidFill>
              </a:rPr>
              <a:t>	type: "Toyota",</a:t>
            </a:r>
          </a:p>
          <a:p>
            <a:r>
              <a:rPr lang="en-US" dirty="0">
                <a:solidFill>
                  <a:srgbClr val="002060"/>
                </a:solidFill>
              </a:rPr>
              <a:t>	model: "Corolla", </a:t>
            </a:r>
          </a:p>
          <a:p>
            <a:r>
              <a:rPr lang="en-US" dirty="0">
                <a:solidFill>
                  <a:srgbClr val="002060"/>
                </a:solidFill>
              </a:rPr>
              <a:t>	gear: "auto"</a:t>
            </a:r>
          </a:p>
          <a:p>
            <a:r>
              <a:rPr lang="en-US" dirty="0">
                <a:solidFill>
                  <a:srgbClr val="002060"/>
                </a:solidFill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0045363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 Type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Optional (?)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36F056-6355-EB74-CFB9-AA4C541700D6}"/>
              </a:ext>
            </a:extLst>
          </p:cNvPr>
          <p:cNvSpPr/>
          <p:nvPr/>
        </p:nvSpPr>
        <p:spPr>
          <a:xfrm>
            <a:off x="2147166" y="2204864"/>
            <a:ext cx="6673306" cy="18352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car: { type: </a:t>
            </a:r>
            <a:r>
              <a:rPr 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model: </a:t>
            </a:r>
            <a:r>
              <a:rPr 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year: </a:t>
            </a:r>
            <a:r>
              <a:rPr 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 = {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type: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"Toyota"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model: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"Corolla"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year: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2009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26925E-2066-2A23-414A-D5BB5AE9E104}"/>
              </a:ext>
            </a:extLst>
          </p:cNvPr>
          <p:cNvSpPr/>
          <p:nvPr/>
        </p:nvSpPr>
        <p:spPr>
          <a:xfrm>
            <a:off x="2159732" y="4653136"/>
            <a:ext cx="6660740" cy="18352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car: { type: </a:t>
            </a:r>
            <a:r>
              <a:rPr 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model: </a:t>
            </a:r>
            <a:r>
              <a:rPr 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year?: </a:t>
            </a:r>
            <a:r>
              <a:rPr 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 = {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type: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"Toyota"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model: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"Corolla"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car.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year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2009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4510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TypeScript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TypeScript is a syntactic superset of JavaScript which adds static typing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4885893-8BF1-D21D-C5C0-BBA7FF9154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0343" y="2924944"/>
            <a:ext cx="2067761" cy="191529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E682027-CAB3-29BE-A02B-D5ED91045B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5301208"/>
            <a:ext cx="5714286" cy="10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5073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Destructuring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C64FC2E-44DF-3940-A18A-BA941BFF074C}"/>
              </a:ext>
            </a:extLst>
          </p:cNvPr>
          <p:cNvSpPr/>
          <p:nvPr/>
        </p:nvSpPr>
        <p:spPr>
          <a:xfrm>
            <a:off x="1907704" y="2060848"/>
            <a:ext cx="2808312" cy="20882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let</a:t>
            </a:r>
            <a:r>
              <a:rPr lang="en-US" dirty="0">
                <a:solidFill>
                  <a:srgbClr val="002060"/>
                </a:solidFill>
              </a:rPr>
              <a:t> car : Car = {</a:t>
            </a:r>
          </a:p>
          <a:p>
            <a:r>
              <a:rPr lang="en-US" dirty="0">
                <a:solidFill>
                  <a:srgbClr val="002060"/>
                </a:solidFill>
              </a:rPr>
              <a:t>  year: 2001, type: "Toyota", </a:t>
            </a:r>
          </a:p>
          <a:p>
            <a:r>
              <a:rPr lang="en-US" dirty="0">
                <a:solidFill>
                  <a:srgbClr val="002060"/>
                </a:solidFill>
              </a:rPr>
              <a:t>  options: {</a:t>
            </a:r>
          </a:p>
          <a:p>
            <a:r>
              <a:rPr lang="en-US" dirty="0">
                <a:solidFill>
                  <a:srgbClr val="002060"/>
                </a:solidFill>
              </a:rPr>
              <a:t>	color: "gray",</a:t>
            </a:r>
          </a:p>
          <a:p>
            <a:r>
              <a:rPr lang="en-US" dirty="0">
                <a:solidFill>
                  <a:srgbClr val="002060"/>
                </a:solidFill>
              </a:rPr>
              <a:t>	airbag: true</a:t>
            </a:r>
          </a:p>
          <a:p>
            <a:r>
              <a:rPr lang="en-US" dirty="0">
                <a:solidFill>
                  <a:srgbClr val="002060"/>
                </a:solidFill>
              </a:rPr>
              <a:t>  }</a:t>
            </a:r>
          </a:p>
          <a:p>
            <a:r>
              <a:rPr lang="en-US" dirty="0">
                <a:solidFill>
                  <a:srgbClr val="002060"/>
                </a:solidFill>
              </a:rPr>
              <a:t>};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9C71A8-F23D-ECB1-879D-5D4A7CC1EA4B}"/>
              </a:ext>
            </a:extLst>
          </p:cNvPr>
          <p:cNvSpPr/>
          <p:nvPr/>
        </p:nvSpPr>
        <p:spPr>
          <a:xfrm>
            <a:off x="4860032" y="2074838"/>
            <a:ext cx="3096344" cy="20742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let</a:t>
            </a:r>
            <a:r>
              <a:rPr lang="en-US" dirty="0">
                <a:solidFill>
                  <a:srgbClr val="002060"/>
                </a:solidFill>
              </a:rPr>
              <a:t> year = </a:t>
            </a:r>
            <a:r>
              <a:rPr lang="en-US" dirty="0" err="1">
                <a:solidFill>
                  <a:srgbClr val="002060"/>
                </a:solidFill>
              </a:rPr>
              <a:t>car.year</a:t>
            </a:r>
            <a:r>
              <a:rPr lang="en-US" dirty="0">
                <a:solidFill>
                  <a:srgbClr val="002060"/>
                </a:solidFill>
              </a:rPr>
              <a:t>;</a:t>
            </a:r>
          </a:p>
          <a:p>
            <a:r>
              <a:rPr lang="en-US" dirty="0">
                <a:solidFill>
                  <a:srgbClr val="0070C0"/>
                </a:solidFill>
              </a:rPr>
              <a:t>let</a:t>
            </a:r>
            <a:r>
              <a:rPr lang="en-US" dirty="0">
                <a:solidFill>
                  <a:srgbClr val="002060"/>
                </a:solidFill>
              </a:rPr>
              <a:t> type = </a:t>
            </a:r>
            <a:r>
              <a:rPr lang="en-US" dirty="0" err="1">
                <a:solidFill>
                  <a:srgbClr val="002060"/>
                </a:solidFill>
              </a:rPr>
              <a:t>car.type</a:t>
            </a:r>
            <a:r>
              <a:rPr lang="en-US" dirty="0">
                <a:solidFill>
                  <a:srgbClr val="002060"/>
                </a:solidFill>
              </a:rPr>
              <a:t>;</a:t>
            </a:r>
          </a:p>
          <a:p>
            <a:r>
              <a:rPr lang="en-US" dirty="0">
                <a:solidFill>
                  <a:srgbClr val="0070C0"/>
                </a:solidFill>
              </a:rPr>
              <a:t>let</a:t>
            </a:r>
            <a:r>
              <a:rPr lang="en-US" dirty="0">
                <a:solidFill>
                  <a:srgbClr val="002060"/>
                </a:solidFill>
              </a:rPr>
              <a:t> color = </a:t>
            </a:r>
            <a:r>
              <a:rPr lang="en-US" dirty="0" err="1">
                <a:solidFill>
                  <a:srgbClr val="002060"/>
                </a:solidFill>
              </a:rPr>
              <a:t>car.options.color</a:t>
            </a:r>
            <a:r>
              <a:rPr lang="en-US" dirty="0">
                <a:solidFill>
                  <a:srgbClr val="002060"/>
                </a:solidFill>
              </a:rPr>
              <a:t>;</a:t>
            </a:r>
          </a:p>
          <a:p>
            <a:r>
              <a:rPr lang="en-US" dirty="0">
                <a:solidFill>
                  <a:srgbClr val="0070C0"/>
                </a:solidFill>
              </a:rPr>
              <a:t>let</a:t>
            </a:r>
            <a:r>
              <a:rPr lang="en-US" dirty="0">
                <a:solidFill>
                  <a:srgbClr val="002060"/>
                </a:solidFill>
              </a:rPr>
              <a:t> airbag = </a:t>
            </a:r>
            <a:r>
              <a:rPr lang="en-US" dirty="0" err="1">
                <a:solidFill>
                  <a:srgbClr val="002060"/>
                </a:solidFill>
              </a:rPr>
              <a:t>car.options.airbag</a:t>
            </a:r>
            <a:r>
              <a:rPr lang="en-US" dirty="0">
                <a:solidFill>
                  <a:srgbClr val="002060"/>
                </a:solidFill>
              </a:rPr>
              <a:t>;</a:t>
            </a:r>
          </a:p>
          <a:p>
            <a:r>
              <a:rPr lang="en-US" dirty="0">
                <a:solidFill>
                  <a:srgbClr val="002060"/>
                </a:solidFill>
              </a:rPr>
              <a:t>console.log(year+","+type);</a:t>
            </a:r>
          </a:p>
          <a:p>
            <a:r>
              <a:rPr lang="en-US" dirty="0">
                <a:solidFill>
                  <a:srgbClr val="002060"/>
                </a:solidFill>
              </a:rPr>
              <a:t>console.log(color+","+airbag);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075951-C52C-0839-C266-87B11CFDC611}"/>
              </a:ext>
            </a:extLst>
          </p:cNvPr>
          <p:cNvSpPr/>
          <p:nvPr/>
        </p:nvSpPr>
        <p:spPr>
          <a:xfrm>
            <a:off x="1876904" y="4382554"/>
            <a:ext cx="3271160" cy="22322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let</a:t>
            </a:r>
            <a:r>
              <a:rPr lang="en-US" dirty="0">
                <a:solidFill>
                  <a:srgbClr val="002060"/>
                </a:solidFill>
              </a:rPr>
              <a:t> { </a:t>
            </a:r>
          </a:p>
          <a:p>
            <a:r>
              <a:rPr lang="en-US" dirty="0">
                <a:solidFill>
                  <a:srgbClr val="002060"/>
                </a:solidFill>
              </a:rPr>
              <a:t>	year, </a:t>
            </a:r>
          </a:p>
          <a:p>
            <a:r>
              <a:rPr lang="en-US" dirty="0">
                <a:solidFill>
                  <a:srgbClr val="002060"/>
                </a:solidFill>
              </a:rPr>
              <a:t>	type,</a:t>
            </a:r>
          </a:p>
          <a:p>
            <a:r>
              <a:rPr lang="en-US" dirty="0">
                <a:solidFill>
                  <a:srgbClr val="002060"/>
                </a:solidFill>
              </a:rPr>
              <a:t>	options: { color, airbag }</a:t>
            </a:r>
          </a:p>
          <a:p>
            <a:r>
              <a:rPr lang="en-US" dirty="0">
                <a:solidFill>
                  <a:srgbClr val="002060"/>
                </a:solidFill>
              </a:rPr>
              <a:t>} = car;</a:t>
            </a:r>
          </a:p>
          <a:p>
            <a:r>
              <a:rPr lang="en-US" dirty="0">
                <a:solidFill>
                  <a:srgbClr val="002060"/>
                </a:solidFill>
              </a:rPr>
              <a:t>console.log(year+","+type);</a:t>
            </a:r>
          </a:p>
          <a:p>
            <a:r>
              <a:rPr lang="en-US" dirty="0">
                <a:solidFill>
                  <a:srgbClr val="002060"/>
                </a:solidFill>
              </a:rPr>
              <a:t>console.log(color+","+airbag);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FA17E3-8BB1-642E-1F24-3BAC2B69DFE5}"/>
              </a:ext>
            </a:extLst>
          </p:cNvPr>
          <p:cNvSpPr/>
          <p:nvPr/>
        </p:nvSpPr>
        <p:spPr>
          <a:xfrm>
            <a:off x="5292080" y="4365104"/>
            <a:ext cx="3744416" cy="22322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let</a:t>
            </a:r>
            <a:r>
              <a:rPr lang="en-US" dirty="0">
                <a:solidFill>
                  <a:srgbClr val="002060"/>
                </a:solidFill>
              </a:rPr>
              <a:t> { </a:t>
            </a:r>
          </a:p>
          <a:p>
            <a:r>
              <a:rPr lang="en-US" dirty="0">
                <a:solidFill>
                  <a:srgbClr val="002060"/>
                </a:solidFill>
              </a:rPr>
              <a:t>	year: </a:t>
            </a:r>
            <a:r>
              <a:rPr lang="en-US" dirty="0" err="1">
                <a:solidFill>
                  <a:srgbClr val="002060"/>
                </a:solidFill>
              </a:rPr>
              <a:t>carYear</a:t>
            </a:r>
            <a:r>
              <a:rPr lang="en-US" dirty="0">
                <a:solidFill>
                  <a:srgbClr val="002060"/>
                </a:solidFill>
              </a:rPr>
              <a:t>, </a:t>
            </a:r>
          </a:p>
          <a:p>
            <a:r>
              <a:rPr lang="en-US" dirty="0">
                <a:solidFill>
                  <a:srgbClr val="002060"/>
                </a:solidFill>
              </a:rPr>
              <a:t>	type: </a:t>
            </a:r>
            <a:r>
              <a:rPr lang="en-US" dirty="0" err="1">
                <a:solidFill>
                  <a:srgbClr val="002060"/>
                </a:solidFill>
              </a:rPr>
              <a:t>carType</a:t>
            </a:r>
            <a:r>
              <a:rPr lang="en-US" dirty="0">
                <a:solidFill>
                  <a:srgbClr val="002060"/>
                </a:solidFill>
              </a:rPr>
              <a:t>,</a:t>
            </a:r>
          </a:p>
          <a:p>
            <a:r>
              <a:rPr lang="en-US" dirty="0">
                <a:solidFill>
                  <a:srgbClr val="002060"/>
                </a:solidFill>
              </a:rPr>
              <a:t>	options: { color: </a:t>
            </a:r>
            <a:r>
              <a:rPr lang="en-US" dirty="0" err="1">
                <a:solidFill>
                  <a:srgbClr val="002060"/>
                </a:solidFill>
              </a:rPr>
              <a:t>carColor</a:t>
            </a:r>
            <a:r>
              <a:rPr lang="en-US" dirty="0">
                <a:solidFill>
                  <a:srgbClr val="002060"/>
                </a:solidFill>
              </a:rPr>
              <a:t>, 	airbag: </a:t>
            </a:r>
            <a:r>
              <a:rPr lang="en-US" dirty="0" err="1">
                <a:solidFill>
                  <a:srgbClr val="002060"/>
                </a:solidFill>
              </a:rPr>
              <a:t>carAirbag</a:t>
            </a:r>
            <a:r>
              <a:rPr lang="en-US" dirty="0">
                <a:solidFill>
                  <a:srgbClr val="002060"/>
                </a:solidFill>
              </a:rPr>
              <a:t> }</a:t>
            </a:r>
          </a:p>
          <a:p>
            <a:r>
              <a:rPr lang="en-US" dirty="0">
                <a:solidFill>
                  <a:srgbClr val="002060"/>
                </a:solidFill>
              </a:rPr>
              <a:t>} = car;</a:t>
            </a:r>
          </a:p>
          <a:p>
            <a:r>
              <a:rPr lang="en-US" dirty="0">
                <a:solidFill>
                  <a:srgbClr val="002060"/>
                </a:solidFill>
              </a:rPr>
              <a:t>console.log(</a:t>
            </a:r>
            <a:r>
              <a:rPr lang="en-US" dirty="0" err="1">
                <a:solidFill>
                  <a:srgbClr val="002060"/>
                </a:solidFill>
              </a:rPr>
              <a:t>carYear</a:t>
            </a:r>
            <a:r>
              <a:rPr lang="en-US" dirty="0">
                <a:solidFill>
                  <a:srgbClr val="002060"/>
                </a:solidFill>
              </a:rPr>
              <a:t>+","+</a:t>
            </a:r>
            <a:r>
              <a:rPr lang="en-US" dirty="0" err="1">
                <a:solidFill>
                  <a:srgbClr val="002060"/>
                </a:solidFill>
              </a:rPr>
              <a:t>carType</a:t>
            </a:r>
            <a:r>
              <a:rPr lang="en-US" dirty="0">
                <a:solidFill>
                  <a:srgbClr val="002060"/>
                </a:solidFill>
              </a:rPr>
              <a:t>);</a:t>
            </a:r>
          </a:p>
          <a:p>
            <a:r>
              <a:rPr lang="en-US" dirty="0">
                <a:solidFill>
                  <a:srgbClr val="002060"/>
                </a:solidFill>
              </a:rPr>
              <a:t>console.log(</a:t>
            </a:r>
            <a:r>
              <a:rPr lang="en-US" dirty="0" err="1">
                <a:solidFill>
                  <a:srgbClr val="002060"/>
                </a:solidFill>
              </a:rPr>
              <a:t>carColor</a:t>
            </a:r>
            <a:r>
              <a:rPr lang="en-US" dirty="0">
                <a:solidFill>
                  <a:srgbClr val="002060"/>
                </a:solidFill>
              </a:rPr>
              <a:t>+","+</a:t>
            </a:r>
            <a:r>
              <a:rPr lang="en-US" dirty="0" err="1">
                <a:solidFill>
                  <a:srgbClr val="002060"/>
                </a:solidFill>
              </a:rPr>
              <a:t>carAirbag</a:t>
            </a:r>
            <a:r>
              <a:rPr lang="en-US" dirty="0">
                <a:solidFill>
                  <a:srgbClr val="002060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4214429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</a:t>
            </a:r>
          </a:p>
          <a:p>
            <a:pPr lvl="1"/>
            <a:r>
              <a:rPr lang="en-US" b="0" i="0" dirty="0">
                <a:solidFill>
                  <a:srgbClr val="181717"/>
                </a:solidFill>
                <a:effectLst/>
                <a:latin typeface="Verdana" panose="020B0604030504040204" pitchFamily="34" charset="0"/>
              </a:rPr>
              <a:t>functions can be of two types: named and anonymous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77083F-EF19-F364-2255-53569FED71EF}"/>
              </a:ext>
            </a:extLst>
          </p:cNvPr>
          <p:cNvSpPr/>
          <p:nvPr/>
        </p:nvSpPr>
        <p:spPr>
          <a:xfrm>
            <a:off x="2147166" y="3140968"/>
            <a:ext cx="5449170" cy="11521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02060"/>
              </a:solidFill>
            </a:endParaRPr>
          </a:p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display() { </a:t>
            </a:r>
          </a:p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console.log(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"Hello TypeScript!"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</a:p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CC38D2-DA8C-7297-27A0-50961A07FF3E}"/>
              </a:ext>
            </a:extLst>
          </p:cNvPr>
          <p:cNvSpPr/>
          <p:nvPr/>
        </p:nvSpPr>
        <p:spPr>
          <a:xfrm>
            <a:off x="2147166" y="4509120"/>
            <a:ext cx="5449170" cy="101237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greeting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 	console.log(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"Hello TypeScript!"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BC2821A-6CE9-0DA4-A768-94F1B7A31196}"/>
              </a:ext>
            </a:extLst>
          </p:cNvPr>
          <p:cNvSpPr/>
          <p:nvPr/>
        </p:nvSpPr>
        <p:spPr>
          <a:xfrm>
            <a:off x="2123728" y="5728990"/>
            <a:ext cx="5449170" cy="101237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greeting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() =&gt; { 	console.log(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"Hello TypeScript!"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01188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Parameter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Optional parameter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290C17-16BD-D534-39F9-E5C602892849}"/>
              </a:ext>
            </a:extLst>
          </p:cNvPr>
          <p:cNvSpPr/>
          <p:nvPr/>
        </p:nvSpPr>
        <p:spPr>
          <a:xfrm>
            <a:off x="1907704" y="2276872"/>
            <a:ext cx="7025984" cy="11521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reet1(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greeting: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) 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greeting +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 '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name +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'!'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3EF6171-7645-5914-C76B-E6514FCCEF5B}"/>
              </a:ext>
            </a:extLst>
          </p:cNvPr>
          <p:cNvSpPr/>
          <p:nvPr/>
        </p:nvSpPr>
        <p:spPr>
          <a:xfrm>
            <a:off x="1920643" y="4509120"/>
            <a:ext cx="7025984" cy="11521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Greet2(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greeting?: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) 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greeting +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 '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name +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'!'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84642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Parameter</a:t>
            </a:r>
          </a:p>
          <a:p>
            <a:pPr lvl="1"/>
            <a:r>
              <a:rPr lang="en-US" dirty="0"/>
              <a:t>Default parameter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3EF6171-7645-5914-C76B-E6514FCCEF5B}"/>
              </a:ext>
            </a:extLst>
          </p:cNvPr>
          <p:cNvSpPr/>
          <p:nvPr/>
        </p:nvSpPr>
        <p:spPr>
          <a:xfrm>
            <a:off x="1938504" y="4437112"/>
            <a:ext cx="7025984" cy="11521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tx1"/>
                </a:solidFill>
              </a:rPr>
              <a:t>Greet1("John"); //ERROR An argument for 'greeting' was not provided.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tx1"/>
                </a:solidFill>
              </a:rPr>
              <a:t>Greet2("Jane"); //undefined Jane!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tx1"/>
                </a:solidFill>
              </a:rPr>
              <a:t>Greet3("Jack"); //Hello Jack!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CE4B924-D936-514D-7B65-9B4673B3BE11}"/>
              </a:ext>
            </a:extLst>
          </p:cNvPr>
          <p:cNvSpPr/>
          <p:nvPr/>
        </p:nvSpPr>
        <p:spPr>
          <a:xfrm>
            <a:off x="1938504" y="2852936"/>
            <a:ext cx="7025984" cy="11521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Greet3(name: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greeting: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"Hello") 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greeting +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 '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name +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'!'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95959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Parameter</a:t>
            </a:r>
          </a:p>
          <a:p>
            <a:pPr lvl="1"/>
            <a:r>
              <a:rPr lang="en-US" dirty="0"/>
              <a:t>Rest parameter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9F973E-32FE-FE49-D2C3-875AF5C23226}"/>
              </a:ext>
            </a:extLst>
          </p:cNvPr>
          <p:cNvSpPr/>
          <p:nvPr/>
        </p:nvSpPr>
        <p:spPr>
          <a:xfrm>
            <a:off x="1907704" y="2861320"/>
            <a:ext cx="7025984" cy="11521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Greet4(greeting: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...names: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[]) 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greeting +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names.join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", 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+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"!"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387FD66-064A-817B-E4E9-0185FFA40EF7}"/>
              </a:ext>
            </a:extLst>
          </p:cNvPr>
          <p:cNvSpPr/>
          <p:nvPr/>
        </p:nvSpPr>
        <p:spPr>
          <a:xfrm>
            <a:off x="1907704" y="4437112"/>
            <a:ext cx="7025984" cy="11521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Greet4("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Hello","John","Jane","Jack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"); //Hello John, Jane, Jack!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Greet4("Hello"); //Hello !</a:t>
            </a:r>
          </a:p>
        </p:txBody>
      </p:sp>
    </p:spTree>
    <p:extLst>
      <p:ext uri="{BB962C8B-B14F-4D97-AF65-F5344CB8AC3E}">
        <p14:creationId xmlns:p14="http://schemas.microsoft.com/office/powerpoint/2010/main" val="31662403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Parameter</a:t>
            </a:r>
          </a:p>
          <a:p>
            <a:pPr lvl="1"/>
            <a:r>
              <a:rPr lang="en-US" dirty="0"/>
              <a:t>Named parameter - I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9F973E-32FE-FE49-D2C3-875AF5C23226}"/>
              </a:ext>
            </a:extLst>
          </p:cNvPr>
          <p:cNvSpPr/>
          <p:nvPr/>
        </p:nvSpPr>
        <p:spPr>
          <a:xfrm>
            <a:off x="1907704" y="4523110"/>
            <a:ext cx="7025984" cy="19302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Greet5(options: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GreetParameter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greeting =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options.greeting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|| "Greet";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name = options.name || "";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greeting +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name;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console.log("Greet5",Greet5({}));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818593B-A789-0704-0863-701480A6FC27}"/>
              </a:ext>
            </a:extLst>
          </p:cNvPr>
          <p:cNvSpPr/>
          <p:nvPr/>
        </p:nvSpPr>
        <p:spPr>
          <a:xfrm>
            <a:off x="1907704" y="2708920"/>
            <a:ext cx="7025984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GreetParameter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	greeting?: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	name?: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34375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Parameter</a:t>
            </a:r>
          </a:p>
          <a:p>
            <a:pPr lvl="1"/>
            <a:r>
              <a:rPr lang="en-US" dirty="0"/>
              <a:t>Named parameter - II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9F973E-32FE-FE49-D2C3-875AF5C23226}"/>
              </a:ext>
            </a:extLst>
          </p:cNvPr>
          <p:cNvSpPr/>
          <p:nvPr/>
        </p:nvSpPr>
        <p:spPr>
          <a:xfrm>
            <a:off x="1907704" y="4797152"/>
            <a:ext cx="7025984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Greet7({greeting = "Greet", name= ""} :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GreetParameter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{}) 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greeting +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name;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console.log("Greet7",Greet7());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818593B-A789-0704-0863-701480A6FC27}"/>
              </a:ext>
            </a:extLst>
          </p:cNvPr>
          <p:cNvSpPr/>
          <p:nvPr/>
        </p:nvSpPr>
        <p:spPr>
          <a:xfrm>
            <a:off x="1907704" y="2780928"/>
            <a:ext cx="7025984" cy="16561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Greet6({greeting = "Greet", name = ""} :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GreetParameter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greeting +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name;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console.log("Greet6",Greet6({}));</a:t>
            </a:r>
          </a:p>
        </p:txBody>
      </p:sp>
    </p:spTree>
    <p:extLst>
      <p:ext uri="{BB962C8B-B14F-4D97-AF65-F5344CB8AC3E}">
        <p14:creationId xmlns:p14="http://schemas.microsoft.com/office/powerpoint/2010/main" val="1967667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Overload</a:t>
            </a:r>
          </a:p>
          <a:p>
            <a:pPr lvl="1"/>
            <a:r>
              <a:rPr lang="en-US" dirty="0"/>
              <a:t>function with the same name with difference parameter type and return type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290C17-16BD-D534-39F9-E5C602892849}"/>
              </a:ext>
            </a:extLst>
          </p:cNvPr>
          <p:cNvSpPr/>
          <p:nvPr/>
        </p:nvSpPr>
        <p:spPr>
          <a:xfrm>
            <a:off x="2185338" y="3284984"/>
            <a:ext cx="6563126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add(a: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b: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add(a: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b: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add(a: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any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b: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any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any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 + b;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7CE377-1BE1-A10D-2544-26C649008621}"/>
              </a:ext>
            </a:extLst>
          </p:cNvPr>
          <p:cNvSpPr/>
          <p:nvPr/>
        </p:nvSpPr>
        <p:spPr>
          <a:xfrm>
            <a:off x="2195736" y="5229200"/>
            <a:ext cx="6563126" cy="11521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add("Hello ", "Steve"); // returns "Hello Steve"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add(10, 20); // returns 30 </a:t>
            </a:r>
          </a:p>
        </p:txBody>
      </p:sp>
    </p:spTree>
    <p:extLst>
      <p:ext uri="{BB962C8B-B14F-4D97-AF65-F5344CB8AC3E}">
        <p14:creationId xmlns:p14="http://schemas.microsoft.com/office/powerpoint/2010/main" val="1201209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Overload</a:t>
            </a:r>
          </a:p>
          <a:p>
            <a:pPr lvl="1"/>
            <a:r>
              <a:rPr lang="en-US" dirty="0"/>
              <a:t>overloading with different number of parameters and types with same name is not supported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290C17-16BD-D534-39F9-E5C602892849}"/>
              </a:ext>
            </a:extLst>
          </p:cNvPr>
          <p:cNvSpPr/>
          <p:nvPr/>
        </p:nvSpPr>
        <p:spPr>
          <a:xfrm>
            <a:off x="2123728" y="3645024"/>
            <a:ext cx="6799562" cy="26335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display(a: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b: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	console.log(a + b);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display(a: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console.log(a);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//ERROR: Duplicate function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41103367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36F056-6355-EB74-CFB9-AA4C541700D6}"/>
              </a:ext>
            </a:extLst>
          </p:cNvPr>
          <p:cNvSpPr/>
          <p:nvPr/>
        </p:nvSpPr>
        <p:spPr>
          <a:xfrm>
            <a:off x="2147166" y="2204864"/>
            <a:ext cx="5449170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class</a:t>
            </a:r>
            <a:r>
              <a:rPr lang="en-US" dirty="0">
                <a:solidFill>
                  <a:srgbClr val="002060"/>
                </a:solidFill>
              </a:rPr>
              <a:t> People {</a:t>
            </a:r>
          </a:p>
          <a:p>
            <a:r>
              <a:rPr lang="en-US" dirty="0">
                <a:solidFill>
                  <a:srgbClr val="002060"/>
                </a:solidFill>
              </a:rPr>
              <a:t>	name: </a:t>
            </a:r>
            <a:r>
              <a:rPr lang="en-US" dirty="0">
                <a:solidFill>
                  <a:srgbClr val="0070C0"/>
                </a:solidFill>
              </a:rPr>
              <a:t>string</a:t>
            </a:r>
            <a:r>
              <a:rPr lang="en-US" dirty="0">
                <a:solidFill>
                  <a:srgbClr val="002060"/>
                </a:solidFill>
              </a:rPr>
              <a:t>;</a:t>
            </a:r>
          </a:p>
          <a:p>
            <a:r>
              <a:rPr lang="en-US" dirty="0">
                <a:solidFill>
                  <a:srgbClr val="002060"/>
                </a:solidFill>
              </a:rPr>
              <a:t>}</a:t>
            </a: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26925E-2066-2A23-414A-D5BB5AE9E104}"/>
              </a:ext>
            </a:extLst>
          </p:cNvPr>
          <p:cNvSpPr/>
          <p:nvPr/>
        </p:nvSpPr>
        <p:spPr>
          <a:xfrm>
            <a:off x="2147166" y="4221088"/>
            <a:ext cx="5449170" cy="101237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const</a:t>
            </a:r>
            <a:r>
              <a:rPr lang="en-US" dirty="0">
                <a:solidFill>
                  <a:srgbClr val="002060"/>
                </a:solidFill>
              </a:rPr>
              <a:t> p = </a:t>
            </a:r>
            <a:r>
              <a:rPr lang="en-US" dirty="0">
                <a:solidFill>
                  <a:srgbClr val="0070C0"/>
                </a:solidFill>
              </a:rPr>
              <a:t>new</a:t>
            </a:r>
            <a:r>
              <a:rPr lang="en-US" dirty="0">
                <a:solidFill>
                  <a:srgbClr val="002060"/>
                </a:solidFill>
              </a:rPr>
              <a:t> People();</a:t>
            </a:r>
          </a:p>
          <a:p>
            <a:r>
              <a:rPr lang="en-US" dirty="0">
                <a:solidFill>
                  <a:srgbClr val="002060"/>
                </a:solidFill>
              </a:rPr>
              <a:t>p.name = "Jane";</a:t>
            </a:r>
          </a:p>
        </p:txBody>
      </p:sp>
    </p:spTree>
    <p:extLst>
      <p:ext uri="{BB962C8B-B14F-4D97-AF65-F5344CB8AC3E}">
        <p14:creationId xmlns:p14="http://schemas.microsoft.com/office/powerpoint/2010/main" val="2079449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TypeScript vs JavaScript</a:t>
            </a:r>
          </a:p>
          <a:p>
            <a:pPr lvl="1"/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85CE389-34F7-A942-9AA4-AE1E3D977C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0079283"/>
              </p:ext>
            </p:extLst>
          </p:nvPr>
        </p:nvGraphicFramePr>
        <p:xfrm>
          <a:off x="1979712" y="2132856"/>
          <a:ext cx="6840760" cy="4584732"/>
        </p:xfrm>
        <a:graphic>
          <a:graphicData uri="http://schemas.openxmlformats.org/drawingml/2006/table">
            <a:tbl>
              <a:tblPr/>
              <a:tblGrid>
                <a:gridCol w="3420380">
                  <a:extLst>
                    <a:ext uri="{9D8B030D-6E8A-4147-A177-3AD203B41FA5}">
                      <a16:colId xmlns:a16="http://schemas.microsoft.com/office/drawing/2014/main" val="2745543088"/>
                    </a:ext>
                  </a:extLst>
                </a:gridCol>
                <a:gridCol w="3420380">
                  <a:extLst>
                    <a:ext uri="{9D8B030D-6E8A-4147-A177-3AD203B41FA5}">
                      <a16:colId xmlns:a16="http://schemas.microsoft.com/office/drawing/2014/main" val="4104918243"/>
                    </a:ext>
                  </a:extLst>
                </a:gridCol>
              </a:tblGrid>
              <a:tr h="280133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JavaScript</a:t>
                      </a:r>
                    </a:p>
                  </a:txBody>
                  <a:tcPr marL="49833" marR="49833" marT="49833" marB="49833">
                    <a:lnL w="7620" cap="flat" cmpd="sng" algn="ctr">
                      <a:solidFill>
                        <a:srgbClr val="20B0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20B0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20B0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TypeScript</a:t>
                      </a:r>
                    </a:p>
                  </a:txBody>
                  <a:tcPr marL="49833" marR="49833" marT="49833" marB="49833">
                    <a:lnL w="7620" cap="flat" cmpd="sng" algn="ctr">
                      <a:solidFill>
                        <a:srgbClr val="20B0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20B0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20B0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862784"/>
                  </a:ext>
                </a:extLst>
              </a:tr>
              <a:tr h="37679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doesn't support strongly typed or static typing.</a:t>
                      </a:r>
                    </a:p>
                  </a:txBody>
                  <a:tcPr marL="33222" marR="33222" marT="33222" marB="33222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supports strongly typed or static typing feature.</a:t>
                      </a:r>
                    </a:p>
                  </a:txBody>
                  <a:tcPr marL="33222" marR="33222" marT="33222" marB="33222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878884"/>
                  </a:ext>
                </a:extLst>
              </a:tr>
              <a:tr h="37679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Netscape developed it in 1995.</a:t>
                      </a:r>
                    </a:p>
                  </a:txBody>
                  <a:tcPr marL="33222" marR="33222" marT="33222" marB="33222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Anders Hejlsberg developed it in 2012.</a:t>
                      </a:r>
                    </a:p>
                  </a:txBody>
                  <a:tcPr marL="33222" marR="33222" marT="33222" marB="33222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1230991"/>
                  </a:ext>
                </a:extLst>
              </a:tr>
              <a:tr h="37679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JavaScript source file is in ".</a:t>
                      </a:r>
                      <a:r>
                        <a:rPr lang="en-US" sz="1400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js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" extension.</a:t>
                      </a:r>
                    </a:p>
                  </a:txBody>
                  <a:tcPr marL="33222" marR="33222" marT="33222" marB="33222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TypeScript source file is in ".</a:t>
                      </a:r>
                      <a:r>
                        <a:rPr lang="en-US" sz="1400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ts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" extension.</a:t>
                      </a:r>
                    </a:p>
                  </a:txBody>
                  <a:tcPr marL="33222" marR="33222" marT="33222" marB="33222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1960598"/>
                  </a:ext>
                </a:extLst>
              </a:tr>
              <a:tr h="37679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is directly run on the browser.</a:t>
                      </a:r>
                    </a:p>
                  </a:txBody>
                  <a:tcPr marL="33222" marR="33222" marT="33222" marB="33222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is not directly run on the browser.</a:t>
                      </a:r>
                    </a:p>
                  </a:txBody>
                  <a:tcPr marL="33222" marR="33222" marT="33222" marB="33222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6840313"/>
                  </a:ext>
                </a:extLst>
              </a:tr>
              <a:tr h="686147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is just a scripting language.</a:t>
                      </a:r>
                    </a:p>
                  </a:txBody>
                  <a:tcPr marL="33222" marR="33222" marT="33222" marB="33222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supports object-oriented programming concept like classes, interfaces, inheritance, generics, etc.</a:t>
                      </a:r>
                    </a:p>
                  </a:txBody>
                  <a:tcPr marL="33222" marR="33222" marT="33222" marB="33222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9941610"/>
                  </a:ext>
                </a:extLst>
              </a:tr>
              <a:tr h="37679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doesn't support optional parameters.</a:t>
                      </a:r>
                    </a:p>
                  </a:txBody>
                  <a:tcPr marL="33222" marR="33222" marT="33222" marB="33222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supports optional parameters.</a:t>
                      </a:r>
                    </a:p>
                  </a:txBody>
                  <a:tcPr marL="33222" marR="33222" marT="33222" marB="33222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5722661"/>
                  </a:ext>
                </a:extLst>
              </a:tr>
              <a:tr h="531468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is interpreted language that's why it highlighted the errors at runtime.</a:t>
                      </a:r>
                    </a:p>
                  </a:txBody>
                  <a:tcPr marL="33222" marR="33222" marT="33222" marB="33222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compiles the code and highlighted errors during the development time.</a:t>
                      </a:r>
                    </a:p>
                  </a:txBody>
                  <a:tcPr marL="33222" marR="33222" marT="33222" marB="33222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8463824"/>
                  </a:ext>
                </a:extLst>
              </a:tr>
              <a:tr h="37679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JavaScript doesn't support modules.</a:t>
                      </a:r>
                    </a:p>
                  </a:txBody>
                  <a:tcPr marL="33222" marR="33222" marT="33222" marB="33222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TypeScript gives support for modules.</a:t>
                      </a:r>
                    </a:p>
                  </a:txBody>
                  <a:tcPr marL="33222" marR="33222" marT="33222" marB="33222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2167755"/>
                  </a:ext>
                </a:extLst>
              </a:tr>
              <a:tr h="37679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In this, number, string are the objects.</a:t>
                      </a:r>
                    </a:p>
                  </a:txBody>
                  <a:tcPr marL="33222" marR="33222" marT="33222" marB="33222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In this, number, string are the interface.</a:t>
                      </a:r>
                    </a:p>
                  </a:txBody>
                  <a:tcPr marL="33222" marR="33222" marT="33222" marB="33222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2163469"/>
                  </a:ext>
                </a:extLst>
              </a:tr>
              <a:tr h="243212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JavaScript doesn't support generics.</a:t>
                      </a:r>
                    </a:p>
                  </a:txBody>
                  <a:tcPr marL="33222" marR="33222" marT="33222" marB="33222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TypeScript supports generics.</a:t>
                      </a:r>
                    </a:p>
                  </a:txBody>
                  <a:tcPr marL="33222" marR="33222" marT="33222" marB="33222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46446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910710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Constructor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36F056-6355-EB74-CFB9-AA4C541700D6}"/>
              </a:ext>
            </a:extLst>
          </p:cNvPr>
          <p:cNvSpPr/>
          <p:nvPr/>
        </p:nvSpPr>
        <p:spPr>
          <a:xfrm>
            <a:off x="2147166" y="2204864"/>
            <a:ext cx="5449170" cy="23042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class</a:t>
            </a:r>
            <a:r>
              <a:rPr lang="en-US" dirty="0">
                <a:solidFill>
                  <a:srgbClr val="002060"/>
                </a:solidFill>
              </a:rPr>
              <a:t> People {</a:t>
            </a:r>
          </a:p>
          <a:p>
            <a:r>
              <a:rPr lang="en-US" dirty="0">
                <a:solidFill>
                  <a:srgbClr val="002060"/>
                </a:solidFill>
              </a:rPr>
              <a:t>	id: </a:t>
            </a:r>
            <a:r>
              <a:rPr lang="en-US" dirty="0">
                <a:solidFill>
                  <a:srgbClr val="0070C0"/>
                </a:solidFill>
              </a:rPr>
              <a:t>number</a:t>
            </a:r>
            <a:r>
              <a:rPr lang="en-US" dirty="0">
                <a:solidFill>
                  <a:srgbClr val="002060"/>
                </a:solidFill>
              </a:rPr>
              <a:t>;</a:t>
            </a:r>
          </a:p>
          <a:p>
            <a:r>
              <a:rPr lang="en-US" dirty="0">
                <a:solidFill>
                  <a:srgbClr val="002060"/>
                </a:solidFill>
              </a:rPr>
              <a:t>	name: </a:t>
            </a:r>
            <a:r>
              <a:rPr lang="en-US" dirty="0">
                <a:solidFill>
                  <a:srgbClr val="0070C0"/>
                </a:solidFill>
              </a:rPr>
              <a:t>string</a:t>
            </a:r>
            <a:r>
              <a:rPr lang="en-US" dirty="0">
                <a:solidFill>
                  <a:srgbClr val="002060"/>
                </a:solidFill>
              </a:rPr>
              <a:t>;</a:t>
            </a:r>
          </a:p>
          <a:p>
            <a:r>
              <a:rPr lang="en-US" dirty="0">
                <a:solidFill>
                  <a:srgbClr val="002060"/>
                </a:solidFill>
              </a:rPr>
              <a:t>	</a:t>
            </a:r>
            <a:r>
              <a:rPr lang="en-US" dirty="0">
                <a:solidFill>
                  <a:srgbClr val="0070C0"/>
                </a:solidFill>
              </a:rPr>
              <a:t>constructor</a:t>
            </a:r>
            <a:r>
              <a:rPr lang="en-US" dirty="0">
                <a:solidFill>
                  <a:srgbClr val="002060"/>
                </a:solidFill>
              </a:rPr>
              <a:t>(id: </a:t>
            </a:r>
            <a:r>
              <a:rPr lang="en-US" dirty="0">
                <a:solidFill>
                  <a:srgbClr val="0070C0"/>
                </a:solidFill>
              </a:rPr>
              <a:t>number</a:t>
            </a:r>
            <a:r>
              <a:rPr lang="en-US" dirty="0">
                <a:solidFill>
                  <a:srgbClr val="002060"/>
                </a:solidFill>
              </a:rPr>
              <a:t>, name: </a:t>
            </a:r>
            <a:r>
              <a:rPr lang="en-US" dirty="0">
                <a:solidFill>
                  <a:srgbClr val="0070C0"/>
                </a:solidFill>
              </a:rPr>
              <a:t>string</a:t>
            </a:r>
            <a:r>
              <a:rPr lang="en-US" dirty="0">
                <a:solidFill>
                  <a:srgbClr val="002060"/>
                </a:solidFill>
              </a:rPr>
              <a:t>) {</a:t>
            </a:r>
          </a:p>
          <a:p>
            <a:r>
              <a:rPr lang="en-US" dirty="0">
                <a:solidFill>
                  <a:srgbClr val="002060"/>
                </a:solidFill>
              </a:rPr>
              <a:t>		</a:t>
            </a:r>
            <a:r>
              <a:rPr lang="en-US" dirty="0">
                <a:solidFill>
                  <a:srgbClr val="0070C0"/>
                </a:solidFill>
              </a:rPr>
              <a:t>this</a:t>
            </a:r>
            <a:r>
              <a:rPr lang="en-US" dirty="0">
                <a:solidFill>
                  <a:srgbClr val="002060"/>
                </a:solidFill>
              </a:rPr>
              <a:t>.id = id;</a:t>
            </a:r>
          </a:p>
          <a:p>
            <a:r>
              <a:rPr lang="en-US" dirty="0">
                <a:solidFill>
                  <a:srgbClr val="002060"/>
                </a:solidFill>
              </a:rPr>
              <a:t>		</a:t>
            </a:r>
            <a:r>
              <a:rPr lang="en-US" dirty="0">
                <a:solidFill>
                  <a:srgbClr val="0070C0"/>
                </a:solidFill>
              </a:rPr>
              <a:t>this</a:t>
            </a:r>
            <a:r>
              <a:rPr lang="en-US" dirty="0">
                <a:solidFill>
                  <a:srgbClr val="002060"/>
                </a:solidFill>
              </a:rPr>
              <a:t>.name = name;</a:t>
            </a:r>
          </a:p>
          <a:p>
            <a:r>
              <a:rPr lang="en-US" dirty="0">
                <a:solidFill>
                  <a:srgbClr val="002060"/>
                </a:solidFill>
              </a:rPr>
              <a:t>	}</a:t>
            </a:r>
          </a:p>
          <a:p>
            <a:r>
              <a:rPr lang="en-US" dirty="0">
                <a:solidFill>
                  <a:srgbClr val="002060"/>
                </a:solidFill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26925E-2066-2A23-414A-D5BB5AE9E104}"/>
              </a:ext>
            </a:extLst>
          </p:cNvPr>
          <p:cNvSpPr/>
          <p:nvPr/>
        </p:nvSpPr>
        <p:spPr>
          <a:xfrm>
            <a:off x="2147166" y="4648870"/>
            <a:ext cx="5449170" cy="6173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let</a:t>
            </a:r>
            <a:r>
              <a:rPr lang="en-US" dirty="0">
                <a:solidFill>
                  <a:srgbClr val="002060"/>
                </a:solidFill>
              </a:rPr>
              <a:t> p = </a:t>
            </a:r>
            <a:r>
              <a:rPr lang="en-US" dirty="0">
                <a:solidFill>
                  <a:srgbClr val="0070C0"/>
                </a:solidFill>
              </a:rPr>
              <a:t>new</a:t>
            </a:r>
            <a:r>
              <a:rPr lang="en-US" dirty="0">
                <a:solidFill>
                  <a:srgbClr val="002060"/>
                </a:solidFill>
              </a:rPr>
              <a:t> People(100,"Jane");</a:t>
            </a:r>
          </a:p>
        </p:txBody>
      </p:sp>
    </p:spTree>
    <p:extLst>
      <p:ext uri="{BB962C8B-B14F-4D97-AF65-F5344CB8AC3E}">
        <p14:creationId xmlns:p14="http://schemas.microsoft.com/office/powerpoint/2010/main" val="253059796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Constructor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36F056-6355-EB74-CFB9-AA4C541700D6}"/>
              </a:ext>
            </a:extLst>
          </p:cNvPr>
          <p:cNvSpPr/>
          <p:nvPr/>
        </p:nvSpPr>
        <p:spPr>
          <a:xfrm>
            <a:off x="2147166" y="2204864"/>
            <a:ext cx="6313266" cy="23042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class</a:t>
            </a:r>
            <a:r>
              <a:rPr lang="en-US" dirty="0">
                <a:solidFill>
                  <a:srgbClr val="002060"/>
                </a:solidFill>
              </a:rPr>
              <a:t> People {</a:t>
            </a:r>
          </a:p>
          <a:p>
            <a:r>
              <a:rPr lang="en-US" dirty="0">
                <a:solidFill>
                  <a:srgbClr val="002060"/>
                </a:solidFill>
              </a:rPr>
              <a:t>	</a:t>
            </a:r>
            <a:r>
              <a:rPr lang="en-US" dirty="0">
                <a:solidFill>
                  <a:srgbClr val="0070C0"/>
                </a:solidFill>
              </a:rPr>
              <a:t>constructor</a:t>
            </a:r>
            <a:r>
              <a:rPr lang="en-US" dirty="0">
                <a:solidFill>
                  <a:srgbClr val="002060"/>
                </a:solidFill>
              </a:rPr>
              <a:t>(id: </a:t>
            </a:r>
            <a:r>
              <a:rPr lang="en-US" dirty="0">
                <a:solidFill>
                  <a:srgbClr val="0070C0"/>
                </a:solidFill>
              </a:rPr>
              <a:t>number</a:t>
            </a:r>
            <a:r>
              <a:rPr lang="en-US" dirty="0">
                <a:solidFill>
                  <a:srgbClr val="002060"/>
                </a:solidFill>
              </a:rPr>
              <a:t>,  name: </a:t>
            </a:r>
            <a:r>
              <a:rPr lang="en-US" dirty="0">
                <a:solidFill>
                  <a:srgbClr val="0070C0"/>
                </a:solidFill>
              </a:rPr>
              <a:t>string</a:t>
            </a:r>
            <a:r>
              <a:rPr lang="en-US" dirty="0">
                <a:solidFill>
                  <a:srgbClr val="002060"/>
                </a:solidFill>
              </a:rPr>
              <a:t>) {</a:t>
            </a:r>
          </a:p>
          <a:p>
            <a:r>
              <a:rPr lang="en-US" dirty="0">
                <a:solidFill>
                  <a:srgbClr val="002060"/>
                </a:solidFill>
              </a:rPr>
              <a:t>	}</a:t>
            </a:r>
          </a:p>
          <a:p>
            <a:r>
              <a:rPr lang="en-US" dirty="0">
                <a:solidFill>
                  <a:srgbClr val="002060"/>
                </a:solidFill>
              </a:rPr>
              <a:t>	</a:t>
            </a:r>
            <a:r>
              <a:rPr lang="en-US" dirty="0">
                <a:solidFill>
                  <a:srgbClr val="0070C0"/>
                </a:solidFill>
              </a:rPr>
              <a:t>public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getId</a:t>
            </a:r>
            <a:r>
              <a:rPr lang="en-US" dirty="0">
                <a:solidFill>
                  <a:srgbClr val="002060"/>
                </a:solidFill>
              </a:rPr>
              <a:t>() : </a:t>
            </a:r>
            <a:r>
              <a:rPr lang="en-US" dirty="0">
                <a:solidFill>
                  <a:srgbClr val="0070C0"/>
                </a:solidFill>
              </a:rPr>
              <a:t>number</a:t>
            </a:r>
            <a:r>
              <a:rPr lang="en-US" dirty="0">
                <a:solidFill>
                  <a:srgbClr val="002060"/>
                </a:solidFill>
              </a:rPr>
              <a:t> {</a:t>
            </a:r>
          </a:p>
          <a:p>
            <a:r>
              <a:rPr lang="en-US" dirty="0">
                <a:solidFill>
                  <a:srgbClr val="002060"/>
                </a:solidFill>
              </a:rPr>
              <a:t>		</a:t>
            </a:r>
            <a:r>
              <a:rPr lang="en-US" dirty="0">
                <a:solidFill>
                  <a:srgbClr val="0070C0"/>
                </a:solidFill>
              </a:rPr>
              <a:t>return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this</a:t>
            </a:r>
            <a:r>
              <a:rPr lang="en-US" dirty="0">
                <a:solidFill>
                  <a:srgbClr val="002060"/>
                </a:solidFill>
              </a:rPr>
              <a:t>.id;</a:t>
            </a:r>
          </a:p>
          <a:p>
            <a:r>
              <a:rPr lang="en-US" dirty="0">
                <a:solidFill>
                  <a:srgbClr val="002060"/>
                </a:solidFill>
              </a:rPr>
              <a:t>	}</a:t>
            </a:r>
          </a:p>
          <a:p>
            <a:r>
              <a:rPr lang="en-US" dirty="0">
                <a:solidFill>
                  <a:srgbClr val="002060"/>
                </a:solidFill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26925E-2066-2A23-414A-D5BB5AE9E104}"/>
              </a:ext>
            </a:extLst>
          </p:cNvPr>
          <p:cNvSpPr/>
          <p:nvPr/>
        </p:nvSpPr>
        <p:spPr>
          <a:xfrm>
            <a:off x="2147166" y="4648870"/>
            <a:ext cx="6313266" cy="101237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let</a:t>
            </a:r>
            <a:r>
              <a:rPr lang="en-US" dirty="0">
                <a:solidFill>
                  <a:srgbClr val="002060"/>
                </a:solidFill>
              </a:rPr>
              <a:t> p = </a:t>
            </a:r>
            <a:r>
              <a:rPr lang="en-US" dirty="0">
                <a:solidFill>
                  <a:srgbClr val="0070C0"/>
                </a:solidFill>
              </a:rPr>
              <a:t>new</a:t>
            </a:r>
            <a:r>
              <a:rPr lang="en-US" dirty="0">
                <a:solidFill>
                  <a:srgbClr val="002060"/>
                </a:solidFill>
              </a:rPr>
              <a:t> People(100,"Jane");</a:t>
            </a:r>
          </a:p>
          <a:p>
            <a:r>
              <a:rPr lang="en-US" dirty="0" err="1">
                <a:solidFill>
                  <a:srgbClr val="002060"/>
                </a:solidFill>
              </a:rPr>
              <a:t>p.getId</a:t>
            </a:r>
            <a:r>
              <a:rPr lang="en-US" dirty="0">
                <a:solidFill>
                  <a:srgbClr val="002060"/>
                </a:solidFill>
              </a:rPr>
              <a:t>();</a:t>
            </a:r>
          </a:p>
          <a:p>
            <a:r>
              <a:rPr lang="en-US" dirty="0">
                <a:solidFill>
                  <a:srgbClr val="002060"/>
                </a:solidFill>
              </a:rPr>
              <a:t>p.name; //this must public in constructor</a:t>
            </a:r>
          </a:p>
        </p:txBody>
      </p:sp>
    </p:spTree>
    <p:extLst>
      <p:ext uri="{BB962C8B-B14F-4D97-AF65-F5344CB8AC3E}">
        <p14:creationId xmlns:p14="http://schemas.microsoft.com/office/powerpoint/2010/main" val="270618765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Constructor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36F056-6355-EB74-CFB9-AA4C541700D6}"/>
              </a:ext>
            </a:extLst>
          </p:cNvPr>
          <p:cNvSpPr/>
          <p:nvPr/>
        </p:nvSpPr>
        <p:spPr>
          <a:xfrm>
            <a:off x="2147166" y="2204864"/>
            <a:ext cx="6313266" cy="23042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class</a:t>
            </a:r>
            <a:r>
              <a:rPr lang="en-US" dirty="0">
                <a:solidFill>
                  <a:srgbClr val="002060"/>
                </a:solidFill>
              </a:rPr>
              <a:t> People {</a:t>
            </a:r>
          </a:p>
          <a:p>
            <a:r>
              <a:rPr lang="en-US" dirty="0">
                <a:solidFill>
                  <a:srgbClr val="002060"/>
                </a:solidFill>
              </a:rPr>
              <a:t>	</a:t>
            </a:r>
            <a:r>
              <a:rPr lang="en-US" dirty="0">
                <a:solidFill>
                  <a:srgbClr val="0070C0"/>
                </a:solidFill>
              </a:rPr>
              <a:t>constructor</a:t>
            </a:r>
            <a:r>
              <a:rPr lang="en-US" dirty="0">
                <a:solidFill>
                  <a:srgbClr val="002060"/>
                </a:solidFill>
              </a:rPr>
              <a:t>(</a:t>
            </a:r>
            <a:r>
              <a:rPr lang="en-US" dirty="0">
                <a:solidFill>
                  <a:srgbClr val="0070C0"/>
                </a:solidFill>
              </a:rPr>
              <a:t>private</a:t>
            </a:r>
            <a:r>
              <a:rPr lang="en-US" dirty="0">
                <a:solidFill>
                  <a:srgbClr val="002060"/>
                </a:solidFill>
              </a:rPr>
              <a:t> id: </a:t>
            </a:r>
            <a:r>
              <a:rPr lang="en-US" dirty="0">
                <a:solidFill>
                  <a:srgbClr val="0070C0"/>
                </a:solidFill>
              </a:rPr>
              <a:t>number</a:t>
            </a:r>
            <a:r>
              <a:rPr lang="en-US" dirty="0">
                <a:solidFill>
                  <a:srgbClr val="002060"/>
                </a:solidFill>
              </a:rPr>
              <a:t>, </a:t>
            </a:r>
            <a:r>
              <a:rPr lang="en-US" dirty="0">
                <a:solidFill>
                  <a:srgbClr val="0070C0"/>
                </a:solidFill>
              </a:rPr>
              <a:t>public</a:t>
            </a:r>
            <a:r>
              <a:rPr lang="en-US" dirty="0">
                <a:solidFill>
                  <a:srgbClr val="002060"/>
                </a:solidFill>
              </a:rPr>
              <a:t> name: </a:t>
            </a:r>
            <a:r>
              <a:rPr lang="en-US" dirty="0">
                <a:solidFill>
                  <a:srgbClr val="0070C0"/>
                </a:solidFill>
              </a:rPr>
              <a:t>string</a:t>
            </a:r>
            <a:r>
              <a:rPr lang="en-US" dirty="0">
                <a:solidFill>
                  <a:srgbClr val="002060"/>
                </a:solidFill>
              </a:rPr>
              <a:t>) {</a:t>
            </a:r>
          </a:p>
          <a:p>
            <a:r>
              <a:rPr lang="en-US" dirty="0">
                <a:solidFill>
                  <a:srgbClr val="002060"/>
                </a:solidFill>
              </a:rPr>
              <a:t>	}</a:t>
            </a:r>
          </a:p>
          <a:p>
            <a:r>
              <a:rPr lang="en-US" dirty="0">
                <a:solidFill>
                  <a:srgbClr val="002060"/>
                </a:solidFill>
              </a:rPr>
              <a:t>	</a:t>
            </a:r>
            <a:r>
              <a:rPr lang="en-US" dirty="0">
                <a:solidFill>
                  <a:srgbClr val="0070C0"/>
                </a:solidFill>
              </a:rPr>
              <a:t>public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getId</a:t>
            </a:r>
            <a:r>
              <a:rPr lang="en-US" dirty="0">
                <a:solidFill>
                  <a:srgbClr val="002060"/>
                </a:solidFill>
              </a:rPr>
              <a:t>() : </a:t>
            </a:r>
            <a:r>
              <a:rPr lang="en-US" dirty="0">
                <a:solidFill>
                  <a:srgbClr val="0070C0"/>
                </a:solidFill>
              </a:rPr>
              <a:t>number</a:t>
            </a:r>
            <a:r>
              <a:rPr lang="en-US" dirty="0">
                <a:solidFill>
                  <a:srgbClr val="002060"/>
                </a:solidFill>
              </a:rPr>
              <a:t> {</a:t>
            </a:r>
          </a:p>
          <a:p>
            <a:r>
              <a:rPr lang="en-US" dirty="0">
                <a:solidFill>
                  <a:srgbClr val="002060"/>
                </a:solidFill>
              </a:rPr>
              <a:t>		</a:t>
            </a:r>
            <a:r>
              <a:rPr lang="en-US" dirty="0">
                <a:solidFill>
                  <a:srgbClr val="0070C0"/>
                </a:solidFill>
              </a:rPr>
              <a:t>return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this</a:t>
            </a:r>
            <a:r>
              <a:rPr lang="en-US" dirty="0">
                <a:solidFill>
                  <a:srgbClr val="002060"/>
                </a:solidFill>
              </a:rPr>
              <a:t>.id;</a:t>
            </a:r>
          </a:p>
          <a:p>
            <a:r>
              <a:rPr lang="en-US" dirty="0">
                <a:solidFill>
                  <a:srgbClr val="002060"/>
                </a:solidFill>
              </a:rPr>
              <a:t>	}</a:t>
            </a:r>
          </a:p>
          <a:p>
            <a:r>
              <a:rPr lang="en-US" dirty="0">
                <a:solidFill>
                  <a:srgbClr val="002060"/>
                </a:solidFill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26925E-2066-2A23-414A-D5BB5AE9E104}"/>
              </a:ext>
            </a:extLst>
          </p:cNvPr>
          <p:cNvSpPr/>
          <p:nvPr/>
        </p:nvSpPr>
        <p:spPr>
          <a:xfrm>
            <a:off x="2147166" y="4648870"/>
            <a:ext cx="6313266" cy="101237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let</a:t>
            </a:r>
            <a:r>
              <a:rPr lang="en-US" dirty="0">
                <a:solidFill>
                  <a:srgbClr val="002060"/>
                </a:solidFill>
              </a:rPr>
              <a:t> p = </a:t>
            </a:r>
            <a:r>
              <a:rPr lang="en-US" dirty="0">
                <a:solidFill>
                  <a:srgbClr val="0070C0"/>
                </a:solidFill>
              </a:rPr>
              <a:t>new</a:t>
            </a:r>
            <a:r>
              <a:rPr lang="en-US" dirty="0">
                <a:solidFill>
                  <a:srgbClr val="002060"/>
                </a:solidFill>
              </a:rPr>
              <a:t> People(100,"Jane");</a:t>
            </a:r>
          </a:p>
          <a:p>
            <a:r>
              <a:rPr lang="en-US" dirty="0" err="1">
                <a:solidFill>
                  <a:srgbClr val="002060"/>
                </a:solidFill>
              </a:rPr>
              <a:t>p.getId</a:t>
            </a:r>
            <a:r>
              <a:rPr lang="en-US" dirty="0">
                <a:solidFill>
                  <a:srgbClr val="002060"/>
                </a:solidFill>
              </a:rPr>
              <a:t>();</a:t>
            </a:r>
          </a:p>
          <a:p>
            <a:r>
              <a:rPr lang="en-US" dirty="0">
                <a:solidFill>
                  <a:srgbClr val="002060"/>
                </a:solidFill>
              </a:rPr>
              <a:t>p.name; 	//NO ERROR: cause public modifier in constructor</a:t>
            </a:r>
          </a:p>
        </p:txBody>
      </p:sp>
    </p:spTree>
    <p:extLst>
      <p:ext uri="{BB962C8B-B14F-4D97-AF65-F5344CB8AC3E}">
        <p14:creationId xmlns:p14="http://schemas.microsoft.com/office/powerpoint/2010/main" val="369138467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Members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36F056-6355-EB74-CFB9-AA4C541700D6}"/>
              </a:ext>
            </a:extLst>
          </p:cNvPr>
          <p:cNvSpPr/>
          <p:nvPr/>
        </p:nvSpPr>
        <p:spPr>
          <a:xfrm>
            <a:off x="2147166" y="2204864"/>
            <a:ext cx="6673306" cy="45365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class</a:t>
            </a:r>
            <a:r>
              <a:rPr lang="en-US" dirty="0">
                <a:solidFill>
                  <a:srgbClr val="002060"/>
                </a:solidFill>
              </a:rPr>
              <a:t> People {	</a:t>
            </a:r>
          </a:p>
          <a:p>
            <a:r>
              <a:rPr lang="en-US" dirty="0">
                <a:solidFill>
                  <a:srgbClr val="002060"/>
                </a:solidFill>
              </a:rPr>
              <a:t>	id: </a:t>
            </a:r>
            <a:r>
              <a:rPr lang="en-US" dirty="0">
                <a:solidFill>
                  <a:srgbClr val="0070C0"/>
                </a:solidFill>
              </a:rPr>
              <a:t>number</a:t>
            </a:r>
            <a:r>
              <a:rPr lang="en-US" dirty="0">
                <a:solidFill>
                  <a:srgbClr val="002060"/>
                </a:solidFill>
              </a:rPr>
              <a:t>;</a:t>
            </a:r>
          </a:p>
          <a:p>
            <a:r>
              <a:rPr lang="en-US" dirty="0">
                <a:solidFill>
                  <a:srgbClr val="002060"/>
                </a:solidFill>
              </a:rPr>
              <a:t>	</a:t>
            </a:r>
            <a:r>
              <a:rPr lang="en-US" dirty="0">
                <a:solidFill>
                  <a:srgbClr val="0070C0"/>
                </a:solidFill>
              </a:rPr>
              <a:t>public</a:t>
            </a:r>
            <a:r>
              <a:rPr lang="en-US" dirty="0">
                <a:solidFill>
                  <a:srgbClr val="002060"/>
                </a:solidFill>
              </a:rPr>
              <a:t> name: </a:t>
            </a:r>
            <a:r>
              <a:rPr lang="en-US" dirty="0">
                <a:solidFill>
                  <a:srgbClr val="0070C0"/>
                </a:solidFill>
              </a:rPr>
              <a:t>string</a:t>
            </a:r>
            <a:r>
              <a:rPr lang="en-US" dirty="0">
                <a:solidFill>
                  <a:srgbClr val="002060"/>
                </a:solidFill>
              </a:rPr>
              <a:t>;</a:t>
            </a:r>
          </a:p>
          <a:p>
            <a:r>
              <a:rPr lang="en-US" dirty="0">
                <a:solidFill>
                  <a:srgbClr val="002060"/>
                </a:solidFill>
              </a:rPr>
              <a:t>	</a:t>
            </a:r>
            <a:r>
              <a:rPr lang="en-US" dirty="0">
                <a:solidFill>
                  <a:srgbClr val="0070C0"/>
                </a:solidFill>
              </a:rPr>
              <a:t>protected</a:t>
            </a:r>
            <a:r>
              <a:rPr lang="en-US" dirty="0">
                <a:solidFill>
                  <a:srgbClr val="002060"/>
                </a:solidFill>
              </a:rPr>
              <a:t> credit : </a:t>
            </a:r>
            <a:r>
              <a:rPr lang="en-US" dirty="0">
                <a:solidFill>
                  <a:srgbClr val="0070C0"/>
                </a:solidFill>
              </a:rPr>
              <a:t>number</a:t>
            </a:r>
            <a:r>
              <a:rPr lang="en-US" dirty="0">
                <a:solidFill>
                  <a:srgbClr val="002060"/>
                </a:solidFill>
              </a:rPr>
              <a:t>;</a:t>
            </a:r>
          </a:p>
          <a:p>
            <a:r>
              <a:rPr lang="en-US" dirty="0">
                <a:solidFill>
                  <a:srgbClr val="002060"/>
                </a:solidFill>
              </a:rPr>
              <a:t>	</a:t>
            </a:r>
            <a:r>
              <a:rPr lang="en-US" dirty="0">
                <a:solidFill>
                  <a:srgbClr val="0070C0"/>
                </a:solidFill>
              </a:rPr>
              <a:t>private</a:t>
            </a:r>
            <a:r>
              <a:rPr lang="en-US" dirty="0">
                <a:solidFill>
                  <a:srgbClr val="002060"/>
                </a:solidFill>
              </a:rPr>
              <a:t> account: </a:t>
            </a:r>
            <a:r>
              <a:rPr lang="en-US" dirty="0">
                <a:solidFill>
                  <a:srgbClr val="0070C0"/>
                </a:solidFill>
              </a:rPr>
              <a:t>string</a:t>
            </a:r>
            <a:r>
              <a:rPr lang="en-US" dirty="0">
                <a:solidFill>
                  <a:srgbClr val="002060"/>
                </a:solidFill>
              </a:rPr>
              <a:t>;</a:t>
            </a:r>
          </a:p>
          <a:p>
            <a:r>
              <a:rPr lang="en-US" dirty="0">
                <a:solidFill>
                  <a:srgbClr val="002060"/>
                </a:solidFill>
              </a:rPr>
              <a:t>	</a:t>
            </a:r>
            <a:r>
              <a:rPr lang="en-US" dirty="0">
                <a:solidFill>
                  <a:srgbClr val="0070C0"/>
                </a:solidFill>
              </a:rPr>
              <a:t>constructor</a:t>
            </a:r>
            <a:r>
              <a:rPr lang="en-US" dirty="0">
                <a:solidFill>
                  <a:srgbClr val="002060"/>
                </a:solidFill>
              </a:rPr>
              <a:t>(id: </a:t>
            </a:r>
            <a:r>
              <a:rPr lang="en-US" dirty="0">
                <a:solidFill>
                  <a:srgbClr val="0070C0"/>
                </a:solidFill>
              </a:rPr>
              <a:t>number</a:t>
            </a:r>
            <a:r>
              <a:rPr lang="en-US" dirty="0">
                <a:solidFill>
                  <a:srgbClr val="002060"/>
                </a:solidFill>
              </a:rPr>
              <a:t>, name: </a:t>
            </a:r>
            <a:r>
              <a:rPr lang="en-US" dirty="0">
                <a:solidFill>
                  <a:srgbClr val="0070C0"/>
                </a:solidFill>
              </a:rPr>
              <a:t>string</a:t>
            </a:r>
            <a:r>
              <a:rPr lang="en-US" dirty="0">
                <a:solidFill>
                  <a:srgbClr val="002060"/>
                </a:solidFill>
              </a:rPr>
              <a:t>, credit: </a:t>
            </a:r>
            <a:r>
              <a:rPr lang="en-US" dirty="0">
                <a:solidFill>
                  <a:srgbClr val="0070C0"/>
                </a:solidFill>
              </a:rPr>
              <a:t>number</a:t>
            </a:r>
            <a:r>
              <a:rPr lang="en-US" dirty="0">
                <a:solidFill>
                  <a:srgbClr val="002060"/>
                </a:solidFill>
              </a:rPr>
              <a:t>, account: </a:t>
            </a:r>
            <a:r>
              <a:rPr lang="en-US" dirty="0">
                <a:solidFill>
                  <a:srgbClr val="0070C0"/>
                </a:solidFill>
              </a:rPr>
              <a:t>string</a:t>
            </a:r>
            <a:r>
              <a:rPr lang="en-US" dirty="0">
                <a:solidFill>
                  <a:srgbClr val="002060"/>
                </a:solidFill>
              </a:rPr>
              <a:t>) {</a:t>
            </a:r>
          </a:p>
          <a:p>
            <a:r>
              <a:rPr lang="en-US" dirty="0">
                <a:solidFill>
                  <a:srgbClr val="002060"/>
                </a:solidFill>
              </a:rPr>
              <a:t>		</a:t>
            </a:r>
            <a:r>
              <a:rPr lang="en-US" dirty="0">
                <a:solidFill>
                  <a:srgbClr val="0070C0"/>
                </a:solidFill>
              </a:rPr>
              <a:t>this</a:t>
            </a:r>
            <a:r>
              <a:rPr lang="en-US" dirty="0">
                <a:solidFill>
                  <a:srgbClr val="002060"/>
                </a:solidFill>
              </a:rPr>
              <a:t>.id = id; </a:t>
            </a:r>
          </a:p>
          <a:p>
            <a:r>
              <a:rPr lang="en-US" dirty="0">
                <a:solidFill>
                  <a:srgbClr val="002060"/>
                </a:solidFill>
              </a:rPr>
              <a:t>		</a:t>
            </a:r>
            <a:r>
              <a:rPr lang="en-US" dirty="0">
                <a:solidFill>
                  <a:srgbClr val="0070C0"/>
                </a:solidFill>
              </a:rPr>
              <a:t>this</a:t>
            </a:r>
            <a:r>
              <a:rPr lang="en-US" dirty="0">
                <a:solidFill>
                  <a:srgbClr val="002060"/>
                </a:solidFill>
              </a:rPr>
              <a:t>.name = name; </a:t>
            </a:r>
          </a:p>
          <a:p>
            <a:r>
              <a:rPr lang="en-US" dirty="0">
                <a:solidFill>
                  <a:srgbClr val="002060"/>
                </a:solidFill>
              </a:rPr>
              <a:t>		</a:t>
            </a:r>
            <a:r>
              <a:rPr lang="en-US" dirty="0" err="1">
                <a:solidFill>
                  <a:srgbClr val="0070C0"/>
                </a:solidFill>
              </a:rPr>
              <a:t>this</a:t>
            </a:r>
            <a:r>
              <a:rPr lang="en-US" dirty="0" err="1">
                <a:solidFill>
                  <a:srgbClr val="002060"/>
                </a:solidFill>
              </a:rPr>
              <a:t>.credit</a:t>
            </a:r>
            <a:r>
              <a:rPr lang="en-US" dirty="0">
                <a:solidFill>
                  <a:srgbClr val="002060"/>
                </a:solidFill>
              </a:rPr>
              <a:t> = credit;</a:t>
            </a:r>
          </a:p>
          <a:p>
            <a:r>
              <a:rPr lang="en-US" dirty="0">
                <a:solidFill>
                  <a:srgbClr val="002060"/>
                </a:solidFill>
              </a:rPr>
              <a:t>		</a:t>
            </a:r>
            <a:r>
              <a:rPr lang="en-US" dirty="0" err="1">
                <a:solidFill>
                  <a:srgbClr val="0070C0"/>
                </a:solidFill>
              </a:rPr>
              <a:t>this</a:t>
            </a:r>
            <a:r>
              <a:rPr lang="en-US" dirty="0" err="1">
                <a:solidFill>
                  <a:srgbClr val="002060"/>
                </a:solidFill>
              </a:rPr>
              <a:t>.account</a:t>
            </a:r>
            <a:r>
              <a:rPr lang="en-US" dirty="0">
                <a:solidFill>
                  <a:srgbClr val="002060"/>
                </a:solidFill>
              </a:rPr>
              <a:t> = account;</a:t>
            </a:r>
          </a:p>
          <a:p>
            <a:r>
              <a:rPr lang="en-US" dirty="0">
                <a:solidFill>
                  <a:srgbClr val="002060"/>
                </a:solidFill>
              </a:rPr>
              <a:t>	}</a:t>
            </a:r>
          </a:p>
          <a:p>
            <a:r>
              <a:rPr lang="en-US" dirty="0">
                <a:solidFill>
                  <a:srgbClr val="002060"/>
                </a:solidFill>
              </a:rPr>
              <a:t>	</a:t>
            </a:r>
            <a:r>
              <a:rPr lang="en-US" dirty="0">
                <a:solidFill>
                  <a:srgbClr val="0070C0"/>
                </a:solidFill>
              </a:rPr>
              <a:t>public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getCredit</a:t>
            </a:r>
            <a:r>
              <a:rPr lang="en-US" dirty="0">
                <a:solidFill>
                  <a:srgbClr val="002060"/>
                </a:solidFill>
              </a:rPr>
              <a:t>() : </a:t>
            </a:r>
            <a:r>
              <a:rPr lang="en-US" dirty="0">
                <a:solidFill>
                  <a:srgbClr val="0070C0"/>
                </a:solidFill>
              </a:rPr>
              <a:t>number</a:t>
            </a:r>
            <a:r>
              <a:rPr lang="en-US" dirty="0">
                <a:solidFill>
                  <a:srgbClr val="002060"/>
                </a:solidFill>
              </a:rPr>
              <a:t> { </a:t>
            </a:r>
            <a:r>
              <a:rPr lang="en-US" dirty="0">
                <a:solidFill>
                  <a:srgbClr val="0070C0"/>
                </a:solidFill>
              </a:rPr>
              <a:t>return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this</a:t>
            </a:r>
            <a:r>
              <a:rPr lang="en-US" dirty="0" err="1">
                <a:solidFill>
                  <a:srgbClr val="002060"/>
                </a:solidFill>
              </a:rPr>
              <a:t>.credit</a:t>
            </a:r>
            <a:r>
              <a:rPr lang="en-US" dirty="0">
                <a:solidFill>
                  <a:srgbClr val="002060"/>
                </a:solidFill>
              </a:rPr>
              <a:t>; }</a:t>
            </a:r>
          </a:p>
          <a:p>
            <a:r>
              <a:rPr lang="en-US" dirty="0">
                <a:solidFill>
                  <a:srgbClr val="002060"/>
                </a:solidFill>
              </a:rPr>
              <a:t>	</a:t>
            </a:r>
            <a:r>
              <a:rPr lang="en-US" dirty="0">
                <a:solidFill>
                  <a:srgbClr val="0070C0"/>
                </a:solidFill>
              </a:rPr>
              <a:t>public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getAccount</a:t>
            </a:r>
            <a:r>
              <a:rPr lang="en-US" dirty="0">
                <a:solidFill>
                  <a:srgbClr val="002060"/>
                </a:solidFill>
              </a:rPr>
              <a:t>() : </a:t>
            </a:r>
            <a:r>
              <a:rPr lang="en-US" dirty="0">
                <a:solidFill>
                  <a:srgbClr val="0070C0"/>
                </a:solidFill>
              </a:rPr>
              <a:t>string</a:t>
            </a:r>
            <a:r>
              <a:rPr lang="en-US" dirty="0">
                <a:solidFill>
                  <a:srgbClr val="002060"/>
                </a:solidFill>
              </a:rPr>
              <a:t> { </a:t>
            </a:r>
            <a:r>
              <a:rPr lang="en-US" dirty="0">
                <a:solidFill>
                  <a:srgbClr val="0070C0"/>
                </a:solidFill>
              </a:rPr>
              <a:t>return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this</a:t>
            </a:r>
            <a:r>
              <a:rPr lang="en-US" dirty="0" err="1">
                <a:solidFill>
                  <a:srgbClr val="002060"/>
                </a:solidFill>
              </a:rPr>
              <a:t>.account</a:t>
            </a:r>
            <a:r>
              <a:rPr lang="en-US" dirty="0">
                <a:solidFill>
                  <a:srgbClr val="002060"/>
                </a:solidFill>
              </a:rPr>
              <a:t>; }</a:t>
            </a:r>
          </a:p>
          <a:p>
            <a:r>
              <a:rPr lang="en-US" dirty="0">
                <a:solidFill>
                  <a:srgbClr val="00206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3185832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Members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36F056-6355-EB74-CFB9-AA4C541700D6}"/>
              </a:ext>
            </a:extLst>
          </p:cNvPr>
          <p:cNvSpPr/>
          <p:nvPr/>
        </p:nvSpPr>
        <p:spPr>
          <a:xfrm>
            <a:off x="2147166" y="2204864"/>
            <a:ext cx="6673306" cy="33843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const</a:t>
            </a:r>
            <a:r>
              <a:rPr lang="en-US" dirty="0">
                <a:solidFill>
                  <a:srgbClr val="002060"/>
                </a:solidFill>
              </a:rPr>
              <a:t> p = </a:t>
            </a:r>
            <a:r>
              <a:rPr lang="en-US" dirty="0">
                <a:solidFill>
                  <a:srgbClr val="0070C0"/>
                </a:solidFill>
              </a:rPr>
              <a:t>new</a:t>
            </a:r>
            <a:r>
              <a:rPr lang="en-US" dirty="0">
                <a:solidFill>
                  <a:srgbClr val="002060"/>
                </a:solidFill>
              </a:rPr>
              <a:t> People(100,"Jane",1000,"1-1-0001-1");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console.log(p.id);	//OK</a:t>
            </a:r>
          </a:p>
          <a:p>
            <a:r>
              <a:rPr lang="en-US" dirty="0">
                <a:solidFill>
                  <a:srgbClr val="002060"/>
                </a:solidFill>
              </a:rPr>
              <a:t>console.log(p.name);  //OK</a:t>
            </a:r>
          </a:p>
          <a:p>
            <a:r>
              <a:rPr lang="en-US" dirty="0">
                <a:solidFill>
                  <a:srgbClr val="002060"/>
                </a:solidFill>
              </a:rPr>
              <a:t>console.log(</a:t>
            </a:r>
            <a:r>
              <a:rPr lang="en-US" dirty="0" err="1">
                <a:solidFill>
                  <a:srgbClr val="002060"/>
                </a:solidFill>
              </a:rPr>
              <a:t>p.account</a:t>
            </a:r>
            <a:r>
              <a:rPr lang="en-US" dirty="0">
                <a:solidFill>
                  <a:srgbClr val="002060"/>
                </a:solidFill>
              </a:rPr>
              <a:t>);  //Property 'account' is private and only accessible within class 'People'.</a:t>
            </a:r>
          </a:p>
          <a:p>
            <a:r>
              <a:rPr lang="en-US" dirty="0">
                <a:solidFill>
                  <a:srgbClr val="002060"/>
                </a:solidFill>
              </a:rPr>
              <a:t>console.log(</a:t>
            </a:r>
            <a:r>
              <a:rPr lang="en-US" dirty="0" err="1">
                <a:solidFill>
                  <a:srgbClr val="002060"/>
                </a:solidFill>
              </a:rPr>
              <a:t>p.credit</a:t>
            </a:r>
            <a:r>
              <a:rPr lang="en-US" dirty="0">
                <a:solidFill>
                  <a:srgbClr val="002060"/>
                </a:solidFill>
              </a:rPr>
              <a:t>);  //Property 'credit' is protected and only accessible within class 'People' and its subclasses.</a:t>
            </a:r>
          </a:p>
          <a:p>
            <a:r>
              <a:rPr lang="en-US" dirty="0">
                <a:solidFill>
                  <a:srgbClr val="002060"/>
                </a:solidFill>
              </a:rPr>
              <a:t>console.log(</a:t>
            </a:r>
            <a:r>
              <a:rPr lang="en-US" dirty="0" err="1">
                <a:solidFill>
                  <a:srgbClr val="002060"/>
                </a:solidFill>
              </a:rPr>
              <a:t>p.getAccount</a:t>
            </a:r>
            <a:r>
              <a:rPr lang="en-US" dirty="0">
                <a:solidFill>
                  <a:srgbClr val="002060"/>
                </a:solidFill>
              </a:rPr>
              <a:t>());  //OK</a:t>
            </a:r>
          </a:p>
          <a:p>
            <a:r>
              <a:rPr lang="en-US" dirty="0">
                <a:solidFill>
                  <a:srgbClr val="002060"/>
                </a:solidFill>
              </a:rPr>
              <a:t>console.log(</a:t>
            </a:r>
            <a:r>
              <a:rPr lang="en-US" dirty="0" err="1">
                <a:solidFill>
                  <a:srgbClr val="002060"/>
                </a:solidFill>
              </a:rPr>
              <a:t>p.getCredit</a:t>
            </a:r>
            <a:r>
              <a:rPr lang="en-US" dirty="0">
                <a:solidFill>
                  <a:srgbClr val="002060"/>
                </a:solidFill>
              </a:rPr>
              <a:t>());  //OK</a:t>
            </a:r>
          </a:p>
          <a:p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539156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Abstract Class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36F056-6355-EB74-CFB9-AA4C541700D6}"/>
              </a:ext>
            </a:extLst>
          </p:cNvPr>
          <p:cNvSpPr/>
          <p:nvPr/>
        </p:nvSpPr>
        <p:spPr>
          <a:xfrm>
            <a:off x="2147166" y="2204864"/>
            <a:ext cx="6673306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abstract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class</a:t>
            </a:r>
            <a:r>
              <a:rPr lang="en-US" dirty="0">
                <a:solidFill>
                  <a:srgbClr val="002060"/>
                </a:solidFill>
              </a:rPr>
              <a:t> Person {</a:t>
            </a:r>
          </a:p>
          <a:p>
            <a:r>
              <a:rPr lang="en-US" dirty="0">
                <a:solidFill>
                  <a:srgbClr val="002060"/>
                </a:solidFill>
              </a:rPr>
              <a:t>    name: </a:t>
            </a:r>
            <a:r>
              <a:rPr lang="en-US" dirty="0">
                <a:solidFill>
                  <a:srgbClr val="0070C0"/>
                </a:solidFill>
              </a:rPr>
              <a:t>string</a:t>
            </a:r>
            <a:r>
              <a:rPr lang="en-US" dirty="0">
                <a:solidFill>
                  <a:srgbClr val="002060"/>
                </a:solidFill>
              </a:rPr>
              <a:t>;    </a:t>
            </a:r>
          </a:p>
          <a:p>
            <a:r>
              <a:rPr lang="en-US" dirty="0">
                <a:solidFill>
                  <a:srgbClr val="002060"/>
                </a:solidFill>
              </a:rPr>
              <a:t>    </a:t>
            </a:r>
            <a:r>
              <a:rPr lang="en-US" dirty="0">
                <a:solidFill>
                  <a:srgbClr val="0070C0"/>
                </a:solidFill>
              </a:rPr>
              <a:t>constructor</a:t>
            </a:r>
            <a:r>
              <a:rPr lang="en-US" dirty="0">
                <a:solidFill>
                  <a:srgbClr val="002060"/>
                </a:solidFill>
              </a:rPr>
              <a:t>(name: </a:t>
            </a:r>
            <a:r>
              <a:rPr lang="en-US" dirty="0">
                <a:solidFill>
                  <a:srgbClr val="0070C0"/>
                </a:solidFill>
              </a:rPr>
              <a:t>string</a:t>
            </a:r>
            <a:r>
              <a:rPr lang="en-US" dirty="0">
                <a:solidFill>
                  <a:srgbClr val="002060"/>
                </a:solidFill>
              </a:rPr>
              <a:t>) {</a:t>
            </a:r>
          </a:p>
          <a:p>
            <a:r>
              <a:rPr lang="en-US" dirty="0">
                <a:solidFill>
                  <a:srgbClr val="002060"/>
                </a:solidFill>
              </a:rPr>
              <a:t>        </a:t>
            </a:r>
            <a:r>
              <a:rPr lang="en-US" dirty="0">
                <a:solidFill>
                  <a:srgbClr val="0070C0"/>
                </a:solidFill>
              </a:rPr>
              <a:t>this</a:t>
            </a:r>
            <a:r>
              <a:rPr lang="en-US" dirty="0">
                <a:solidFill>
                  <a:srgbClr val="002060"/>
                </a:solidFill>
              </a:rPr>
              <a:t>.name = name;</a:t>
            </a:r>
          </a:p>
          <a:p>
            <a:r>
              <a:rPr lang="en-US" dirty="0">
                <a:solidFill>
                  <a:srgbClr val="002060"/>
                </a:solidFill>
              </a:rPr>
              <a:t>    }</a:t>
            </a:r>
          </a:p>
          <a:p>
            <a:r>
              <a:rPr lang="en-US" dirty="0">
                <a:solidFill>
                  <a:srgbClr val="002060"/>
                </a:solidFill>
              </a:rPr>
              <a:t>    display(): </a:t>
            </a:r>
            <a:r>
              <a:rPr lang="en-US" dirty="0">
                <a:solidFill>
                  <a:srgbClr val="0070C0"/>
                </a:solidFill>
              </a:rPr>
              <a:t>void</a:t>
            </a:r>
            <a:r>
              <a:rPr lang="en-US" dirty="0">
                <a:solidFill>
                  <a:srgbClr val="002060"/>
                </a:solidFill>
              </a:rPr>
              <a:t> {</a:t>
            </a:r>
          </a:p>
          <a:p>
            <a:r>
              <a:rPr lang="en-US" dirty="0">
                <a:solidFill>
                  <a:srgbClr val="002060"/>
                </a:solidFill>
              </a:rPr>
              <a:t>        console.log(</a:t>
            </a:r>
            <a:r>
              <a:rPr lang="en-US" dirty="0">
                <a:solidFill>
                  <a:srgbClr val="0070C0"/>
                </a:solidFill>
              </a:rPr>
              <a:t>this</a:t>
            </a:r>
            <a:r>
              <a:rPr lang="en-US" dirty="0">
                <a:solidFill>
                  <a:srgbClr val="002060"/>
                </a:solidFill>
              </a:rPr>
              <a:t>.name);</a:t>
            </a:r>
          </a:p>
          <a:p>
            <a:r>
              <a:rPr lang="en-US" dirty="0">
                <a:solidFill>
                  <a:srgbClr val="002060"/>
                </a:solidFill>
              </a:rPr>
              <a:t>    }</a:t>
            </a:r>
          </a:p>
          <a:p>
            <a:r>
              <a:rPr lang="en-US" dirty="0">
                <a:solidFill>
                  <a:srgbClr val="002060"/>
                </a:solidFill>
              </a:rPr>
              <a:t>    </a:t>
            </a:r>
            <a:r>
              <a:rPr lang="en-US" dirty="0">
                <a:solidFill>
                  <a:srgbClr val="0070C0"/>
                </a:solidFill>
              </a:rPr>
              <a:t>abstract</a:t>
            </a:r>
            <a:r>
              <a:rPr lang="en-US" dirty="0">
                <a:solidFill>
                  <a:srgbClr val="002060"/>
                </a:solidFill>
              </a:rPr>
              <a:t> find(name: </a:t>
            </a:r>
            <a:r>
              <a:rPr lang="en-US" dirty="0">
                <a:solidFill>
                  <a:srgbClr val="0070C0"/>
                </a:solidFill>
              </a:rPr>
              <a:t>string</a:t>
            </a:r>
            <a:r>
              <a:rPr lang="en-US" dirty="0">
                <a:solidFill>
                  <a:srgbClr val="002060"/>
                </a:solidFill>
              </a:rPr>
              <a:t>): Person;</a:t>
            </a:r>
          </a:p>
          <a:p>
            <a:r>
              <a:rPr lang="en-US" dirty="0">
                <a:solidFill>
                  <a:srgbClr val="00206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0323018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Abstract Class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36F056-6355-EB74-CFB9-AA4C541700D6}"/>
              </a:ext>
            </a:extLst>
          </p:cNvPr>
          <p:cNvSpPr/>
          <p:nvPr/>
        </p:nvSpPr>
        <p:spPr>
          <a:xfrm>
            <a:off x="1835696" y="1988840"/>
            <a:ext cx="7097992" cy="47971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class</a:t>
            </a:r>
            <a:r>
              <a:rPr lang="en-US" dirty="0">
                <a:solidFill>
                  <a:srgbClr val="002060"/>
                </a:solidFill>
              </a:rPr>
              <a:t> People </a:t>
            </a:r>
            <a:r>
              <a:rPr lang="en-US" dirty="0">
                <a:solidFill>
                  <a:srgbClr val="0070C0"/>
                </a:solidFill>
              </a:rPr>
              <a:t>extends</a:t>
            </a:r>
            <a:r>
              <a:rPr lang="en-US" dirty="0">
                <a:solidFill>
                  <a:srgbClr val="002060"/>
                </a:solidFill>
              </a:rPr>
              <a:t> Person {	</a:t>
            </a:r>
          </a:p>
          <a:p>
            <a:r>
              <a:rPr lang="en-US" dirty="0">
                <a:solidFill>
                  <a:srgbClr val="002060"/>
                </a:solidFill>
              </a:rPr>
              <a:t>	id: </a:t>
            </a:r>
            <a:r>
              <a:rPr lang="en-US" dirty="0">
                <a:solidFill>
                  <a:srgbClr val="0070C0"/>
                </a:solidFill>
              </a:rPr>
              <a:t>number</a:t>
            </a:r>
            <a:r>
              <a:rPr lang="en-US" dirty="0">
                <a:solidFill>
                  <a:srgbClr val="002060"/>
                </a:solidFill>
              </a:rPr>
              <a:t>;</a:t>
            </a:r>
          </a:p>
          <a:p>
            <a:r>
              <a:rPr lang="en-US" dirty="0">
                <a:solidFill>
                  <a:srgbClr val="002060"/>
                </a:solidFill>
              </a:rPr>
              <a:t>	</a:t>
            </a:r>
            <a:r>
              <a:rPr lang="en-US" dirty="0">
                <a:solidFill>
                  <a:srgbClr val="0070C0"/>
                </a:solidFill>
              </a:rPr>
              <a:t>protected</a:t>
            </a:r>
            <a:r>
              <a:rPr lang="en-US" dirty="0">
                <a:solidFill>
                  <a:srgbClr val="002060"/>
                </a:solidFill>
              </a:rPr>
              <a:t> credit : </a:t>
            </a:r>
            <a:r>
              <a:rPr lang="en-US" dirty="0">
                <a:solidFill>
                  <a:srgbClr val="0070C0"/>
                </a:solidFill>
              </a:rPr>
              <a:t>number</a:t>
            </a:r>
            <a:r>
              <a:rPr lang="en-US" dirty="0">
                <a:solidFill>
                  <a:srgbClr val="002060"/>
                </a:solidFill>
              </a:rPr>
              <a:t>;</a:t>
            </a:r>
          </a:p>
          <a:p>
            <a:r>
              <a:rPr lang="en-US" dirty="0">
                <a:solidFill>
                  <a:srgbClr val="002060"/>
                </a:solidFill>
              </a:rPr>
              <a:t>	</a:t>
            </a:r>
            <a:r>
              <a:rPr lang="en-US" dirty="0">
                <a:solidFill>
                  <a:srgbClr val="0070C0"/>
                </a:solidFill>
              </a:rPr>
              <a:t>private</a:t>
            </a:r>
            <a:r>
              <a:rPr lang="en-US" dirty="0">
                <a:solidFill>
                  <a:srgbClr val="002060"/>
                </a:solidFill>
              </a:rPr>
              <a:t> account: </a:t>
            </a:r>
            <a:r>
              <a:rPr lang="en-US" dirty="0">
                <a:solidFill>
                  <a:srgbClr val="0070C0"/>
                </a:solidFill>
              </a:rPr>
              <a:t>string</a:t>
            </a:r>
            <a:r>
              <a:rPr lang="en-US" dirty="0">
                <a:solidFill>
                  <a:srgbClr val="002060"/>
                </a:solidFill>
              </a:rPr>
              <a:t>;</a:t>
            </a:r>
          </a:p>
          <a:p>
            <a:r>
              <a:rPr lang="en-US" dirty="0">
                <a:solidFill>
                  <a:srgbClr val="002060"/>
                </a:solidFill>
              </a:rPr>
              <a:t>	</a:t>
            </a:r>
            <a:r>
              <a:rPr lang="en-US" dirty="0">
                <a:solidFill>
                  <a:srgbClr val="0070C0"/>
                </a:solidFill>
              </a:rPr>
              <a:t>constructor</a:t>
            </a:r>
            <a:r>
              <a:rPr lang="en-US" dirty="0">
                <a:solidFill>
                  <a:srgbClr val="002060"/>
                </a:solidFill>
              </a:rPr>
              <a:t>(id: </a:t>
            </a:r>
            <a:r>
              <a:rPr lang="en-US" dirty="0">
                <a:solidFill>
                  <a:srgbClr val="0070C0"/>
                </a:solidFill>
              </a:rPr>
              <a:t>number</a:t>
            </a:r>
            <a:r>
              <a:rPr lang="en-US" dirty="0">
                <a:solidFill>
                  <a:srgbClr val="002060"/>
                </a:solidFill>
              </a:rPr>
              <a:t>, name: </a:t>
            </a:r>
            <a:r>
              <a:rPr lang="en-US" dirty="0">
                <a:solidFill>
                  <a:srgbClr val="0070C0"/>
                </a:solidFill>
              </a:rPr>
              <a:t>string</a:t>
            </a:r>
            <a:r>
              <a:rPr lang="en-US" dirty="0">
                <a:solidFill>
                  <a:srgbClr val="002060"/>
                </a:solidFill>
              </a:rPr>
              <a:t>, credit: </a:t>
            </a:r>
            <a:r>
              <a:rPr lang="en-US" dirty="0">
                <a:solidFill>
                  <a:srgbClr val="0070C0"/>
                </a:solidFill>
              </a:rPr>
              <a:t>number</a:t>
            </a:r>
            <a:r>
              <a:rPr lang="en-US" dirty="0">
                <a:solidFill>
                  <a:srgbClr val="002060"/>
                </a:solidFill>
              </a:rPr>
              <a:t>, account: </a:t>
            </a:r>
            <a:r>
              <a:rPr lang="en-US" dirty="0">
                <a:solidFill>
                  <a:srgbClr val="0070C0"/>
                </a:solidFill>
              </a:rPr>
              <a:t>string</a:t>
            </a:r>
            <a:r>
              <a:rPr lang="en-US" dirty="0">
                <a:solidFill>
                  <a:srgbClr val="002060"/>
                </a:solidFill>
              </a:rPr>
              <a:t>) {</a:t>
            </a:r>
          </a:p>
          <a:p>
            <a:r>
              <a:rPr lang="en-US" dirty="0">
                <a:solidFill>
                  <a:srgbClr val="002060"/>
                </a:solidFill>
              </a:rPr>
              <a:t>		</a:t>
            </a:r>
            <a:r>
              <a:rPr lang="en-US" dirty="0">
                <a:solidFill>
                  <a:srgbClr val="0070C0"/>
                </a:solidFill>
              </a:rPr>
              <a:t>super</a:t>
            </a:r>
            <a:r>
              <a:rPr lang="en-US" dirty="0">
                <a:solidFill>
                  <a:srgbClr val="002060"/>
                </a:solidFill>
              </a:rPr>
              <a:t>(name);</a:t>
            </a:r>
          </a:p>
          <a:p>
            <a:r>
              <a:rPr lang="en-US" dirty="0">
                <a:solidFill>
                  <a:srgbClr val="002060"/>
                </a:solidFill>
              </a:rPr>
              <a:t>		</a:t>
            </a:r>
            <a:r>
              <a:rPr lang="en-US" dirty="0">
                <a:solidFill>
                  <a:srgbClr val="0070C0"/>
                </a:solidFill>
              </a:rPr>
              <a:t>this</a:t>
            </a:r>
            <a:r>
              <a:rPr lang="en-US" dirty="0">
                <a:solidFill>
                  <a:srgbClr val="002060"/>
                </a:solidFill>
              </a:rPr>
              <a:t>.id = id; </a:t>
            </a:r>
            <a:r>
              <a:rPr lang="en-US" dirty="0" err="1">
                <a:solidFill>
                  <a:srgbClr val="0070C0"/>
                </a:solidFill>
              </a:rPr>
              <a:t>this</a:t>
            </a:r>
            <a:r>
              <a:rPr lang="en-US" dirty="0" err="1">
                <a:solidFill>
                  <a:srgbClr val="002060"/>
                </a:solidFill>
              </a:rPr>
              <a:t>.credit</a:t>
            </a:r>
            <a:r>
              <a:rPr lang="en-US" dirty="0">
                <a:solidFill>
                  <a:srgbClr val="002060"/>
                </a:solidFill>
              </a:rPr>
              <a:t> = credit; </a:t>
            </a:r>
            <a:r>
              <a:rPr lang="en-US" dirty="0" err="1">
                <a:solidFill>
                  <a:srgbClr val="0070C0"/>
                </a:solidFill>
              </a:rPr>
              <a:t>this</a:t>
            </a:r>
            <a:r>
              <a:rPr lang="en-US" dirty="0" err="1">
                <a:solidFill>
                  <a:srgbClr val="002060"/>
                </a:solidFill>
              </a:rPr>
              <a:t>.account</a:t>
            </a:r>
            <a:r>
              <a:rPr lang="en-US" dirty="0">
                <a:solidFill>
                  <a:srgbClr val="002060"/>
                </a:solidFill>
              </a:rPr>
              <a:t> = account;</a:t>
            </a:r>
          </a:p>
          <a:p>
            <a:r>
              <a:rPr lang="en-US" dirty="0">
                <a:solidFill>
                  <a:srgbClr val="002060"/>
                </a:solidFill>
              </a:rPr>
              <a:t>	}</a:t>
            </a:r>
          </a:p>
          <a:p>
            <a:r>
              <a:rPr lang="en-US" dirty="0">
                <a:solidFill>
                  <a:srgbClr val="002060"/>
                </a:solidFill>
              </a:rPr>
              <a:t>	</a:t>
            </a:r>
            <a:r>
              <a:rPr lang="en-US" dirty="0">
                <a:solidFill>
                  <a:srgbClr val="0070C0"/>
                </a:solidFill>
              </a:rPr>
              <a:t>public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getCredit</a:t>
            </a:r>
            <a:r>
              <a:rPr lang="en-US" dirty="0">
                <a:solidFill>
                  <a:srgbClr val="002060"/>
                </a:solidFill>
              </a:rPr>
              <a:t>() : </a:t>
            </a:r>
            <a:r>
              <a:rPr lang="en-US" dirty="0">
                <a:solidFill>
                  <a:srgbClr val="0070C0"/>
                </a:solidFill>
              </a:rPr>
              <a:t>number</a:t>
            </a:r>
            <a:r>
              <a:rPr lang="en-US" dirty="0">
                <a:solidFill>
                  <a:srgbClr val="002060"/>
                </a:solidFill>
              </a:rPr>
              <a:t> { </a:t>
            </a:r>
            <a:r>
              <a:rPr lang="en-US" dirty="0">
                <a:solidFill>
                  <a:srgbClr val="0070C0"/>
                </a:solidFill>
              </a:rPr>
              <a:t>return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this</a:t>
            </a:r>
            <a:r>
              <a:rPr lang="en-US" dirty="0" err="1">
                <a:solidFill>
                  <a:srgbClr val="002060"/>
                </a:solidFill>
              </a:rPr>
              <a:t>.credit</a:t>
            </a:r>
            <a:r>
              <a:rPr lang="en-US" dirty="0">
                <a:solidFill>
                  <a:srgbClr val="002060"/>
                </a:solidFill>
              </a:rPr>
              <a:t>; }</a:t>
            </a:r>
          </a:p>
          <a:p>
            <a:r>
              <a:rPr lang="en-US" dirty="0">
                <a:solidFill>
                  <a:srgbClr val="002060"/>
                </a:solidFill>
              </a:rPr>
              <a:t>	</a:t>
            </a:r>
            <a:r>
              <a:rPr lang="en-US" dirty="0">
                <a:solidFill>
                  <a:srgbClr val="0070C0"/>
                </a:solidFill>
              </a:rPr>
              <a:t>public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getName</a:t>
            </a:r>
            <a:r>
              <a:rPr lang="en-US" dirty="0">
                <a:solidFill>
                  <a:srgbClr val="002060"/>
                </a:solidFill>
              </a:rPr>
              <a:t>() : </a:t>
            </a:r>
            <a:r>
              <a:rPr lang="en-US" dirty="0">
                <a:solidFill>
                  <a:srgbClr val="0070C0"/>
                </a:solidFill>
              </a:rPr>
              <a:t>string</a:t>
            </a:r>
            <a:r>
              <a:rPr lang="en-US" dirty="0">
                <a:solidFill>
                  <a:srgbClr val="002060"/>
                </a:solidFill>
              </a:rPr>
              <a:t> { </a:t>
            </a:r>
            <a:r>
              <a:rPr lang="en-US" dirty="0">
                <a:solidFill>
                  <a:srgbClr val="0070C0"/>
                </a:solidFill>
              </a:rPr>
              <a:t>return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this</a:t>
            </a:r>
            <a:r>
              <a:rPr lang="en-US" dirty="0">
                <a:solidFill>
                  <a:srgbClr val="002060"/>
                </a:solidFill>
              </a:rPr>
              <a:t>.name; }</a:t>
            </a:r>
          </a:p>
          <a:p>
            <a:r>
              <a:rPr lang="en-US" dirty="0">
                <a:solidFill>
                  <a:srgbClr val="002060"/>
                </a:solidFill>
              </a:rPr>
              <a:t>	</a:t>
            </a:r>
            <a:r>
              <a:rPr lang="en-US" dirty="0">
                <a:solidFill>
                  <a:srgbClr val="0070C0"/>
                </a:solidFill>
              </a:rPr>
              <a:t>public</a:t>
            </a:r>
            <a:r>
              <a:rPr lang="en-US" dirty="0">
                <a:solidFill>
                  <a:srgbClr val="002060"/>
                </a:solidFill>
              </a:rPr>
              <a:t> find(name: </a:t>
            </a:r>
            <a:r>
              <a:rPr lang="en-US" dirty="0">
                <a:solidFill>
                  <a:srgbClr val="0070C0"/>
                </a:solidFill>
              </a:rPr>
              <a:t>string</a:t>
            </a:r>
            <a:r>
              <a:rPr lang="en-US" dirty="0">
                <a:solidFill>
                  <a:srgbClr val="002060"/>
                </a:solidFill>
              </a:rPr>
              <a:t>) : Person {</a:t>
            </a:r>
          </a:p>
          <a:p>
            <a:r>
              <a:rPr lang="en-US" dirty="0">
                <a:solidFill>
                  <a:srgbClr val="002060"/>
                </a:solidFill>
              </a:rPr>
              <a:t>		</a:t>
            </a:r>
            <a:r>
              <a:rPr lang="en-US" dirty="0">
                <a:solidFill>
                  <a:srgbClr val="0070C0"/>
                </a:solidFill>
              </a:rPr>
              <a:t>return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new</a:t>
            </a:r>
            <a:r>
              <a:rPr lang="en-US" dirty="0">
                <a:solidFill>
                  <a:srgbClr val="002060"/>
                </a:solidFill>
              </a:rPr>
              <a:t> People(100,"Test",1000,"0-0-000-0");</a:t>
            </a:r>
          </a:p>
          <a:p>
            <a:r>
              <a:rPr lang="en-US" dirty="0">
                <a:solidFill>
                  <a:srgbClr val="002060"/>
                </a:solidFill>
              </a:rPr>
              <a:t>	}</a:t>
            </a:r>
          </a:p>
          <a:p>
            <a:r>
              <a:rPr lang="en-US" dirty="0">
                <a:solidFill>
                  <a:srgbClr val="002060"/>
                </a:solidFill>
              </a:rPr>
              <a:t>}</a:t>
            </a:r>
          </a:p>
          <a:p>
            <a:r>
              <a:rPr lang="en-US" dirty="0">
                <a:solidFill>
                  <a:srgbClr val="0070C0"/>
                </a:solidFill>
              </a:rPr>
              <a:t>const</a:t>
            </a:r>
            <a:r>
              <a:rPr lang="en-US" dirty="0">
                <a:solidFill>
                  <a:srgbClr val="002060"/>
                </a:solidFill>
              </a:rPr>
              <a:t> p = </a:t>
            </a:r>
            <a:r>
              <a:rPr lang="en-US" dirty="0">
                <a:solidFill>
                  <a:srgbClr val="0070C0"/>
                </a:solidFill>
              </a:rPr>
              <a:t>new</a:t>
            </a:r>
            <a:r>
              <a:rPr lang="en-US" dirty="0">
                <a:solidFill>
                  <a:srgbClr val="002060"/>
                </a:solidFill>
              </a:rPr>
              <a:t> People(100,"Jane",1000,"1-1-0001-1");</a:t>
            </a:r>
          </a:p>
        </p:txBody>
      </p:sp>
    </p:spTree>
    <p:extLst>
      <p:ext uri="{BB962C8B-B14F-4D97-AF65-F5344CB8AC3E}">
        <p14:creationId xmlns:p14="http://schemas.microsoft.com/office/powerpoint/2010/main" val="377283961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Interfaces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36F056-6355-EB74-CFB9-AA4C541700D6}"/>
              </a:ext>
            </a:extLst>
          </p:cNvPr>
          <p:cNvSpPr/>
          <p:nvPr/>
        </p:nvSpPr>
        <p:spPr>
          <a:xfrm>
            <a:off x="2147166" y="2132856"/>
            <a:ext cx="4824536" cy="13681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interface</a:t>
            </a:r>
            <a:r>
              <a:rPr lang="en-US" dirty="0">
                <a:solidFill>
                  <a:srgbClr val="002060"/>
                </a:solidFill>
              </a:rPr>
              <a:t> User {</a:t>
            </a:r>
          </a:p>
          <a:p>
            <a:r>
              <a:rPr lang="en-US" dirty="0">
                <a:solidFill>
                  <a:srgbClr val="002060"/>
                </a:solidFill>
              </a:rPr>
              <a:t>	id: </a:t>
            </a:r>
            <a:r>
              <a:rPr lang="en-US" dirty="0">
                <a:solidFill>
                  <a:srgbClr val="0070C0"/>
                </a:solidFill>
              </a:rPr>
              <a:t>number</a:t>
            </a:r>
            <a:r>
              <a:rPr lang="en-US" dirty="0">
                <a:solidFill>
                  <a:srgbClr val="002060"/>
                </a:solidFill>
              </a:rPr>
              <a:t>;</a:t>
            </a:r>
          </a:p>
          <a:p>
            <a:r>
              <a:rPr lang="en-US" dirty="0">
                <a:solidFill>
                  <a:srgbClr val="002060"/>
                </a:solidFill>
              </a:rPr>
              <a:t>	name: </a:t>
            </a:r>
            <a:r>
              <a:rPr lang="en-US" dirty="0">
                <a:solidFill>
                  <a:srgbClr val="0070C0"/>
                </a:solidFill>
              </a:rPr>
              <a:t>string</a:t>
            </a:r>
            <a:r>
              <a:rPr lang="en-US" dirty="0">
                <a:solidFill>
                  <a:srgbClr val="002060"/>
                </a:solidFill>
              </a:rPr>
              <a:t>;</a:t>
            </a:r>
          </a:p>
          <a:p>
            <a:r>
              <a:rPr lang="en-US" dirty="0">
                <a:solidFill>
                  <a:srgbClr val="002060"/>
                </a:solidFill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26925E-2066-2A23-414A-D5BB5AE9E104}"/>
              </a:ext>
            </a:extLst>
          </p:cNvPr>
          <p:cNvSpPr/>
          <p:nvPr/>
        </p:nvSpPr>
        <p:spPr>
          <a:xfrm>
            <a:off x="2159732" y="3645024"/>
            <a:ext cx="4824536" cy="13681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const</a:t>
            </a:r>
            <a:r>
              <a:rPr lang="en-US" dirty="0">
                <a:solidFill>
                  <a:srgbClr val="002060"/>
                </a:solidFill>
              </a:rPr>
              <a:t> user : User = {</a:t>
            </a:r>
          </a:p>
          <a:p>
            <a:r>
              <a:rPr lang="en-US" dirty="0">
                <a:solidFill>
                  <a:srgbClr val="002060"/>
                </a:solidFill>
              </a:rPr>
              <a:t>	id: 100,</a:t>
            </a:r>
          </a:p>
          <a:p>
            <a:r>
              <a:rPr lang="en-US" dirty="0">
                <a:solidFill>
                  <a:srgbClr val="002060"/>
                </a:solidFill>
              </a:rPr>
              <a:t>	name: “John”</a:t>
            </a:r>
          </a:p>
          <a:p>
            <a:r>
              <a:rPr lang="en-US" dirty="0">
                <a:solidFill>
                  <a:srgbClr val="002060"/>
                </a:solidFill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63802224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Interface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36F056-6355-EB74-CFB9-AA4C541700D6}"/>
              </a:ext>
            </a:extLst>
          </p:cNvPr>
          <p:cNvSpPr/>
          <p:nvPr/>
        </p:nvSpPr>
        <p:spPr>
          <a:xfrm>
            <a:off x="1938504" y="2163614"/>
            <a:ext cx="7097992" cy="42897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class</a:t>
            </a:r>
            <a:r>
              <a:rPr lang="en-US" dirty="0">
                <a:solidFill>
                  <a:srgbClr val="002060"/>
                </a:solidFill>
              </a:rPr>
              <a:t> People </a:t>
            </a:r>
            <a:r>
              <a:rPr lang="en-US" dirty="0">
                <a:solidFill>
                  <a:srgbClr val="0070C0"/>
                </a:solidFill>
              </a:rPr>
              <a:t>extends</a:t>
            </a:r>
            <a:r>
              <a:rPr lang="en-US" dirty="0">
                <a:solidFill>
                  <a:srgbClr val="002060"/>
                </a:solidFill>
              </a:rPr>
              <a:t> Person </a:t>
            </a:r>
            <a:r>
              <a:rPr lang="en-US" dirty="0">
                <a:solidFill>
                  <a:srgbClr val="0070C0"/>
                </a:solidFill>
              </a:rPr>
              <a:t>implements</a:t>
            </a:r>
            <a:r>
              <a:rPr lang="en-US" dirty="0">
                <a:solidFill>
                  <a:srgbClr val="002060"/>
                </a:solidFill>
              </a:rPr>
              <a:t> User {	</a:t>
            </a:r>
          </a:p>
          <a:p>
            <a:r>
              <a:rPr lang="en-US" dirty="0">
                <a:solidFill>
                  <a:srgbClr val="002060"/>
                </a:solidFill>
              </a:rPr>
              <a:t>	id: </a:t>
            </a:r>
            <a:r>
              <a:rPr lang="en-US" dirty="0">
                <a:solidFill>
                  <a:srgbClr val="0070C0"/>
                </a:solidFill>
              </a:rPr>
              <a:t>number</a:t>
            </a:r>
            <a:r>
              <a:rPr lang="en-US" dirty="0">
                <a:solidFill>
                  <a:srgbClr val="002060"/>
                </a:solidFill>
              </a:rPr>
              <a:t>;</a:t>
            </a:r>
          </a:p>
          <a:p>
            <a:r>
              <a:rPr lang="en-US" dirty="0">
                <a:solidFill>
                  <a:srgbClr val="002060"/>
                </a:solidFill>
              </a:rPr>
              <a:t>	</a:t>
            </a:r>
            <a:r>
              <a:rPr lang="en-US" dirty="0">
                <a:solidFill>
                  <a:srgbClr val="0070C0"/>
                </a:solidFill>
              </a:rPr>
              <a:t>protected</a:t>
            </a:r>
            <a:r>
              <a:rPr lang="en-US" dirty="0">
                <a:solidFill>
                  <a:srgbClr val="002060"/>
                </a:solidFill>
              </a:rPr>
              <a:t> credit : </a:t>
            </a:r>
            <a:r>
              <a:rPr lang="en-US" dirty="0">
                <a:solidFill>
                  <a:srgbClr val="0070C0"/>
                </a:solidFill>
              </a:rPr>
              <a:t>number</a:t>
            </a:r>
            <a:r>
              <a:rPr lang="en-US" dirty="0">
                <a:solidFill>
                  <a:srgbClr val="002060"/>
                </a:solidFill>
              </a:rPr>
              <a:t>;</a:t>
            </a:r>
          </a:p>
          <a:p>
            <a:r>
              <a:rPr lang="en-US" dirty="0">
                <a:solidFill>
                  <a:srgbClr val="002060"/>
                </a:solidFill>
              </a:rPr>
              <a:t>	</a:t>
            </a:r>
            <a:r>
              <a:rPr lang="en-US" dirty="0">
                <a:solidFill>
                  <a:srgbClr val="0070C0"/>
                </a:solidFill>
              </a:rPr>
              <a:t>private</a:t>
            </a:r>
            <a:r>
              <a:rPr lang="en-US" dirty="0">
                <a:solidFill>
                  <a:srgbClr val="002060"/>
                </a:solidFill>
              </a:rPr>
              <a:t> account: </a:t>
            </a:r>
            <a:r>
              <a:rPr lang="en-US" dirty="0">
                <a:solidFill>
                  <a:srgbClr val="0070C0"/>
                </a:solidFill>
              </a:rPr>
              <a:t>string</a:t>
            </a:r>
            <a:r>
              <a:rPr lang="en-US" dirty="0">
                <a:solidFill>
                  <a:srgbClr val="002060"/>
                </a:solidFill>
              </a:rPr>
              <a:t>;</a:t>
            </a:r>
          </a:p>
          <a:p>
            <a:r>
              <a:rPr lang="en-US" dirty="0">
                <a:solidFill>
                  <a:srgbClr val="002060"/>
                </a:solidFill>
              </a:rPr>
              <a:t>	</a:t>
            </a:r>
            <a:r>
              <a:rPr lang="en-US" dirty="0">
                <a:solidFill>
                  <a:srgbClr val="0070C0"/>
                </a:solidFill>
              </a:rPr>
              <a:t>constructor</a:t>
            </a:r>
            <a:r>
              <a:rPr lang="en-US" dirty="0">
                <a:solidFill>
                  <a:srgbClr val="002060"/>
                </a:solidFill>
              </a:rPr>
              <a:t>(id: </a:t>
            </a:r>
            <a:r>
              <a:rPr lang="en-US" dirty="0">
                <a:solidFill>
                  <a:srgbClr val="0070C0"/>
                </a:solidFill>
              </a:rPr>
              <a:t>number</a:t>
            </a:r>
            <a:r>
              <a:rPr lang="en-US" dirty="0">
                <a:solidFill>
                  <a:srgbClr val="002060"/>
                </a:solidFill>
              </a:rPr>
              <a:t>, name: </a:t>
            </a:r>
            <a:r>
              <a:rPr lang="en-US" dirty="0">
                <a:solidFill>
                  <a:srgbClr val="0070C0"/>
                </a:solidFill>
              </a:rPr>
              <a:t>string</a:t>
            </a:r>
            <a:r>
              <a:rPr lang="en-US" dirty="0">
                <a:solidFill>
                  <a:srgbClr val="002060"/>
                </a:solidFill>
              </a:rPr>
              <a:t>, credit: </a:t>
            </a:r>
            <a:r>
              <a:rPr lang="en-US" dirty="0">
                <a:solidFill>
                  <a:srgbClr val="0070C0"/>
                </a:solidFill>
              </a:rPr>
              <a:t>number</a:t>
            </a:r>
            <a:r>
              <a:rPr lang="en-US" dirty="0">
                <a:solidFill>
                  <a:srgbClr val="002060"/>
                </a:solidFill>
              </a:rPr>
              <a:t>, account: </a:t>
            </a:r>
            <a:r>
              <a:rPr lang="en-US" dirty="0">
                <a:solidFill>
                  <a:srgbClr val="0070C0"/>
                </a:solidFill>
              </a:rPr>
              <a:t>string</a:t>
            </a:r>
            <a:r>
              <a:rPr lang="en-US" dirty="0">
                <a:solidFill>
                  <a:srgbClr val="002060"/>
                </a:solidFill>
              </a:rPr>
              <a:t>) {</a:t>
            </a:r>
          </a:p>
          <a:p>
            <a:r>
              <a:rPr lang="en-US" dirty="0">
                <a:solidFill>
                  <a:srgbClr val="002060"/>
                </a:solidFill>
              </a:rPr>
              <a:t>		</a:t>
            </a:r>
            <a:r>
              <a:rPr lang="en-US" dirty="0">
                <a:solidFill>
                  <a:srgbClr val="0070C0"/>
                </a:solidFill>
              </a:rPr>
              <a:t>super</a:t>
            </a:r>
            <a:r>
              <a:rPr lang="en-US" dirty="0">
                <a:solidFill>
                  <a:srgbClr val="002060"/>
                </a:solidFill>
              </a:rPr>
              <a:t>(name);</a:t>
            </a:r>
          </a:p>
          <a:p>
            <a:r>
              <a:rPr lang="en-US" dirty="0">
                <a:solidFill>
                  <a:srgbClr val="002060"/>
                </a:solidFill>
              </a:rPr>
              <a:t>		</a:t>
            </a:r>
            <a:r>
              <a:rPr lang="en-US" dirty="0">
                <a:solidFill>
                  <a:srgbClr val="0070C0"/>
                </a:solidFill>
              </a:rPr>
              <a:t>this</a:t>
            </a:r>
            <a:r>
              <a:rPr lang="en-US" dirty="0">
                <a:solidFill>
                  <a:srgbClr val="002060"/>
                </a:solidFill>
              </a:rPr>
              <a:t>.id = id; </a:t>
            </a:r>
            <a:r>
              <a:rPr lang="en-US" dirty="0" err="1">
                <a:solidFill>
                  <a:srgbClr val="0070C0"/>
                </a:solidFill>
              </a:rPr>
              <a:t>this</a:t>
            </a:r>
            <a:r>
              <a:rPr lang="en-US" dirty="0" err="1">
                <a:solidFill>
                  <a:srgbClr val="002060"/>
                </a:solidFill>
              </a:rPr>
              <a:t>.credit</a:t>
            </a:r>
            <a:r>
              <a:rPr lang="en-US" dirty="0">
                <a:solidFill>
                  <a:srgbClr val="002060"/>
                </a:solidFill>
              </a:rPr>
              <a:t> = credit; </a:t>
            </a:r>
            <a:r>
              <a:rPr lang="en-US" dirty="0" err="1">
                <a:solidFill>
                  <a:srgbClr val="0070C0"/>
                </a:solidFill>
              </a:rPr>
              <a:t>this</a:t>
            </a:r>
            <a:r>
              <a:rPr lang="en-US" dirty="0" err="1">
                <a:solidFill>
                  <a:srgbClr val="002060"/>
                </a:solidFill>
              </a:rPr>
              <a:t>.account</a:t>
            </a:r>
            <a:r>
              <a:rPr lang="en-US" dirty="0">
                <a:solidFill>
                  <a:srgbClr val="002060"/>
                </a:solidFill>
              </a:rPr>
              <a:t> = account;</a:t>
            </a:r>
          </a:p>
          <a:p>
            <a:r>
              <a:rPr lang="en-US" dirty="0">
                <a:solidFill>
                  <a:srgbClr val="002060"/>
                </a:solidFill>
              </a:rPr>
              <a:t>	}</a:t>
            </a:r>
          </a:p>
          <a:p>
            <a:r>
              <a:rPr lang="en-US" dirty="0">
                <a:solidFill>
                  <a:srgbClr val="002060"/>
                </a:solidFill>
              </a:rPr>
              <a:t>	</a:t>
            </a:r>
            <a:r>
              <a:rPr lang="en-US" dirty="0">
                <a:solidFill>
                  <a:srgbClr val="0070C0"/>
                </a:solidFill>
              </a:rPr>
              <a:t>public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getCredit</a:t>
            </a:r>
            <a:r>
              <a:rPr lang="en-US" dirty="0">
                <a:solidFill>
                  <a:srgbClr val="002060"/>
                </a:solidFill>
              </a:rPr>
              <a:t>() : </a:t>
            </a:r>
            <a:r>
              <a:rPr lang="en-US" dirty="0">
                <a:solidFill>
                  <a:srgbClr val="0070C0"/>
                </a:solidFill>
              </a:rPr>
              <a:t>number</a:t>
            </a:r>
            <a:r>
              <a:rPr lang="en-US" dirty="0">
                <a:solidFill>
                  <a:srgbClr val="002060"/>
                </a:solidFill>
              </a:rPr>
              <a:t> { </a:t>
            </a:r>
            <a:r>
              <a:rPr lang="en-US" dirty="0">
                <a:solidFill>
                  <a:srgbClr val="0070C0"/>
                </a:solidFill>
              </a:rPr>
              <a:t>return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this</a:t>
            </a:r>
            <a:r>
              <a:rPr lang="en-US" dirty="0" err="1">
                <a:solidFill>
                  <a:srgbClr val="002060"/>
                </a:solidFill>
              </a:rPr>
              <a:t>.credit</a:t>
            </a:r>
            <a:r>
              <a:rPr lang="en-US" dirty="0">
                <a:solidFill>
                  <a:srgbClr val="002060"/>
                </a:solidFill>
              </a:rPr>
              <a:t>; }</a:t>
            </a:r>
          </a:p>
          <a:p>
            <a:r>
              <a:rPr lang="en-US" dirty="0">
                <a:solidFill>
                  <a:srgbClr val="002060"/>
                </a:solidFill>
              </a:rPr>
              <a:t>	</a:t>
            </a:r>
            <a:r>
              <a:rPr lang="en-US" dirty="0">
                <a:solidFill>
                  <a:srgbClr val="0070C0"/>
                </a:solidFill>
              </a:rPr>
              <a:t>public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getName</a:t>
            </a:r>
            <a:r>
              <a:rPr lang="en-US" dirty="0">
                <a:solidFill>
                  <a:srgbClr val="002060"/>
                </a:solidFill>
              </a:rPr>
              <a:t>() : </a:t>
            </a:r>
            <a:r>
              <a:rPr lang="en-US" dirty="0">
                <a:solidFill>
                  <a:srgbClr val="0070C0"/>
                </a:solidFill>
              </a:rPr>
              <a:t>string</a:t>
            </a:r>
            <a:r>
              <a:rPr lang="en-US" dirty="0">
                <a:solidFill>
                  <a:srgbClr val="002060"/>
                </a:solidFill>
              </a:rPr>
              <a:t> { </a:t>
            </a:r>
            <a:r>
              <a:rPr lang="en-US" dirty="0">
                <a:solidFill>
                  <a:srgbClr val="0070C0"/>
                </a:solidFill>
              </a:rPr>
              <a:t>return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this</a:t>
            </a:r>
            <a:r>
              <a:rPr lang="en-US" dirty="0">
                <a:solidFill>
                  <a:srgbClr val="002060"/>
                </a:solidFill>
              </a:rPr>
              <a:t>.name; }</a:t>
            </a:r>
          </a:p>
          <a:p>
            <a:r>
              <a:rPr lang="en-US" dirty="0">
                <a:solidFill>
                  <a:srgbClr val="002060"/>
                </a:solidFill>
              </a:rPr>
              <a:t>	</a:t>
            </a:r>
            <a:r>
              <a:rPr lang="en-US" dirty="0">
                <a:solidFill>
                  <a:srgbClr val="0070C0"/>
                </a:solidFill>
              </a:rPr>
              <a:t>public</a:t>
            </a:r>
            <a:r>
              <a:rPr lang="en-US" dirty="0">
                <a:solidFill>
                  <a:srgbClr val="002060"/>
                </a:solidFill>
              </a:rPr>
              <a:t> find(name: </a:t>
            </a:r>
            <a:r>
              <a:rPr lang="en-US" dirty="0">
                <a:solidFill>
                  <a:srgbClr val="0070C0"/>
                </a:solidFill>
              </a:rPr>
              <a:t>string</a:t>
            </a:r>
            <a:r>
              <a:rPr lang="en-US" dirty="0">
                <a:solidFill>
                  <a:srgbClr val="002060"/>
                </a:solidFill>
              </a:rPr>
              <a:t>) : Person {</a:t>
            </a:r>
          </a:p>
          <a:p>
            <a:r>
              <a:rPr lang="en-US" dirty="0">
                <a:solidFill>
                  <a:srgbClr val="002060"/>
                </a:solidFill>
              </a:rPr>
              <a:t>		</a:t>
            </a:r>
            <a:r>
              <a:rPr lang="en-US" dirty="0">
                <a:solidFill>
                  <a:srgbClr val="0070C0"/>
                </a:solidFill>
              </a:rPr>
              <a:t>return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new</a:t>
            </a:r>
            <a:r>
              <a:rPr lang="en-US" dirty="0">
                <a:solidFill>
                  <a:srgbClr val="002060"/>
                </a:solidFill>
              </a:rPr>
              <a:t> People(100,"Test",1000,"0-0-000-0");</a:t>
            </a:r>
          </a:p>
          <a:p>
            <a:r>
              <a:rPr lang="en-US" dirty="0">
                <a:solidFill>
                  <a:srgbClr val="002060"/>
                </a:solidFill>
              </a:rPr>
              <a:t>	}</a:t>
            </a:r>
          </a:p>
          <a:p>
            <a:r>
              <a:rPr lang="en-US" dirty="0">
                <a:solidFill>
                  <a:srgbClr val="00206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627836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Casting type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26925E-2066-2A23-414A-D5BB5AE9E104}"/>
              </a:ext>
            </a:extLst>
          </p:cNvPr>
          <p:cNvSpPr/>
          <p:nvPr/>
        </p:nvSpPr>
        <p:spPr>
          <a:xfrm>
            <a:off x="2159732" y="2132856"/>
            <a:ext cx="4824536" cy="28803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function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getUser</a:t>
            </a:r>
            <a:r>
              <a:rPr lang="en-US" dirty="0">
                <a:solidFill>
                  <a:srgbClr val="002060"/>
                </a:solidFill>
              </a:rPr>
              <a:t>() {</a:t>
            </a:r>
          </a:p>
          <a:p>
            <a:r>
              <a:rPr lang="en-US" dirty="0">
                <a:solidFill>
                  <a:srgbClr val="002060"/>
                </a:solidFill>
              </a:rPr>
              <a:t>    </a:t>
            </a:r>
            <a:r>
              <a:rPr lang="en-US" dirty="0">
                <a:solidFill>
                  <a:srgbClr val="0070C0"/>
                </a:solidFill>
              </a:rPr>
              <a:t>let</a:t>
            </a:r>
            <a:r>
              <a:rPr lang="en-US" dirty="0">
                <a:solidFill>
                  <a:srgbClr val="002060"/>
                </a:solidFill>
              </a:rPr>
              <a:t> username : </a:t>
            </a:r>
            <a:r>
              <a:rPr lang="en-US" dirty="0">
                <a:solidFill>
                  <a:srgbClr val="0070C0"/>
                </a:solidFill>
              </a:rPr>
              <a:t>string</a:t>
            </a:r>
            <a:r>
              <a:rPr lang="en-US" dirty="0">
                <a:solidFill>
                  <a:srgbClr val="002060"/>
                </a:solidFill>
              </a:rPr>
              <a:t> = "Jane";</a:t>
            </a:r>
          </a:p>
          <a:p>
            <a:r>
              <a:rPr lang="en-US" dirty="0">
                <a:solidFill>
                  <a:srgbClr val="002060"/>
                </a:solidFill>
              </a:rPr>
              <a:t>    </a:t>
            </a:r>
            <a:r>
              <a:rPr lang="en-US" dirty="0">
                <a:solidFill>
                  <a:srgbClr val="0070C0"/>
                </a:solidFill>
              </a:rPr>
              <a:t>return</a:t>
            </a:r>
            <a:r>
              <a:rPr lang="en-US" dirty="0">
                <a:solidFill>
                  <a:srgbClr val="002060"/>
                </a:solidFill>
              </a:rPr>
              <a:t> {</a:t>
            </a:r>
          </a:p>
          <a:p>
            <a:r>
              <a:rPr lang="en-US" dirty="0">
                <a:solidFill>
                  <a:srgbClr val="002060"/>
                </a:solidFill>
              </a:rPr>
              <a:t>        id : 100,</a:t>
            </a:r>
          </a:p>
          <a:p>
            <a:r>
              <a:rPr lang="en-US" dirty="0">
                <a:solidFill>
                  <a:srgbClr val="002060"/>
                </a:solidFill>
              </a:rPr>
              <a:t>        name : username</a:t>
            </a:r>
          </a:p>
          <a:p>
            <a:r>
              <a:rPr lang="en-US" dirty="0">
                <a:solidFill>
                  <a:srgbClr val="002060"/>
                </a:solidFill>
              </a:rPr>
              <a:t>    };</a:t>
            </a:r>
          </a:p>
          <a:p>
            <a:r>
              <a:rPr lang="en-US" dirty="0">
                <a:solidFill>
                  <a:srgbClr val="002060"/>
                </a:solidFill>
              </a:rPr>
              <a:t>}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let</a:t>
            </a:r>
            <a:r>
              <a:rPr lang="en-US" dirty="0">
                <a:solidFill>
                  <a:srgbClr val="002060"/>
                </a:solidFill>
              </a:rPr>
              <a:t> user  = </a:t>
            </a:r>
            <a:r>
              <a:rPr lang="en-US" dirty="0" err="1">
                <a:solidFill>
                  <a:srgbClr val="002060"/>
                </a:solidFill>
              </a:rPr>
              <a:t>getUser</a:t>
            </a:r>
            <a:r>
              <a:rPr lang="en-US" dirty="0">
                <a:solidFill>
                  <a:srgbClr val="002060"/>
                </a:solidFill>
              </a:rPr>
              <a:t>() </a:t>
            </a:r>
            <a:r>
              <a:rPr lang="en-US" dirty="0">
                <a:solidFill>
                  <a:srgbClr val="0070C0"/>
                </a:solidFill>
              </a:rPr>
              <a:t>as</a:t>
            </a:r>
            <a:r>
              <a:rPr lang="en-US" dirty="0">
                <a:solidFill>
                  <a:srgbClr val="002060"/>
                </a:solidFill>
              </a:rPr>
              <a:t> User;</a:t>
            </a: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D1FB0D-9CFE-DE86-73FE-F0824EFD0F82}"/>
              </a:ext>
            </a:extLst>
          </p:cNvPr>
          <p:cNvSpPr/>
          <p:nvPr/>
        </p:nvSpPr>
        <p:spPr>
          <a:xfrm>
            <a:off x="2159732" y="5158172"/>
            <a:ext cx="4824536" cy="10902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let</a:t>
            </a:r>
            <a:r>
              <a:rPr lang="en-US" dirty="0">
                <a:solidFill>
                  <a:srgbClr val="002060"/>
                </a:solidFill>
              </a:rPr>
              <a:t> user : User = {} </a:t>
            </a:r>
            <a:r>
              <a:rPr lang="en-US" dirty="0">
                <a:solidFill>
                  <a:srgbClr val="0070C0"/>
                </a:solidFill>
              </a:rPr>
              <a:t>as</a:t>
            </a:r>
            <a:r>
              <a:rPr lang="en-US" dirty="0">
                <a:solidFill>
                  <a:srgbClr val="002060"/>
                </a:solidFill>
              </a:rPr>
              <a:t> User;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let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userArray</a:t>
            </a:r>
            <a:r>
              <a:rPr lang="en-US" dirty="0">
                <a:solidFill>
                  <a:srgbClr val="002060"/>
                </a:solidFill>
              </a:rPr>
              <a:t> : User[] = [] </a:t>
            </a:r>
            <a:r>
              <a:rPr lang="en-US" dirty="0">
                <a:solidFill>
                  <a:srgbClr val="0070C0"/>
                </a:solidFill>
              </a:rPr>
              <a:t>as</a:t>
            </a:r>
            <a:r>
              <a:rPr lang="en-US" dirty="0">
                <a:solidFill>
                  <a:srgbClr val="002060"/>
                </a:solidFill>
              </a:rPr>
              <a:t> User[];</a:t>
            </a:r>
          </a:p>
        </p:txBody>
      </p:sp>
    </p:spTree>
    <p:extLst>
      <p:ext uri="{BB962C8B-B14F-4D97-AF65-F5344CB8AC3E}">
        <p14:creationId xmlns:p14="http://schemas.microsoft.com/office/powerpoint/2010/main" val="395776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TypeScript uses compile time type checking</a:t>
            </a:r>
          </a:p>
          <a:p>
            <a:pPr lvl="1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48DF584-D302-A1C3-174E-F3A79AA70DCF}"/>
              </a:ext>
            </a:extLst>
          </p:cNvPr>
          <p:cNvGrpSpPr/>
          <p:nvPr/>
        </p:nvGrpSpPr>
        <p:grpSpPr>
          <a:xfrm>
            <a:off x="2051720" y="3284984"/>
            <a:ext cx="5400600" cy="864096"/>
            <a:chOff x="1907704" y="4149080"/>
            <a:chExt cx="5400600" cy="864096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91B1E2E6-C26F-0200-8287-2EF48B565450}"/>
                </a:ext>
              </a:extLst>
            </p:cNvPr>
            <p:cNvSpPr/>
            <p:nvPr/>
          </p:nvSpPr>
          <p:spPr>
            <a:xfrm>
              <a:off x="1907704" y="4149080"/>
              <a:ext cx="1584176" cy="864096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rgbClr val="002060"/>
                  </a:solidFill>
                </a:rPr>
                <a:t>app.ts</a:t>
              </a:r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B65FF724-FB38-E6D6-117D-A54C22AA2B3E}"/>
                </a:ext>
              </a:extLst>
            </p:cNvPr>
            <p:cNvSpPr/>
            <p:nvPr/>
          </p:nvSpPr>
          <p:spPr>
            <a:xfrm>
              <a:off x="5724128" y="4149080"/>
              <a:ext cx="1584176" cy="86409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2060"/>
                  </a:solidFill>
                </a:rPr>
                <a:t>app.js</a:t>
              </a:r>
            </a:p>
          </p:txBody>
        </p:sp>
        <p:sp>
          <p:nvSpPr>
            <p:cNvPr id="9" name="Arrow: Striped Right 8">
              <a:extLst>
                <a:ext uri="{FF2B5EF4-FFF2-40B4-BE49-F238E27FC236}">
                  <a16:creationId xmlns:a16="http://schemas.microsoft.com/office/drawing/2014/main" id="{9D1A52E0-7C02-16FB-359A-2E368BC930A3}"/>
                </a:ext>
              </a:extLst>
            </p:cNvPr>
            <p:cNvSpPr/>
            <p:nvPr/>
          </p:nvSpPr>
          <p:spPr>
            <a:xfrm>
              <a:off x="3815916" y="4293096"/>
              <a:ext cx="1692188" cy="576064"/>
            </a:xfrm>
            <a:prstGeom prst="stripedRightArrow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rgbClr val="0070C0"/>
                  </a:solidFill>
                </a:rPr>
                <a:t>transpile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9218131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Override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9DBBE1-437F-0653-DE90-F0C4C98ABAEF}"/>
              </a:ext>
            </a:extLst>
          </p:cNvPr>
          <p:cNvSpPr/>
          <p:nvPr/>
        </p:nvSpPr>
        <p:spPr>
          <a:xfrm>
            <a:off x="2159732" y="2132856"/>
            <a:ext cx="6300700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class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ThaiPeople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extends</a:t>
            </a:r>
            <a:r>
              <a:rPr lang="en-US" dirty="0">
                <a:solidFill>
                  <a:srgbClr val="002060"/>
                </a:solidFill>
              </a:rPr>
              <a:t> People {	</a:t>
            </a:r>
          </a:p>
          <a:p>
            <a:r>
              <a:rPr lang="en-US" dirty="0">
                <a:solidFill>
                  <a:srgbClr val="002060"/>
                </a:solidFill>
              </a:rPr>
              <a:t>    </a:t>
            </a:r>
            <a:r>
              <a:rPr lang="en-US" dirty="0">
                <a:solidFill>
                  <a:srgbClr val="0070C0"/>
                </a:solidFill>
              </a:rPr>
              <a:t>public</a:t>
            </a:r>
            <a:r>
              <a:rPr lang="en-US" dirty="0">
                <a:solidFill>
                  <a:srgbClr val="002060"/>
                </a:solidFill>
              </a:rPr>
              <a:t> display(): </a:t>
            </a:r>
            <a:r>
              <a:rPr lang="en-US" dirty="0">
                <a:solidFill>
                  <a:srgbClr val="0070C0"/>
                </a:solidFill>
              </a:rPr>
              <a:t>void</a:t>
            </a:r>
            <a:r>
              <a:rPr lang="en-US" dirty="0">
                <a:solidFill>
                  <a:srgbClr val="002060"/>
                </a:solidFill>
              </a:rPr>
              <a:t> {</a:t>
            </a:r>
          </a:p>
          <a:p>
            <a:r>
              <a:rPr lang="en-US" dirty="0">
                <a:solidFill>
                  <a:srgbClr val="002060"/>
                </a:solidFill>
              </a:rPr>
              <a:t>        console.log(this.name+" is Thai");</a:t>
            </a:r>
          </a:p>
          <a:p>
            <a:r>
              <a:rPr lang="en-US" dirty="0">
                <a:solidFill>
                  <a:srgbClr val="002060"/>
                </a:solidFill>
              </a:rPr>
              <a:t>    }	</a:t>
            </a:r>
          </a:p>
          <a:p>
            <a:r>
              <a:rPr lang="en-US" dirty="0">
                <a:solidFill>
                  <a:srgbClr val="002060"/>
                </a:solidFill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6051BB-3D92-9AED-F5A3-D739F13A8395}"/>
              </a:ext>
            </a:extLst>
          </p:cNvPr>
          <p:cNvSpPr/>
          <p:nvPr/>
        </p:nvSpPr>
        <p:spPr>
          <a:xfrm>
            <a:off x="2123728" y="5661248"/>
            <a:ext cx="6300700" cy="8640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const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tp</a:t>
            </a:r>
            <a:r>
              <a:rPr lang="en-US" dirty="0">
                <a:solidFill>
                  <a:srgbClr val="002060"/>
                </a:solidFill>
              </a:rPr>
              <a:t> = </a:t>
            </a:r>
            <a:r>
              <a:rPr lang="en-US" dirty="0">
                <a:solidFill>
                  <a:srgbClr val="0070C0"/>
                </a:solidFill>
              </a:rPr>
              <a:t>new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ThaiPeople</a:t>
            </a:r>
            <a:r>
              <a:rPr lang="en-US" dirty="0">
                <a:solidFill>
                  <a:srgbClr val="002060"/>
                </a:solidFill>
              </a:rPr>
              <a:t>(200,"Yim",2000,"2-2-0002-2");</a:t>
            </a:r>
          </a:p>
          <a:p>
            <a:r>
              <a:rPr lang="en-US" dirty="0" err="1">
                <a:solidFill>
                  <a:srgbClr val="002060"/>
                </a:solidFill>
              </a:rPr>
              <a:t>tp.display</a:t>
            </a:r>
            <a:r>
              <a:rPr lang="en-US" dirty="0">
                <a:solidFill>
                  <a:srgbClr val="002060"/>
                </a:solidFill>
              </a:rPr>
              <a:t>(); //</a:t>
            </a:r>
            <a:r>
              <a:rPr lang="en-US" dirty="0" err="1">
                <a:solidFill>
                  <a:srgbClr val="002060"/>
                </a:solidFill>
              </a:rPr>
              <a:t>Yim</a:t>
            </a:r>
            <a:r>
              <a:rPr lang="en-US" dirty="0">
                <a:solidFill>
                  <a:srgbClr val="002060"/>
                </a:solidFill>
              </a:rPr>
              <a:t> is Thai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5AB919B-2E33-E969-71B5-B609AD285283}"/>
              </a:ext>
            </a:extLst>
          </p:cNvPr>
          <p:cNvSpPr/>
          <p:nvPr/>
        </p:nvSpPr>
        <p:spPr>
          <a:xfrm>
            <a:off x="2159732" y="3789040"/>
            <a:ext cx="63007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class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ThaiPeople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extends</a:t>
            </a:r>
            <a:r>
              <a:rPr lang="en-US" dirty="0">
                <a:solidFill>
                  <a:srgbClr val="002060"/>
                </a:solidFill>
              </a:rPr>
              <a:t> People {	</a:t>
            </a:r>
          </a:p>
          <a:p>
            <a:r>
              <a:rPr lang="en-US" dirty="0">
                <a:solidFill>
                  <a:srgbClr val="002060"/>
                </a:solidFill>
              </a:rPr>
              <a:t>    </a:t>
            </a:r>
            <a:r>
              <a:rPr lang="en-US" dirty="0">
                <a:solidFill>
                  <a:srgbClr val="0070C0"/>
                </a:solidFill>
              </a:rPr>
              <a:t>public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override</a:t>
            </a:r>
            <a:r>
              <a:rPr lang="en-US" dirty="0">
                <a:solidFill>
                  <a:srgbClr val="002060"/>
                </a:solidFill>
              </a:rPr>
              <a:t> display(): </a:t>
            </a:r>
            <a:r>
              <a:rPr lang="en-US" dirty="0">
                <a:solidFill>
                  <a:srgbClr val="0070C0"/>
                </a:solidFill>
              </a:rPr>
              <a:t>void</a:t>
            </a:r>
            <a:r>
              <a:rPr lang="en-US" dirty="0">
                <a:solidFill>
                  <a:srgbClr val="002060"/>
                </a:solidFill>
              </a:rPr>
              <a:t> {</a:t>
            </a:r>
          </a:p>
          <a:p>
            <a:r>
              <a:rPr lang="en-US" dirty="0">
                <a:solidFill>
                  <a:srgbClr val="002060"/>
                </a:solidFill>
              </a:rPr>
              <a:t>        console.log(this.name+" is Thai");</a:t>
            </a:r>
          </a:p>
          <a:p>
            <a:r>
              <a:rPr lang="en-US" dirty="0">
                <a:solidFill>
                  <a:srgbClr val="002060"/>
                </a:solidFill>
              </a:rPr>
              <a:t>    }	</a:t>
            </a:r>
          </a:p>
          <a:p>
            <a:r>
              <a:rPr lang="en-US" dirty="0">
                <a:solidFill>
                  <a:srgbClr val="002060"/>
                </a:solidFill>
              </a:rPr>
              <a:t>}</a:t>
            </a:r>
          </a:p>
          <a:p>
            <a:r>
              <a:rPr lang="en-US" dirty="0">
                <a:solidFill>
                  <a:srgbClr val="002060"/>
                </a:solidFill>
              </a:rPr>
              <a:t>//key word override in TypeScript 4.3</a:t>
            </a:r>
          </a:p>
        </p:txBody>
      </p:sp>
    </p:spTree>
    <p:extLst>
      <p:ext uri="{BB962C8B-B14F-4D97-AF65-F5344CB8AC3E}">
        <p14:creationId xmlns:p14="http://schemas.microsoft.com/office/powerpoint/2010/main" val="187549876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70C0"/>
                </a:solidFill>
              </a:rPr>
              <a:t>readonly</a:t>
            </a:r>
            <a:r>
              <a:rPr lang="en-US" dirty="0"/>
              <a:t> &amp; </a:t>
            </a:r>
            <a:r>
              <a:rPr lang="en-US" dirty="0">
                <a:solidFill>
                  <a:srgbClr val="0070C0"/>
                </a:solidFill>
              </a:rPr>
              <a:t>static</a:t>
            </a:r>
            <a:r>
              <a:rPr lang="en-US" dirty="0"/>
              <a:t> modifier</a:t>
            </a:r>
          </a:p>
          <a:p>
            <a:pPr lvl="1"/>
            <a:r>
              <a:rPr lang="en-US" dirty="0" err="1">
                <a:solidFill>
                  <a:srgbClr val="0070C0"/>
                </a:solidFill>
              </a:rPr>
              <a:t>readonly</a:t>
            </a:r>
            <a:r>
              <a:rPr lang="en-US" dirty="0"/>
              <a:t> is used to make a property as read-only.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D1FB0D-9CFE-DE86-73FE-F0824EFD0F82}"/>
              </a:ext>
            </a:extLst>
          </p:cNvPr>
          <p:cNvSpPr/>
          <p:nvPr/>
        </p:nvSpPr>
        <p:spPr>
          <a:xfrm>
            <a:off x="2159732" y="2996952"/>
            <a:ext cx="6372708" cy="36724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class</a:t>
            </a:r>
            <a:r>
              <a:rPr lang="en-US" dirty="0">
                <a:solidFill>
                  <a:srgbClr val="002060"/>
                </a:solidFill>
              </a:rPr>
              <a:t> Account {</a:t>
            </a:r>
          </a:p>
          <a:p>
            <a:r>
              <a:rPr lang="en-US" dirty="0">
                <a:solidFill>
                  <a:srgbClr val="002060"/>
                </a:solidFill>
              </a:rPr>
              <a:t>    </a:t>
            </a:r>
            <a:r>
              <a:rPr lang="en-US" dirty="0" err="1">
                <a:solidFill>
                  <a:srgbClr val="0070C0"/>
                </a:solidFill>
              </a:rPr>
              <a:t>readonly</a:t>
            </a:r>
            <a:r>
              <a:rPr lang="en-US" dirty="0">
                <a:solidFill>
                  <a:srgbClr val="002060"/>
                </a:solidFill>
              </a:rPr>
              <a:t> code: </a:t>
            </a:r>
            <a:r>
              <a:rPr lang="en-US" dirty="0">
                <a:solidFill>
                  <a:srgbClr val="0070C0"/>
                </a:solidFill>
              </a:rPr>
              <a:t>number</a:t>
            </a:r>
            <a:r>
              <a:rPr lang="en-US" dirty="0">
                <a:solidFill>
                  <a:srgbClr val="002060"/>
                </a:solidFill>
              </a:rPr>
              <a:t>;</a:t>
            </a:r>
          </a:p>
          <a:p>
            <a:r>
              <a:rPr lang="en-US" dirty="0">
                <a:solidFill>
                  <a:srgbClr val="002060"/>
                </a:solidFill>
              </a:rPr>
              <a:t>    account: </a:t>
            </a:r>
            <a:r>
              <a:rPr lang="en-US" dirty="0">
                <a:solidFill>
                  <a:srgbClr val="0070C0"/>
                </a:solidFill>
              </a:rPr>
              <a:t>string</a:t>
            </a:r>
            <a:r>
              <a:rPr lang="en-US" dirty="0">
                <a:solidFill>
                  <a:srgbClr val="002060"/>
                </a:solidFill>
              </a:rPr>
              <a:t>;    </a:t>
            </a:r>
          </a:p>
          <a:p>
            <a:r>
              <a:rPr lang="en-US" dirty="0">
                <a:solidFill>
                  <a:srgbClr val="002060"/>
                </a:solidFill>
              </a:rPr>
              <a:t>    </a:t>
            </a:r>
            <a:r>
              <a:rPr lang="en-US" dirty="0">
                <a:solidFill>
                  <a:srgbClr val="0070C0"/>
                </a:solidFill>
              </a:rPr>
              <a:t>constructor</a:t>
            </a:r>
            <a:r>
              <a:rPr lang="en-US" dirty="0">
                <a:solidFill>
                  <a:srgbClr val="002060"/>
                </a:solidFill>
              </a:rPr>
              <a:t>(code: </a:t>
            </a:r>
            <a:r>
              <a:rPr lang="en-US" dirty="0">
                <a:solidFill>
                  <a:srgbClr val="0070C0"/>
                </a:solidFill>
              </a:rPr>
              <a:t>number</a:t>
            </a:r>
            <a:r>
              <a:rPr lang="en-US" dirty="0">
                <a:solidFill>
                  <a:srgbClr val="002060"/>
                </a:solidFill>
              </a:rPr>
              <a:t>, account: </a:t>
            </a:r>
            <a:r>
              <a:rPr lang="en-US" dirty="0">
                <a:solidFill>
                  <a:srgbClr val="0070C0"/>
                </a:solidFill>
              </a:rPr>
              <a:t>string</a:t>
            </a:r>
            <a:r>
              <a:rPr lang="en-US" dirty="0">
                <a:solidFill>
                  <a:srgbClr val="002060"/>
                </a:solidFill>
              </a:rPr>
              <a:t>)     {</a:t>
            </a:r>
          </a:p>
          <a:p>
            <a:r>
              <a:rPr lang="en-US" dirty="0">
                <a:solidFill>
                  <a:srgbClr val="002060"/>
                </a:solidFill>
              </a:rPr>
              <a:t>        </a:t>
            </a:r>
            <a:r>
              <a:rPr lang="en-US" dirty="0" err="1">
                <a:solidFill>
                  <a:srgbClr val="0070C0"/>
                </a:solidFill>
              </a:rPr>
              <a:t>this</a:t>
            </a:r>
            <a:r>
              <a:rPr lang="en-US" dirty="0" err="1">
                <a:solidFill>
                  <a:srgbClr val="002060"/>
                </a:solidFill>
              </a:rPr>
              <a:t>.code</a:t>
            </a:r>
            <a:r>
              <a:rPr lang="en-US" dirty="0">
                <a:solidFill>
                  <a:srgbClr val="002060"/>
                </a:solidFill>
              </a:rPr>
              <a:t> = code;</a:t>
            </a:r>
          </a:p>
          <a:p>
            <a:r>
              <a:rPr lang="en-US" dirty="0">
                <a:solidFill>
                  <a:srgbClr val="002060"/>
                </a:solidFill>
              </a:rPr>
              <a:t>        </a:t>
            </a:r>
            <a:r>
              <a:rPr lang="en-US" dirty="0" err="1">
                <a:solidFill>
                  <a:srgbClr val="0070C0"/>
                </a:solidFill>
              </a:rPr>
              <a:t>this</a:t>
            </a:r>
            <a:r>
              <a:rPr lang="en-US" dirty="0" err="1">
                <a:solidFill>
                  <a:srgbClr val="002060"/>
                </a:solidFill>
              </a:rPr>
              <a:t>.account</a:t>
            </a:r>
            <a:r>
              <a:rPr lang="en-US" dirty="0">
                <a:solidFill>
                  <a:srgbClr val="002060"/>
                </a:solidFill>
              </a:rPr>
              <a:t> = account;</a:t>
            </a:r>
          </a:p>
          <a:p>
            <a:r>
              <a:rPr lang="en-US" dirty="0">
                <a:solidFill>
                  <a:srgbClr val="002060"/>
                </a:solidFill>
              </a:rPr>
              <a:t>    }</a:t>
            </a:r>
          </a:p>
          <a:p>
            <a:r>
              <a:rPr lang="en-US" dirty="0">
                <a:solidFill>
                  <a:srgbClr val="002060"/>
                </a:solidFill>
              </a:rPr>
              <a:t>}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let</a:t>
            </a:r>
            <a:r>
              <a:rPr lang="en-US" dirty="0">
                <a:solidFill>
                  <a:srgbClr val="002060"/>
                </a:solidFill>
              </a:rPr>
              <a:t> ac = </a:t>
            </a:r>
            <a:r>
              <a:rPr lang="en-US" dirty="0">
                <a:solidFill>
                  <a:srgbClr val="0070C0"/>
                </a:solidFill>
              </a:rPr>
              <a:t>new</a:t>
            </a:r>
            <a:r>
              <a:rPr lang="en-US" dirty="0">
                <a:solidFill>
                  <a:srgbClr val="002060"/>
                </a:solidFill>
              </a:rPr>
              <a:t> Account(100, "John");</a:t>
            </a:r>
          </a:p>
          <a:p>
            <a:r>
              <a:rPr lang="en-US" dirty="0" err="1">
                <a:solidFill>
                  <a:srgbClr val="002060"/>
                </a:solidFill>
              </a:rPr>
              <a:t>ac.code</a:t>
            </a:r>
            <a:r>
              <a:rPr lang="en-US" dirty="0">
                <a:solidFill>
                  <a:srgbClr val="002060"/>
                </a:solidFill>
              </a:rPr>
              <a:t> = 20; //Compiler Error</a:t>
            </a:r>
          </a:p>
          <a:p>
            <a:r>
              <a:rPr lang="en-US" dirty="0" err="1">
                <a:solidFill>
                  <a:srgbClr val="002060"/>
                </a:solidFill>
              </a:rPr>
              <a:t>ac.account</a:t>
            </a:r>
            <a:r>
              <a:rPr lang="en-US" dirty="0">
                <a:solidFill>
                  <a:srgbClr val="002060"/>
                </a:solidFill>
              </a:rPr>
              <a:t> = 'Bill'; </a:t>
            </a:r>
          </a:p>
        </p:txBody>
      </p:sp>
    </p:spTree>
    <p:extLst>
      <p:ext uri="{BB962C8B-B14F-4D97-AF65-F5344CB8AC3E}">
        <p14:creationId xmlns:p14="http://schemas.microsoft.com/office/powerpoint/2010/main" val="400057713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70C0"/>
                </a:solidFill>
              </a:rPr>
              <a:t>readonly</a:t>
            </a:r>
            <a:r>
              <a:rPr lang="en-US" dirty="0"/>
              <a:t> &amp; </a:t>
            </a:r>
            <a:r>
              <a:rPr lang="en-US" dirty="0">
                <a:solidFill>
                  <a:srgbClr val="0070C0"/>
                </a:solidFill>
              </a:rPr>
              <a:t>static</a:t>
            </a:r>
            <a:r>
              <a:rPr lang="en-US" dirty="0"/>
              <a:t> modifier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static</a:t>
            </a:r>
            <a:r>
              <a:rPr lang="en-US" dirty="0"/>
              <a:t> members of a class are accessed using the class name and dot notation, without creating an object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D1FB0D-9CFE-DE86-73FE-F0824EFD0F82}"/>
              </a:ext>
            </a:extLst>
          </p:cNvPr>
          <p:cNvSpPr/>
          <p:nvPr/>
        </p:nvSpPr>
        <p:spPr>
          <a:xfrm>
            <a:off x="2159732" y="3501008"/>
            <a:ext cx="6372708" cy="31683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class</a:t>
            </a:r>
            <a:r>
              <a:rPr lang="en-US" dirty="0">
                <a:solidFill>
                  <a:srgbClr val="002060"/>
                </a:solidFill>
              </a:rPr>
              <a:t> Circle {</a:t>
            </a:r>
          </a:p>
          <a:p>
            <a:r>
              <a:rPr lang="en-US" dirty="0">
                <a:solidFill>
                  <a:srgbClr val="002060"/>
                </a:solidFill>
              </a:rPr>
              <a:t>    </a:t>
            </a:r>
            <a:r>
              <a:rPr lang="en-US" dirty="0">
                <a:solidFill>
                  <a:srgbClr val="0070C0"/>
                </a:solidFill>
              </a:rPr>
              <a:t>static</a:t>
            </a:r>
            <a:r>
              <a:rPr lang="en-US" dirty="0">
                <a:solidFill>
                  <a:srgbClr val="002060"/>
                </a:solidFill>
              </a:rPr>
              <a:t> pi: number = 3.14;</a:t>
            </a:r>
          </a:p>
          <a:p>
            <a:r>
              <a:rPr lang="en-US" dirty="0">
                <a:solidFill>
                  <a:srgbClr val="002060"/>
                </a:solidFill>
              </a:rPr>
              <a:t>    </a:t>
            </a:r>
          </a:p>
          <a:p>
            <a:r>
              <a:rPr lang="en-US" dirty="0">
                <a:solidFill>
                  <a:srgbClr val="002060"/>
                </a:solidFill>
              </a:rPr>
              <a:t>    </a:t>
            </a:r>
            <a:r>
              <a:rPr lang="en-US" dirty="0">
                <a:solidFill>
                  <a:srgbClr val="0070C0"/>
                </a:solidFill>
              </a:rPr>
              <a:t>static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calculateArea</a:t>
            </a:r>
            <a:r>
              <a:rPr lang="en-US" dirty="0">
                <a:solidFill>
                  <a:srgbClr val="002060"/>
                </a:solidFill>
              </a:rPr>
              <a:t>(</a:t>
            </a:r>
            <a:r>
              <a:rPr lang="en-US" dirty="0" err="1">
                <a:solidFill>
                  <a:srgbClr val="002060"/>
                </a:solidFill>
              </a:rPr>
              <a:t>radius:</a:t>
            </a:r>
            <a:r>
              <a:rPr lang="en-US" dirty="0" err="1">
                <a:solidFill>
                  <a:srgbClr val="0070C0"/>
                </a:solidFill>
              </a:rPr>
              <a:t>number</a:t>
            </a:r>
            <a:r>
              <a:rPr lang="en-US" dirty="0">
                <a:solidFill>
                  <a:srgbClr val="002060"/>
                </a:solidFill>
              </a:rPr>
              <a:t>) {</a:t>
            </a:r>
          </a:p>
          <a:p>
            <a:r>
              <a:rPr lang="en-US" dirty="0">
                <a:solidFill>
                  <a:srgbClr val="002060"/>
                </a:solidFill>
              </a:rPr>
              <a:t>        </a:t>
            </a:r>
            <a:r>
              <a:rPr lang="en-US" dirty="0">
                <a:solidFill>
                  <a:srgbClr val="0070C0"/>
                </a:solidFill>
              </a:rPr>
              <a:t>return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this</a:t>
            </a:r>
            <a:r>
              <a:rPr lang="en-US" dirty="0" err="1">
                <a:solidFill>
                  <a:srgbClr val="002060"/>
                </a:solidFill>
              </a:rPr>
              <a:t>.pi</a:t>
            </a:r>
            <a:r>
              <a:rPr lang="en-US" dirty="0">
                <a:solidFill>
                  <a:srgbClr val="002060"/>
                </a:solidFill>
              </a:rPr>
              <a:t> * radius * radius;</a:t>
            </a:r>
          </a:p>
          <a:p>
            <a:r>
              <a:rPr lang="en-US" dirty="0">
                <a:solidFill>
                  <a:srgbClr val="002060"/>
                </a:solidFill>
              </a:rPr>
              <a:t>    }</a:t>
            </a:r>
          </a:p>
          <a:p>
            <a:r>
              <a:rPr lang="en-US" dirty="0">
                <a:solidFill>
                  <a:srgbClr val="002060"/>
                </a:solidFill>
              </a:rPr>
              <a:t>}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dirty="0" err="1">
                <a:solidFill>
                  <a:srgbClr val="002060"/>
                </a:solidFill>
              </a:rPr>
              <a:t>Circle.pi</a:t>
            </a:r>
            <a:r>
              <a:rPr lang="en-US" dirty="0">
                <a:solidFill>
                  <a:srgbClr val="002060"/>
                </a:solidFill>
              </a:rPr>
              <a:t>; </a:t>
            </a:r>
          </a:p>
          <a:p>
            <a:r>
              <a:rPr lang="en-US" dirty="0" err="1">
                <a:solidFill>
                  <a:srgbClr val="002060"/>
                </a:solidFill>
              </a:rPr>
              <a:t>Circle.calculateArea</a:t>
            </a:r>
            <a:r>
              <a:rPr lang="en-US" dirty="0">
                <a:solidFill>
                  <a:srgbClr val="002060"/>
                </a:solidFill>
              </a:rPr>
              <a:t>(5);</a:t>
            </a:r>
          </a:p>
        </p:txBody>
      </p:sp>
    </p:spTree>
    <p:extLst>
      <p:ext uri="{BB962C8B-B14F-4D97-AF65-F5344CB8AC3E}">
        <p14:creationId xmlns:p14="http://schemas.microsoft.com/office/powerpoint/2010/main" val="191618993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Utility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Required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Required</a:t>
            </a:r>
            <a:r>
              <a:rPr lang="en-US" dirty="0"/>
              <a:t> changes all the properties in object to be required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051D4D-4E2E-A9B1-46D0-5A0BCF349794}"/>
              </a:ext>
            </a:extLst>
          </p:cNvPr>
          <p:cNvSpPr/>
          <p:nvPr/>
        </p:nvSpPr>
        <p:spPr>
          <a:xfrm>
            <a:off x="2147166" y="3068960"/>
            <a:ext cx="4824536" cy="17392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interface</a:t>
            </a:r>
            <a:r>
              <a:rPr lang="en-US" dirty="0">
                <a:solidFill>
                  <a:srgbClr val="002060"/>
                </a:solidFill>
              </a:rPr>
              <a:t> Car {</a:t>
            </a:r>
          </a:p>
          <a:p>
            <a:r>
              <a:rPr lang="en-US" dirty="0">
                <a:solidFill>
                  <a:srgbClr val="002060"/>
                </a:solidFill>
              </a:rPr>
              <a:t>	year: </a:t>
            </a:r>
            <a:r>
              <a:rPr lang="en-US" dirty="0">
                <a:solidFill>
                  <a:srgbClr val="0070C0"/>
                </a:solidFill>
              </a:rPr>
              <a:t>number</a:t>
            </a:r>
            <a:r>
              <a:rPr lang="en-US" dirty="0">
                <a:solidFill>
                  <a:srgbClr val="002060"/>
                </a:solidFill>
              </a:rPr>
              <a:t>;</a:t>
            </a:r>
          </a:p>
          <a:p>
            <a:r>
              <a:rPr lang="en-US" dirty="0">
                <a:solidFill>
                  <a:srgbClr val="002060"/>
                </a:solidFill>
              </a:rPr>
              <a:t>	type: </a:t>
            </a:r>
            <a:r>
              <a:rPr lang="en-US" dirty="0">
                <a:solidFill>
                  <a:srgbClr val="0070C0"/>
                </a:solidFill>
              </a:rPr>
              <a:t>string</a:t>
            </a:r>
            <a:r>
              <a:rPr lang="en-US" dirty="0">
                <a:solidFill>
                  <a:srgbClr val="002060"/>
                </a:solidFill>
              </a:rPr>
              <a:t>;</a:t>
            </a:r>
          </a:p>
          <a:p>
            <a:r>
              <a:rPr lang="en-US" dirty="0">
                <a:solidFill>
                  <a:srgbClr val="002060"/>
                </a:solidFill>
              </a:rPr>
              <a:t>	model: </a:t>
            </a:r>
            <a:r>
              <a:rPr lang="en-US" dirty="0">
                <a:solidFill>
                  <a:srgbClr val="0070C0"/>
                </a:solidFill>
              </a:rPr>
              <a:t>string</a:t>
            </a:r>
            <a:r>
              <a:rPr lang="en-US" dirty="0">
                <a:solidFill>
                  <a:srgbClr val="002060"/>
                </a:solidFill>
              </a:rPr>
              <a:t>;</a:t>
            </a:r>
          </a:p>
          <a:p>
            <a:r>
              <a:rPr lang="en-US" dirty="0">
                <a:solidFill>
                  <a:srgbClr val="002060"/>
                </a:solidFill>
              </a:rPr>
              <a:t>	gear?: </a:t>
            </a:r>
            <a:r>
              <a:rPr lang="en-US" dirty="0">
                <a:solidFill>
                  <a:srgbClr val="0070C0"/>
                </a:solidFill>
              </a:rPr>
              <a:t>string</a:t>
            </a:r>
            <a:r>
              <a:rPr lang="en-US" dirty="0">
                <a:solidFill>
                  <a:srgbClr val="002060"/>
                </a:solidFill>
              </a:rPr>
              <a:t>;</a:t>
            </a:r>
          </a:p>
          <a:p>
            <a:r>
              <a:rPr lang="en-US" dirty="0">
                <a:solidFill>
                  <a:srgbClr val="002060"/>
                </a:solidFill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F8A9BA-A192-CF1E-8C1A-AABB2B438B68}"/>
              </a:ext>
            </a:extLst>
          </p:cNvPr>
          <p:cNvSpPr/>
          <p:nvPr/>
        </p:nvSpPr>
        <p:spPr>
          <a:xfrm>
            <a:off x="2116337" y="4941168"/>
            <a:ext cx="4824536" cy="17392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let</a:t>
            </a:r>
            <a:r>
              <a:rPr lang="en-US" dirty="0">
                <a:solidFill>
                  <a:srgbClr val="002060"/>
                </a:solidFill>
              </a:rPr>
              <a:t> car : </a:t>
            </a:r>
            <a:r>
              <a:rPr lang="en-US" dirty="0">
                <a:solidFill>
                  <a:srgbClr val="0070C0"/>
                </a:solidFill>
              </a:rPr>
              <a:t>Required</a:t>
            </a:r>
            <a:r>
              <a:rPr lang="en-US" dirty="0">
                <a:solidFill>
                  <a:srgbClr val="002060"/>
                </a:solidFill>
              </a:rPr>
              <a:t>&lt;Car&gt; = {</a:t>
            </a:r>
          </a:p>
          <a:p>
            <a:r>
              <a:rPr lang="en-US" dirty="0">
                <a:solidFill>
                  <a:srgbClr val="002060"/>
                </a:solidFill>
              </a:rPr>
              <a:t>	year: 2001,</a:t>
            </a:r>
          </a:p>
          <a:p>
            <a:r>
              <a:rPr lang="en-US" dirty="0">
                <a:solidFill>
                  <a:srgbClr val="002060"/>
                </a:solidFill>
              </a:rPr>
              <a:t>	type: "</a:t>
            </a:r>
            <a:r>
              <a:rPr lang="en-US" dirty="0" err="1">
                <a:solidFill>
                  <a:srgbClr val="002060"/>
                </a:solidFill>
              </a:rPr>
              <a:t>Totota</a:t>
            </a:r>
            <a:r>
              <a:rPr lang="en-US" dirty="0">
                <a:solidFill>
                  <a:srgbClr val="002060"/>
                </a:solidFill>
              </a:rPr>
              <a:t>",</a:t>
            </a:r>
          </a:p>
          <a:p>
            <a:r>
              <a:rPr lang="en-US" dirty="0">
                <a:solidFill>
                  <a:srgbClr val="002060"/>
                </a:solidFill>
              </a:rPr>
              <a:t>	model: "Corolla",</a:t>
            </a:r>
          </a:p>
          <a:p>
            <a:r>
              <a:rPr lang="en-US" dirty="0">
                <a:solidFill>
                  <a:srgbClr val="002060"/>
                </a:solidFill>
              </a:rPr>
              <a:t>	gear: "auto"</a:t>
            </a:r>
          </a:p>
          <a:p>
            <a:r>
              <a:rPr lang="en-US" dirty="0">
                <a:solidFill>
                  <a:srgbClr val="002060"/>
                </a:solidFill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69688321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Utility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Record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Record</a:t>
            </a:r>
            <a:r>
              <a:rPr lang="en-US" dirty="0"/>
              <a:t> is a shortcut to defining an object type with specific key type and value type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051D4D-4E2E-A9B1-46D0-5A0BCF349794}"/>
              </a:ext>
            </a:extLst>
          </p:cNvPr>
          <p:cNvSpPr/>
          <p:nvPr/>
        </p:nvSpPr>
        <p:spPr>
          <a:xfrm>
            <a:off x="2147166" y="3140968"/>
            <a:ext cx="4824536" cy="13681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const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carModel</a:t>
            </a:r>
            <a:r>
              <a:rPr lang="en-US" dirty="0">
                <a:solidFill>
                  <a:srgbClr val="002060"/>
                </a:solidFill>
              </a:rPr>
              <a:t> : </a:t>
            </a:r>
            <a:r>
              <a:rPr lang="en-US" dirty="0">
                <a:solidFill>
                  <a:srgbClr val="0070C0"/>
                </a:solidFill>
              </a:rPr>
              <a:t>Record</a:t>
            </a:r>
            <a:r>
              <a:rPr lang="en-US" dirty="0">
                <a:solidFill>
                  <a:srgbClr val="002060"/>
                </a:solidFill>
              </a:rPr>
              <a:t>&lt;</a:t>
            </a:r>
            <a:r>
              <a:rPr lang="en-US" dirty="0" err="1">
                <a:solidFill>
                  <a:srgbClr val="0070C0"/>
                </a:solidFill>
              </a:rPr>
              <a:t>string</a:t>
            </a:r>
            <a:r>
              <a:rPr lang="en-US" dirty="0" err="1">
                <a:solidFill>
                  <a:srgbClr val="002060"/>
                </a:solidFill>
              </a:rPr>
              <a:t>,</a:t>
            </a:r>
            <a:r>
              <a:rPr lang="en-US" dirty="0" err="1">
                <a:solidFill>
                  <a:srgbClr val="0070C0"/>
                </a:solidFill>
              </a:rPr>
              <a:t>number</a:t>
            </a:r>
            <a:r>
              <a:rPr lang="en-US" dirty="0">
                <a:solidFill>
                  <a:srgbClr val="002060"/>
                </a:solidFill>
              </a:rPr>
              <a:t>&gt; = {</a:t>
            </a:r>
          </a:p>
          <a:p>
            <a:r>
              <a:rPr lang="en-US" dirty="0">
                <a:solidFill>
                  <a:srgbClr val="002060"/>
                </a:solidFill>
              </a:rPr>
              <a:t>	"Corolla" : 2001,</a:t>
            </a:r>
          </a:p>
          <a:p>
            <a:r>
              <a:rPr lang="en-US" dirty="0">
                <a:solidFill>
                  <a:srgbClr val="002060"/>
                </a:solidFill>
              </a:rPr>
              <a:t>	"</a:t>
            </a:r>
            <a:r>
              <a:rPr lang="en-US" dirty="0" err="1">
                <a:solidFill>
                  <a:srgbClr val="002060"/>
                </a:solidFill>
              </a:rPr>
              <a:t>Vios</a:t>
            </a:r>
            <a:r>
              <a:rPr lang="en-US" dirty="0">
                <a:solidFill>
                  <a:srgbClr val="002060"/>
                </a:solidFill>
              </a:rPr>
              <a:t>" : 2002</a:t>
            </a:r>
          </a:p>
          <a:p>
            <a:r>
              <a:rPr lang="en-US" dirty="0">
                <a:solidFill>
                  <a:srgbClr val="002060"/>
                </a:solidFill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71214463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Utility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Partial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Partial</a:t>
            </a:r>
            <a:r>
              <a:rPr lang="en-US" dirty="0"/>
              <a:t> changes all the properties in object to be optional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051D4D-4E2E-A9B1-46D0-5A0BCF349794}"/>
              </a:ext>
            </a:extLst>
          </p:cNvPr>
          <p:cNvSpPr/>
          <p:nvPr/>
        </p:nvSpPr>
        <p:spPr>
          <a:xfrm>
            <a:off x="2147166" y="3140968"/>
            <a:ext cx="4824536" cy="15540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interface</a:t>
            </a:r>
            <a:r>
              <a:rPr lang="en-US" dirty="0">
                <a:solidFill>
                  <a:srgbClr val="002060"/>
                </a:solidFill>
              </a:rPr>
              <a:t> User {</a:t>
            </a:r>
          </a:p>
          <a:p>
            <a:r>
              <a:rPr lang="en-US" dirty="0">
                <a:solidFill>
                  <a:srgbClr val="002060"/>
                </a:solidFill>
              </a:rPr>
              <a:t>	id: </a:t>
            </a:r>
            <a:r>
              <a:rPr lang="en-US" dirty="0">
                <a:solidFill>
                  <a:srgbClr val="0070C0"/>
                </a:solidFill>
              </a:rPr>
              <a:t>number</a:t>
            </a:r>
            <a:r>
              <a:rPr lang="en-US" dirty="0">
                <a:solidFill>
                  <a:srgbClr val="002060"/>
                </a:solidFill>
              </a:rPr>
              <a:t>;</a:t>
            </a:r>
          </a:p>
          <a:p>
            <a:r>
              <a:rPr lang="en-US" dirty="0">
                <a:solidFill>
                  <a:srgbClr val="002060"/>
                </a:solidFill>
              </a:rPr>
              <a:t>	name: </a:t>
            </a:r>
            <a:r>
              <a:rPr lang="en-US" dirty="0">
                <a:solidFill>
                  <a:srgbClr val="0070C0"/>
                </a:solidFill>
              </a:rPr>
              <a:t>string</a:t>
            </a:r>
            <a:r>
              <a:rPr lang="en-US" dirty="0">
                <a:solidFill>
                  <a:srgbClr val="002060"/>
                </a:solidFill>
              </a:rPr>
              <a:t>;</a:t>
            </a:r>
          </a:p>
          <a:p>
            <a:r>
              <a:rPr lang="en-US" dirty="0">
                <a:solidFill>
                  <a:srgbClr val="002060"/>
                </a:solidFill>
              </a:rPr>
              <a:t>	credit: </a:t>
            </a:r>
            <a:r>
              <a:rPr lang="en-US" dirty="0">
                <a:solidFill>
                  <a:srgbClr val="0070C0"/>
                </a:solidFill>
              </a:rPr>
              <a:t>number</a:t>
            </a:r>
            <a:r>
              <a:rPr lang="en-US" dirty="0">
                <a:solidFill>
                  <a:srgbClr val="002060"/>
                </a:solidFill>
              </a:rPr>
              <a:t>;</a:t>
            </a:r>
          </a:p>
          <a:p>
            <a:r>
              <a:rPr lang="en-US" dirty="0">
                <a:solidFill>
                  <a:srgbClr val="002060"/>
                </a:solidFill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F8A9BA-A192-CF1E-8C1A-AABB2B438B68}"/>
              </a:ext>
            </a:extLst>
          </p:cNvPr>
          <p:cNvSpPr/>
          <p:nvPr/>
        </p:nvSpPr>
        <p:spPr>
          <a:xfrm>
            <a:off x="2123728" y="4869160"/>
            <a:ext cx="4824536" cy="13681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let</a:t>
            </a:r>
            <a:r>
              <a:rPr lang="en-US" dirty="0">
                <a:solidFill>
                  <a:srgbClr val="002060"/>
                </a:solidFill>
              </a:rPr>
              <a:t> user : </a:t>
            </a:r>
            <a:r>
              <a:rPr lang="en-US" dirty="0">
                <a:solidFill>
                  <a:srgbClr val="0070C0"/>
                </a:solidFill>
              </a:rPr>
              <a:t>Partial</a:t>
            </a:r>
            <a:r>
              <a:rPr lang="en-US" dirty="0">
                <a:solidFill>
                  <a:srgbClr val="002060"/>
                </a:solidFill>
              </a:rPr>
              <a:t>&lt;User&gt; = { };</a:t>
            </a:r>
          </a:p>
          <a:p>
            <a:r>
              <a:rPr lang="en-US" dirty="0">
                <a:solidFill>
                  <a:srgbClr val="002060"/>
                </a:solidFill>
              </a:rPr>
              <a:t>user.id = 100;</a:t>
            </a:r>
          </a:p>
        </p:txBody>
      </p:sp>
    </p:spTree>
    <p:extLst>
      <p:ext uri="{BB962C8B-B14F-4D97-AF65-F5344CB8AC3E}">
        <p14:creationId xmlns:p14="http://schemas.microsoft.com/office/powerpoint/2010/main" val="257668417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Utility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Omit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Omit</a:t>
            </a:r>
            <a:r>
              <a:rPr lang="en-US" dirty="0"/>
              <a:t> remove keys from an object type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051D4D-4E2E-A9B1-46D0-5A0BCF349794}"/>
              </a:ext>
            </a:extLst>
          </p:cNvPr>
          <p:cNvSpPr/>
          <p:nvPr/>
        </p:nvSpPr>
        <p:spPr>
          <a:xfrm>
            <a:off x="2147166" y="4653136"/>
            <a:ext cx="4824536" cy="13681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const</a:t>
            </a:r>
            <a:r>
              <a:rPr lang="en-US" dirty="0">
                <a:solidFill>
                  <a:srgbClr val="002060"/>
                </a:solidFill>
              </a:rPr>
              <a:t> user : </a:t>
            </a:r>
            <a:r>
              <a:rPr lang="en-US" dirty="0">
                <a:solidFill>
                  <a:srgbClr val="0070C0"/>
                </a:solidFill>
              </a:rPr>
              <a:t>Omit</a:t>
            </a:r>
            <a:r>
              <a:rPr lang="en-US" dirty="0">
                <a:solidFill>
                  <a:srgbClr val="002060"/>
                </a:solidFill>
              </a:rPr>
              <a:t>&lt;User, "id" | "credit"&gt; = {</a:t>
            </a:r>
          </a:p>
          <a:p>
            <a:r>
              <a:rPr lang="en-US" dirty="0">
                <a:solidFill>
                  <a:srgbClr val="002060"/>
                </a:solidFill>
              </a:rPr>
              <a:t>	name: "John"</a:t>
            </a:r>
          </a:p>
          <a:p>
            <a:r>
              <a:rPr lang="en-US" dirty="0">
                <a:solidFill>
                  <a:srgbClr val="002060"/>
                </a:solidFill>
              </a:rPr>
              <a:t>};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D4E4BE-50A2-DED2-D6CD-7C9706C944E6}"/>
              </a:ext>
            </a:extLst>
          </p:cNvPr>
          <p:cNvSpPr/>
          <p:nvPr/>
        </p:nvSpPr>
        <p:spPr>
          <a:xfrm>
            <a:off x="2147166" y="2708920"/>
            <a:ext cx="4824536" cy="1717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interface</a:t>
            </a:r>
            <a:r>
              <a:rPr lang="en-US" dirty="0">
                <a:solidFill>
                  <a:srgbClr val="002060"/>
                </a:solidFill>
              </a:rPr>
              <a:t> User {</a:t>
            </a:r>
          </a:p>
          <a:p>
            <a:r>
              <a:rPr lang="en-US" dirty="0">
                <a:solidFill>
                  <a:srgbClr val="002060"/>
                </a:solidFill>
              </a:rPr>
              <a:t>	id: </a:t>
            </a:r>
            <a:r>
              <a:rPr lang="en-US" dirty="0">
                <a:solidFill>
                  <a:srgbClr val="0070C0"/>
                </a:solidFill>
              </a:rPr>
              <a:t>number</a:t>
            </a:r>
            <a:r>
              <a:rPr lang="en-US" dirty="0">
                <a:solidFill>
                  <a:srgbClr val="002060"/>
                </a:solidFill>
              </a:rPr>
              <a:t>;</a:t>
            </a:r>
          </a:p>
          <a:p>
            <a:r>
              <a:rPr lang="en-US" dirty="0">
                <a:solidFill>
                  <a:srgbClr val="002060"/>
                </a:solidFill>
              </a:rPr>
              <a:t>	name: </a:t>
            </a:r>
            <a:r>
              <a:rPr lang="en-US" dirty="0">
                <a:solidFill>
                  <a:srgbClr val="0070C0"/>
                </a:solidFill>
              </a:rPr>
              <a:t>string</a:t>
            </a:r>
            <a:r>
              <a:rPr lang="en-US" dirty="0">
                <a:solidFill>
                  <a:srgbClr val="002060"/>
                </a:solidFill>
              </a:rPr>
              <a:t>;</a:t>
            </a:r>
          </a:p>
          <a:p>
            <a:r>
              <a:rPr lang="en-US" dirty="0">
                <a:solidFill>
                  <a:srgbClr val="002060"/>
                </a:solidFill>
              </a:rPr>
              <a:t>	credit: </a:t>
            </a:r>
            <a:r>
              <a:rPr lang="en-US" dirty="0">
                <a:solidFill>
                  <a:srgbClr val="0070C0"/>
                </a:solidFill>
              </a:rPr>
              <a:t>number</a:t>
            </a:r>
            <a:r>
              <a:rPr lang="en-US" dirty="0">
                <a:solidFill>
                  <a:srgbClr val="002060"/>
                </a:solidFill>
              </a:rPr>
              <a:t>;</a:t>
            </a:r>
          </a:p>
          <a:p>
            <a:r>
              <a:rPr lang="en-US" dirty="0">
                <a:solidFill>
                  <a:srgbClr val="00206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3705054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Utility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Pick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Pick</a:t>
            </a:r>
            <a:r>
              <a:rPr lang="en-US" dirty="0"/>
              <a:t> removes all but specified keys from an object type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051D4D-4E2E-A9B1-46D0-5A0BCF349794}"/>
              </a:ext>
            </a:extLst>
          </p:cNvPr>
          <p:cNvSpPr/>
          <p:nvPr/>
        </p:nvSpPr>
        <p:spPr>
          <a:xfrm>
            <a:off x="2147166" y="5013176"/>
            <a:ext cx="4824536" cy="13681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let</a:t>
            </a:r>
            <a:r>
              <a:rPr lang="en-US" dirty="0">
                <a:solidFill>
                  <a:srgbClr val="002060"/>
                </a:solidFill>
              </a:rPr>
              <a:t> user : </a:t>
            </a:r>
            <a:r>
              <a:rPr lang="en-US" dirty="0">
                <a:solidFill>
                  <a:srgbClr val="0070C0"/>
                </a:solidFill>
              </a:rPr>
              <a:t>Pick</a:t>
            </a:r>
            <a:r>
              <a:rPr lang="en-US" dirty="0">
                <a:solidFill>
                  <a:srgbClr val="002060"/>
                </a:solidFill>
              </a:rPr>
              <a:t>&lt;User, "name" | "credit"&gt; = {</a:t>
            </a:r>
          </a:p>
          <a:p>
            <a:r>
              <a:rPr lang="en-US" dirty="0">
                <a:solidFill>
                  <a:srgbClr val="002060"/>
                </a:solidFill>
              </a:rPr>
              <a:t>	name: "Jane",</a:t>
            </a:r>
          </a:p>
          <a:p>
            <a:r>
              <a:rPr lang="en-US" dirty="0">
                <a:solidFill>
                  <a:srgbClr val="002060"/>
                </a:solidFill>
              </a:rPr>
              <a:t>	credit: 1000</a:t>
            </a:r>
          </a:p>
          <a:p>
            <a:r>
              <a:rPr lang="en-US" dirty="0">
                <a:solidFill>
                  <a:srgbClr val="002060"/>
                </a:solidFill>
              </a:rPr>
              <a:t>};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D4E4BE-50A2-DED2-D6CD-7C9706C944E6}"/>
              </a:ext>
            </a:extLst>
          </p:cNvPr>
          <p:cNvSpPr/>
          <p:nvPr/>
        </p:nvSpPr>
        <p:spPr>
          <a:xfrm>
            <a:off x="2147166" y="3080048"/>
            <a:ext cx="4824536" cy="1717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interface</a:t>
            </a:r>
            <a:r>
              <a:rPr lang="en-US" dirty="0">
                <a:solidFill>
                  <a:srgbClr val="002060"/>
                </a:solidFill>
              </a:rPr>
              <a:t> User {</a:t>
            </a:r>
          </a:p>
          <a:p>
            <a:r>
              <a:rPr lang="en-US" dirty="0">
                <a:solidFill>
                  <a:srgbClr val="002060"/>
                </a:solidFill>
              </a:rPr>
              <a:t>	id: </a:t>
            </a:r>
            <a:r>
              <a:rPr lang="en-US" dirty="0">
                <a:solidFill>
                  <a:srgbClr val="0070C0"/>
                </a:solidFill>
              </a:rPr>
              <a:t>number</a:t>
            </a:r>
            <a:r>
              <a:rPr lang="en-US" dirty="0">
                <a:solidFill>
                  <a:srgbClr val="002060"/>
                </a:solidFill>
              </a:rPr>
              <a:t>;</a:t>
            </a:r>
          </a:p>
          <a:p>
            <a:r>
              <a:rPr lang="en-US" dirty="0">
                <a:solidFill>
                  <a:srgbClr val="002060"/>
                </a:solidFill>
              </a:rPr>
              <a:t>	name: </a:t>
            </a:r>
            <a:r>
              <a:rPr lang="en-US" dirty="0">
                <a:solidFill>
                  <a:srgbClr val="0070C0"/>
                </a:solidFill>
              </a:rPr>
              <a:t>string</a:t>
            </a:r>
            <a:r>
              <a:rPr lang="en-US" dirty="0">
                <a:solidFill>
                  <a:srgbClr val="002060"/>
                </a:solidFill>
              </a:rPr>
              <a:t>;</a:t>
            </a:r>
          </a:p>
          <a:p>
            <a:r>
              <a:rPr lang="en-US" dirty="0">
                <a:solidFill>
                  <a:srgbClr val="002060"/>
                </a:solidFill>
              </a:rPr>
              <a:t>	credit: </a:t>
            </a:r>
            <a:r>
              <a:rPr lang="en-US" dirty="0">
                <a:solidFill>
                  <a:srgbClr val="0070C0"/>
                </a:solidFill>
              </a:rPr>
              <a:t>number</a:t>
            </a:r>
            <a:r>
              <a:rPr lang="en-US" dirty="0">
                <a:solidFill>
                  <a:srgbClr val="002060"/>
                </a:solidFill>
              </a:rPr>
              <a:t>;</a:t>
            </a:r>
          </a:p>
          <a:p>
            <a:r>
              <a:rPr lang="en-US" dirty="0">
                <a:solidFill>
                  <a:srgbClr val="00206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1381989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Utility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Exclude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Exclude</a:t>
            </a:r>
            <a:r>
              <a:rPr lang="en-US" dirty="0"/>
              <a:t> removes types from a union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D4E4BE-50A2-DED2-D6CD-7C9706C944E6}"/>
              </a:ext>
            </a:extLst>
          </p:cNvPr>
          <p:cNvSpPr/>
          <p:nvPr/>
        </p:nvSpPr>
        <p:spPr>
          <a:xfrm>
            <a:off x="2123728" y="2708920"/>
            <a:ext cx="6120680" cy="11521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type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CarGear</a:t>
            </a:r>
            <a:r>
              <a:rPr lang="en-US" dirty="0">
                <a:solidFill>
                  <a:srgbClr val="002060"/>
                </a:solidFill>
              </a:rPr>
              <a:t> = </a:t>
            </a:r>
            <a:r>
              <a:rPr lang="en-US" dirty="0">
                <a:solidFill>
                  <a:srgbClr val="0070C0"/>
                </a:solidFill>
              </a:rPr>
              <a:t>string</a:t>
            </a:r>
            <a:r>
              <a:rPr lang="en-US" dirty="0">
                <a:solidFill>
                  <a:srgbClr val="002060"/>
                </a:solidFill>
              </a:rPr>
              <a:t> | </a:t>
            </a:r>
            <a:r>
              <a:rPr lang="en-US" dirty="0">
                <a:solidFill>
                  <a:srgbClr val="0070C0"/>
                </a:solidFill>
              </a:rPr>
              <a:t>number</a:t>
            </a:r>
            <a:r>
              <a:rPr lang="en-US" dirty="0">
                <a:solidFill>
                  <a:srgbClr val="002060"/>
                </a:solidFill>
              </a:rPr>
              <a:t> | </a:t>
            </a:r>
            <a:r>
              <a:rPr lang="en-US" dirty="0" err="1">
                <a:solidFill>
                  <a:srgbClr val="0070C0"/>
                </a:solidFill>
              </a:rPr>
              <a:t>boolean</a:t>
            </a:r>
            <a:r>
              <a:rPr lang="en-US" dirty="0">
                <a:solidFill>
                  <a:srgbClr val="002060"/>
                </a:solidFill>
              </a:rPr>
              <a:t>;</a:t>
            </a:r>
          </a:p>
          <a:p>
            <a:r>
              <a:rPr lang="en-US" dirty="0">
                <a:solidFill>
                  <a:srgbClr val="0070C0"/>
                </a:solidFill>
              </a:rPr>
              <a:t>const</a:t>
            </a:r>
            <a:r>
              <a:rPr lang="en-US" dirty="0">
                <a:solidFill>
                  <a:srgbClr val="002060"/>
                </a:solidFill>
              </a:rPr>
              <a:t> gear : Exclude&lt;</a:t>
            </a:r>
            <a:r>
              <a:rPr lang="en-US" dirty="0" err="1">
                <a:solidFill>
                  <a:srgbClr val="002060"/>
                </a:solidFill>
              </a:rPr>
              <a:t>CarGear</a:t>
            </a:r>
            <a:r>
              <a:rPr lang="en-US" dirty="0">
                <a:solidFill>
                  <a:srgbClr val="002060"/>
                </a:solidFill>
              </a:rPr>
              <a:t>, </a:t>
            </a:r>
            <a:r>
              <a:rPr lang="en-US" dirty="0">
                <a:solidFill>
                  <a:srgbClr val="0070C0"/>
                </a:solidFill>
              </a:rPr>
              <a:t>number</a:t>
            </a:r>
            <a:r>
              <a:rPr lang="en-US" dirty="0">
                <a:solidFill>
                  <a:srgbClr val="002060"/>
                </a:solidFill>
              </a:rPr>
              <a:t> | </a:t>
            </a:r>
            <a:r>
              <a:rPr lang="en-US" dirty="0" err="1">
                <a:solidFill>
                  <a:srgbClr val="0070C0"/>
                </a:solidFill>
              </a:rPr>
              <a:t>boolean</a:t>
            </a:r>
            <a:r>
              <a:rPr lang="en-US" dirty="0">
                <a:solidFill>
                  <a:srgbClr val="002060"/>
                </a:solidFill>
              </a:rPr>
              <a:t>&gt; = "auto";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2D9FC8-BE85-4EC0-0D65-DB750B3CE041}"/>
              </a:ext>
            </a:extLst>
          </p:cNvPr>
          <p:cNvSpPr/>
          <p:nvPr/>
        </p:nvSpPr>
        <p:spPr>
          <a:xfrm>
            <a:off x="2123728" y="4221088"/>
            <a:ext cx="6120680" cy="11521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const</a:t>
            </a:r>
            <a:r>
              <a:rPr lang="en-US" dirty="0">
                <a:solidFill>
                  <a:srgbClr val="002060"/>
                </a:solidFill>
              </a:rPr>
              <a:t> gear : Exclude&lt;</a:t>
            </a:r>
            <a:r>
              <a:rPr lang="en-US" dirty="0" err="1">
                <a:solidFill>
                  <a:srgbClr val="002060"/>
                </a:solidFill>
              </a:rPr>
              <a:t>CarGear</a:t>
            </a:r>
            <a:r>
              <a:rPr lang="en-US" dirty="0">
                <a:solidFill>
                  <a:srgbClr val="002060"/>
                </a:solidFill>
              </a:rPr>
              <a:t>, </a:t>
            </a:r>
            <a:r>
              <a:rPr lang="en-US" dirty="0">
                <a:solidFill>
                  <a:srgbClr val="0070C0"/>
                </a:solidFill>
              </a:rPr>
              <a:t>number</a:t>
            </a:r>
            <a:r>
              <a:rPr lang="en-US" dirty="0">
                <a:solidFill>
                  <a:srgbClr val="002060"/>
                </a:solidFill>
              </a:rPr>
              <a:t> | </a:t>
            </a:r>
            <a:r>
              <a:rPr lang="en-US" dirty="0" err="1">
                <a:solidFill>
                  <a:srgbClr val="0070C0"/>
                </a:solidFill>
              </a:rPr>
              <a:t>boolean</a:t>
            </a:r>
            <a:r>
              <a:rPr lang="en-US" dirty="0">
                <a:solidFill>
                  <a:srgbClr val="002060"/>
                </a:solidFill>
              </a:rPr>
              <a:t>&gt; = </a:t>
            </a:r>
            <a:r>
              <a:rPr lang="en-US" dirty="0">
                <a:solidFill>
                  <a:srgbClr val="0070C0"/>
                </a:solidFill>
              </a:rPr>
              <a:t>true</a:t>
            </a:r>
            <a:r>
              <a:rPr lang="en-US" dirty="0">
                <a:solidFill>
                  <a:srgbClr val="002060"/>
                </a:solidFill>
              </a:rPr>
              <a:t>; </a:t>
            </a:r>
          </a:p>
          <a:p>
            <a:r>
              <a:rPr lang="en-US" dirty="0">
                <a:solidFill>
                  <a:srgbClr val="002060"/>
                </a:solidFill>
              </a:rPr>
              <a:t>//Type '</a:t>
            </a:r>
            <a:r>
              <a:rPr lang="en-US" dirty="0" err="1">
                <a:solidFill>
                  <a:srgbClr val="002060"/>
                </a:solidFill>
              </a:rPr>
              <a:t>boolean</a:t>
            </a:r>
            <a:r>
              <a:rPr lang="en-US" dirty="0">
                <a:solidFill>
                  <a:srgbClr val="002060"/>
                </a:solidFill>
              </a:rPr>
              <a:t>' is not assignable to type 'string'.</a:t>
            </a:r>
          </a:p>
        </p:txBody>
      </p:sp>
    </p:spTree>
    <p:extLst>
      <p:ext uri="{BB962C8B-B14F-4D97-AF65-F5344CB8AC3E}">
        <p14:creationId xmlns:p14="http://schemas.microsoft.com/office/powerpoint/2010/main" val="30212110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Utility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70C0"/>
                </a:solidFill>
              </a:rPr>
              <a:t>ReturnType</a:t>
            </a:r>
            <a:r>
              <a:rPr lang="en-US" dirty="0"/>
              <a:t> </a:t>
            </a:r>
          </a:p>
          <a:p>
            <a:pPr lvl="1"/>
            <a:r>
              <a:rPr lang="en-US" dirty="0" err="1">
                <a:solidFill>
                  <a:srgbClr val="0070C0"/>
                </a:solidFill>
              </a:rPr>
              <a:t>ReturnType</a:t>
            </a:r>
            <a:r>
              <a:rPr lang="en-US" dirty="0"/>
              <a:t> extracts the return type of a function type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D4E4BE-50A2-DED2-D6CD-7C9706C944E6}"/>
              </a:ext>
            </a:extLst>
          </p:cNvPr>
          <p:cNvSpPr/>
          <p:nvPr/>
        </p:nvSpPr>
        <p:spPr>
          <a:xfrm>
            <a:off x="2124308" y="3068960"/>
            <a:ext cx="2735724" cy="23412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function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createUser</a:t>
            </a:r>
            <a:r>
              <a:rPr lang="en-US" dirty="0">
                <a:solidFill>
                  <a:srgbClr val="002060"/>
                </a:solidFill>
              </a:rPr>
              <a:t>() {</a:t>
            </a:r>
          </a:p>
          <a:p>
            <a:r>
              <a:rPr lang="en-US" dirty="0">
                <a:solidFill>
                  <a:srgbClr val="002060"/>
                </a:solidFill>
              </a:rPr>
              <a:t>  </a:t>
            </a:r>
            <a:r>
              <a:rPr lang="en-US" dirty="0">
                <a:solidFill>
                  <a:srgbClr val="0070C0"/>
                </a:solidFill>
              </a:rPr>
              <a:t>return</a:t>
            </a:r>
            <a:r>
              <a:rPr lang="en-US" dirty="0">
                <a:solidFill>
                  <a:srgbClr val="002060"/>
                </a:solidFill>
              </a:rPr>
              <a:t> {</a:t>
            </a:r>
          </a:p>
          <a:p>
            <a:r>
              <a:rPr lang="en-US" dirty="0">
                <a:solidFill>
                  <a:srgbClr val="002060"/>
                </a:solidFill>
              </a:rPr>
              <a:t>    id: 100,</a:t>
            </a:r>
          </a:p>
          <a:p>
            <a:r>
              <a:rPr lang="en-US" dirty="0">
                <a:solidFill>
                  <a:srgbClr val="002060"/>
                </a:solidFill>
              </a:rPr>
              <a:t>    name: "John",</a:t>
            </a:r>
          </a:p>
          <a:p>
            <a:r>
              <a:rPr lang="en-US" dirty="0">
                <a:solidFill>
                  <a:srgbClr val="002060"/>
                </a:solidFill>
              </a:rPr>
              <a:t>    position: "Developer",</a:t>
            </a:r>
          </a:p>
          <a:p>
            <a:r>
              <a:rPr lang="en-US" dirty="0">
                <a:solidFill>
                  <a:srgbClr val="002060"/>
                </a:solidFill>
              </a:rPr>
              <a:t>    </a:t>
            </a:r>
            <a:r>
              <a:rPr lang="en-US" dirty="0" err="1">
                <a:solidFill>
                  <a:srgbClr val="002060"/>
                </a:solidFill>
              </a:rPr>
              <a:t>createdAt</a:t>
            </a:r>
            <a:r>
              <a:rPr lang="en-US" dirty="0">
                <a:solidFill>
                  <a:srgbClr val="002060"/>
                </a:solidFill>
              </a:rPr>
              <a:t>: new Date()</a:t>
            </a:r>
          </a:p>
          <a:p>
            <a:r>
              <a:rPr lang="en-US" dirty="0">
                <a:solidFill>
                  <a:srgbClr val="002060"/>
                </a:solidFill>
              </a:rPr>
              <a:t>  };</a:t>
            </a:r>
          </a:p>
          <a:p>
            <a:r>
              <a:rPr lang="en-US" dirty="0">
                <a:solidFill>
                  <a:srgbClr val="002060"/>
                </a:solidFill>
              </a:rPr>
              <a:t>};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2D9FC8-BE85-4EC0-0D65-DB750B3CE041}"/>
              </a:ext>
            </a:extLst>
          </p:cNvPr>
          <p:cNvSpPr/>
          <p:nvPr/>
        </p:nvSpPr>
        <p:spPr>
          <a:xfrm>
            <a:off x="5076056" y="3070096"/>
            <a:ext cx="3672408" cy="234010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type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UserInfo</a:t>
            </a:r>
            <a:r>
              <a:rPr lang="en-US" dirty="0">
                <a:solidFill>
                  <a:srgbClr val="002060"/>
                </a:solidFill>
              </a:rPr>
              <a:t> = </a:t>
            </a:r>
            <a:r>
              <a:rPr lang="en-US" dirty="0" err="1">
                <a:solidFill>
                  <a:srgbClr val="0070C0"/>
                </a:solidFill>
              </a:rPr>
              <a:t>ReturnType</a:t>
            </a:r>
            <a:r>
              <a:rPr lang="en-US" dirty="0">
                <a:solidFill>
                  <a:srgbClr val="002060"/>
                </a:solidFill>
              </a:rPr>
              <a:t>&lt;</a:t>
            </a:r>
            <a:r>
              <a:rPr lang="en-US" dirty="0" err="1">
                <a:solidFill>
                  <a:srgbClr val="0070C0"/>
                </a:solidFill>
              </a:rPr>
              <a:t>typeof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createUser</a:t>
            </a:r>
            <a:r>
              <a:rPr lang="en-US" dirty="0">
                <a:solidFill>
                  <a:srgbClr val="002060"/>
                </a:solidFill>
              </a:rPr>
              <a:t>&gt;;</a:t>
            </a:r>
          </a:p>
          <a:p>
            <a:r>
              <a:rPr lang="en-US" dirty="0">
                <a:solidFill>
                  <a:srgbClr val="0070C0"/>
                </a:solidFill>
              </a:rPr>
              <a:t>const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uinfo</a:t>
            </a:r>
            <a:r>
              <a:rPr lang="en-US" dirty="0">
                <a:solidFill>
                  <a:srgbClr val="002060"/>
                </a:solidFill>
              </a:rPr>
              <a:t> : </a:t>
            </a:r>
            <a:r>
              <a:rPr lang="en-US" dirty="0" err="1">
                <a:solidFill>
                  <a:srgbClr val="002060"/>
                </a:solidFill>
              </a:rPr>
              <a:t>UserInfo</a:t>
            </a:r>
            <a:r>
              <a:rPr lang="en-US" dirty="0">
                <a:solidFill>
                  <a:srgbClr val="002060"/>
                </a:solidFill>
              </a:rPr>
              <a:t> = {</a:t>
            </a:r>
          </a:p>
          <a:p>
            <a:r>
              <a:rPr lang="en-US" dirty="0">
                <a:solidFill>
                  <a:srgbClr val="002060"/>
                </a:solidFill>
              </a:rPr>
              <a:t>	id: 200,</a:t>
            </a:r>
          </a:p>
          <a:p>
            <a:r>
              <a:rPr lang="en-US" dirty="0">
                <a:solidFill>
                  <a:srgbClr val="002060"/>
                </a:solidFill>
              </a:rPr>
              <a:t>	name: "Jack",</a:t>
            </a:r>
          </a:p>
          <a:p>
            <a:r>
              <a:rPr lang="en-US" dirty="0">
                <a:solidFill>
                  <a:srgbClr val="002060"/>
                </a:solidFill>
              </a:rPr>
              <a:t>	position: "Programmer",</a:t>
            </a:r>
          </a:p>
          <a:p>
            <a:r>
              <a:rPr lang="en-US" dirty="0">
                <a:solidFill>
                  <a:srgbClr val="002060"/>
                </a:solidFill>
              </a:rPr>
              <a:t>	</a:t>
            </a:r>
            <a:r>
              <a:rPr lang="en-US" dirty="0" err="1">
                <a:solidFill>
                  <a:srgbClr val="002060"/>
                </a:solidFill>
              </a:rPr>
              <a:t>createdAt</a:t>
            </a:r>
            <a:r>
              <a:rPr lang="en-US" dirty="0">
                <a:solidFill>
                  <a:srgbClr val="002060"/>
                </a:solidFill>
              </a:rPr>
              <a:t>: new Date()</a:t>
            </a:r>
          </a:p>
          <a:p>
            <a:r>
              <a:rPr lang="en-US" dirty="0">
                <a:solidFill>
                  <a:srgbClr val="002060"/>
                </a:solidFill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747478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Type Checking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TypeScript checks a program for errors before execution and does based on the kinds of values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36F056-6355-EB74-CFB9-AA4C541700D6}"/>
              </a:ext>
            </a:extLst>
          </p:cNvPr>
          <p:cNvSpPr/>
          <p:nvPr/>
        </p:nvSpPr>
        <p:spPr>
          <a:xfrm>
            <a:off x="2181446" y="3284984"/>
            <a:ext cx="6495010" cy="13681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const</a:t>
            </a:r>
            <a:r>
              <a:rPr lang="en-US" dirty="0">
                <a:solidFill>
                  <a:srgbClr val="002060"/>
                </a:solidFill>
              </a:rPr>
              <a:t> message = “hello world”;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message(); 	//ERROR</a:t>
            </a:r>
          </a:p>
          <a:p>
            <a:r>
              <a:rPr lang="en-US" dirty="0">
                <a:solidFill>
                  <a:srgbClr val="002060"/>
                </a:solidFill>
              </a:rPr>
              <a:t>//This expression is not callable. Type ‘String’ has no call signature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26925E-2066-2A23-414A-D5BB5AE9E104}"/>
              </a:ext>
            </a:extLst>
          </p:cNvPr>
          <p:cNvSpPr/>
          <p:nvPr/>
        </p:nvSpPr>
        <p:spPr>
          <a:xfrm>
            <a:off x="2186030" y="4941168"/>
            <a:ext cx="6490426" cy="16421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const</a:t>
            </a:r>
            <a:r>
              <a:rPr lang="en-US" dirty="0">
                <a:solidFill>
                  <a:srgbClr val="002060"/>
                </a:solidFill>
              </a:rPr>
              <a:t> obj = { width: 10, height: 15 };</a:t>
            </a:r>
          </a:p>
          <a:p>
            <a:r>
              <a:rPr lang="en-US" dirty="0">
                <a:solidFill>
                  <a:srgbClr val="0070C0"/>
                </a:solidFill>
              </a:rPr>
              <a:t>const</a:t>
            </a:r>
            <a:r>
              <a:rPr lang="en-US" dirty="0">
                <a:solidFill>
                  <a:srgbClr val="002060"/>
                </a:solidFill>
              </a:rPr>
              <a:t> area = </a:t>
            </a:r>
            <a:r>
              <a:rPr lang="en-US" dirty="0" err="1">
                <a:solidFill>
                  <a:srgbClr val="002060"/>
                </a:solidFill>
              </a:rPr>
              <a:t>obj.width</a:t>
            </a:r>
            <a:r>
              <a:rPr lang="en-US" dirty="0">
                <a:solidFill>
                  <a:srgbClr val="002060"/>
                </a:solidFill>
              </a:rPr>
              <a:t> * </a:t>
            </a:r>
            <a:r>
              <a:rPr lang="en-US" dirty="0" err="1">
                <a:solidFill>
                  <a:srgbClr val="002060"/>
                </a:solidFill>
              </a:rPr>
              <a:t>obj.heigth</a:t>
            </a:r>
            <a:r>
              <a:rPr lang="en-US" dirty="0">
                <a:solidFill>
                  <a:srgbClr val="002060"/>
                </a:solidFill>
              </a:rPr>
              <a:t>; 	//ERROR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//Property '</a:t>
            </a:r>
            <a:r>
              <a:rPr lang="en-US" dirty="0" err="1">
                <a:solidFill>
                  <a:srgbClr val="002060"/>
                </a:solidFill>
              </a:rPr>
              <a:t>heigth</a:t>
            </a:r>
            <a:r>
              <a:rPr lang="en-US" dirty="0">
                <a:solidFill>
                  <a:srgbClr val="002060"/>
                </a:solidFill>
              </a:rPr>
              <a:t>' does not exist on type '{ width: number; height: number; }'. Did you mean 'height'?</a:t>
            </a:r>
          </a:p>
        </p:txBody>
      </p:sp>
    </p:spTree>
    <p:extLst>
      <p:ext uri="{BB962C8B-B14F-4D97-AF65-F5344CB8AC3E}">
        <p14:creationId xmlns:p14="http://schemas.microsoft.com/office/powerpoint/2010/main" val="112875196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Utility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70C0"/>
                </a:solidFill>
              </a:rPr>
              <a:t>Readonly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Constructs a type with all properties of type set to </a:t>
            </a:r>
            <a:r>
              <a:rPr lang="en-US" dirty="0" err="1">
                <a:solidFill>
                  <a:srgbClr val="0070C0"/>
                </a:solidFill>
              </a:rPr>
              <a:t>readonly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 err="1">
                <a:solidFill>
                  <a:srgbClr val="0070C0"/>
                </a:solidFill>
              </a:rPr>
              <a:t>NonNullable</a:t>
            </a:r>
            <a:endParaRPr lang="en-US" dirty="0">
              <a:solidFill>
                <a:srgbClr val="0070C0"/>
              </a:solidFill>
            </a:endParaRPr>
          </a:p>
          <a:p>
            <a:pPr lvl="1"/>
            <a:r>
              <a:rPr lang="en-US" dirty="0"/>
              <a:t>Constructs a type by excluding </a:t>
            </a:r>
            <a:r>
              <a:rPr lang="en-US" dirty="0">
                <a:solidFill>
                  <a:srgbClr val="0070C0"/>
                </a:solidFill>
              </a:rPr>
              <a:t>null</a:t>
            </a:r>
            <a:r>
              <a:rPr lang="en-US" dirty="0"/>
              <a:t> and </a:t>
            </a:r>
            <a:r>
              <a:rPr lang="en-US" dirty="0">
                <a:solidFill>
                  <a:srgbClr val="0070C0"/>
                </a:solidFill>
              </a:rPr>
              <a:t>undefined</a:t>
            </a:r>
            <a:r>
              <a:rPr lang="en-US" dirty="0"/>
              <a:t> from type</a:t>
            </a:r>
          </a:p>
          <a:p>
            <a:r>
              <a:rPr lang="en-US" dirty="0">
                <a:solidFill>
                  <a:srgbClr val="0070C0"/>
                </a:solidFill>
              </a:rPr>
              <a:t>Parameters</a:t>
            </a:r>
          </a:p>
          <a:p>
            <a:pPr lvl="1"/>
            <a:r>
              <a:rPr lang="en-US" dirty="0"/>
              <a:t>Constructs a tuple type from the types used in the parameters of a function type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2495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F0276A-0894-9653-B27C-A91322139E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C5A00-F538-2246-10C3-21DE48436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Utility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05066-20E7-281E-A9F9-2603624690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Array</a:t>
            </a:r>
          </a:p>
          <a:p>
            <a:pPr lvl="1"/>
            <a:r>
              <a:rPr lang="en-US" dirty="0"/>
              <a:t>Array is a special variable, which can hold more than one value</a:t>
            </a:r>
          </a:p>
          <a:p>
            <a:pPr lvl="1"/>
            <a:r>
              <a:rPr lang="en-US" dirty="0"/>
              <a:t>Array are resizable and can contain a mix of different data types</a:t>
            </a:r>
          </a:p>
          <a:p>
            <a:pPr lvl="1"/>
            <a:r>
              <a:rPr lang="en-US" dirty="0"/>
              <a:t>Array are not associative arrays and must be accessed using nonnegative integer as index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32623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A6A492-25CB-1A25-F17C-74CDE4DC7F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332EE-BA06-F986-23D3-CCFC2ED1D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Utility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5A8BE-8695-F0BD-3F1F-3B25020A0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Array</a:t>
            </a:r>
          </a:p>
          <a:p>
            <a:pPr lvl="1"/>
            <a:r>
              <a:rPr lang="en-US" dirty="0"/>
              <a:t>Iteration of Array</a:t>
            </a:r>
          </a:p>
          <a:p>
            <a:pPr lvl="2"/>
            <a:r>
              <a:rPr lang="en-US" dirty="0" err="1"/>
              <a:t>forEach</a:t>
            </a:r>
            <a:r>
              <a:rPr lang="en-US" dirty="0"/>
              <a:t> - a callback function once for each array element</a:t>
            </a:r>
          </a:p>
          <a:p>
            <a:pPr lvl="2"/>
            <a:r>
              <a:rPr lang="en-US" dirty="0"/>
              <a:t>find - return the value of the first array element that passes a test function</a:t>
            </a:r>
          </a:p>
          <a:p>
            <a:pPr lvl="2"/>
            <a:r>
              <a:rPr lang="en-US" dirty="0" err="1"/>
              <a:t>findIndex</a:t>
            </a:r>
            <a:r>
              <a:rPr lang="en-US" dirty="0"/>
              <a:t> - returns the index of the first array element that passes a test function</a:t>
            </a:r>
          </a:p>
          <a:p>
            <a:pPr lvl="2"/>
            <a:r>
              <a:rPr lang="en-US" dirty="0"/>
              <a:t>map - creates a new array by performing a function on each array element</a:t>
            </a:r>
          </a:p>
          <a:p>
            <a:pPr lvl="2"/>
            <a:r>
              <a:rPr lang="en-US" dirty="0"/>
              <a:t>reduce - run a function on each array element to produce a single value</a:t>
            </a:r>
          </a:p>
          <a:p>
            <a:pPr lvl="2"/>
            <a:r>
              <a:rPr lang="en-US" dirty="0"/>
              <a:t>filter - creates a new array with array elements that pass a test</a:t>
            </a:r>
          </a:p>
          <a:p>
            <a:pPr lvl="2"/>
            <a:r>
              <a:rPr lang="en-US" dirty="0"/>
              <a:t>some - 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checks if some array values pass a test</a:t>
            </a:r>
            <a:endParaRPr lang="en-US" dirty="0"/>
          </a:p>
          <a:p>
            <a:pPr lvl="2"/>
            <a:r>
              <a:rPr lang="en-US" dirty="0"/>
              <a:t>every - 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checks if all array values pass a test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60017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F9D2C3-379E-B305-25A9-4550CDEA8D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457A0-A7CB-D85B-8DAA-DB3F01D97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Utility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C3635-5783-9972-0C5C-FEDF187B44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Array</a:t>
            </a:r>
          </a:p>
          <a:p>
            <a:pPr lvl="1"/>
            <a:r>
              <a:rPr lang="en-US" dirty="0"/>
              <a:t>Iteration of Array</a:t>
            </a:r>
          </a:p>
          <a:p>
            <a:pPr lvl="1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5A2745-E2BD-DCC2-C508-28929173196C}"/>
              </a:ext>
            </a:extLst>
          </p:cNvPr>
          <p:cNvSpPr/>
          <p:nvPr/>
        </p:nvSpPr>
        <p:spPr>
          <a:xfrm>
            <a:off x="2483768" y="2924944"/>
            <a:ext cx="5328592" cy="33536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const</a:t>
            </a:r>
            <a:r>
              <a:rPr lang="en-US" dirty="0">
                <a:solidFill>
                  <a:schemeClr val="tx1"/>
                </a:solidFill>
              </a:rPr>
              <a:t> a = </a:t>
            </a:r>
            <a:r>
              <a:rPr lang="en-US" dirty="0">
                <a:solidFill>
                  <a:srgbClr val="0070C0"/>
                </a:solidFill>
              </a:rPr>
              <a:t>new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Array</a:t>
            </a:r>
            <a:r>
              <a:rPr lang="en-US" dirty="0">
                <a:solidFill>
                  <a:schemeClr val="tx1"/>
                </a:solidFill>
              </a:rPr>
              <a:t>&lt;</a:t>
            </a:r>
            <a:r>
              <a:rPr lang="en-US" dirty="0">
                <a:solidFill>
                  <a:srgbClr val="0070C0"/>
                </a:solidFill>
              </a:rPr>
              <a:t>number</a:t>
            </a:r>
            <a:r>
              <a:rPr lang="en-US" dirty="0">
                <a:solidFill>
                  <a:schemeClr val="tx1"/>
                </a:solidFill>
              </a:rPr>
              <a:t>&gt;(10,20,30,40);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a.</a:t>
            </a:r>
            <a:r>
              <a:rPr lang="en-US" dirty="0" err="1">
                <a:solidFill>
                  <a:srgbClr val="0070C0"/>
                </a:solidFill>
              </a:rPr>
              <a:t>forEach</a:t>
            </a:r>
            <a:r>
              <a:rPr lang="en-US" dirty="0">
                <a:solidFill>
                  <a:schemeClr val="tx1"/>
                </a:solidFill>
              </a:rPr>
              <a:t>(e =&gt; console.log(e));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console.log("find",</a:t>
            </a:r>
            <a:r>
              <a:rPr lang="en-US" dirty="0" err="1">
                <a:solidFill>
                  <a:schemeClr val="tx1"/>
                </a:solidFill>
              </a:rPr>
              <a:t>a.</a:t>
            </a:r>
            <a:r>
              <a:rPr lang="en-US" dirty="0" err="1">
                <a:solidFill>
                  <a:srgbClr val="0070C0"/>
                </a:solidFill>
              </a:rPr>
              <a:t>find</a:t>
            </a:r>
            <a:r>
              <a:rPr lang="en-US" dirty="0">
                <a:solidFill>
                  <a:schemeClr val="tx1"/>
                </a:solidFill>
              </a:rPr>
              <a:t>(e =&gt; e &gt; 20));</a:t>
            </a:r>
          </a:p>
          <a:p>
            <a:r>
              <a:rPr lang="en-US" dirty="0">
                <a:solidFill>
                  <a:schemeClr val="tx1"/>
                </a:solidFill>
              </a:rPr>
              <a:t>console.log("</a:t>
            </a:r>
            <a:r>
              <a:rPr lang="en-US" dirty="0" err="1">
                <a:solidFill>
                  <a:schemeClr val="tx1"/>
                </a:solidFill>
              </a:rPr>
              <a:t>findIndex</a:t>
            </a:r>
            <a:r>
              <a:rPr lang="en-US" dirty="0">
                <a:solidFill>
                  <a:schemeClr val="tx1"/>
                </a:solidFill>
              </a:rPr>
              <a:t>",</a:t>
            </a:r>
            <a:r>
              <a:rPr lang="en-US" dirty="0" err="1">
                <a:solidFill>
                  <a:schemeClr val="tx1"/>
                </a:solidFill>
              </a:rPr>
              <a:t>a.</a:t>
            </a:r>
            <a:r>
              <a:rPr lang="en-US" dirty="0" err="1">
                <a:solidFill>
                  <a:srgbClr val="0070C0"/>
                </a:solidFill>
              </a:rPr>
              <a:t>findIndex</a:t>
            </a:r>
            <a:r>
              <a:rPr lang="en-US" dirty="0">
                <a:solidFill>
                  <a:schemeClr val="tx1"/>
                </a:solidFill>
              </a:rPr>
              <a:t>(e =&gt; e &gt; 20));</a:t>
            </a:r>
          </a:p>
          <a:p>
            <a:r>
              <a:rPr lang="en-US" dirty="0">
                <a:solidFill>
                  <a:schemeClr val="tx1"/>
                </a:solidFill>
              </a:rPr>
              <a:t>console.log("map",</a:t>
            </a:r>
            <a:r>
              <a:rPr lang="en-US" dirty="0" err="1">
                <a:solidFill>
                  <a:schemeClr val="tx1"/>
                </a:solidFill>
              </a:rPr>
              <a:t>a.</a:t>
            </a:r>
            <a:r>
              <a:rPr lang="en-US" dirty="0" err="1">
                <a:solidFill>
                  <a:srgbClr val="0070C0"/>
                </a:solidFill>
              </a:rPr>
              <a:t>map</a:t>
            </a:r>
            <a:r>
              <a:rPr lang="en-US" dirty="0">
                <a:solidFill>
                  <a:schemeClr val="tx1"/>
                </a:solidFill>
              </a:rPr>
              <a:t>(e =&gt; e + 10));</a:t>
            </a:r>
          </a:p>
          <a:p>
            <a:r>
              <a:rPr lang="en-US" dirty="0">
                <a:solidFill>
                  <a:schemeClr val="tx1"/>
                </a:solidFill>
              </a:rPr>
              <a:t>console.log("reduce",</a:t>
            </a:r>
            <a:r>
              <a:rPr lang="en-US" dirty="0" err="1">
                <a:solidFill>
                  <a:schemeClr val="tx1"/>
                </a:solidFill>
              </a:rPr>
              <a:t>a.</a:t>
            </a:r>
            <a:r>
              <a:rPr lang="en-US" dirty="0" err="1">
                <a:solidFill>
                  <a:srgbClr val="0070C0"/>
                </a:solidFill>
              </a:rPr>
              <a:t>reduce</a:t>
            </a:r>
            <a:r>
              <a:rPr lang="en-US" dirty="0">
                <a:solidFill>
                  <a:schemeClr val="tx1"/>
                </a:solidFill>
              </a:rPr>
              <a:t>((</a:t>
            </a:r>
            <a:r>
              <a:rPr lang="en-US" dirty="0" err="1">
                <a:solidFill>
                  <a:schemeClr val="tx1"/>
                </a:solidFill>
              </a:rPr>
              <a:t>e,v</a:t>
            </a:r>
            <a:r>
              <a:rPr lang="en-US" dirty="0">
                <a:solidFill>
                  <a:schemeClr val="tx1"/>
                </a:solidFill>
              </a:rPr>
              <a:t>) =&gt; e + v,10));</a:t>
            </a:r>
          </a:p>
          <a:p>
            <a:r>
              <a:rPr lang="en-US" dirty="0">
                <a:solidFill>
                  <a:schemeClr val="tx1"/>
                </a:solidFill>
              </a:rPr>
              <a:t>console.log("filter",</a:t>
            </a:r>
            <a:r>
              <a:rPr lang="en-US" dirty="0" err="1">
                <a:solidFill>
                  <a:schemeClr val="tx1"/>
                </a:solidFill>
              </a:rPr>
              <a:t>a.</a:t>
            </a:r>
            <a:r>
              <a:rPr lang="en-US" dirty="0" err="1">
                <a:solidFill>
                  <a:srgbClr val="0070C0"/>
                </a:solidFill>
              </a:rPr>
              <a:t>filter</a:t>
            </a:r>
            <a:r>
              <a:rPr lang="en-US" dirty="0">
                <a:solidFill>
                  <a:schemeClr val="tx1"/>
                </a:solidFill>
              </a:rPr>
              <a:t>(e =&gt; e &gt; 20));</a:t>
            </a:r>
          </a:p>
          <a:p>
            <a:r>
              <a:rPr lang="en-US" dirty="0">
                <a:solidFill>
                  <a:schemeClr val="tx1"/>
                </a:solidFill>
              </a:rPr>
              <a:t>console.log("some",</a:t>
            </a:r>
            <a:r>
              <a:rPr lang="en-US" dirty="0" err="1">
                <a:solidFill>
                  <a:schemeClr val="tx1"/>
                </a:solidFill>
              </a:rPr>
              <a:t>a.</a:t>
            </a:r>
            <a:r>
              <a:rPr lang="en-US" dirty="0" err="1">
                <a:solidFill>
                  <a:srgbClr val="0070C0"/>
                </a:solidFill>
              </a:rPr>
              <a:t>some</a:t>
            </a:r>
            <a:r>
              <a:rPr lang="en-US" dirty="0">
                <a:solidFill>
                  <a:schemeClr val="tx1"/>
                </a:solidFill>
              </a:rPr>
              <a:t>(e =&gt; e &gt; 20));</a:t>
            </a:r>
          </a:p>
          <a:p>
            <a:r>
              <a:rPr lang="en-US" dirty="0">
                <a:solidFill>
                  <a:schemeClr val="tx1"/>
                </a:solidFill>
              </a:rPr>
              <a:t>console.log("every",</a:t>
            </a:r>
            <a:r>
              <a:rPr lang="en-US" dirty="0" err="1">
                <a:solidFill>
                  <a:schemeClr val="tx1"/>
                </a:solidFill>
              </a:rPr>
              <a:t>a.</a:t>
            </a:r>
            <a:r>
              <a:rPr lang="en-US" dirty="0" err="1">
                <a:solidFill>
                  <a:srgbClr val="0070C0"/>
                </a:solidFill>
              </a:rPr>
              <a:t>every</a:t>
            </a:r>
            <a:r>
              <a:rPr lang="en-US" dirty="0">
                <a:solidFill>
                  <a:schemeClr val="tx1"/>
                </a:solidFill>
              </a:rPr>
              <a:t>(e =&gt; e &gt; 20));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904834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Utility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Set</a:t>
            </a:r>
          </a:p>
          <a:p>
            <a:pPr lvl="1"/>
            <a:r>
              <a:rPr lang="en-US" dirty="0"/>
              <a:t>Set is allows us to store distinct data into list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A117043-EA58-BF07-08A9-CF1937641068}"/>
              </a:ext>
            </a:extLst>
          </p:cNvPr>
          <p:cNvSpPr/>
          <p:nvPr/>
        </p:nvSpPr>
        <p:spPr>
          <a:xfrm>
            <a:off x="2483768" y="2924944"/>
            <a:ext cx="5328592" cy="2952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const</a:t>
            </a:r>
            <a:r>
              <a:rPr lang="en-US" dirty="0">
                <a:solidFill>
                  <a:srgbClr val="002060"/>
                </a:solidFill>
              </a:rPr>
              <a:t> s = </a:t>
            </a:r>
            <a:r>
              <a:rPr lang="en-US" dirty="0">
                <a:solidFill>
                  <a:srgbClr val="0070C0"/>
                </a:solidFill>
              </a:rPr>
              <a:t>new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Set</a:t>
            </a:r>
            <a:r>
              <a:rPr lang="en-US" dirty="0">
                <a:solidFill>
                  <a:srgbClr val="002060"/>
                </a:solidFill>
              </a:rPr>
              <a:t>();</a:t>
            </a:r>
          </a:p>
          <a:p>
            <a:r>
              <a:rPr lang="en-US" dirty="0" err="1">
                <a:solidFill>
                  <a:srgbClr val="002060"/>
                </a:solidFill>
              </a:rPr>
              <a:t>s.</a:t>
            </a:r>
            <a:r>
              <a:rPr lang="en-US" dirty="0" err="1">
                <a:solidFill>
                  <a:srgbClr val="0070C0"/>
                </a:solidFill>
              </a:rPr>
              <a:t>add</a:t>
            </a:r>
            <a:r>
              <a:rPr lang="en-US" dirty="0">
                <a:solidFill>
                  <a:srgbClr val="002060"/>
                </a:solidFill>
              </a:rPr>
              <a:t>("hello");</a:t>
            </a:r>
          </a:p>
          <a:p>
            <a:r>
              <a:rPr lang="en-US" dirty="0" err="1">
                <a:solidFill>
                  <a:srgbClr val="002060"/>
                </a:solidFill>
              </a:rPr>
              <a:t>s.</a:t>
            </a:r>
            <a:r>
              <a:rPr lang="en-US" dirty="0" err="1">
                <a:solidFill>
                  <a:srgbClr val="0070C0"/>
                </a:solidFill>
              </a:rPr>
              <a:t>add</a:t>
            </a:r>
            <a:r>
              <a:rPr lang="en-US" dirty="0">
                <a:solidFill>
                  <a:srgbClr val="002060"/>
                </a:solidFill>
              </a:rPr>
              <a:t>("new").add("world");</a:t>
            </a:r>
          </a:p>
          <a:p>
            <a:r>
              <a:rPr lang="en-US" dirty="0">
                <a:solidFill>
                  <a:srgbClr val="002060"/>
                </a:solidFill>
              </a:rPr>
              <a:t>console.log("size",</a:t>
            </a:r>
            <a:r>
              <a:rPr lang="en-US" dirty="0" err="1">
                <a:solidFill>
                  <a:srgbClr val="002060"/>
                </a:solidFill>
              </a:rPr>
              <a:t>s.</a:t>
            </a:r>
            <a:r>
              <a:rPr lang="en-US" dirty="0" err="1">
                <a:solidFill>
                  <a:srgbClr val="0070C0"/>
                </a:solidFill>
              </a:rPr>
              <a:t>size</a:t>
            </a:r>
            <a:r>
              <a:rPr lang="en-US" dirty="0">
                <a:solidFill>
                  <a:srgbClr val="002060"/>
                </a:solidFill>
              </a:rPr>
              <a:t>);</a:t>
            </a:r>
          </a:p>
          <a:p>
            <a:r>
              <a:rPr lang="en-US" dirty="0">
                <a:solidFill>
                  <a:srgbClr val="002060"/>
                </a:solidFill>
              </a:rPr>
              <a:t>console.log("has",</a:t>
            </a:r>
            <a:r>
              <a:rPr lang="en-US" dirty="0" err="1">
                <a:solidFill>
                  <a:srgbClr val="002060"/>
                </a:solidFill>
              </a:rPr>
              <a:t>s.</a:t>
            </a:r>
            <a:r>
              <a:rPr lang="en-US" dirty="0" err="1">
                <a:solidFill>
                  <a:srgbClr val="0070C0"/>
                </a:solidFill>
              </a:rPr>
              <a:t>has</a:t>
            </a:r>
            <a:r>
              <a:rPr lang="en-US" dirty="0">
                <a:solidFill>
                  <a:srgbClr val="002060"/>
                </a:solidFill>
              </a:rPr>
              <a:t>("hello"));</a:t>
            </a:r>
          </a:p>
          <a:p>
            <a:r>
              <a:rPr lang="en-US" dirty="0">
                <a:solidFill>
                  <a:srgbClr val="002060"/>
                </a:solidFill>
              </a:rPr>
              <a:t>console.log("</a:t>
            </a:r>
            <a:r>
              <a:rPr lang="en-US" dirty="0" err="1">
                <a:solidFill>
                  <a:srgbClr val="002060"/>
                </a:solidFill>
              </a:rPr>
              <a:t>set",s</a:t>
            </a:r>
            <a:r>
              <a:rPr lang="en-US" dirty="0">
                <a:solidFill>
                  <a:srgbClr val="002060"/>
                </a:solidFill>
              </a:rPr>
              <a:t>);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const</a:t>
            </a:r>
            <a:r>
              <a:rPr lang="en-US" dirty="0">
                <a:solidFill>
                  <a:srgbClr val="002060"/>
                </a:solidFill>
              </a:rPr>
              <a:t> set = </a:t>
            </a:r>
            <a:r>
              <a:rPr lang="en-US" dirty="0">
                <a:solidFill>
                  <a:srgbClr val="0070C0"/>
                </a:solidFill>
              </a:rPr>
              <a:t>new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Set</a:t>
            </a:r>
            <a:r>
              <a:rPr lang="en-US" dirty="0">
                <a:solidFill>
                  <a:srgbClr val="002060"/>
                </a:solidFill>
              </a:rPr>
              <a:t>&lt;</a:t>
            </a:r>
            <a:r>
              <a:rPr lang="en-US" dirty="0">
                <a:solidFill>
                  <a:srgbClr val="0070C0"/>
                </a:solidFill>
              </a:rPr>
              <a:t>string</a:t>
            </a:r>
            <a:r>
              <a:rPr lang="en-US" dirty="0">
                <a:solidFill>
                  <a:srgbClr val="002060"/>
                </a:solidFill>
              </a:rPr>
              <a:t>&gt;(["Hello", "World"]);</a:t>
            </a:r>
          </a:p>
          <a:p>
            <a:r>
              <a:rPr lang="en-US" dirty="0">
                <a:solidFill>
                  <a:srgbClr val="002060"/>
                </a:solidFill>
              </a:rPr>
              <a:t>console.log("</a:t>
            </a:r>
            <a:r>
              <a:rPr lang="en-US" dirty="0" err="1">
                <a:solidFill>
                  <a:srgbClr val="002060"/>
                </a:solidFill>
              </a:rPr>
              <a:t>set",set</a:t>
            </a:r>
            <a:r>
              <a:rPr lang="en-US" dirty="0">
                <a:solidFill>
                  <a:srgbClr val="002060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07217503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Utility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Set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033F3B3-A348-28B9-134D-9D851F6E8C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6692981"/>
              </p:ext>
            </p:extLst>
          </p:nvPr>
        </p:nvGraphicFramePr>
        <p:xfrm>
          <a:off x="2339752" y="2348880"/>
          <a:ext cx="5904656" cy="3664568"/>
        </p:xfrm>
        <a:graphic>
          <a:graphicData uri="http://schemas.openxmlformats.org/drawingml/2006/table">
            <a:tbl>
              <a:tblPr/>
              <a:tblGrid>
                <a:gridCol w="1684262">
                  <a:extLst>
                    <a:ext uri="{9D8B030D-6E8A-4147-A177-3AD203B41FA5}">
                      <a16:colId xmlns:a16="http://schemas.microsoft.com/office/drawing/2014/main" val="2818663632"/>
                    </a:ext>
                  </a:extLst>
                </a:gridCol>
                <a:gridCol w="4220394">
                  <a:extLst>
                    <a:ext uri="{9D8B030D-6E8A-4147-A177-3AD203B41FA5}">
                      <a16:colId xmlns:a16="http://schemas.microsoft.com/office/drawing/2014/main" val="3812049271"/>
                    </a:ext>
                  </a:extLst>
                </a:gridCol>
              </a:tblGrid>
              <a:tr h="585504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Methods</a:t>
                      </a:r>
                    </a:p>
                  </a:txBody>
                  <a:tcPr marL="73106" marR="73106" marT="73106" marB="73106">
                    <a:lnL w="7620" cap="flat" cmpd="sng" algn="ctr">
                      <a:solidFill>
                        <a:srgbClr val="20E2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20E2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20E2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Descriptions</a:t>
                      </a:r>
                    </a:p>
                  </a:txBody>
                  <a:tcPr marL="73106" marR="73106" marT="73106" marB="73106">
                    <a:lnL w="7620" cap="flat" cmpd="sng" algn="ctr">
                      <a:solidFill>
                        <a:srgbClr val="20E2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20E2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20E2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8994074"/>
                  </a:ext>
                </a:extLst>
              </a:tr>
              <a:tr h="506142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set.add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(value)</a:t>
                      </a:r>
                    </a:p>
                  </a:txBody>
                  <a:tcPr marL="48737" marR="48737" marT="48737" marB="48737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is used to add values in the set.</a:t>
                      </a:r>
                    </a:p>
                  </a:txBody>
                  <a:tcPr marL="48737" marR="48737" marT="48737" marB="48737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7169375"/>
                  </a:ext>
                </a:extLst>
              </a:tr>
              <a:tr h="853564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set.has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(value)</a:t>
                      </a:r>
                    </a:p>
                  </a:txBody>
                  <a:tcPr marL="48737" marR="48737" marT="48737" marB="48737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returns true if the value is present in the set. Otherwise, it returns false.</a:t>
                      </a:r>
                    </a:p>
                  </a:txBody>
                  <a:tcPr marL="48737" marR="48737" marT="48737" marB="48737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4284687"/>
                  </a:ext>
                </a:extLst>
              </a:tr>
              <a:tr h="570896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set.delete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()</a:t>
                      </a:r>
                    </a:p>
                  </a:txBody>
                  <a:tcPr marL="48737" marR="48737" marT="48737" marB="48737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is used to remove the entries from the set.</a:t>
                      </a:r>
                    </a:p>
                  </a:txBody>
                  <a:tcPr marL="48737" marR="48737" marT="48737" marB="48737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2469458"/>
                  </a:ext>
                </a:extLst>
              </a:tr>
              <a:tr h="506142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set.size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()</a:t>
                      </a:r>
                    </a:p>
                  </a:txBody>
                  <a:tcPr marL="48737" marR="48737" marT="48737" marB="48737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is used to returns the size of the set.</a:t>
                      </a:r>
                    </a:p>
                  </a:txBody>
                  <a:tcPr marL="48737" marR="48737" marT="48737" marB="48737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9746029"/>
                  </a:ext>
                </a:extLst>
              </a:tr>
              <a:tr h="506142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set.clear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()</a:t>
                      </a:r>
                    </a:p>
                  </a:txBody>
                  <a:tcPr marL="48737" marR="48737" marT="48737" marB="48737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removes everything from the set.</a:t>
                      </a:r>
                    </a:p>
                  </a:txBody>
                  <a:tcPr marL="48737" marR="48737" marT="48737" marB="48737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12667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590814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75AE04-7841-4E51-FF5A-30570331CC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C817B-1517-DAE4-2C14-412264105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Utility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63F4C-A741-6A82-D601-D539B68F59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Set</a:t>
            </a:r>
          </a:p>
          <a:p>
            <a:pPr lvl="1"/>
            <a:r>
              <a:rPr lang="en-US" dirty="0"/>
              <a:t>Iteration on Set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D54465F-4343-728B-7BD1-2F65E7D7CB2D}"/>
              </a:ext>
            </a:extLst>
          </p:cNvPr>
          <p:cNvSpPr/>
          <p:nvPr/>
        </p:nvSpPr>
        <p:spPr>
          <a:xfrm>
            <a:off x="2483768" y="2564904"/>
            <a:ext cx="5328592" cy="41764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const</a:t>
            </a:r>
            <a:r>
              <a:rPr lang="en-US" dirty="0">
                <a:solidFill>
                  <a:schemeClr val="tx1"/>
                </a:solidFill>
              </a:rPr>
              <a:t> s = </a:t>
            </a:r>
            <a:r>
              <a:rPr lang="en-US" dirty="0">
                <a:solidFill>
                  <a:srgbClr val="0070C0"/>
                </a:solidFill>
              </a:rPr>
              <a:t>new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Set</a:t>
            </a:r>
            <a:r>
              <a:rPr lang="en-US" dirty="0">
                <a:solidFill>
                  <a:schemeClr val="tx1"/>
                </a:solidFill>
              </a:rPr>
              <a:t>();</a:t>
            </a:r>
          </a:p>
          <a:p>
            <a:r>
              <a:rPr lang="en-US" dirty="0" err="1">
                <a:solidFill>
                  <a:schemeClr val="tx1"/>
                </a:solidFill>
              </a:rPr>
              <a:t>s.</a:t>
            </a:r>
            <a:r>
              <a:rPr lang="en-US" dirty="0" err="1">
                <a:solidFill>
                  <a:srgbClr val="0070C0"/>
                </a:solidFill>
              </a:rPr>
              <a:t>add</a:t>
            </a:r>
            <a:r>
              <a:rPr lang="en-US" dirty="0">
                <a:solidFill>
                  <a:schemeClr val="tx1"/>
                </a:solidFill>
              </a:rPr>
              <a:t>("hello").</a:t>
            </a:r>
            <a:r>
              <a:rPr lang="en-US" dirty="0">
                <a:solidFill>
                  <a:srgbClr val="0070C0"/>
                </a:solidFill>
              </a:rPr>
              <a:t>add</a:t>
            </a:r>
            <a:r>
              <a:rPr lang="en-US" dirty="0">
                <a:solidFill>
                  <a:schemeClr val="tx1"/>
                </a:solidFill>
              </a:rPr>
              <a:t>("new").</a:t>
            </a:r>
            <a:r>
              <a:rPr lang="en-US" dirty="0">
                <a:solidFill>
                  <a:srgbClr val="0070C0"/>
                </a:solidFill>
              </a:rPr>
              <a:t>add</a:t>
            </a:r>
            <a:r>
              <a:rPr lang="en-US" dirty="0">
                <a:solidFill>
                  <a:schemeClr val="tx1"/>
                </a:solidFill>
              </a:rPr>
              <a:t>("world");</a:t>
            </a:r>
          </a:p>
          <a:p>
            <a:r>
              <a:rPr lang="en-US" dirty="0" err="1">
                <a:solidFill>
                  <a:schemeClr val="tx1"/>
                </a:solidFill>
              </a:rPr>
              <a:t>s.</a:t>
            </a:r>
            <a:r>
              <a:rPr lang="en-US" dirty="0" err="1">
                <a:solidFill>
                  <a:srgbClr val="0070C0"/>
                </a:solidFill>
              </a:rPr>
              <a:t>add</a:t>
            </a:r>
            <a:r>
              <a:rPr lang="en-US" dirty="0">
                <a:solidFill>
                  <a:schemeClr val="tx1"/>
                </a:solidFill>
              </a:rPr>
              <a:t>("hello").</a:t>
            </a:r>
            <a:r>
              <a:rPr lang="en-US" dirty="0">
                <a:solidFill>
                  <a:srgbClr val="0070C0"/>
                </a:solidFill>
              </a:rPr>
              <a:t>add</a:t>
            </a:r>
            <a:r>
              <a:rPr lang="en-US" dirty="0">
                <a:solidFill>
                  <a:schemeClr val="tx1"/>
                </a:solidFill>
              </a:rPr>
              <a:t>("new").</a:t>
            </a:r>
            <a:r>
              <a:rPr lang="en-US" dirty="0">
                <a:solidFill>
                  <a:srgbClr val="0070C0"/>
                </a:solidFill>
              </a:rPr>
              <a:t>add</a:t>
            </a:r>
            <a:r>
              <a:rPr lang="en-US" dirty="0">
                <a:solidFill>
                  <a:schemeClr val="tx1"/>
                </a:solidFill>
              </a:rPr>
              <a:t>("world");</a:t>
            </a:r>
          </a:p>
          <a:p>
            <a:r>
              <a:rPr lang="en-US" dirty="0" err="1">
                <a:solidFill>
                  <a:schemeClr val="tx1"/>
                </a:solidFill>
              </a:rPr>
              <a:t>s.</a:t>
            </a:r>
            <a:r>
              <a:rPr lang="en-US" dirty="0" err="1">
                <a:solidFill>
                  <a:srgbClr val="0070C0"/>
                </a:solidFill>
              </a:rPr>
              <a:t>add</a:t>
            </a:r>
            <a:r>
              <a:rPr lang="en-US" dirty="0">
                <a:solidFill>
                  <a:schemeClr val="tx1"/>
                </a:solidFill>
              </a:rPr>
              <a:t>("Hello");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for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0070C0"/>
                </a:solidFill>
              </a:rPr>
              <a:t>let</a:t>
            </a:r>
            <a:r>
              <a:rPr lang="en-US" dirty="0">
                <a:solidFill>
                  <a:schemeClr val="tx1"/>
                </a:solidFill>
              </a:rPr>
              <a:t> key </a:t>
            </a:r>
            <a:r>
              <a:rPr lang="en-US" dirty="0">
                <a:solidFill>
                  <a:srgbClr val="0070C0"/>
                </a:solidFill>
              </a:rPr>
              <a:t>of</a:t>
            </a:r>
            <a:r>
              <a:rPr lang="en-US" dirty="0">
                <a:solidFill>
                  <a:schemeClr val="tx1"/>
                </a:solidFill>
              </a:rPr>
              <a:t> s) {</a:t>
            </a:r>
          </a:p>
          <a:p>
            <a:r>
              <a:rPr lang="en-US" dirty="0">
                <a:solidFill>
                  <a:schemeClr val="tx1"/>
                </a:solidFill>
              </a:rPr>
              <a:t>    console.log(key);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s.</a:t>
            </a:r>
            <a:r>
              <a:rPr lang="en-US" dirty="0" err="1">
                <a:solidFill>
                  <a:srgbClr val="0070C0"/>
                </a:solidFill>
              </a:rPr>
              <a:t>forEach</a:t>
            </a:r>
            <a:r>
              <a:rPr lang="en-US" dirty="0">
                <a:solidFill>
                  <a:schemeClr val="tx1"/>
                </a:solidFill>
              </a:rPr>
              <a:t>(key =&gt; console.log(key));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for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0070C0"/>
                </a:solidFill>
              </a:rPr>
              <a:t>let</a:t>
            </a:r>
            <a:r>
              <a:rPr lang="en-US" dirty="0">
                <a:solidFill>
                  <a:schemeClr val="tx1"/>
                </a:solidFill>
              </a:rPr>
              <a:t> it = </a:t>
            </a:r>
            <a:r>
              <a:rPr lang="en-US" dirty="0" err="1">
                <a:solidFill>
                  <a:schemeClr val="tx1"/>
                </a:solidFill>
              </a:rPr>
              <a:t>s.values</a:t>
            </a:r>
            <a:r>
              <a:rPr lang="en-US" dirty="0">
                <a:solidFill>
                  <a:schemeClr val="tx1"/>
                </a:solidFill>
              </a:rPr>
              <a:t>(), </a:t>
            </a:r>
            <a:r>
              <a:rPr lang="en-US" dirty="0" err="1">
                <a:solidFill>
                  <a:schemeClr val="tx1"/>
                </a:solidFill>
              </a:rPr>
              <a:t>val</a:t>
            </a:r>
            <a:r>
              <a:rPr lang="en-US" dirty="0">
                <a:solidFill>
                  <a:schemeClr val="tx1"/>
                </a:solidFill>
              </a:rPr>
              <a:t> = null; </a:t>
            </a:r>
            <a:r>
              <a:rPr lang="en-US" dirty="0" err="1">
                <a:solidFill>
                  <a:schemeClr val="tx1"/>
                </a:solidFill>
              </a:rPr>
              <a:t>val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 err="1">
                <a:solidFill>
                  <a:schemeClr val="tx1"/>
                </a:solidFill>
              </a:rPr>
              <a:t>it.next</a:t>
            </a:r>
            <a:r>
              <a:rPr lang="en-US" dirty="0">
                <a:solidFill>
                  <a:schemeClr val="tx1"/>
                </a:solidFill>
              </a:rPr>
              <a:t>().value;) {</a:t>
            </a:r>
          </a:p>
          <a:p>
            <a:r>
              <a:rPr lang="en-US" dirty="0">
                <a:solidFill>
                  <a:schemeClr val="tx1"/>
                </a:solidFill>
              </a:rPr>
              <a:t>    console.log(</a:t>
            </a:r>
            <a:r>
              <a:rPr lang="en-US" dirty="0" err="1">
                <a:solidFill>
                  <a:schemeClr val="tx1"/>
                </a:solidFill>
              </a:rPr>
              <a:t>val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0758447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Utility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Map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Map is allow us to store data in a key-value pair and remembers the original insertion order of the keys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375C7A-1567-1BFE-7A1C-F019D8010D26}"/>
              </a:ext>
            </a:extLst>
          </p:cNvPr>
          <p:cNvSpPr/>
          <p:nvPr/>
        </p:nvSpPr>
        <p:spPr>
          <a:xfrm>
            <a:off x="2483768" y="3573016"/>
            <a:ext cx="5328592" cy="2952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const</a:t>
            </a:r>
            <a:r>
              <a:rPr lang="en-US" dirty="0">
                <a:solidFill>
                  <a:srgbClr val="002060"/>
                </a:solidFill>
              </a:rPr>
              <a:t> m = </a:t>
            </a:r>
            <a:r>
              <a:rPr lang="en-US" dirty="0">
                <a:solidFill>
                  <a:srgbClr val="0070C0"/>
                </a:solidFill>
              </a:rPr>
              <a:t>new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Map</a:t>
            </a:r>
            <a:r>
              <a:rPr lang="en-US" dirty="0">
                <a:solidFill>
                  <a:srgbClr val="002060"/>
                </a:solidFill>
              </a:rPr>
              <a:t>();</a:t>
            </a:r>
          </a:p>
          <a:p>
            <a:r>
              <a:rPr lang="en-US" dirty="0" err="1">
                <a:solidFill>
                  <a:srgbClr val="002060"/>
                </a:solidFill>
              </a:rPr>
              <a:t>m.</a:t>
            </a:r>
            <a:r>
              <a:rPr lang="en-US" dirty="0" err="1">
                <a:solidFill>
                  <a:srgbClr val="0070C0"/>
                </a:solidFill>
              </a:rPr>
              <a:t>set</a:t>
            </a:r>
            <a:r>
              <a:rPr lang="en-US" dirty="0">
                <a:solidFill>
                  <a:srgbClr val="002060"/>
                </a:solidFill>
              </a:rPr>
              <a:t>("</a:t>
            </a:r>
            <a:r>
              <a:rPr lang="en-US" dirty="0" err="1">
                <a:solidFill>
                  <a:srgbClr val="002060"/>
                </a:solidFill>
              </a:rPr>
              <a:t>A","Hello</a:t>
            </a:r>
            <a:r>
              <a:rPr lang="en-US" dirty="0">
                <a:solidFill>
                  <a:srgbClr val="002060"/>
                </a:solidFill>
              </a:rPr>
              <a:t>");</a:t>
            </a:r>
          </a:p>
          <a:p>
            <a:r>
              <a:rPr lang="en-US" dirty="0" err="1">
                <a:solidFill>
                  <a:srgbClr val="002060"/>
                </a:solidFill>
              </a:rPr>
              <a:t>m.</a:t>
            </a:r>
            <a:r>
              <a:rPr lang="en-US" dirty="0" err="1">
                <a:solidFill>
                  <a:srgbClr val="0070C0"/>
                </a:solidFill>
              </a:rPr>
              <a:t>set</a:t>
            </a:r>
            <a:r>
              <a:rPr lang="en-US" dirty="0">
                <a:solidFill>
                  <a:srgbClr val="002060"/>
                </a:solidFill>
              </a:rPr>
              <a:t>("</a:t>
            </a:r>
            <a:r>
              <a:rPr lang="en-US" dirty="0" err="1">
                <a:solidFill>
                  <a:srgbClr val="002060"/>
                </a:solidFill>
              </a:rPr>
              <a:t>B","World</a:t>
            </a:r>
            <a:r>
              <a:rPr lang="en-US" dirty="0">
                <a:solidFill>
                  <a:srgbClr val="002060"/>
                </a:solidFill>
              </a:rPr>
              <a:t>");</a:t>
            </a:r>
          </a:p>
          <a:p>
            <a:r>
              <a:rPr lang="en-US" dirty="0">
                <a:solidFill>
                  <a:srgbClr val="002060"/>
                </a:solidFill>
              </a:rPr>
              <a:t>console.log("A",</a:t>
            </a:r>
            <a:r>
              <a:rPr lang="en-US" dirty="0" err="1">
                <a:solidFill>
                  <a:srgbClr val="002060"/>
                </a:solidFill>
              </a:rPr>
              <a:t>m.</a:t>
            </a:r>
            <a:r>
              <a:rPr lang="en-US" dirty="0" err="1">
                <a:solidFill>
                  <a:srgbClr val="0070C0"/>
                </a:solidFill>
              </a:rPr>
              <a:t>get</a:t>
            </a:r>
            <a:r>
              <a:rPr lang="en-US" dirty="0">
                <a:solidFill>
                  <a:srgbClr val="002060"/>
                </a:solidFill>
              </a:rPr>
              <a:t>("A"));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const</a:t>
            </a:r>
            <a:r>
              <a:rPr lang="en-US" dirty="0">
                <a:solidFill>
                  <a:srgbClr val="002060"/>
                </a:solidFill>
              </a:rPr>
              <a:t> map = </a:t>
            </a:r>
            <a:r>
              <a:rPr lang="en-US" dirty="0">
                <a:solidFill>
                  <a:srgbClr val="0070C0"/>
                </a:solidFill>
              </a:rPr>
              <a:t>new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Map</a:t>
            </a:r>
            <a:r>
              <a:rPr lang="en-US" dirty="0">
                <a:solidFill>
                  <a:srgbClr val="002060"/>
                </a:solidFill>
              </a:rPr>
              <a:t>&lt;</a:t>
            </a:r>
            <a:r>
              <a:rPr lang="en-US" dirty="0" err="1">
                <a:solidFill>
                  <a:srgbClr val="0070C0"/>
                </a:solidFill>
              </a:rPr>
              <a:t>string</a:t>
            </a:r>
            <a:r>
              <a:rPr lang="en-US" dirty="0" err="1">
                <a:solidFill>
                  <a:srgbClr val="002060"/>
                </a:solidFill>
              </a:rPr>
              <a:t>,</a:t>
            </a:r>
            <a:r>
              <a:rPr lang="en-US" dirty="0" err="1">
                <a:solidFill>
                  <a:srgbClr val="0070C0"/>
                </a:solidFill>
              </a:rPr>
              <a:t>string</a:t>
            </a:r>
            <a:r>
              <a:rPr lang="en-US" dirty="0">
                <a:solidFill>
                  <a:srgbClr val="002060"/>
                </a:solidFill>
              </a:rPr>
              <a:t>&gt; ([</a:t>
            </a:r>
          </a:p>
          <a:p>
            <a:r>
              <a:rPr lang="en-US" dirty="0">
                <a:solidFill>
                  <a:srgbClr val="002060"/>
                </a:solidFill>
              </a:rPr>
              <a:t>	["</a:t>
            </a:r>
            <a:r>
              <a:rPr lang="en-US" dirty="0" err="1">
                <a:solidFill>
                  <a:srgbClr val="002060"/>
                </a:solidFill>
              </a:rPr>
              <a:t>A","Hello</a:t>
            </a:r>
            <a:r>
              <a:rPr lang="en-US" dirty="0">
                <a:solidFill>
                  <a:srgbClr val="002060"/>
                </a:solidFill>
              </a:rPr>
              <a:t>"],</a:t>
            </a:r>
          </a:p>
          <a:p>
            <a:r>
              <a:rPr lang="en-US" dirty="0">
                <a:solidFill>
                  <a:srgbClr val="002060"/>
                </a:solidFill>
              </a:rPr>
              <a:t>	["</a:t>
            </a:r>
            <a:r>
              <a:rPr lang="en-US" dirty="0" err="1">
                <a:solidFill>
                  <a:srgbClr val="002060"/>
                </a:solidFill>
              </a:rPr>
              <a:t>B","World</a:t>
            </a:r>
            <a:r>
              <a:rPr lang="en-US" dirty="0">
                <a:solidFill>
                  <a:srgbClr val="002060"/>
                </a:solidFill>
              </a:rPr>
              <a:t>"]</a:t>
            </a:r>
          </a:p>
          <a:p>
            <a:r>
              <a:rPr lang="en-US" dirty="0">
                <a:solidFill>
                  <a:srgbClr val="002060"/>
                </a:solidFill>
              </a:rPr>
              <a:t>]);</a:t>
            </a:r>
          </a:p>
          <a:p>
            <a:r>
              <a:rPr lang="en-US" dirty="0">
                <a:solidFill>
                  <a:srgbClr val="002060"/>
                </a:solidFill>
              </a:rPr>
              <a:t>console.log("</a:t>
            </a:r>
            <a:r>
              <a:rPr lang="en-US" dirty="0" err="1">
                <a:solidFill>
                  <a:srgbClr val="002060"/>
                </a:solidFill>
              </a:rPr>
              <a:t>map",map</a:t>
            </a:r>
            <a:r>
              <a:rPr lang="en-US" dirty="0">
                <a:solidFill>
                  <a:srgbClr val="002060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76840830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Utility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Map</a:t>
            </a:r>
            <a:r>
              <a:rPr lang="en-US" dirty="0"/>
              <a:t>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4AB7129-A0F2-6886-1EB0-502F8BE835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9578412"/>
              </p:ext>
            </p:extLst>
          </p:nvPr>
        </p:nvGraphicFramePr>
        <p:xfrm>
          <a:off x="2339752" y="2316598"/>
          <a:ext cx="6048672" cy="4136738"/>
        </p:xfrm>
        <a:graphic>
          <a:graphicData uri="http://schemas.openxmlformats.org/drawingml/2006/table">
            <a:tbl>
              <a:tblPr/>
              <a:tblGrid>
                <a:gridCol w="2016224">
                  <a:extLst>
                    <a:ext uri="{9D8B030D-6E8A-4147-A177-3AD203B41FA5}">
                      <a16:colId xmlns:a16="http://schemas.microsoft.com/office/drawing/2014/main" val="3182031102"/>
                    </a:ext>
                  </a:extLst>
                </a:gridCol>
                <a:gridCol w="4032448">
                  <a:extLst>
                    <a:ext uri="{9D8B030D-6E8A-4147-A177-3AD203B41FA5}">
                      <a16:colId xmlns:a16="http://schemas.microsoft.com/office/drawing/2014/main" val="646578665"/>
                    </a:ext>
                  </a:extLst>
                </a:gridCol>
              </a:tblGrid>
              <a:tr h="211251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Methods</a:t>
                      </a:r>
                    </a:p>
                  </a:txBody>
                  <a:tcPr marL="51070" marR="51070" marT="51070" marB="51070">
                    <a:lnL w="7620" cap="flat" cmpd="sng" algn="ctr">
                      <a:solidFill>
                        <a:srgbClr val="50D1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0D1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0D1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Descriptions</a:t>
                      </a:r>
                    </a:p>
                  </a:txBody>
                  <a:tcPr marL="51070" marR="51070" marT="51070" marB="51070">
                    <a:lnL w="7620" cap="flat" cmpd="sng" algn="ctr">
                      <a:solidFill>
                        <a:srgbClr val="50D1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0D1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0D1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8914022"/>
                  </a:ext>
                </a:extLst>
              </a:tr>
              <a:tr h="436587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map.set</a:t>
                      </a:r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(key, value)</a:t>
                      </a:r>
                    </a:p>
                  </a:txBody>
                  <a:tcPr marL="34047" marR="34047" marT="34047" marB="34047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is used to add entries in the map.</a:t>
                      </a:r>
                    </a:p>
                  </a:txBody>
                  <a:tcPr marL="34047" marR="34047" marT="34047" marB="34047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1299652"/>
                  </a:ext>
                </a:extLst>
              </a:tr>
              <a:tr h="1070341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map.get</a:t>
                      </a:r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(key)</a:t>
                      </a:r>
                    </a:p>
                  </a:txBody>
                  <a:tcPr marL="34047" marR="34047" marT="34047" marB="34047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is used to retrieve entries from the map. It returns undefined if the key does not exist in the map.</a:t>
                      </a:r>
                    </a:p>
                  </a:txBody>
                  <a:tcPr marL="34047" marR="34047" marT="34047" marB="34047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878617"/>
                  </a:ext>
                </a:extLst>
              </a:tr>
              <a:tr h="816839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map.has</a:t>
                      </a:r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(key)</a:t>
                      </a:r>
                    </a:p>
                  </a:txBody>
                  <a:tcPr marL="34047" marR="34047" marT="34047" marB="34047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returns true if the key is present in the map. Otherwise, it returns false.</a:t>
                      </a:r>
                    </a:p>
                  </a:txBody>
                  <a:tcPr marL="34047" marR="34047" marT="34047" marB="34047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3583815"/>
                  </a:ext>
                </a:extLst>
              </a:tr>
              <a:tr h="563337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map.delete</a:t>
                      </a:r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(key)</a:t>
                      </a:r>
                    </a:p>
                  </a:txBody>
                  <a:tcPr marL="34047" marR="34047" marT="34047" marB="34047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is used to remove the entries by the key.</a:t>
                      </a:r>
                    </a:p>
                  </a:txBody>
                  <a:tcPr marL="34047" marR="34047" marT="34047" marB="34047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5821949"/>
                  </a:ext>
                </a:extLst>
              </a:tr>
              <a:tr h="436587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map.size</a:t>
                      </a:r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()</a:t>
                      </a:r>
                    </a:p>
                  </a:txBody>
                  <a:tcPr marL="34047" marR="34047" marT="34047" marB="34047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is used to returns the size of the map.</a:t>
                      </a:r>
                    </a:p>
                  </a:txBody>
                  <a:tcPr marL="34047" marR="34047" marT="34047" marB="34047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4130590"/>
                  </a:ext>
                </a:extLst>
              </a:tr>
              <a:tr h="436587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map.clear</a:t>
                      </a:r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()</a:t>
                      </a:r>
                    </a:p>
                  </a:txBody>
                  <a:tcPr marL="34047" marR="34047" marT="34047" marB="34047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removes everything from the map.</a:t>
                      </a:r>
                    </a:p>
                  </a:txBody>
                  <a:tcPr marL="34047" marR="34047" marT="34047" marB="34047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79179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64343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A62ECC-6E80-8605-6C3F-7B1BE27C54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F1277-4970-50A9-76F6-539BF7E6D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Utility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A8D1F-C92F-C1F1-52BB-E025856B9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Map</a:t>
            </a:r>
          </a:p>
          <a:p>
            <a:pPr lvl="1"/>
            <a:r>
              <a:rPr lang="en-US" dirty="0"/>
              <a:t>Iteration on Map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0BABEF-D1A2-C9D5-4FD6-433713516EE5}"/>
              </a:ext>
            </a:extLst>
          </p:cNvPr>
          <p:cNvSpPr/>
          <p:nvPr/>
        </p:nvSpPr>
        <p:spPr>
          <a:xfrm>
            <a:off x="2483768" y="2564904"/>
            <a:ext cx="6449920" cy="41764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const</a:t>
            </a:r>
            <a:r>
              <a:rPr lang="en-US" dirty="0">
                <a:solidFill>
                  <a:schemeClr val="tx1"/>
                </a:solidFill>
              </a:rPr>
              <a:t> m = </a:t>
            </a:r>
            <a:r>
              <a:rPr lang="en-US" dirty="0">
                <a:solidFill>
                  <a:srgbClr val="0070C0"/>
                </a:solidFill>
              </a:rPr>
              <a:t>new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Map</a:t>
            </a:r>
            <a:r>
              <a:rPr lang="en-US" dirty="0">
                <a:solidFill>
                  <a:schemeClr val="tx1"/>
                </a:solidFill>
              </a:rPr>
              <a:t>&lt;</a:t>
            </a:r>
            <a:r>
              <a:rPr lang="en-US" dirty="0" err="1">
                <a:solidFill>
                  <a:srgbClr val="0070C0"/>
                </a:solidFill>
              </a:rPr>
              <a:t>string</a:t>
            </a:r>
            <a:r>
              <a:rPr lang="en-US" dirty="0" err="1">
                <a:solidFill>
                  <a:schemeClr val="tx1"/>
                </a:solidFill>
              </a:rPr>
              <a:t>,</a:t>
            </a:r>
            <a:r>
              <a:rPr lang="en-US" dirty="0" err="1">
                <a:solidFill>
                  <a:srgbClr val="0070C0"/>
                </a:solidFill>
              </a:rPr>
              <a:t>string</a:t>
            </a:r>
            <a:r>
              <a:rPr lang="en-US" dirty="0">
                <a:solidFill>
                  <a:schemeClr val="tx1"/>
                </a:solidFill>
              </a:rPr>
              <a:t>&gt;();</a:t>
            </a:r>
          </a:p>
          <a:p>
            <a:r>
              <a:rPr lang="en-US" dirty="0" err="1">
                <a:solidFill>
                  <a:schemeClr val="tx1"/>
                </a:solidFill>
              </a:rPr>
              <a:t>m.</a:t>
            </a:r>
            <a:r>
              <a:rPr lang="en-US" dirty="0" err="1">
                <a:solidFill>
                  <a:srgbClr val="0070C0"/>
                </a:solidFill>
              </a:rPr>
              <a:t>set</a:t>
            </a:r>
            <a:r>
              <a:rPr lang="en-US" dirty="0">
                <a:solidFill>
                  <a:schemeClr val="tx1"/>
                </a:solidFill>
              </a:rPr>
              <a:t>("</a:t>
            </a:r>
            <a:r>
              <a:rPr lang="en-US" dirty="0" err="1">
                <a:solidFill>
                  <a:schemeClr val="tx1"/>
                </a:solidFill>
              </a:rPr>
              <a:t>A","Hello</a:t>
            </a:r>
            <a:r>
              <a:rPr lang="en-US" dirty="0">
                <a:solidFill>
                  <a:schemeClr val="tx1"/>
                </a:solidFill>
              </a:rPr>
              <a:t>");</a:t>
            </a:r>
          </a:p>
          <a:p>
            <a:r>
              <a:rPr lang="en-US" dirty="0" err="1">
                <a:solidFill>
                  <a:schemeClr val="tx1"/>
                </a:solidFill>
              </a:rPr>
              <a:t>m.</a:t>
            </a:r>
            <a:r>
              <a:rPr lang="en-US" dirty="0" err="1">
                <a:solidFill>
                  <a:srgbClr val="0070C0"/>
                </a:solidFill>
              </a:rPr>
              <a:t>set</a:t>
            </a:r>
            <a:r>
              <a:rPr lang="en-US" dirty="0">
                <a:solidFill>
                  <a:schemeClr val="tx1"/>
                </a:solidFill>
              </a:rPr>
              <a:t>("</a:t>
            </a:r>
            <a:r>
              <a:rPr lang="en-US" dirty="0" err="1">
                <a:solidFill>
                  <a:schemeClr val="tx1"/>
                </a:solidFill>
              </a:rPr>
              <a:t>B","World</a:t>
            </a:r>
            <a:r>
              <a:rPr lang="en-US" dirty="0">
                <a:solidFill>
                  <a:schemeClr val="tx1"/>
                </a:solidFill>
              </a:rPr>
              <a:t>");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m.</a:t>
            </a:r>
            <a:r>
              <a:rPr lang="en-US" dirty="0" err="1">
                <a:solidFill>
                  <a:srgbClr val="0070C0"/>
                </a:solidFill>
              </a:rPr>
              <a:t>forEach</a:t>
            </a:r>
            <a:r>
              <a:rPr lang="en-US" dirty="0">
                <a:solidFill>
                  <a:schemeClr val="tx1"/>
                </a:solidFill>
              </a:rPr>
              <a:t>((</a:t>
            </a:r>
            <a:r>
              <a:rPr lang="en-US" dirty="0" err="1">
                <a:solidFill>
                  <a:schemeClr val="tx1"/>
                </a:solidFill>
              </a:rPr>
              <a:t>value,key</a:t>
            </a:r>
            <a:r>
              <a:rPr lang="en-US" dirty="0">
                <a:solidFill>
                  <a:schemeClr val="tx1"/>
                </a:solidFill>
              </a:rPr>
              <a:t>) =&gt; console.log(key+"="+value));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for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0070C0"/>
                </a:solidFill>
              </a:rPr>
              <a:t>let</a:t>
            </a:r>
            <a:r>
              <a:rPr lang="en-US" dirty="0">
                <a:solidFill>
                  <a:schemeClr val="tx1"/>
                </a:solidFill>
              </a:rPr>
              <a:t> key </a:t>
            </a:r>
            <a:r>
              <a:rPr lang="en-US" dirty="0">
                <a:solidFill>
                  <a:srgbClr val="0070C0"/>
                </a:solidFill>
              </a:rPr>
              <a:t>of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m.</a:t>
            </a:r>
            <a:r>
              <a:rPr lang="en-US" dirty="0" err="1">
                <a:solidFill>
                  <a:srgbClr val="0070C0"/>
                </a:solidFill>
              </a:rPr>
              <a:t>keys</a:t>
            </a:r>
            <a:r>
              <a:rPr lang="en-US" dirty="0">
                <a:solidFill>
                  <a:schemeClr val="tx1"/>
                </a:solidFill>
              </a:rPr>
              <a:t>()) { console.log(key+"="+</a:t>
            </a:r>
            <a:r>
              <a:rPr lang="en-US" dirty="0" err="1">
                <a:solidFill>
                  <a:schemeClr val="tx1"/>
                </a:solidFill>
              </a:rPr>
              <a:t>m.get</a:t>
            </a:r>
            <a:r>
              <a:rPr lang="en-US" dirty="0">
                <a:solidFill>
                  <a:schemeClr val="tx1"/>
                </a:solidFill>
              </a:rPr>
              <a:t>(key)); }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for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0070C0"/>
                </a:solidFill>
              </a:rPr>
              <a:t>let</a:t>
            </a:r>
            <a:r>
              <a:rPr lang="en-US" dirty="0">
                <a:solidFill>
                  <a:schemeClr val="tx1"/>
                </a:solidFill>
              </a:rPr>
              <a:t> value </a:t>
            </a:r>
            <a:r>
              <a:rPr lang="en-US" dirty="0">
                <a:solidFill>
                  <a:srgbClr val="0070C0"/>
                </a:solidFill>
              </a:rPr>
              <a:t>of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m.</a:t>
            </a:r>
            <a:r>
              <a:rPr lang="en-US" dirty="0" err="1">
                <a:solidFill>
                  <a:srgbClr val="0070C0"/>
                </a:solidFill>
              </a:rPr>
              <a:t>values</a:t>
            </a:r>
            <a:r>
              <a:rPr lang="en-US" dirty="0">
                <a:solidFill>
                  <a:schemeClr val="tx1"/>
                </a:solidFill>
              </a:rPr>
              <a:t>()) { console.log(value); }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for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0070C0"/>
                </a:solidFill>
              </a:rPr>
              <a:t>let</a:t>
            </a:r>
            <a:r>
              <a:rPr lang="en-US" dirty="0">
                <a:solidFill>
                  <a:schemeClr val="tx1"/>
                </a:solidFill>
              </a:rPr>
              <a:t> [</a:t>
            </a:r>
            <a:r>
              <a:rPr lang="en-US" dirty="0" err="1">
                <a:solidFill>
                  <a:schemeClr val="tx1"/>
                </a:solidFill>
              </a:rPr>
              <a:t>key,value</a:t>
            </a:r>
            <a:r>
              <a:rPr lang="en-US" dirty="0">
                <a:solidFill>
                  <a:schemeClr val="tx1"/>
                </a:solidFill>
              </a:rPr>
              <a:t>] </a:t>
            </a:r>
            <a:r>
              <a:rPr lang="en-US" dirty="0">
                <a:solidFill>
                  <a:srgbClr val="0070C0"/>
                </a:solidFill>
              </a:rPr>
              <a:t>of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m.</a:t>
            </a:r>
            <a:r>
              <a:rPr lang="en-US" dirty="0" err="1">
                <a:solidFill>
                  <a:srgbClr val="0070C0"/>
                </a:solidFill>
              </a:rPr>
              <a:t>entries</a:t>
            </a:r>
            <a:r>
              <a:rPr lang="en-US" dirty="0">
                <a:solidFill>
                  <a:schemeClr val="tx1"/>
                </a:solidFill>
              </a:rPr>
              <a:t>()) { console.log(key+"="+value); }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for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0070C0"/>
                </a:solidFill>
              </a:rPr>
              <a:t>let</a:t>
            </a:r>
            <a:r>
              <a:rPr lang="en-US" dirty="0">
                <a:solidFill>
                  <a:schemeClr val="tx1"/>
                </a:solidFill>
              </a:rPr>
              <a:t> it = </a:t>
            </a:r>
            <a:r>
              <a:rPr lang="en-US" dirty="0" err="1">
                <a:solidFill>
                  <a:schemeClr val="tx1"/>
                </a:solidFill>
              </a:rPr>
              <a:t>m.</a:t>
            </a:r>
            <a:r>
              <a:rPr lang="en-US" dirty="0" err="1">
                <a:solidFill>
                  <a:srgbClr val="0070C0"/>
                </a:solidFill>
              </a:rPr>
              <a:t>entries</a:t>
            </a:r>
            <a:r>
              <a:rPr lang="en-US" dirty="0">
                <a:solidFill>
                  <a:schemeClr val="tx1"/>
                </a:solidFill>
              </a:rPr>
              <a:t>(), </a:t>
            </a:r>
            <a:r>
              <a:rPr lang="en-US" dirty="0" err="1">
                <a:solidFill>
                  <a:schemeClr val="tx1"/>
                </a:solidFill>
              </a:rPr>
              <a:t>val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>
                <a:solidFill>
                  <a:srgbClr val="0070C0"/>
                </a:solidFill>
              </a:rPr>
              <a:t>null</a:t>
            </a:r>
            <a:r>
              <a:rPr lang="en-US" dirty="0">
                <a:solidFill>
                  <a:schemeClr val="tx1"/>
                </a:solidFill>
              </a:rPr>
              <a:t>; </a:t>
            </a:r>
            <a:r>
              <a:rPr lang="en-US" dirty="0" err="1">
                <a:solidFill>
                  <a:schemeClr val="tx1"/>
                </a:solidFill>
              </a:rPr>
              <a:t>val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 err="1">
                <a:solidFill>
                  <a:schemeClr val="tx1"/>
                </a:solidFill>
              </a:rPr>
              <a:t>it.</a:t>
            </a:r>
            <a:r>
              <a:rPr lang="en-US" dirty="0" err="1">
                <a:solidFill>
                  <a:srgbClr val="0070C0"/>
                </a:solidFill>
              </a:rPr>
              <a:t>next</a:t>
            </a:r>
            <a:r>
              <a:rPr lang="en-US" dirty="0">
                <a:solidFill>
                  <a:schemeClr val="tx1"/>
                </a:solidFill>
              </a:rPr>
              <a:t>().</a:t>
            </a:r>
            <a:r>
              <a:rPr lang="en-US" dirty="0">
                <a:solidFill>
                  <a:srgbClr val="0070C0"/>
                </a:solidFill>
              </a:rPr>
              <a:t>value</a:t>
            </a:r>
            <a:r>
              <a:rPr lang="en-US" dirty="0">
                <a:solidFill>
                  <a:schemeClr val="tx1"/>
                </a:solidFill>
              </a:rPr>
              <a:t>;) {</a:t>
            </a:r>
          </a:p>
          <a:p>
            <a:r>
              <a:rPr lang="en-US" dirty="0">
                <a:solidFill>
                  <a:schemeClr val="tx1"/>
                </a:solidFill>
              </a:rPr>
              <a:t>	let [</a:t>
            </a:r>
            <a:r>
              <a:rPr lang="en-US" dirty="0" err="1">
                <a:solidFill>
                  <a:schemeClr val="tx1"/>
                </a:solidFill>
              </a:rPr>
              <a:t>key,value</a:t>
            </a:r>
            <a:r>
              <a:rPr lang="en-US" dirty="0">
                <a:solidFill>
                  <a:schemeClr val="tx1"/>
                </a:solidFill>
              </a:rPr>
              <a:t>] = </a:t>
            </a:r>
            <a:r>
              <a:rPr lang="en-US" dirty="0" err="1">
                <a:solidFill>
                  <a:schemeClr val="tx1"/>
                </a:solidFill>
              </a:rPr>
              <a:t>val</a:t>
            </a:r>
            <a:r>
              <a:rPr lang="en-US" dirty="0">
                <a:solidFill>
                  <a:schemeClr val="tx1"/>
                </a:solidFill>
              </a:rPr>
              <a:t>; console.log(</a:t>
            </a:r>
            <a:r>
              <a:rPr lang="en-US" dirty="0" err="1">
                <a:solidFill>
                  <a:schemeClr val="tx1"/>
                </a:solidFill>
              </a:rPr>
              <a:t>key,value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45635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 can be declared using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var</a:t>
            </a:r>
            <a:r>
              <a:rPr lang="en-US" dirty="0"/>
              <a:t> scope rules remain the same as java script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let</a:t>
            </a:r>
            <a:r>
              <a:rPr lang="en-US" dirty="0"/>
              <a:t> scope in their containing block</a:t>
            </a:r>
          </a:p>
          <a:p>
            <a:pPr lvl="2"/>
            <a:r>
              <a:rPr lang="en-US" dirty="0"/>
              <a:t>cannot be read or write to before they are declared</a:t>
            </a:r>
          </a:p>
          <a:p>
            <a:pPr lvl="2"/>
            <a:r>
              <a:rPr lang="en-US" dirty="0"/>
              <a:t>cannot be re-declared 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const</a:t>
            </a:r>
            <a:r>
              <a:rPr lang="en-US" dirty="0"/>
              <a:t> a constant where it’s value cannot be changed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2066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Utility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Symbol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Symbol</a:t>
            </a:r>
            <a:r>
              <a:rPr lang="en-US" dirty="0"/>
              <a:t> is a primitive data type and every symbol is unique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375C7A-1567-1BFE-7A1C-F019D8010D26}"/>
              </a:ext>
            </a:extLst>
          </p:cNvPr>
          <p:cNvSpPr/>
          <p:nvPr/>
        </p:nvSpPr>
        <p:spPr>
          <a:xfrm>
            <a:off x="2483768" y="3212976"/>
            <a:ext cx="6336704" cy="26642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const</a:t>
            </a:r>
            <a:r>
              <a:rPr lang="en-US" dirty="0">
                <a:solidFill>
                  <a:srgbClr val="002060"/>
                </a:solidFill>
              </a:rPr>
              <a:t> sym1 = </a:t>
            </a:r>
            <a:r>
              <a:rPr lang="en-US" dirty="0">
                <a:solidFill>
                  <a:srgbClr val="0070C0"/>
                </a:solidFill>
              </a:rPr>
              <a:t>Symbol</a:t>
            </a:r>
            <a:r>
              <a:rPr lang="en-US" dirty="0">
                <a:solidFill>
                  <a:srgbClr val="002060"/>
                </a:solidFill>
              </a:rPr>
              <a:t>();</a:t>
            </a:r>
          </a:p>
          <a:p>
            <a:r>
              <a:rPr lang="en-US" dirty="0">
                <a:solidFill>
                  <a:srgbClr val="0070C0"/>
                </a:solidFill>
              </a:rPr>
              <a:t>const</a:t>
            </a:r>
            <a:r>
              <a:rPr lang="en-US" dirty="0">
                <a:solidFill>
                  <a:srgbClr val="002060"/>
                </a:solidFill>
              </a:rPr>
              <a:t> sym2 = </a:t>
            </a:r>
            <a:r>
              <a:rPr lang="en-US" dirty="0">
                <a:solidFill>
                  <a:srgbClr val="0070C0"/>
                </a:solidFill>
              </a:rPr>
              <a:t>Symbol</a:t>
            </a:r>
            <a:r>
              <a:rPr lang="en-US" dirty="0">
                <a:solidFill>
                  <a:srgbClr val="002060"/>
                </a:solidFill>
              </a:rPr>
              <a:t>();</a:t>
            </a:r>
          </a:p>
          <a:p>
            <a:r>
              <a:rPr lang="en-US" dirty="0">
                <a:solidFill>
                  <a:srgbClr val="0070C0"/>
                </a:solidFill>
              </a:rPr>
              <a:t>const</a:t>
            </a:r>
            <a:r>
              <a:rPr lang="en-US" dirty="0">
                <a:solidFill>
                  <a:srgbClr val="002060"/>
                </a:solidFill>
              </a:rPr>
              <a:t> sym3 = </a:t>
            </a:r>
            <a:r>
              <a:rPr lang="en-US" dirty="0">
                <a:solidFill>
                  <a:srgbClr val="0070C0"/>
                </a:solidFill>
              </a:rPr>
              <a:t>Symbol</a:t>
            </a:r>
            <a:r>
              <a:rPr lang="en-US" dirty="0">
                <a:solidFill>
                  <a:srgbClr val="002060"/>
                </a:solidFill>
              </a:rPr>
              <a:t>("Symbol");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console.log("sym1",sym1); //Symbol()</a:t>
            </a:r>
          </a:p>
          <a:p>
            <a:r>
              <a:rPr lang="en-US" dirty="0">
                <a:solidFill>
                  <a:srgbClr val="002060"/>
                </a:solidFill>
              </a:rPr>
              <a:t>console.log("sym3",sym3); //Symbol(Symbol)</a:t>
            </a:r>
          </a:p>
          <a:p>
            <a:r>
              <a:rPr lang="en-US" dirty="0">
                <a:solidFill>
                  <a:srgbClr val="002060"/>
                </a:solidFill>
              </a:rPr>
              <a:t>//console.log(sym1==sym2); //ERROR</a:t>
            </a:r>
          </a:p>
          <a:p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970448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Utility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Symbol</a:t>
            </a:r>
            <a:r>
              <a:rPr lang="en-US" dirty="0"/>
              <a:t>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375C7A-1567-1BFE-7A1C-F019D8010D26}"/>
              </a:ext>
            </a:extLst>
          </p:cNvPr>
          <p:cNvSpPr/>
          <p:nvPr/>
        </p:nvSpPr>
        <p:spPr>
          <a:xfrm>
            <a:off x="1979712" y="2204863"/>
            <a:ext cx="6840760" cy="43265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const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symColor</a:t>
            </a:r>
            <a:r>
              <a:rPr lang="en-US" dirty="0">
                <a:solidFill>
                  <a:srgbClr val="002060"/>
                </a:solidFill>
              </a:rPr>
              <a:t> = </a:t>
            </a:r>
            <a:r>
              <a:rPr lang="en-US" dirty="0">
                <a:solidFill>
                  <a:srgbClr val="0070C0"/>
                </a:solidFill>
              </a:rPr>
              <a:t>Symbol</a:t>
            </a:r>
            <a:r>
              <a:rPr lang="en-US" dirty="0">
                <a:solidFill>
                  <a:srgbClr val="002060"/>
                </a:solidFill>
              </a:rPr>
              <a:t>("color");</a:t>
            </a:r>
          </a:p>
          <a:p>
            <a:r>
              <a:rPr lang="en-US" dirty="0">
                <a:solidFill>
                  <a:srgbClr val="0070C0"/>
                </a:solidFill>
              </a:rPr>
              <a:t>const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symPrint</a:t>
            </a:r>
            <a:r>
              <a:rPr lang="en-US" dirty="0">
                <a:solidFill>
                  <a:srgbClr val="002060"/>
                </a:solidFill>
              </a:rPr>
              <a:t> = </a:t>
            </a:r>
            <a:r>
              <a:rPr lang="en-US" dirty="0">
                <a:solidFill>
                  <a:srgbClr val="0070C0"/>
                </a:solidFill>
              </a:rPr>
              <a:t>Symbol</a:t>
            </a:r>
            <a:r>
              <a:rPr lang="en-US" dirty="0">
                <a:solidFill>
                  <a:srgbClr val="002060"/>
                </a:solidFill>
              </a:rPr>
              <a:t>("print");</a:t>
            </a:r>
          </a:p>
          <a:p>
            <a:r>
              <a:rPr lang="en-US" dirty="0">
                <a:solidFill>
                  <a:srgbClr val="0070C0"/>
                </a:solidFill>
              </a:rPr>
              <a:t>const</a:t>
            </a:r>
            <a:r>
              <a:rPr lang="en-US" dirty="0">
                <a:solidFill>
                  <a:srgbClr val="002060"/>
                </a:solidFill>
              </a:rPr>
              <a:t> car = {</a:t>
            </a:r>
          </a:p>
          <a:p>
            <a:r>
              <a:rPr lang="en-US" dirty="0">
                <a:solidFill>
                  <a:srgbClr val="002060"/>
                </a:solidFill>
              </a:rPr>
              <a:t>	year: 2001,</a:t>
            </a:r>
          </a:p>
          <a:p>
            <a:r>
              <a:rPr lang="en-US" dirty="0">
                <a:solidFill>
                  <a:srgbClr val="002060"/>
                </a:solidFill>
              </a:rPr>
              <a:t>	type: "Toyota",</a:t>
            </a:r>
          </a:p>
          <a:p>
            <a:r>
              <a:rPr lang="en-US" dirty="0">
                <a:solidFill>
                  <a:srgbClr val="002060"/>
                </a:solidFill>
              </a:rPr>
              <a:t>	[</a:t>
            </a:r>
            <a:r>
              <a:rPr lang="en-US" dirty="0" err="1">
                <a:solidFill>
                  <a:srgbClr val="002060"/>
                </a:solidFill>
              </a:rPr>
              <a:t>symColor</a:t>
            </a:r>
            <a:r>
              <a:rPr lang="en-US" dirty="0">
                <a:solidFill>
                  <a:srgbClr val="002060"/>
                </a:solidFill>
              </a:rPr>
              <a:t>]: "Black",</a:t>
            </a:r>
          </a:p>
          <a:p>
            <a:r>
              <a:rPr lang="en-US" dirty="0">
                <a:solidFill>
                  <a:srgbClr val="002060"/>
                </a:solidFill>
              </a:rPr>
              <a:t>	[</a:t>
            </a:r>
            <a:r>
              <a:rPr lang="en-US" dirty="0" err="1">
                <a:solidFill>
                  <a:srgbClr val="002060"/>
                </a:solidFill>
              </a:rPr>
              <a:t>symPrint</a:t>
            </a:r>
            <a:r>
              <a:rPr lang="en-US" dirty="0">
                <a:solidFill>
                  <a:srgbClr val="002060"/>
                </a:solidFill>
              </a:rPr>
              <a:t>]: </a:t>
            </a:r>
            <a:r>
              <a:rPr lang="en-US" dirty="0">
                <a:solidFill>
                  <a:srgbClr val="0070C0"/>
                </a:solidFill>
              </a:rPr>
              <a:t>function</a:t>
            </a:r>
            <a:r>
              <a:rPr lang="en-US" dirty="0">
                <a:solidFill>
                  <a:srgbClr val="002060"/>
                </a:solidFill>
              </a:rPr>
              <a:t>() {</a:t>
            </a:r>
          </a:p>
          <a:p>
            <a:r>
              <a:rPr lang="en-US" dirty="0">
                <a:solidFill>
                  <a:srgbClr val="002060"/>
                </a:solidFill>
              </a:rPr>
              <a:t>		console.log(</a:t>
            </a:r>
            <a:r>
              <a:rPr lang="en-US" dirty="0" err="1">
                <a:solidFill>
                  <a:srgbClr val="0070C0"/>
                </a:solidFill>
              </a:rPr>
              <a:t>this</a:t>
            </a:r>
            <a:r>
              <a:rPr lang="en-US" dirty="0" err="1">
                <a:solidFill>
                  <a:srgbClr val="002060"/>
                </a:solidFill>
              </a:rPr>
              <a:t>.type</a:t>
            </a:r>
            <a:r>
              <a:rPr lang="en-US" dirty="0">
                <a:solidFill>
                  <a:srgbClr val="002060"/>
                </a:solidFill>
              </a:rPr>
              <a:t>+" color "+</a:t>
            </a:r>
            <a:r>
              <a:rPr lang="en-US" dirty="0">
                <a:solidFill>
                  <a:srgbClr val="0070C0"/>
                </a:solidFill>
              </a:rPr>
              <a:t>this</a:t>
            </a:r>
            <a:r>
              <a:rPr lang="en-US" dirty="0">
                <a:solidFill>
                  <a:srgbClr val="002060"/>
                </a:solidFill>
              </a:rPr>
              <a:t>[</a:t>
            </a:r>
            <a:r>
              <a:rPr lang="en-US" dirty="0" err="1">
                <a:solidFill>
                  <a:srgbClr val="002060"/>
                </a:solidFill>
              </a:rPr>
              <a:t>symColor</a:t>
            </a:r>
            <a:r>
              <a:rPr lang="en-US" dirty="0">
                <a:solidFill>
                  <a:srgbClr val="002060"/>
                </a:solidFill>
              </a:rPr>
              <a:t>]);</a:t>
            </a:r>
          </a:p>
          <a:p>
            <a:r>
              <a:rPr lang="en-US" dirty="0">
                <a:solidFill>
                  <a:srgbClr val="002060"/>
                </a:solidFill>
              </a:rPr>
              <a:t>	}</a:t>
            </a:r>
          </a:p>
          <a:p>
            <a:r>
              <a:rPr lang="en-US" dirty="0">
                <a:solidFill>
                  <a:srgbClr val="002060"/>
                </a:solidFill>
              </a:rPr>
              <a:t>};</a:t>
            </a:r>
          </a:p>
          <a:p>
            <a:r>
              <a:rPr lang="en-US" dirty="0">
                <a:solidFill>
                  <a:srgbClr val="002060"/>
                </a:solidFill>
              </a:rPr>
              <a:t>console.log("car",</a:t>
            </a:r>
            <a:r>
              <a:rPr lang="en-US" dirty="0" err="1">
                <a:solidFill>
                  <a:srgbClr val="002060"/>
                </a:solidFill>
              </a:rPr>
              <a:t>JSON.stringify</a:t>
            </a:r>
            <a:r>
              <a:rPr lang="en-US" dirty="0">
                <a:solidFill>
                  <a:srgbClr val="002060"/>
                </a:solidFill>
              </a:rPr>
              <a:t>(car)); //{"year":2001,"type":"Toyota"}</a:t>
            </a:r>
          </a:p>
          <a:p>
            <a:r>
              <a:rPr lang="en-US" dirty="0">
                <a:solidFill>
                  <a:srgbClr val="002060"/>
                </a:solidFill>
              </a:rPr>
              <a:t>console.log("</a:t>
            </a:r>
            <a:r>
              <a:rPr lang="en-US" dirty="0" err="1">
                <a:solidFill>
                  <a:srgbClr val="002060"/>
                </a:solidFill>
              </a:rPr>
              <a:t>color",car</a:t>
            </a:r>
            <a:r>
              <a:rPr lang="en-US" dirty="0">
                <a:solidFill>
                  <a:srgbClr val="002060"/>
                </a:solidFill>
              </a:rPr>
              <a:t>[</a:t>
            </a:r>
            <a:r>
              <a:rPr lang="en-US" dirty="0" err="1">
                <a:solidFill>
                  <a:srgbClr val="002060"/>
                </a:solidFill>
              </a:rPr>
              <a:t>symColor</a:t>
            </a:r>
            <a:r>
              <a:rPr lang="en-US" dirty="0">
                <a:solidFill>
                  <a:srgbClr val="002060"/>
                </a:solidFill>
              </a:rPr>
              <a:t>]);</a:t>
            </a:r>
          </a:p>
          <a:p>
            <a:r>
              <a:rPr lang="en-US" dirty="0">
                <a:solidFill>
                  <a:srgbClr val="002060"/>
                </a:solidFill>
              </a:rPr>
              <a:t>//console.log("</a:t>
            </a:r>
            <a:r>
              <a:rPr lang="en-US" dirty="0" err="1">
                <a:solidFill>
                  <a:srgbClr val="002060"/>
                </a:solidFill>
              </a:rPr>
              <a:t>color",car</a:t>
            </a:r>
            <a:r>
              <a:rPr lang="en-US" dirty="0">
                <a:solidFill>
                  <a:srgbClr val="002060"/>
                </a:solidFill>
              </a:rPr>
              <a:t>["color"]); //ERROR</a:t>
            </a:r>
          </a:p>
          <a:p>
            <a:r>
              <a:rPr lang="en-US" dirty="0">
                <a:solidFill>
                  <a:srgbClr val="002060"/>
                </a:solidFill>
              </a:rPr>
              <a:t>car[</a:t>
            </a:r>
            <a:r>
              <a:rPr lang="en-US" dirty="0" err="1">
                <a:solidFill>
                  <a:srgbClr val="002060"/>
                </a:solidFill>
              </a:rPr>
              <a:t>symPrint</a:t>
            </a:r>
            <a:r>
              <a:rPr lang="en-US" dirty="0">
                <a:solidFill>
                  <a:srgbClr val="002060"/>
                </a:solidFill>
              </a:rPr>
              <a:t>]();</a:t>
            </a:r>
          </a:p>
        </p:txBody>
      </p:sp>
    </p:spTree>
    <p:extLst>
      <p:ext uri="{BB962C8B-B14F-4D97-AF65-F5344CB8AC3E}">
        <p14:creationId xmlns:p14="http://schemas.microsoft.com/office/powerpoint/2010/main" val="16187002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rgbClr val="0070C0"/>
                </a:solidFill>
              </a:rPr>
              <a:t>keyof</a:t>
            </a:r>
            <a:endParaRPr lang="en-US" dirty="0">
              <a:solidFill>
                <a:srgbClr val="0070C0"/>
              </a:solidFill>
            </a:endParaRPr>
          </a:p>
          <a:p>
            <a:pPr lvl="1"/>
            <a:r>
              <a:rPr lang="en-US" dirty="0" err="1">
                <a:solidFill>
                  <a:srgbClr val="0070C0"/>
                </a:solidFill>
              </a:rPr>
              <a:t>keyof</a:t>
            </a:r>
            <a:r>
              <a:rPr lang="en-US" dirty="0"/>
              <a:t> operator takes an object type and produces a string or numeric literal union of it’s key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85BAFA1-E67A-CE89-09EB-05CC649C3F53}"/>
              </a:ext>
            </a:extLst>
          </p:cNvPr>
          <p:cNvSpPr/>
          <p:nvPr/>
        </p:nvSpPr>
        <p:spPr>
          <a:xfrm>
            <a:off x="2195736" y="3645024"/>
            <a:ext cx="6624736" cy="27363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type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CarProperty</a:t>
            </a:r>
            <a:r>
              <a:rPr lang="en-US" dirty="0">
                <a:solidFill>
                  <a:srgbClr val="002060"/>
                </a:solidFill>
              </a:rPr>
              <a:t> = </a:t>
            </a:r>
            <a:r>
              <a:rPr lang="en-US" dirty="0" err="1">
                <a:solidFill>
                  <a:srgbClr val="0070C0"/>
                </a:solidFill>
              </a:rPr>
              <a:t>keyof</a:t>
            </a:r>
            <a:r>
              <a:rPr lang="en-US" dirty="0">
                <a:solidFill>
                  <a:srgbClr val="002060"/>
                </a:solidFill>
              </a:rPr>
              <a:t> Car;</a:t>
            </a:r>
          </a:p>
          <a:p>
            <a:r>
              <a:rPr lang="en-US" dirty="0">
                <a:solidFill>
                  <a:srgbClr val="002060"/>
                </a:solidFill>
              </a:rPr>
              <a:t>//year | type | model 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function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printCarProperty</a:t>
            </a:r>
            <a:r>
              <a:rPr lang="en-US" dirty="0">
                <a:solidFill>
                  <a:srgbClr val="002060"/>
                </a:solidFill>
              </a:rPr>
              <a:t>(car: Car, property: </a:t>
            </a:r>
            <a:r>
              <a:rPr lang="en-US" dirty="0" err="1">
                <a:solidFill>
                  <a:srgbClr val="0070C0"/>
                </a:solidFill>
              </a:rPr>
              <a:t>keyof</a:t>
            </a:r>
            <a:r>
              <a:rPr lang="en-US" dirty="0">
                <a:solidFill>
                  <a:srgbClr val="002060"/>
                </a:solidFill>
              </a:rPr>
              <a:t> Car) {</a:t>
            </a:r>
          </a:p>
          <a:p>
            <a:r>
              <a:rPr lang="en-US" dirty="0">
                <a:solidFill>
                  <a:srgbClr val="002060"/>
                </a:solidFill>
              </a:rPr>
              <a:t>	console.log(`car property ${property}: "${car[property]}"`);</a:t>
            </a:r>
          </a:p>
          <a:p>
            <a:r>
              <a:rPr lang="en-US" dirty="0">
                <a:solidFill>
                  <a:srgbClr val="002060"/>
                </a:solidFill>
              </a:rPr>
              <a:t>}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dirty="0" err="1">
                <a:solidFill>
                  <a:srgbClr val="002060"/>
                </a:solidFill>
              </a:rPr>
              <a:t>printCarProperty</a:t>
            </a:r>
            <a:r>
              <a:rPr lang="en-US" dirty="0">
                <a:solidFill>
                  <a:srgbClr val="002060"/>
                </a:solidFill>
              </a:rPr>
              <a:t>(</a:t>
            </a:r>
            <a:r>
              <a:rPr lang="en-US" dirty="0" err="1">
                <a:solidFill>
                  <a:srgbClr val="002060"/>
                </a:solidFill>
              </a:rPr>
              <a:t>car,"type</a:t>
            </a:r>
            <a:r>
              <a:rPr lang="en-US" dirty="0">
                <a:solidFill>
                  <a:srgbClr val="002060"/>
                </a:solidFill>
              </a:rPr>
              <a:t>");</a:t>
            </a:r>
          </a:p>
          <a:p>
            <a:r>
              <a:rPr lang="en-US" dirty="0" err="1">
                <a:solidFill>
                  <a:srgbClr val="002060"/>
                </a:solidFill>
              </a:rPr>
              <a:t>printCarProperty</a:t>
            </a:r>
            <a:r>
              <a:rPr lang="en-US" dirty="0">
                <a:solidFill>
                  <a:srgbClr val="002060"/>
                </a:solidFill>
              </a:rPr>
              <a:t>(</a:t>
            </a:r>
            <a:r>
              <a:rPr lang="en-US" dirty="0" err="1">
                <a:solidFill>
                  <a:srgbClr val="002060"/>
                </a:solidFill>
              </a:rPr>
              <a:t>car,"model</a:t>
            </a:r>
            <a:r>
              <a:rPr lang="en-US" dirty="0">
                <a:solidFill>
                  <a:srgbClr val="002060"/>
                </a:solidFill>
              </a:rPr>
              <a:t>");</a:t>
            </a:r>
          </a:p>
          <a:p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160320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rgbClr val="0070C0"/>
                </a:solidFill>
              </a:rPr>
              <a:t>keyof</a:t>
            </a:r>
            <a:endParaRPr lang="en-US" dirty="0">
              <a:solidFill>
                <a:srgbClr val="0070C0"/>
              </a:solidFill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85BAFA1-E67A-CE89-09EB-05CC649C3F53}"/>
              </a:ext>
            </a:extLst>
          </p:cNvPr>
          <p:cNvSpPr/>
          <p:nvPr/>
        </p:nvSpPr>
        <p:spPr>
          <a:xfrm>
            <a:off x="2195736" y="2276872"/>
            <a:ext cx="2016224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type</a:t>
            </a:r>
            <a:r>
              <a:rPr lang="en-US" dirty="0">
                <a:solidFill>
                  <a:srgbClr val="002060"/>
                </a:solidFill>
              </a:rPr>
              <a:t> Car = {</a:t>
            </a:r>
          </a:p>
          <a:p>
            <a:r>
              <a:rPr lang="en-US" dirty="0">
                <a:solidFill>
                  <a:srgbClr val="002060"/>
                </a:solidFill>
              </a:rPr>
              <a:t>  year: </a:t>
            </a:r>
            <a:r>
              <a:rPr lang="en-US" dirty="0">
                <a:solidFill>
                  <a:srgbClr val="0070C0"/>
                </a:solidFill>
              </a:rPr>
              <a:t>number</a:t>
            </a:r>
            <a:r>
              <a:rPr lang="en-US" dirty="0">
                <a:solidFill>
                  <a:srgbClr val="002060"/>
                </a:solidFill>
              </a:rPr>
              <a:t>,</a:t>
            </a:r>
          </a:p>
          <a:p>
            <a:r>
              <a:rPr lang="en-US" dirty="0">
                <a:solidFill>
                  <a:srgbClr val="002060"/>
                </a:solidFill>
              </a:rPr>
              <a:t>  type: </a:t>
            </a:r>
            <a:r>
              <a:rPr lang="en-US" dirty="0">
                <a:solidFill>
                  <a:srgbClr val="0070C0"/>
                </a:solidFill>
              </a:rPr>
              <a:t>string</a:t>
            </a:r>
            <a:r>
              <a:rPr lang="en-US" dirty="0">
                <a:solidFill>
                  <a:srgbClr val="002060"/>
                </a:solidFill>
              </a:rPr>
              <a:t>,</a:t>
            </a:r>
          </a:p>
          <a:p>
            <a:r>
              <a:rPr lang="en-US" dirty="0">
                <a:solidFill>
                  <a:srgbClr val="002060"/>
                </a:solidFill>
              </a:rPr>
              <a:t>  model?: </a:t>
            </a:r>
            <a:r>
              <a:rPr lang="en-US" dirty="0">
                <a:solidFill>
                  <a:srgbClr val="0070C0"/>
                </a:solidFill>
              </a:rPr>
              <a:t>string</a:t>
            </a:r>
          </a:p>
          <a:p>
            <a:r>
              <a:rPr lang="en-US" dirty="0">
                <a:solidFill>
                  <a:srgbClr val="002060"/>
                </a:solidFill>
              </a:rPr>
              <a:t>};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B7CE42-477E-0FA3-3BCB-C598A7859965}"/>
              </a:ext>
            </a:extLst>
          </p:cNvPr>
          <p:cNvSpPr/>
          <p:nvPr/>
        </p:nvSpPr>
        <p:spPr>
          <a:xfrm>
            <a:off x="4573217" y="2276872"/>
            <a:ext cx="2016224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let</a:t>
            </a:r>
            <a:r>
              <a:rPr lang="en-US" dirty="0">
                <a:solidFill>
                  <a:srgbClr val="002060"/>
                </a:solidFill>
              </a:rPr>
              <a:t> car: Car = {</a:t>
            </a:r>
          </a:p>
          <a:p>
            <a:r>
              <a:rPr lang="en-US" dirty="0">
                <a:solidFill>
                  <a:srgbClr val="002060"/>
                </a:solidFill>
              </a:rPr>
              <a:t>  year: 2001,</a:t>
            </a:r>
          </a:p>
          <a:p>
            <a:r>
              <a:rPr lang="en-US" dirty="0">
                <a:solidFill>
                  <a:srgbClr val="002060"/>
                </a:solidFill>
              </a:rPr>
              <a:t>  type: "Toyota"</a:t>
            </a:r>
          </a:p>
          <a:p>
            <a:r>
              <a:rPr lang="en-US" dirty="0">
                <a:solidFill>
                  <a:srgbClr val="002060"/>
                </a:solidFill>
              </a:rPr>
              <a:t>};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E9B1CD9-D488-C0D5-0451-C9A215638687}"/>
              </a:ext>
            </a:extLst>
          </p:cNvPr>
          <p:cNvSpPr/>
          <p:nvPr/>
        </p:nvSpPr>
        <p:spPr>
          <a:xfrm>
            <a:off x="2195736" y="4437112"/>
            <a:ext cx="6624736" cy="12241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rgbClr val="002060"/>
                </a:solidFill>
              </a:rPr>
              <a:t>printCarProperty</a:t>
            </a:r>
            <a:r>
              <a:rPr lang="en-US" dirty="0">
                <a:solidFill>
                  <a:srgbClr val="002060"/>
                </a:solidFill>
              </a:rPr>
              <a:t>(</a:t>
            </a:r>
            <a:r>
              <a:rPr lang="en-US" dirty="0" err="1">
                <a:solidFill>
                  <a:srgbClr val="002060"/>
                </a:solidFill>
              </a:rPr>
              <a:t>car,"type</a:t>
            </a:r>
            <a:r>
              <a:rPr lang="en-US" dirty="0">
                <a:solidFill>
                  <a:srgbClr val="002060"/>
                </a:solidFill>
              </a:rPr>
              <a:t>");  //car property type: "Toyota"</a:t>
            </a:r>
          </a:p>
          <a:p>
            <a:r>
              <a:rPr lang="en-US" dirty="0" err="1">
                <a:solidFill>
                  <a:srgbClr val="002060"/>
                </a:solidFill>
              </a:rPr>
              <a:t>printCarProperty</a:t>
            </a:r>
            <a:r>
              <a:rPr lang="en-US" dirty="0">
                <a:solidFill>
                  <a:srgbClr val="002060"/>
                </a:solidFill>
              </a:rPr>
              <a:t>(</a:t>
            </a:r>
            <a:r>
              <a:rPr lang="en-US" dirty="0" err="1">
                <a:solidFill>
                  <a:srgbClr val="002060"/>
                </a:solidFill>
              </a:rPr>
              <a:t>car,"model</a:t>
            </a:r>
            <a:r>
              <a:rPr lang="en-US" dirty="0">
                <a:solidFill>
                  <a:srgbClr val="002060"/>
                </a:solidFill>
              </a:rPr>
              <a:t>"); //car property model: "undefined"</a:t>
            </a:r>
          </a:p>
          <a:p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064179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?</a:t>
            </a:r>
          </a:p>
          <a:p>
            <a:pPr lvl="1"/>
            <a:r>
              <a:rPr lang="en-US" dirty="0"/>
              <a:t>Optional chaining use in optional property access and optional call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7ADE1EC-727F-CE2B-FDE4-99BDC29F094F}"/>
              </a:ext>
            </a:extLst>
          </p:cNvPr>
          <p:cNvSpPr/>
          <p:nvPr/>
        </p:nvSpPr>
        <p:spPr>
          <a:xfrm>
            <a:off x="2195736" y="3212976"/>
            <a:ext cx="6624736" cy="329837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function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getCarModel</a:t>
            </a:r>
            <a:r>
              <a:rPr lang="en-US" dirty="0">
                <a:solidFill>
                  <a:srgbClr val="002060"/>
                </a:solidFill>
              </a:rPr>
              <a:t>(car?: Car) {</a:t>
            </a:r>
          </a:p>
          <a:p>
            <a:r>
              <a:rPr lang="en-US" dirty="0">
                <a:solidFill>
                  <a:srgbClr val="002060"/>
                </a:solidFill>
              </a:rPr>
              <a:t>	</a:t>
            </a:r>
            <a:r>
              <a:rPr lang="en-US" dirty="0">
                <a:solidFill>
                  <a:srgbClr val="0070C0"/>
                </a:solidFill>
              </a:rPr>
              <a:t>return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car?.model</a:t>
            </a:r>
            <a:r>
              <a:rPr lang="en-US" dirty="0">
                <a:solidFill>
                  <a:srgbClr val="002060"/>
                </a:solidFill>
              </a:rPr>
              <a:t>;</a:t>
            </a:r>
          </a:p>
          <a:p>
            <a:r>
              <a:rPr lang="en-US" dirty="0">
                <a:solidFill>
                  <a:srgbClr val="002060"/>
                </a:solidFill>
              </a:rPr>
              <a:t>}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let</a:t>
            </a:r>
            <a:r>
              <a:rPr lang="en-US" dirty="0">
                <a:solidFill>
                  <a:srgbClr val="002060"/>
                </a:solidFill>
              </a:rPr>
              <a:t> car1 : Car = {</a:t>
            </a:r>
          </a:p>
          <a:p>
            <a:r>
              <a:rPr lang="en-US" dirty="0">
                <a:solidFill>
                  <a:srgbClr val="002060"/>
                </a:solidFill>
              </a:rPr>
              <a:t>  year: 2001, type: "Toyota", model: "Corolla"</a:t>
            </a:r>
          </a:p>
          <a:p>
            <a:r>
              <a:rPr lang="en-US" dirty="0">
                <a:solidFill>
                  <a:srgbClr val="002060"/>
                </a:solidFill>
              </a:rPr>
              <a:t>};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let</a:t>
            </a:r>
            <a:r>
              <a:rPr lang="en-US" dirty="0">
                <a:solidFill>
                  <a:srgbClr val="002060"/>
                </a:solidFill>
              </a:rPr>
              <a:t> car2 : Car = </a:t>
            </a:r>
            <a:r>
              <a:rPr lang="en-US" dirty="0">
                <a:solidFill>
                  <a:srgbClr val="0070C0"/>
                </a:solidFill>
              </a:rPr>
              <a:t>undefined</a:t>
            </a:r>
            <a:r>
              <a:rPr lang="en-US" dirty="0">
                <a:solidFill>
                  <a:srgbClr val="002060"/>
                </a:solidFill>
              </a:rPr>
              <a:t>;</a:t>
            </a:r>
          </a:p>
          <a:p>
            <a:r>
              <a:rPr lang="en-US" dirty="0">
                <a:solidFill>
                  <a:srgbClr val="002060"/>
                </a:solidFill>
              </a:rPr>
              <a:t>console.log(</a:t>
            </a:r>
            <a:r>
              <a:rPr lang="en-US" dirty="0" err="1">
                <a:solidFill>
                  <a:srgbClr val="002060"/>
                </a:solidFill>
              </a:rPr>
              <a:t>getCarModel</a:t>
            </a:r>
            <a:r>
              <a:rPr lang="en-US" dirty="0">
                <a:solidFill>
                  <a:srgbClr val="002060"/>
                </a:solidFill>
              </a:rPr>
              <a:t>(car1));  //Corolla</a:t>
            </a:r>
          </a:p>
          <a:p>
            <a:r>
              <a:rPr lang="en-US" dirty="0">
                <a:solidFill>
                  <a:srgbClr val="002060"/>
                </a:solidFill>
              </a:rPr>
              <a:t>console.log(</a:t>
            </a:r>
            <a:r>
              <a:rPr lang="en-US" dirty="0" err="1">
                <a:solidFill>
                  <a:srgbClr val="002060"/>
                </a:solidFill>
              </a:rPr>
              <a:t>getCarModel</a:t>
            </a:r>
            <a:r>
              <a:rPr lang="en-US" dirty="0">
                <a:solidFill>
                  <a:srgbClr val="002060"/>
                </a:solidFill>
              </a:rPr>
              <a:t>(car2));  //undefined</a:t>
            </a:r>
          </a:p>
        </p:txBody>
      </p:sp>
    </p:spTree>
    <p:extLst>
      <p:ext uri="{BB962C8B-B14F-4D97-AF65-F5344CB8AC3E}">
        <p14:creationId xmlns:p14="http://schemas.microsoft.com/office/powerpoint/2010/main" val="415730539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??</a:t>
            </a:r>
          </a:p>
          <a:p>
            <a:pPr lvl="1"/>
            <a:r>
              <a:rPr lang="en-US" dirty="0" err="1"/>
              <a:t>Nullish</a:t>
            </a:r>
            <a:r>
              <a:rPr lang="en-US" dirty="0"/>
              <a:t> coalescence is a logical operator that return its right-hand side operand when its left-hand side operand is null or undefined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85BAFA1-E67A-CE89-09EB-05CC649C3F53}"/>
              </a:ext>
            </a:extLst>
          </p:cNvPr>
          <p:cNvSpPr/>
          <p:nvPr/>
        </p:nvSpPr>
        <p:spPr>
          <a:xfrm>
            <a:off x="2195736" y="3501008"/>
            <a:ext cx="1944216" cy="15841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type</a:t>
            </a:r>
            <a:r>
              <a:rPr lang="en-US" dirty="0">
                <a:solidFill>
                  <a:srgbClr val="002060"/>
                </a:solidFill>
              </a:rPr>
              <a:t> Car = {</a:t>
            </a:r>
          </a:p>
          <a:p>
            <a:r>
              <a:rPr lang="en-US" dirty="0">
                <a:solidFill>
                  <a:srgbClr val="002060"/>
                </a:solidFill>
              </a:rPr>
              <a:t>  year: </a:t>
            </a:r>
            <a:r>
              <a:rPr lang="en-US" dirty="0">
                <a:solidFill>
                  <a:srgbClr val="0070C0"/>
                </a:solidFill>
              </a:rPr>
              <a:t>number</a:t>
            </a:r>
            <a:r>
              <a:rPr lang="en-US" dirty="0">
                <a:solidFill>
                  <a:srgbClr val="002060"/>
                </a:solidFill>
              </a:rPr>
              <a:t>,</a:t>
            </a:r>
          </a:p>
          <a:p>
            <a:r>
              <a:rPr lang="en-US" dirty="0">
                <a:solidFill>
                  <a:srgbClr val="002060"/>
                </a:solidFill>
              </a:rPr>
              <a:t>  type: </a:t>
            </a:r>
            <a:r>
              <a:rPr lang="en-US" dirty="0">
                <a:solidFill>
                  <a:srgbClr val="0070C0"/>
                </a:solidFill>
              </a:rPr>
              <a:t>string</a:t>
            </a:r>
            <a:r>
              <a:rPr lang="en-US" dirty="0">
                <a:solidFill>
                  <a:srgbClr val="002060"/>
                </a:solidFill>
              </a:rPr>
              <a:t>,</a:t>
            </a:r>
          </a:p>
          <a:p>
            <a:r>
              <a:rPr lang="en-US" dirty="0">
                <a:solidFill>
                  <a:srgbClr val="002060"/>
                </a:solidFill>
              </a:rPr>
              <a:t>  model?: </a:t>
            </a:r>
            <a:r>
              <a:rPr lang="en-US" dirty="0">
                <a:solidFill>
                  <a:srgbClr val="0070C0"/>
                </a:solidFill>
              </a:rPr>
              <a:t>string</a:t>
            </a:r>
          </a:p>
          <a:p>
            <a:r>
              <a:rPr lang="en-US" dirty="0">
                <a:solidFill>
                  <a:srgbClr val="002060"/>
                </a:solidFill>
              </a:rPr>
              <a:t>};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C071BC-CEC8-33EE-2B5B-8C472AF3845B}"/>
              </a:ext>
            </a:extLst>
          </p:cNvPr>
          <p:cNvSpPr/>
          <p:nvPr/>
        </p:nvSpPr>
        <p:spPr>
          <a:xfrm>
            <a:off x="4644008" y="3501008"/>
            <a:ext cx="1944216" cy="15841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let</a:t>
            </a:r>
            <a:r>
              <a:rPr lang="en-US" dirty="0">
                <a:solidFill>
                  <a:srgbClr val="002060"/>
                </a:solidFill>
              </a:rPr>
              <a:t> car: Car = {</a:t>
            </a:r>
          </a:p>
          <a:p>
            <a:r>
              <a:rPr lang="en-US" dirty="0">
                <a:solidFill>
                  <a:srgbClr val="002060"/>
                </a:solidFill>
              </a:rPr>
              <a:t>  year: 2001,</a:t>
            </a:r>
          </a:p>
          <a:p>
            <a:r>
              <a:rPr lang="en-US" dirty="0">
                <a:solidFill>
                  <a:srgbClr val="002060"/>
                </a:solidFill>
              </a:rPr>
              <a:t>  type: "Toyota"</a:t>
            </a:r>
          </a:p>
          <a:p>
            <a:r>
              <a:rPr lang="en-US" dirty="0">
                <a:solidFill>
                  <a:srgbClr val="002060"/>
                </a:solidFill>
              </a:rPr>
              <a:t>};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7ADE1EC-727F-CE2B-FDE4-99BDC29F094F}"/>
              </a:ext>
            </a:extLst>
          </p:cNvPr>
          <p:cNvSpPr/>
          <p:nvPr/>
        </p:nvSpPr>
        <p:spPr>
          <a:xfrm>
            <a:off x="2195736" y="5229200"/>
            <a:ext cx="6624736" cy="7200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let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carModel</a:t>
            </a:r>
            <a:r>
              <a:rPr lang="en-US" dirty="0">
                <a:solidFill>
                  <a:srgbClr val="002060"/>
                </a:solidFill>
              </a:rPr>
              <a:t> = </a:t>
            </a:r>
            <a:r>
              <a:rPr lang="en-US" dirty="0" err="1">
                <a:solidFill>
                  <a:srgbClr val="002060"/>
                </a:solidFill>
              </a:rPr>
              <a:t>car.model</a:t>
            </a:r>
            <a:r>
              <a:rPr lang="en-US" dirty="0">
                <a:solidFill>
                  <a:srgbClr val="002060"/>
                </a:solidFill>
              </a:rPr>
              <a:t>??"</a:t>
            </a:r>
            <a:r>
              <a:rPr lang="en-US" dirty="0" err="1">
                <a:solidFill>
                  <a:srgbClr val="002060"/>
                </a:solidFill>
              </a:rPr>
              <a:t>Vios</a:t>
            </a:r>
            <a:r>
              <a:rPr lang="en-US" dirty="0">
                <a:solidFill>
                  <a:srgbClr val="002060"/>
                </a:solidFill>
              </a:rPr>
              <a:t>";</a:t>
            </a:r>
          </a:p>
          <a:p>
            <a:r>
              <a:rPr lang="en-US" dirty="0">
                <a:solidFill>
                  <a:srgbClr val="002060"/>
                </a:solidFill>
              </a:rPr>
              <a:t>console.log(</a:t>
            </a:r>
            <a:r>
              <a:rPr lang="en-US" dirty="0" err="1">
                <a:solidFill>
                  <a:srgbClr val="002060"/>
                </a:solidFill>
              </a:rPr>
              <a:t>carModel</a:t>
            </a:r>
            <a:r>
              <a:rPr lang="en-US" dirty="0">
                <a:solidFill>
                  <a:srgbClr val="002060"/>
                </a:solidFill>
              </a:rPr>
              <a:t>);  //</a:t>
            </a:r>
            <a:r>
              <a:rPr lang="en-US" dirty="0" err="1">
                <a:solidFill>
                  <a:srgbClr val="002060"/>
                </a:solidFill>
              </a:rPr>
              <a:t>Vios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883A0E6-CED9-A0C3-99A0-F79D5D430A63}"/>
              </a:ext>
            </a:extLst>
          </p:cNvPr>
          <p:cNvSpPr/>
          <p:nvPr/>
        </p:nvSpPr>
        <p:spPr>
          <a:xfrm>
            <a:off x="2195736" y="6021288"/>
            <a:ext cx="6624736" cy="7200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let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carModel</a:t>
            </a:r>
            <a:r>
              <a:rPr lang="en-US" dirty="0">
                <a:solidFill>
                  <a:srgbClr val="002060"/>
                </a:solidFill>
              </a:rPr>
              <a:t> = </a:t>
            </a:r>
            <a:r>
              <a:rPr lang="en-US" dirty="0" err="1">
                <a:solidFill>
                  <a:srgbClr val="002060"/>
                </a:solidFill>
              </a:rPr>
              <a:t>car.model</a:t>
            </a:r>
            <a:r>
              <a:rPr lang="en-US" dirty="0">
                <a:solidFill>
                  <a:srgbClr val="002060"/>
                </a:solidFill>
              </a:rPr>
              <a:t> !== </a:t>
            </a:r>
            <a:r>
              <a:rPr lang="en-US" dirty="0">
                <a:solidFill>
                  <a:srgbClr val="0070C0"/>
                </a:solidFill>
              </a:rPr>
              <a:t>null</a:t>
            </a:r>
            <a:r>
              <a:rPr lang="en-US" dirty="0">
                <a:solidFill>
                  <a:srgbClr val="002060"/>
                </a:solidFill>
              </a:rPr>
              <a:t> &amp;&amp; </a:t>
            </a:r>
            <a:r>
              <a:rPr lang="en-US" dirty="0" err="1">
                <a:solidFill>
                  <a:srgbClr val="002060"/>
                </a:solidFill>
              </a:rPr>
              <a:t>car.model</a:t>
            </a:r>
            <a:r>
              <a:rPr lang="en-US" dirty="0">
                <a:solidFill>
                  <a:srgbClr val="002060"/>
                </a:solidFill>
              </a:rPr>
              <a:t> !== </a:t>
            </a:r>
            <a:r>
              <a:rPr lang="en-US" dirty="0">
                <a:solidFill>
                  <a:srgbClr val="0070C0"/>
                </a:solidFill>
              </a:rPr>
              <a:t>undefined</a:t>
            </a:r>
            <a:r>
              <a:rPr lang="en-US" dirty="0">
                <a:solidFill>
                  <a:srgbClr val="002060"/>
                </a:solidFill>
              </a:rPr>
              <a:t> ? </a:t>
            </a:r>
            <a:r>
              <a:rPr lang="en-US" dirty="0" err="1">
                <a:solidFill>
                  <a:srgbClr val="002060"/>
                </a:solidFill>
              </a:rPr>
              <a:t>car.model</a:t>
            </a:r>
            <a:r>
              <a:rPr lang="en-US" dirty="0">
                <a:solidFill>
                  <a:srgbClr val="002060"/>
                </a:solidFill>
              </a:rPr>
              <a:t> : "</a:t>
            </a:r>
            <a:r>
              <a:rPr lang="en-US" dirty="0" err="1">
                <a:solidFill>
                  <a:srgbClr val="002060"/>
                </a:solidFill>
              </a:rPr>
              <a:t>Vios</a:t>
            </a:r>
            <a:r>
              <a:rPr lang="en-US" dirty="0">
                <a:solidFill>
                  <a:srgbClr val="002060"/>
                </a:solidFill>
              </a:rPr>
              <a:t>";</a:t>
            </a:r>
          </a:p>
        </p:txBody>
      </p:sp>
    </p:spTree>
    <p:extLst>
      <p:ext uri="{BB962C8B-B14F-4D97-AF65-F5344CB8AC3E}">
        <p14:creationId xmlns:p14="http://schemas.microsoft.com/office/powerpoint/2010/main" val="24283573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… </a:t>
            </a:r>
          </a:p>
          <a:p>
            <a:pPr lvl="1"/>
            <a:r>
              <a:rPr lang="en-US" dirty="0"/>
              <a:t>the spread syntax to merge objects</a:t>
            </a:r>
          </a:p>
          <a:p>
            <a:pPr lvl="1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932D2D-E48A-49FD-13F8-95254A89F59C}"/>
              </a:ext>
            </a:extLst>
          </p:cNvPr>
          <p:cNvSpPr/>
          <p:nvPr/>
        </p:nvSpPr>
        <p:spPr>
          <a:xfrm>
            <a:off x="2195736" y="2650902"/>
            <a:ext cx="6624736" cy="40184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let</a:t>
            </a:r>
            <a:r>
              <a:rPr lang="en-US" dirty="0">
                <a:solidFill>
                  <a:srgbClr val="002060"/>
                </a:solidFill>
              </a:rPr>
              <a:t> car1 : Car = {</a:t>
            </a:r>
          </a:p>
          <a:p>
            <a:r>
              <a:rPr lang="en-US" dirty="0">
                <a:solidFill>
                  <a:srgbClr val="002060"/>
                </a:solidFill>
              </a:rPr>
              <a:t>  year: 2001, type: "Toyota", model: "Corolla"</a:t>
            </a:r>
          </a:p>
          <a:p>
            <a:r>
              <a:rPr lang="en-US" dirty="0">
                <a:solidFill>
                  <a:srgbClr val="002060"/>
                </a:solidFill>
              </a:rPr>
              <a:t>};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let</a:t>
            </a:r>
            <a:r>
              <a:rPr lang="en-US" dirty="0">
                <a:solidFill>
                  <a:srgbClr val="002060"/>
                </a:solidFill>
              </a:rPr>
              <a:t> car2 = {</a:t>
            </a:r>
            <a:r>
              <a:rPr lang="en-US" dirty="0">
                <a:solidFill>
                  <a:srgbClr val="0070C0"/>
                </a:solidFill>
              </a:rPr>
              <a:t>...</a:t>
            </a:r>
            <a:r>
              <a:rPr lang="en-US" dirty="0">
                <a:solidFill>
                  <a:srgbClr val="002060"/>
                </a:solidFill>
              </a:rPr>
              <a:t>car1, </a:t>
            </a:r>
            <a:r>
              <a:rPr lang="en-US" dirty="0" err="1">
                <a:solidFill>
                  <a:srgbClr val="002060"/>
                </a:solidFill>
              </a:rPr>
              <a:t>gear:"auto</a:t>
            </a:r>
            <a:r>
              <a:rPr lang="en-US" dirty="0">
                <a:solidFill>
                  <a:srgbClr val="002060"/>
                </a:solidFill>
              </a:rPr>
              <a:t>"};</a:t>
            </a:r>
          </a:p>
          <a:p>
            <a:r>
              <a:rPr lang="en-US" dirty="0">
                <a:solidFill>
                  <a:srgbClr val="002060"/>
                </a:solidFill>
              </a:rPr>
              <a:t>console.log(car2);</a:t>
            </a:r>
          </a:p>
          <a:p>
            <a:r>
              <a:rPr lang="en-US" dirty="0">
                <a:solidFill>
                  <a:srgbClr val="0070C0"/>
                </a:solidFill>
              </a:rPr>
              <a:t>let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carOptions</a:t>
            </a:r>
            <a:r>
              <a:rPr lang="en-US" dirty="0">
                <a:solidFill>
                  <a:srgbClr val="002060"/>
                </a:solidFill>
              </a:rPr>
              <a:t> = {color: "gray", airbag: true};</a:t>
            </a:r>
          </a:p>
          <a:p>
            <a:r>
              <a:rPr lang="en-US" dirty="0">
                <a:solidFill>
                  <a:srgbClr val="0070C0"/>
                </a:solidFill>
              </a:rPr>
              <a:t>let</a:t>
            </a:r>
            <a:r>
              <a:rPr lang="en-US" dirty="0">
                <a:solidFill>
                  <a:srgbClr val="002060"/>
                </a:solidFill>
              </a:rPr>
              <a:t> car3 = {</a:t>
            </a:r>
            <a:r>
              <a:rPr lang="en-US" dirty="0">
                <a:solidFill>
                  <a:srgbClr val="0070C0"/>
                </a:solidFill>
              </a:rPr>
              <a:t>...</a:t>
            </a:r>
            <a:r>
              <a:rPr lang="en-US" dirty="0">
                <a:solidFill>
                  <a:srgbClr val="002060"/>
                </a:solidFill>
              </a:rPr>
              <a:t>car1, </a:t>
            </a:r>
            <a:r>
              <a:rPr lang="en-US" dirty="0">
                <a:solidFill>
                  <a:srgbClr val="0070C0"/>
                </a:solidFill>
              </a:rPr>
              <a:t>...</a:t>
            </a:r>
            <a:r>
              <a:rPr lang="en-US" dirty="0" err="1">
                <a:solidFill>
                  <a:srgbClr val="002060"/>
                </a:solidFill>
              </a:rPr>
              <a:t>carOptions</a:t>
            </a:r>
            <a:r>
              <a:rPr lang="en-US" dirty="0">
                <a:solidFill>
                  <a:srgbClr val="002060"/>
                </a:solidFill>
              </a:rPr>
              <a:t>};</a:t>
            </a:r>
          </a:p>
          <a:p>
            <a:r>
              <a:rPr lang="en-US" dirty="0">
                <a:solidFill>
                  <a:srgbClr val="002060"/>
                </a:solidFill>
              </a:rPr>
              <a:t>console.log(car3);</a:t>
            </a:r>
          </a:p>
          <a:p>
            <a:r>
              <a:rPr lang="en-US" dirty="0">
                <a:solidFill>
                  <a:srgbClr val="0070C0"/>
                </a:solidFill>
              </a:rPr>
              <a:t>let</a:t>
            </a:r>
            <a:r>
              <a:rPr lang="en-US" dirty="0">
                <a:solidFill>
                  <a:srgbClr val="002060"/>
                </a:solidFill>
              </a:rPr>
              <a:t> car4 = {</a:t>
            </a:r>
            <a:r>
              <a:rPr lang="en-US" dirty="0">
                <a:solidFill>
                  <a:srgbClr val="0070C0"/>
                </a:solidFill>
              </a:rPr>
              <a:t>...</a:t>
            </a:r>
            <a:r>
              <a:rPr lang="en-US" dirty="0">
                <a:solidFill>
                  <a:srgbClr val="002060"/>
                </a:solidFill>
              </a:rPr>
              <a:t>car1, </a:t>
            </a:r>
            <a:r>
              <a:rPr lang="en-US" dirty="0" err="1">
                <a:solidFill>
                  <a:srgbClr val="002060"/>
                </a:solidFill>
              </a:rPr>
              <a:t>model:"Corona</a:t>
            </a:r>
            <a:r>
              <a:rPr lang="en-US" dirty="0">
                <a:solidFill>
                  <a:srgbClr val="002060"/>
                </a:solidFill>
              </a:rPr>
              <a:t>"};</a:t>
            </a:r>
          </a:p>
          <a:p>
            <a:r>
              <a:rPr lang="en-US" dirty="0">
                <a:solidFill>
                  <a:srgbClr val="002060"/>
                </a:solidFill>
              </a:rPr>
              <a:t>console.log(car4);</a:t>
            </a:r>
          </a:p>
          <a:p>
            <a:r>
              <a:rPr lang="en-US" dirty="0">
                <a:solidFill>
                  <a:srgbClr val="0070C0"/>
                </a:solidFill>
              </a:rPr>
              <a:t>let</a:t>
            </a:r>
            <a:r>
              <a:rPr lang="en-US" dirty="0">
                <a:solidFill>
                  <a:srgbClr val="002060"/>
                </a:solidFill>
              </a:rPr>
              <a:t> car5 : Car = undefined;</a:t>
            </a:r>
          </a:p>
          <a:p>
            <a:r>
              <a:rPr lang="en-US" dirty="0">
                <a:solidFill>
                  <a:srgbClr val="0070C0"/>
                </a:solidFill>
              </a:rPr>
              <a:t>let</a:t>
            </a:r>
            <a:r>
              <a:rPr lang="en-US" dirty="0">
                <a:solidFill>
                  <a:srgbClr val="002060"/>
                </a:solidFill>
              </a:rPr>
              <a:t> car6 = { </a:t>
            </a:r>
            <a:r>
              <a:rPr lang="en-US" dirty="0">
                <a:solidFill>
                  <a:srgbClr val="0070C0"/>
                </a:solidFill>
              </a:rPr>
              <a:t>...</a:t>
            </a:r>
            <a:r>
              <a:rPr lang="en-US" dirty="0">
                <a:solidFill>
                  <a:srgbClr val="002060"/>
                </a:solidFill>
              </a:rPr>
              <a:t>car1, </a:t>
            </a:r>
            <a:r>
              <a:rPr lang="en-US" dirty="0">
                <a:solidFill>
                  <a:srgbClr val="0070C0"/>
                </a:solidFill>
              </a:rPr>
              <a:t>...</a:t>
            </a:r>
            <a:r>
              <a:rPr lang="en-US" dirty="0">
                <a:solidFill>
                  <a:srgbClr val="002060"/>
                </a:solidFill>
              </a:rPr>
              <a:t>car5 };</a:t>
            </a:r>
          </a:p>
          <a:p>
            <a:r>
              <a:rPr lang="en-US" dirty="0">
                <a:solidFill>
                  <a:srgbClr val="002060"/>
                </a:solidFill>
              </a:rPr>
              <a:t>console.log(car6)</a:t>
            </a:r>
          </a:p>
        </p:txBody>
      </p:sp>
    </p:spTree>
    <p:extLst>
      <p:ext uri="{BB962C8B-B14F-4D97-AF65-F5344CB8AC3E}">
        <p14:creationId xmlns:p14="http://schemas.microsoft.com/office/powerpoint/2010/main" val="103010513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C16D02-D1B1-44CD-3D66-C3B9D39868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1DCDD-187E-81C5-FFCF-328EEC574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7D0CA-8F5B-6F6C-43FD-9BF2D63297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Spread vs </a:t>
            </a:r>
            <a:r>
              <a:rPr lang="en-US" dirty="0" err="1">
                <a:solidFill>
                  <a:srgbClr val="0070C0"/>
                </a:solidFill>
              </a:rPr>
              <a:t>Object.assign</a:t>
            </a:r>
            <a:r>
              <a:rPr lang="en-US" dirty="0">
                <a:solidFill>
                  <a:srgbClr val="0070C0"/>
                </a:solidFill>
              </a:rPr>
              <a:t> </a:t>
            </a:r>
          </a:p>
          <a:p>
            <a:pPr lvl="1"/>
            <a:r>
              <a:rPr lang="en-US" dirty="0"/>
              <a:t>Shallow copied</a:t>
            </a:r>
          </a:p>
          <a:p>
            <a:pPr lvl="1"/>
            <a:r>
              <a:rPr lang="en-US" dirty="0" err="1"/>
              <a:t>Object.assign</a:t>
            </a:r>
            <a:r>
              <a:rPr lang="en-US" dirty="0"/>
              <a:t> target can be mutated</a:t>
            </a:r>
          </a:p>
          <a:p>
            <a:pPr lvl="1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02648B-590B-8E96-DCDB-28E8BEE0AF44}"/>
              </a:ext>
            </a:extLst>
          </p:cNvPr>
          <p:cNvSpPr/>
          <p:nvPr/>
        </p:nvSpPr>
        <p:spPr>
          <a:xfrm>
            <a:off x="2195736" y="3113708"/>
            <a:ext cx="6624736" cy="36276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let</a:t>
            </a:r>
            <a:r>
              <a:rPr lang="en-US" dirty="0">
                <a:solidFill>
                  <a:schemeClr val="tx1"/>
                </a:solidFill>
              </a:rPr>
              <a:t> car0 = { year: </a:t>
            </a:r>
            <a:r>
              <a:rPr lang="en-US" dirty="0">
                <a:solidFill>
                  <a:srgbClr val="00B050"/>
                </a:solidFill>
              </a:rPr>
              <a:t>2001</a:t>
            </a:r>
            <a:r>
              <a:rPr lang="en-US" dirty="0">
                <a:solidFill>
                  <a:schemeClr val="tx1"/>
                </a:solidFill>
              </a:rPr>
              <a:t>, type: "Toyota", model: "Corolla" };</a:t>
            </a:r>
          </a:p>
          <a:p>
            <a:r>
              <a:rPr lang="en-US" dirty="0">
                <a:solidFill>
                  <a:srgbClr val="0070C0"/>
                </a:solidFill>
              </a:rPr>
              <a:t>let</a:t>
            </a:r>
            <a:r>
              <a:rPr lang="en-US" dirty="0">
                <a:solidFill>
                  <a:schemeClr val="tx1"/>
                </a:solidFill>
              </a:rPr>
              <a:t> car1 = { year: </a:t>
            </a:r>
            <a:r>
              <a:rPr lang="en-US" dirty="0">
                <a:solidFill>
                  <a:srgbClr val="00B050"/>
                </a:solidFill>
              </a:rPr>
              <a:t>2005</a:t>
            </a:r>
            <a:r>
              <a:rPr lang="en-US" dirty="0">
                <a:solidFill>
                  <a:schemeClr val="tx1"/>
                </a:solidFill>
              </a:rPr>
              <a:t>, type: "Toyota", options: {color: "</a:t>
            </a:r>
            <a:r>
              <a:rPr lang="en-US" dirty="0">
                <a:solidFill>
                  <a:schemeClr val="accent3"/>
                </a:solidFill>
              </a:rPr>
              <a:t>gray</a:t>
            </a:r>
            <a:r>
              <a:rPr lang="en-US" dirty="0">
                <a:solidFill>
                  <a:schemeClr val="tx1"/>
                </a:solidFill>
              </a:rPr>
              <a:t>", airbag: true} };</a:t>
            </a:r>
          </a:p>
          <a:p>
            <a:r>
              <a:rPr lang="en-US" dirty="0">
                <a:solidFill>
                  <a:srgbClr val="0070C0"/>
                </a:solidFill>
              </a:rPr>
              <a:t>let</a:t>
            </a:r>
            <a:r>
              <a:rPr lang="en-US" dirty="0">
                <a:solidFill>
                  <a:schemeClr val="tx1"/>
                </a:solidFill>
              </a:rPr>
              <a:t> car2 = {</a:t>
            </a:r>
            <a:r>
              <a:rPr lang="en-US" dirty="0">
                <a:solidFill>
                  <a:srgbClr val="0070C0"/>
                </a:solidFill>
              </a:rPr>
              <a:t>...</a:t>
            </a:r>
            <a:r>
              <a:rPr lang="en-US" dirty="0">
                <a:solidFill>
                  <a:schemeClr val="tx1"/>
                </a:solidFill>
              </a:rPr>
              <a:t>car1};</a:t>
            </a:r>
          </a:p>
          <a:p>
            <a:r>
              <a:rPr lang="en-US" dirty="0">
                <a:solidFill>
                  <a:srgbClr val="0070C0"/>
                </a:solidFill>
              </a:rPr>
              <a:t>let</a:t>
            </a:r>
            <a:r>
              <a:rPr lang="en-US" dirty="0">
                <a:solidFill>
                  <a:schemeClr val="tx1"/>
                </a:solidFill>
              </a:rPr>
              <a:t> car3 = </a:t>
            </a:r>
            <a:r>
              <a:rPr lang="en-US" dirty="0" err="1">
                <a:solidFill>
                  <a:srgbClr val="0070C0"/>
                </a:solidFill>
              </a:rPr>
              <a:t>Object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0070C0"/>
                </a:solidFill>
              </a:rPr>
              <a:t>assign</a:t>
            </a:r>
            <a:r>
              <a:rPr lang="en-US" dirty="0">
                <a:solidFill>
                  <a:schemeClr val="tx1"/>
                </a:solidFill>
              </a:rPr>
              <a:t>(car0,car1);</a:t>
            </a:r>
          </a:p>
          <a:p>
            <a:r>
              <a:rPr lang="en-US" dirty="0">
                <a:solidFill>
                  <a:schemeClr val="tx1"/>
                </a:solidFill>
              </a:rPr>
              <a:t>car2.year = </a:t>
            </a:r>
            <a:r>
              <a:rPr lang="en-US" dirty="0">
                <a:solidFill>
                  <a:srgbClr val="00B050"/>
                </a:solidFill>
              </a:rPr>
              <a:t>2009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car3.year = </a:t>
            </a:r>
            <a:r>
              <a:rPr lang="en-US" dirty="0">
                <a:solidFill>
                  <a:srgbClr val="00B050"/>
                </a:solidFill>
              </a:rPr>
              <a:t>2010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car3.options.color = "</a:t>
            </a:r>
            <a:r>
              <a:rPr lang="en-US" dirty="0">
                <a:solidFill>
                  <a:schemeClr val="accent3"/>
                </a:solidFill>
              </a:rPr>
              <a:t>black</a:t>
            </a:r>
            <a:r>
              <a:rPr lang="en-US" dirty="0">
                <a:solidFill>
                  <a:schemeClr val="tx1"/>
                </a:solidFill>
              </a:rPr>
              <a:t>";</a:t>
            </a:r>
          </a:p>
          <a:p>
            <a:r>
              <a:rPr lang="en-US" dirty="0">
                <a:solidFill>
                  <a:schemeClr val="tx1"/>
                </a:solidFill>
              </a:rPr>
              <a:t>console.log("car0",car0);</a:t>
            </a:r>
          </a:p>
          <a:p>
            <a:r>
              <a:rPr lang="en-US" dirty="0">
                <a:solidFill>
                  <a:schemeClr val="tx1"/>
                </a:solidFill>
              </a:rPr>
              <a:t>console.log("car1",car1);</a:t>
            </a:r>
          </a:p>
          <a:p>
            <a:r>
              <a:rPr lang="en-US" dirty="0">
                <a:solidFill>
                  <a:schemeClr val="tx1"/>
                </a:solidFill>
              </a:rPr>
              <a:t>console.log("car2",car2);</a:t>
            </a:r>
          </a:p>
          <a:p>
            <a:r>
              <a:rPr lang="en-US" dirty="0">
                <a:solidFill>
                  <a:schemeClr val="tx1"/>
                </a:solidFill>
              </a:rPr>
              <a:t>console.log("car3",car3);</a:t>
            </a:r>
          </a:p>
        </p:txBody>
      </p:sp>
    </p:spTree>
    <p:extLst>
      <p:ext uri="{BB962C8B-B14F-4D97-AF65-F5344CB8AC3E}">
        <p14:creationId xmlns:p14="http://schemas.microsoft.com/office/powerpoint/2010/main" val="186283038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=&gt; </a:t>
            </a:r>
          </a:p>
          <a:p>
            <a:pPr lvl="1"/>
            <a:r>
              <a:rPr lang="en-US" dirty="0"/>
              <a:t>arrow function</a:t>
            </a:r>
          </a:p>
          <a:p>
            <a:pPr lvl="1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932D2D-E48A-49FD-13F8-95254A89F59C}"/>
              </a:ext>
            </a:extLst>
          </p:cNvPr>
          <p:cNvSpPr/>
          <p:nvPr/>
        </p:nvSpPr>
        <p:spPr>
          <a:xfrm>
            <a:off x="2195736" y="2650902"/>
            <a:ext cx="6624736" cy="20742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var</a:t>
            </a:r>
            <a:r>
              <a:rPr lang="en-US" dirty="0">
                <a:solidFill>
                  <a:srgbClr val="002060"/>
                </a:solidFill>
              </a:rPr>
              <a:t> greeting = </a:t>
            </a:r>
            <a:r>
              <a:rPr lang="en-US" dirty="0">
                <a:solidFill>
                  <a:srgbClr val="0070C0"/>
                </a:solidFill>
              </a:rPr>
              <a:t>function</a:t>
            </a:r>
            <a:r>
              <a:rPr lang="en-US" dirty="0">
                <a:solidFill>
                  <a:srgbClr val="002060"/>
                </a:solidFill>
              </a:rPr>
              <a:t>(name) {</a:t>
            </a:r>
          </a:p>
          <a:p>
            <a:r>
              <a:rPr lang="en-US" dirty="0">
                <a:solidFill>
                  <a:srgbClr val="002060"/>
                </a:solidFill>
              </a:rPr>
              <a:t>  console.log('Hello ' + name);</a:t>
            </a:r>
          </a:p>
          <a:p>
            <a:r>
              <a:rPr lang="en-US" dirty="0">
                <a:solidFill>
                  <a:srgbClr val="002060"/>
                </a:solidFill>
              </a:rPr>
              <a:t>}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var</a:t>
            </a:r>
            <a:r>
              <a:rPr lang="en-US" dirty="0">
                <a:solidFill>
                  <a:srgbClr val="002060"/>
                </a:solidFill>
              </a:rPr>
              <a:t> add = </a:t>
            </a:r>
            <a:r>
              <a:rPr lang="en-US" dirty="0">
                <a:solidFill>
                  <a:srgbClr val="0070C0"/>
                </a:solidFill>
              </a:rPr>
              <a:t>function</a:t>
            </a:r>
            <a:r>
              <a:rPr lang="en-US" dirty="0">
                <a:solidFill>
                  <a:srgbClr val="002060"/>
                </a:solidFill>
              </a:rPr>
              <a:t>(a, b) {</a:t>
            </a:r>
          </a:p>
          <a:p>
            <a:r>
              <a:rPr lang="en-US" dirty="0">
                <a:solidFill>
                  <a:srgbClr val="002060"/>
                </a:solidFill>
              </a:rPr>
              <a:t>  return a + b;</a:t>
            </a:r>
          </a:p>
          <a:p>
            <a:r>
              <a:rPr lang="en-US" dirty="0">
                <a:solidFill>
                  <a:srgbClr val="002060"/>
                </a:solidFill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46AECC1-B88F-7772-7269-937E502A9468}"/>
              </a:ext>
            </a:extLst>
          </p:cNvPr>
          <p:cNvSpPr/>
          <p:nvPr/>
        </p:nvSpPr>
        <p:spPr>
          <a:xfrm>
            <a:off x="2195736" y="4869160"/>
            <a:ext cx="6624736" cy="17142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var</a:t>
            </a:r>
            <a:r>
              <a:rPr lang="en-US" dirty="0">
                <a:solidFill>
                  <a:srgbClr val="002060"/>
                </a:solidFill>
              </a:rPr>
              <a:t> greeting = name </a:t>
            </a:r>
            <a:r>
              <a:rPr lang="en-US" dirty="0">
                <a:solidFill>
                  <a:srgbClr val="0070C0"/>
                </a:solidFill>
              </a:rPr>
              <a:t>=&gt;</a:t>
            </a:r>
            <a:r>
              <a:rPr lang="en-US" dirty="0">
                <a:solidFill>
                  <a:srgbClr val="002060"/>
                </a:solidFill>
              </a:rPr>
              <a:t> {</a:t>
            </a:r>
          </a:p>
          <a:p>
            <a:r>
              <a:rPr lang="en-US" dirty="0">
                <a:solidFill>
                  <a:srgbClr val="002060"/>
                </a:solidFill>
              </a:rPr>
              <a:t>  console.log('Hello ' + name);</a:t>
            </a:r>
          </a:p>
          <a:p>
            <a:r>
              <a:rPr lang="en-US" dirty="0">
                <a:solidFill>
                  <a:srgbClr val="002060"/>
                </a:solidFill>
              </a:rPr>
              <a:t>}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var</a:t>
            </a:r>
            <a:r>
              <a:rPr lang="en-US" dirty="0">
                <a:solidFill>
                  <a:srgbClr val="002060"/>
                </a:solidFill>
              </a:rPr>
              <a:t> add = (a, b) </a:t>
            </a:r>
            <a:r>
              <a:rPr lang="en-US" dirty="0">
                <a:solidFill>
                  <a:srgbClr val="0070C0"/>
                </a:solidFill>
              </a:rPr>
              <a:t>=&gt;</a:t>
            </a:r>
            <a:r>
              <a:rPr lang="en-US" dirty="0">
                <a:solidFill>
                  <a:srgbClr val="002060"/>
                </a:solidFill>
              </a:rPr>
              <a:t> a + b;</a:t>
            </a:r>
          </a:p>
        </p:txBody>
      </p:sp>
    </p:spTree>
    <p:extLst>
      <p:ext uri="{BB962C8B-B14F-4D97-AF65-F5344CB8AC3E}">
        <p14:creationId xmlns:p14="http://schemas.microsoft.com/office/powerpoint/2010/main" val="249133760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=&gt; </a:t>
            </a:r>
          </a:p>
          <a:p>
            <a:pPr lvl="1"/>
            <a:r>
              <a:rPr lang="en-US" dirty="0"/>
              <a:t>arrow function</a:t>
            </a:r>
          </a:p>
          <a:p>
            <a:pPr lvl="1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932D2D-E48A-49FD-13F8-95254A89F59C}"/>
              </a:ext>
            </a:extLst>
          </p:cNvPr>
          <p:cNvSpPr/>
          <p:nvPr/>
        </p:nvSpPr>
        <p:spPr>
          <a:xfrm>
            <a:off x="2195736" y="2650902"/>
            <a:ext cx="3240360" cy="32263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function</a:t>
            </a:r>
            <a:r>
              <a:rPr lang="en-US" dirty="0">
                <a:solidFill>
                  <a:srgbClr val="002060"/>
                </a:solidFill>
              </a:rPr>
              <a:t> Greeting() {</a:t>
            </a:r>
          </a:p>
          <a:p>
            <a:r>
              <a:rPr lang="en-US" dirty="0">
                <a:solidFill>
                  <a:srgbClr val="002060"/>
                </a:solidFill>
              </a:rPr>
              <a:t>    </a:t>
            </a:r>
            <a:r>
              <a:rPr lang="en-US" dirty="0">
                <a:solidFill>
                  <a:srgbClr val="0070C0"/>
                </a:solidFill>
              </a:rPr>
              <a:t>this</a:t>
            </a:r>
            <a:r>
              <a:rPr lang="en-US" dirty="0">
                <a:solidFill>
                  <a:srgbClr val="002060"/>
                </a:solidFill>
              </a:rPr>
              <a:t>.name = 'Jack',</a:t>
            </a:r>
          </a:p>
          <a:p>
            <a:r>
              <a:rPr lang="en-US" dirty="0">
                <a:solidFill>
                  <a:srgbClr val="002060"/>
                </a:solidFill>
              </a:rPr>
              <a:t>    </a:t>
            </a:r>
            <a:r>
              <a:rPr lang="en-US" dirty="0" err="1">
                <a:solidFill>
                  <a:srgbClr val="0070C0"/>
                </a:solidFill>
              </a:rPr>
              <a:t>this</a:t>
            </a:r>
            <a:r>
              <a:rPr lang="en-US" dirty="0" err="1">
                <a:solidFill>
                  <a:srgbClr val="002060"/>
                </a:solidFill>
              </a:rPr>
              <a:t>.sayLater</a:t>
            </a:r>
            <a:r>
              <a:rPr lang="en-US" dirty="0">
                <a:solidFill>
                  <a:srgbClr val="002060"/>
                </a:solidFill>
              </a:rPr>
              <a:t> = </a:t>
            </a:r>
            <a:r>
              <a:rPr lang="en-US" dirty="0">
                <a:solidFill>
                  <a:srgbClr val="0070C0"/>
                </a:solidFill>
              </a:rPr>
              <a:t>function</a:t>
            </a:r>
            <a:r>
              <a:rPr lang="en-US" dirty="0">
                <a:solidFill>
                  <a:srgbClr val="002060"/>
                </a:solidFill>
              </a:rPr>
              <a:t> () {</a:t>
            </a:r>
          </a:p>
          <a:p>
            <a:r>
              <a:rPr lang="en-US" dirty="0">
                <a:solidFill>
                  <a:srgbClr val="002060"/>
                </a:solidFill>
              </a:rPr>
              <a:t>        console.log(</a:t>
            </a:r>
            <a:r>
              <a:rPr lang="en-US" dirty="0">
                <a:solidFill>
                  <a:srgbClr val="0070C0"/>
                </a:solidFill>
              </a:rPr>
              <a:t>this</a:t>
            </a:r>
            <a:r>
              <a:rPr lang="en-US" dirty="0">
                <a:solidFill>
                  <a:srgbClr val="002060"/>
                </a:solidFill>
              </a:rPr>
              <a:t>.name);</a:t>
            </a:r>
          </a:p>
          <a:p>
            <a:r>
              <a:rPr lang="en-US" dirty="0">
                <a:solidFill>
                  <a:srgbClr val="002060"/>
                </a:solidFill>
              </a:rPr>
              <a:t>        </a:t>
            </a:r>
            <a:r>
              <a:rPr lang="en-US" dirty="0" err="1">
                <a:solidFill>
                  <a:srgbClr val="002060"/>
                </a:solidFill>
              </a:rPr>
              <a:t>setTimeout</a:t>
            </a:r>
            <a:r>
              <a:rPr lang="en-US" dirty="0">
                <a:solidFill>
                  <a:srgbClr val="002060"/>
                </a:solidFill>
              </a:rPr>
              <a:t>(</a:t>
            </a:r>
            <a:r>
              <a:rPr lang="en-US" dirty="0">
                <a:solidFill>
                  <a:srgbClr val="0070C0"/>
                </a:solidFill>
              </a:rPr>
              <a:t>function</a:t>
            </a:r>
            <a:r>
              <a:rPr lang="en-US" dirty="0">
                <a:solidFill>
                  <a:srgbClr val="002060"/>
                </a:solidFill>
              </a:rPr>
              <a:t>() {</a:t>
            </a:r>
          </a:p>
          <a:p>
            <a:r>
              <a:rPr lang="en-US" dirty="0">
                <a:solidFill>
                  <a:srgbClr val="002060"/>
                </a:solidFill>
              </a:rPr>
              <a:t>            console.log(</a:t>
            </a:r>
            <a:r>
              <a:rPr lang="en-US" dirty="0">
                <a:solidFill>
                  <a:srgbClr val="0070C0"/>
                </a:solidFill>
              </a:rPr>
              <a:t>this</a:t>
            </a:r>
            <a:r>
              <a:rPr lang="en-US" dirty="0">
                <a:solidFill>
                  <a:srgbClr val="002060"/>
                </a:solidFill>
              </a:rPr>
              <a:t>.name);</a:t>
            </a:r>
          </a:p>
          <a:p>
            <a:r>
              <a:rPr lang="en-US" dirty="0">
                <a:solidFill>
                  <a:srgbClr val="002060"/>
                </a:solidFill>
              </a:rPr>
              <a:t>        }, 1000);</a:t>
            </a:r>
          </a:p>
          <a:p>
            <a:r>
              <a:rPr lang="en-US" dirty="0">
                <a:solidFill>
                  <a:srgbClr val="002060"/>
                </a:solidFill>
              </a:rPr>
              <a:t>    }</a:t>
            </a:r>
          </a:p>
          <a:p>
            <a:r>
              <a:rPr lang="en-US" dirty="0">
                <a:solidFill>
                  <a:srgbClr val="002060"/>
                </a:solidFill>
              </a:rPr>
              <a:t>}</a:t>
            </a:r>
          </a:p>
          <a:p>
            <a:r>
              <a:rPr lang="en-US" dirty="0">
                <a:solidFill>
                  <a:srgbClr val="0070C0"/>
                </a:solidFill>
              </a:rPr>
              <a:t>let</a:t>
            </a:r>
            <a:r>
              <a:rPr lang="en-US" dirty="0">
                <a:solidFill>
                  <a:srgbClr val="002060"/>
                </a:solidFill>
              </a:rPr>
              <a:t> greet = </a:t>
            </a:r>
            <a:r>
              <a:rPr lang="en-US" dirty="0">
                <a:solidFill>
                  <a:srgbClr val="0070C0"/>
                </a:solidFill>
              </a:rPr>
              <a:t>new</a:t>
            </a:r>
            <a:r>
              <a:rPr lang="en-US" dirty="0">
                <a:solidFill>
                  <a:srgbClr val="002060"/>
                </a:solidFill>
              </a:rPr>
              <a:t> Greeting();</a:t>
            </a:r>
          </a:p>
          <a:p>
            <a:r>
              <a:rPr lang="en-US" dirty="0" err="1">
                <a:solidFill>
                  <a:srgbClr val="002060"/>
                </a:solidFill>
              </a:rPr>
              <a:t>greet.sayLater</a:t>
            </a:r>
            <a:r>
              <a:rPr lang="en-US" dirty="0">
                <a:solidFill>
                  <a:srgbClr val="002060"/>
                </a:solidFill>
              </a:rPr>
              <a:t>();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46AECC1-B88F-7772-7269-937E502A9468}"/>
              </a:ext>
            </a:extLst>
          </p:cNvPr>
          <p:cNvSpPr/>
          <p:nvPr/>
        </p:nvSpPr>
        <p:spPr>
          <a:xfrm>
            <a:off x="5652120" y="2661663"/>
            <a:ext cx="3312368" cy="32156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function</a:t>
            </a:r>
            <a:r>
              <a:rPr lang="en-US" dirty="0">
                <a:solidFill>
                  <a:srgbClr val="002060"/>
                </a:solidFill>
              </a:rPr>
              <a:t> Greeting() {</a:t>
            </a:r>
          </a:p>
          <a:p>
            <a:r>
              <a:rPr lang="en-US" dirty="0">
                <a:solidFill>
                  <a:srgbClr val="002060"/>
                </a:solidFill>
              </a:rPr>
              <a:t>    </a:t>
            </a:r>
            <a:r>
              <a:rPr lang="en-US" dirty="0">
                <a:solidFill>
                  <a:srgbClr val="0070C0"/>
                </a:solidFill>
              </a:rPr>
              <a:t>this</a:t>
            </a:r>
            <a:r>
              <a:rPr lang="en-US" dirty="0">
                <a:solidFill>
                  <a:srgbClr val="002060"/>
                </a:solidFill>
              </a:rPr>
              <a:t>.name = 'Jack',</a:t>
            </a:r>
          </a:p>
          <a:p>
            <a:r>
              <a:rPr lang="en-US" dirty="0">
                <a:solidFill>
                  <a:srgbClr val="002060"/>
                </a:solidFill>
              </a:rPr>
              <a:t>    </a:t>
            </a:r>
            <a:r>
              <a:rPr lang="en-US" dirty="0" err="1">
                <a:solidFill>
                  <a:srgbClr val="0070C0"/>
                </a:solidFill>
              </a:rPr>
              <a:t>this</a:t>
            </a:r>
            <a:r>
              <a:rPr lang="en-US" dirty="0" err="1">
                <a:solidFill>
                  <a:srgbClr val="002060"/>
                </a:solidFill>
              </a:rPr>
              <a:t>.sayLater</a:t>
            </a:r>
            <a:r>
              <a:rPr lang="en-US" dirty="0">
                <a:solidFill>
                  <a:srgbClr val="002060"/>
                </a:solidFill>
              </a:rPr>
              <a:t> = </a:t>
            </a:r>
            <a:r>
              <a:rPr lang="en-US" dirty="0">
                <a:solidFill>
                  <a:srgbClr val="0070C0"/>
                </a:solidFill>
              </a:rPr>
              <a:t>function</a:t>
            </a:r>
            <a:r>
              <a:rPr lang="en-US" dirty="0">
                <a:solidFill>
                  <a:srgbClr val="002060"/>
                </a:solidFill>
              </a:rPr>
              <a:t> () {</a:t>
            </a:r>
          </a:p>
          <a:p>
            <a:r>
              <a:rPr lang="en-US" dirty="0">
                <a:solidFill>
                  <a:srgbClr val="002060"/>
                </a:solidFill>
              </a:rPr>
              <a:t>        console.log(</a:t>
            </a:r>
            <a:r>
              <a:rPr lang="en-US" dirty="0">
                <a:solidFill>
                  <a:srgbClr val="0070C0"/>
                </a:solidFill>
              </a:rPr>
              <a:t>this</a:t>
            </a:r>
            <a:r>
              <a:rPr lang="en-US" dirty="0">
                <a:solidFill>
                  <a:srgbClr val="002060"/>
                </a:solidFill>
              </a:rPr>
              <a:t>.name);</a:t>
            </a:r>
          </a:p>
          <a:p>
            <a:r>
              <a:rPr lang="en-US" dirty="0">
                <a:solidFill>
                  <a:srgbClr val="002060"/>
                </a:solidFill>
              </a:rPr>
              <a:t>         </a:t>
            </a:r>
            <a:r>
              <a:rPr lang="en-US" dirty="0" err="1">
                <a:solidFill>
                  <a:srgbClr val="002060"/>
                </a:solidFill>
              </a:rPr>
              <a:t>setTimeout</a:t>
            </a:r>
            <a:r>
              <a:rPr lang="en-US" dirty="0">
                <a:solidFill>
                  <a:srgbClr val="002060"/>
                </a:solidFill>
              </a:rPr>
              <a:t>(() </a:t>
            </a:r>
            <a:r>
              <a:rPr lang="en-US" dirty="0">
                <a:solidFill>
                  <a:srgbClr val="0070C0"/>
                </a:solidFill>
              </a:rPr>
              <a:t>=&gt;</a:t>
            </a:r>
            <a:r>
              <a:rPr lang="en-US" dirty="0">
                <a:solidFill>
                  <a:srgbClr val="002060"/>
                </a:solidFill>
              </a:rPr>
              <a:t> {</a:t>
            </a:r>
          </a:p>
          <a:p>
            <a:r>
              <a:rPr lang="en-US" dirty="0">
                <a:solidFill>
                  <a:srgbClr val="002060"/>
                </a:solidFill>
              </a:rPr>
              <a:t>            console.log(</a:t>
            </a:r>
            <a:r>
              <a:rPr lang="en-US" dirty="0">
                <a:solidFill>
                  <a:srgbClr val="0070C0"/>
                </a:solidFill>
              </a:rPr>
              <a:t>this</a:t>
            </a:r>
            <a:r>
              <a:rPr lang="en-US" dirty="0">
                <a:solidFill>
                  <a:srgbClr val="002060"/>
                </a:solidFill>
              </a:rPr>
              <a:t>.name);</a:t>
            </a:r>
          </a:p>
          <a:p>
            <a:r>
              <a:rPr lang="en-US" dirty="0">
                <a:solidFill>
                  <a:srgbClr val="002060"/>
                </a:solidFill>
              </a:rPr>
              <a:t>         }, 1000);</a:t>
            </a:r>
          </a:p>
          <a:p>
            <a:r>
              <a:rPr lang="en-US" dirty="0">
                <a:solidFill>
                  <a:srgbClr val="002060"/>
                </a:solidFill>
              </a:rPr>
              <a:t>    }</a:t>
            </a:r>
          </a:p>
          <a:p>
            <a:r>
              <a:rPr lang="en-US" dirty="0">
                <a:solidFill>
                  <a:srgbClr val="002060"/>
                </a:solidFill>
              </a:rPr>
              <a:t>}</a:t>
            </a:r>
          </a:p>
          <a:p>
            <a:r>
              <a:rPr lang="en-US" dirty="0">
                <a:solidFill>
                  <a:srgbClr val="0070C0"/>
                </a:solidFill>
              </a:rPr>
              <a:t>let</a:t>
            </a:r>
            <a:r>
              <a:rPr lang="en-US" dirty="0">
                <a:solidFill>
                  <a:srgbClr val="002060"/>
                </a:solidFill>
              </a:rPr>
              <a:t> greet = new Greeting();</a:t>
            </a:r>
          </a:p>
          <a:p>
            <a:r>
              <a:rPr lang="en-US" dirty="0" err="1">
                <a:solidFill>
                  <a:srgbClr val="002060"/>
                </a:solidFill>
              </a:rPr>
              <a:t>greet.sayLater</a:t>
            </a:r>
            <a:r>
              <a:rPr lang="en-US" dirty="0">
                <a:solidFill>
                  <a:srgbClr val="002060"/>
                </a:solidFill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773099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var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let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9911B60-7066-383E-59C1-F39A2637EC17}"/>
              </a:ext>
            </a:extLst>
          </p:cNvPr>
          <p:cNvSpPr/>
          <p:nvPr/>
        </p:nvSpPr>
        <p:spPr>
          <a:xfrm>
            <a:off x="3059832" y="1772816"/>
            <a:ext cx="4824536" cy="20162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n-NO" dirty="0">
                <a:solidFill>
                  <a:srgbClr val="0070C0"/>
                </a:solidFill>
              </a:rPr>
              <a:t>for</a:t>
            </a:r>
            <a:r>
              <a:rPr lang="nn-NO" dirty="0">
                <a:solidFill>
                  <a:srgbClr val="002060"/>
                </a:solidFill>
              </a:rPr>
              <a:t> (</a:t>
            </a:r>
            <a:r>
              <a:rPr lang="nn-NO" dirty="0">
                <a:solidFill>
                  <a:srgbClr val="0070C0"/>
                </a:solidFill>
              </a:rPr>
              <a:t>var</a:t>
            </a:r>
            <a:r>
              <a:rPr lang="nn-NO" dirty="0">
                <a:solidFill>
                  <a:srgbClr val="002060"/>
                </a:solidFill>
              </a:rPr>
              <a:t> i = 0; i &lt; 2; i++) {</a:t>
            </a:r>
          </a:p>
          <a:p>
            <a:r>
              <a:rPr lang="nn-NO" dirty="0">
                <a:solidFill>
                  <a:srgbClr val="002060"/>
                </a:solidFill>
              </a:rPr>
              <a:t>	console.log("i="+i);</a:t>
            </a:r>
          </a:p>
          <a:p>
            <a:r>
              <a:rPr lang="nn-NO" dirty="0">
                <a:solidFill>
                  <a:srgbClr val="002060"/>
                </a:solidFill>
              </a:rPr>
              <a:t>	setTimeout(function () {</a:t>
            </a:r>
          </a:p>
          <a:p>
            <a:r>
              <a:rPr lang="nn-NO" dirty="0">
                <a:solidFill>
                  <a:srgbClr val="002060"/>
                </a:solidFill>
              </a:rPr>
              <a:t>		console.log(i);</a:t>
            </a:r>
          </a:p>
          <a:p>
            <a:r>
              <a:rPr lang="nn-NO" dirty="0">
                <a:solidFill>
                  <a:srgbClr val="002060"/>
                </a:solidFill>
              </a:rPr>
              <a:t>	}, 100);</a:t>
            </a:r>
          </a:p>
          <a:p>
            <a:r>
              <a:rPr lang="nn-NO" dirty="0">
                <a:solidFill>
                  <a:srgbClr val="002060"/>
                </a:solidFill>
              </a:rPr>
              <a:t>}</a:t>
            </a:r>
          </a:p>
          <a:p>
            <a:r>
              <a:rPr lang="nn-NO" dirty="0">
                <a:solidFill>
                  <a:srgbClr val="002060"/>
                </a:solidFill>
              </a:rPr>
              <a:t>console.log("var i="+i);	//?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55DB447-ABC9-F542-3B37-3CE70840E2EE}"/>
              </a:ext>
            </a:extLst>
          </p:cNvPr>
          <p:cNvSpPr/>
          <p:nvPr/>
        </p:nvSpPr>
        <p:spPr>
          <a:xfrm>
            <a:off x="3059832" y="4149080"/>
            <a:ext cx="4824536" cy="21602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n-NO" dirty="0">
                <a:solidFill>
                  <a:srgbClr val="0070C0"/>
                </a:solidFill>
              </a:rPr>
              <a:t>for</a:t>
            </a:r>
            <a:r>
              <a:rPr lang="nn-NO" dirty="0">
                <a:solidFill>
                  <a:srgbClr val="002060"/>
                </a:solidFill>
              </a:rPr>
              <a:t> (</a:t>
            </a:r>
            <a:r>
              <a:rPr lang="nn-NO" dirty="0">
                <a:solidFill>
                  <a:srgbClr val="0070C0"/>
                </a:solidFill>
              </a:rPr>
              <a:t>let</a:t>
            </a:r>
            <a:r>
              <a:rPr lang="nn-NO" dirty="0">
                <a:solidFill>
                  <a:srgbClr val="002060"/>
                </a:solidFill>
              </a:rPr>
              <a:t> i = 0; i &lt; 2; i++) {</a:t>
            </a:r>
          </a:p>
          <a:p>
            <a:r>
              <a:rPr lang="nn-NO" dirty="0">
                <a:solidFill>
                  <a:srgbClr val="002060"/>
                </a:solidFill>
              </a:rPr>
              <a:t>	console.log("i="+i);</a:t>
            </a:r>
          </a:p>
          <a:p>
            <a:r>
              <a:rPr lang="nn-NO" dirty="0">
                <a:solidFill>
                  <a:srgbClr val="002060"/>
                </a:solidFill>
              </a:rPr>
              <a:t>	setTimeout(function () {</a:t>
            </a:r>
          </a:p>
          <a:p>
            <a:r>
              <a:rPr lang="nn-NO" dirty="0">
                <a:solidFill>
                  <a:srgbClr val="002060"/>
                </a:solidFill>
              </a:rPr>
              <a:t>		console.log(i);</a:t>
            </a:r>
          </a:p>
          <a:p>
            <a:r>
              <a:rPr lang="nn-NO" dirty="0">
                <a:solidFill>
                  <a:srgbClr val="002060"/>
                </a:solidFill>
              </a:rPr>
              <a:t>	}, 100);</a:t>
            </a:r>
          </a:p>
          <a:p>
            <a:r>
              <a:rPr lang="nn-NO" dirty="0">
                <a:solidFill>
                  <a:srgbClr val="002060"/>
                </a:solidFill>
              </a:rPr>
              <a:t>}</a:t>
            </a:r>
          </a:p>
          <a:p>
            <a:r>
              <a:rPr lang="nn-NO" dirty="0">
                <a:solidFill>
                  <a:srgbClr val="002060"/>
                </a:solidFill>
              </a:rPr>
              <a:t>console.log("let i="+i);	//ERROR</a:t>
            </a:r>
          </a:p>
        </p:txBody>
      </p:sp>
    </p:spTree>
    <p:extLst>
      <p:ext uri="{BB962C8B-B14F-4D97-AF65-F5344CB8AC3E}">
        <p14:creationId xmlns:p14="http://schemas.microsoft.com/office/powerpoint/2010/main" val="79972255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Template Strings </a:t>
            </a:r>
          </a:p>
          <a:p>
            <a:pPr lvl="1"/>
            <a:r>
              <a:rPr lang="en-US" dirty="0"/>
              <a:t>grave accent (</a:t>
            </a:r>
            <a:r>
              <a:rPr lang="en-US" dirty="0">
                <a:solidFill>
                  <a:srgbClr val="0070C0"/>
                </a:solidFill>
              </a:rPr>
              <a:t>`…`</a:t>
            </a:r>
            <a:r>
              <a:rPr lang="en-US" dirty="0"/>
              <a:t>) [</a:t>
            </a:r>
            <a:r>
              <a:rPr lang="en-US" dirty="0">
                <a:solidFill>
                  <a:srgbClr val="FF0000"/>
                </a:solidFill>
              </a:rPr>
              <a:t>Alt+96</a:t>
            </a:r>
            <a:r>
              <a:rPr lang="en-US" dirty="0"/>
              <a:t>]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7A4163-0F7B-1F6A-4028-288172698BB4}"/>
              </a:ext>
            </a:extLst>
          </p:cNvPr>
          <p:cNvSpPr/>
          <p:nvPr/>
        </p:nvSpPr>
        <p:spPr>
          <a:xfrm>
            <a:off x="2051720" y="2852936"/>
            <a:ext cx="6408712" cy="32403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let</a:t>
            </a:r>
            <a:r>
              <a:rPr lang="en-US" dirty="0">
                <a:solidFill>
                  <a:srgbClr val="002060"/>
                </a:solidFill>
              </a:rPr>
              <a:t> car : Car = {</a:t>
            </a:r>
          </a:p>
          <a:p>
            <a:r>
              <a:rPr lang="en-US" dirty="0">
                <a:solidFill>
                  <a:srgbClr val="002060"/>
                </a:solidFill>
              </a:rPr>
              <a:t>  year: 2001, type: "Toyota", </a:t>
            </a:r>
          </a:p>
          <a:p>
            <a:r>
              <a:rPr lang="en-US" dirty="0">
                <a:solidFill>
                  <a:srgbClr val="002060"/>
                </a:solidFill>
              </a:rPr>
              <a:t>  options: {</a:t>
            </a:r>
          </a:p>
          <a:p>
            <a:r>
              <a:rPr lang="en-US" dirty="0">
                <a:solidFill>
                  <a:srgbClr val="002060"/>
                </a:solidFill>
              </a:rPr>
              <a:t>	color: "gray",</a:t>
            </a:r>
          </a:p>
          <a:p>
            <a:r>
              <a:rPr lang="en-US" dirty="0">
                <a:solidFill>
                  <a:srgbClr val="002060"/>
                </a:solidFill>
              </a:rPr>
              <a:t>	airbag: true</a:t>
            </a:r>
          </a:p>
          <a:p>
            <a:r>
              <a:rPr lang="en-US" dirty="0">
                <a:solidFill>
                  <a:srgbClr val="002060"/>
                </a:solidFill>
              </a:rPr>
              <a:t>  }</a:t>
            </a:r>
          </a:p>
          <a:p>
            <a:r>
              <a:rPr lang="en-US" dirty="0">
                <a:solidFill>
                  <a:srgbClr val="002060"/>
                </a:solidFill>
              </a:rPr>
              <a:t>};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console.log(</a:t>
            </a:r>
            <a:r>
              <a:rPr lang="en-US" dirty="0">
                <a:solidFill>
                  <a:srgbClr val="0070C0"/>
                </a:solidFill>
              </a:rPr>
              <a:t>`</a:t>
            </a:r>
            <a:r>
              <a:rPr lang="en-US" dirty="0">
                <a:solidFill>
                  <a:srgbClr val="002060"/>
                </a:solidFill>
              </a:rPr>
              <a:t>My car : year=${</a:t>
            </a:r>
            <a:r>
              <a:rPr lang="en-US" dirty="0" err="1">
                <a:solidFill>
                  <a:srgbClr val="002060"/>
                </a:solidFill>
              </a:rPr>
              <a:t>car.year</a:t>
            </a:r>
            <a:r>
              <a:rPr lang="en-US" dirty="0">
                <a:solidFill>
                  <a:srgbClr val="002060"/>
                </a:solidFill>
              </a:rPr>
              <a:t>}, type=${</a:t>
            </a:r>
            <a:r>
              <a:rPr lang="en-US" dirty="0" err="1">
                <a:solidFill>
                  <a:srgbClr val="002060"/>
                </a:solidFill>
              </a:rPr>
              <a:t>car.type</a:t>
            </a:r>
            <a:r>
              <a:rPr lang="en-US" dirty="0">
                <a:solidFill>
                  <a:srgbClr val="002060"/>
                </a:solidFill>
              </a:rPr>
              <a:t>}</a:t>
            </a:r>
            <a:r>
              <a:rPr lang="en-US" dirty="0">
                <a:solidFill>
                  <a:srgbClr val="0070C0"/>
                </a:solidFill>
              </a:rPr>
              <a:t>`</a:t>
            </a:r>
            <a:r>
              <a:rPr lang="en-US" dirty="0">
                <a:solidFill>
                  <a:srgbClr val="002060"/>
                </a:solidFill>
              </a:rPr>
              <a:t>);</a:t>
            </a:r>
          </a:p>
          <a:p>
            <a:r>
              <a:rPr lang="en-US" dirty="0">
                <a:solidFill>
                  <a:srgbClr val="002060"/>
                </a:solidFill>
              </a:rPr>
              <a:t>console.log(</a:t>
            </a:r>
            <a:r>
              <a:rPr lang="en-US" dirty="0">
                <a:solidFill>
                  <a:srgbClr val="0070C0"/>
                </a:solidFill>
              </a:rPr>
              <a:t>`</a:t>
            </a:r>
            <a:r>
              <a:rPr lang="en-US" dirty="0">
                <a:solidFill>
                  <a:srgbClr val="002060"/>
                </a:solidFill>
              </a:rPr>
              <a:t>My car : color=${</a:t>
            </a:r>
            <a:r>
              <a:rPr lang="en-US" dirty="0" err="1">
                <a:solidFill>
                  <a:srgbClr val="002060"/>
                </a:solidFill>
              </a:rPr>
              <a:t>car.options.color</a:t>
            </a:r>
            <a:r>
              <a:rPr lang="en-US" dirty="0">
                <a:solidFill>
                  <a:srgbClr val="002060"/>
                </a:solidFill>
              </a:rPr>
              <a:t>}</a:t>
            </a:r>
            <a:r>
              <a:rPr lang="en-US" dirty="0">
                <a:solidFill>
                  <a:srgbClr val="0070C0"/>
                </a:solidFill>
              </a:rPr>
              <a:t>`</a:t>
            </a:r>
            <a:r>
              <a:rPr lang="en-US" dirty="0">
                <a:solidFill>
                  <a:srgbClr val="002060"/>
                </a:solidFill>
              </a:rPr>
              <a:t>);</a:t>
            </a:r>
          </a:p>
          <a:p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914097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async</a:t>
            </a:r>
            <a:r>
              <a:rPr lang="en-US" dirty="0"/>
              <a:t> &amp; </a:t>
            </a:r>
            <a:r>
              <a:rPr lang="en-US" dirty="0">
                <a:solidFill>
                  <a:srgbClr val="0070C0"/>
                </a:solidFill>
              </a:rPr>
              <a:t>await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async</a:t>
            </a:r>
            <a:r>
              <a:rPr lang="en-US" dirty="0"/>
              <a:t> is a function declared enable asynchronous or promise based behavior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await</a:t>
            </a:r>
            <a:r>
              <a:rPr lang="en-US" dirty="0"/>
              <a:t> operator is used to wait for a </a:t>
            </a:r>
            <a:r>
              <a:rPr lang="en-US" dirty="0">
                <a:solidFill>
                  <a:srgbClr val="0070C0"/>
                </a:solidFill>
              </a:rPr>
              <a:t>Promise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BB6D11-8243-FDDC-68A2-E67B1AC47F24}"/>
              </a:ext>
            </a:extLst>
          </p:cNvPr>
          <p:cNvSpPr/>
          <p:nvPr/>
        </p:nvSpPr>
        <p:spPr>
          <a:xfrm>
            <a:off x="2051720" y="3933056"/>
            <a:ext cx="6408712" cy="10801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async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function</a:t>
            </a:r>
            <a:r>
              <a:rPr lang="en-US" dirty="0">
                <a:solidFill>
                  <a:srgbClr val="002060"/>
                </a:solidFill>
              </a:rPr>
              <a:t> name(param1,param2,paramN) {</a:t>
            </a:r>
          </a:p>
          <a:p>
            <a:r>
              <a:rPr lang="en-US" dirty="0">
                <a:solidFill>
                  <a:srgbClr val="002060"/>
                </a:solidFill>
              </a:rPr>
              <a:t>	statements</a:t>
            </a:r>
          </a:p>
          <a:p>
            <a:r>
              <a:rPr lang="en-US" dirty="0">
                <a:solidFill>
                  <a:srgbClr val="002060"/>
                </a:solidFill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FB411F4-BCEC-00B3-9C6B-ADC8D426214F}"/>
              </a:ext>
            </a:extLst>
          </p:cNvPr>
          <p:cNvSpPr/>
          <p:nvPr/>
        </p:nvSpPr>
        <p:spPr>
          <a:xfrm>
            <a:off x="2051720" y="5410200"/>
            <a:ext cx="6408712" cy="8354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2060"/>
                </a:solidFill>
              </a:rPr>
              <a:t>[return value] = </a:t>
            </a:r>
            <a:r>
              <a:rPr lang="en-US" dirty="0">
                <a:solidFill>
                  <a:srgbClr val="0070C0"/>
                </a:solidFill>
              </a:rPr>
              <a:t>await</a:t>
            </a:r>
            <a:r>
              <a:rPr lang="en-US" dirty="0">
                <a:solidFill>
                  <a:srgbClr val="002060"/>
                </a:solidFill>
              </a:rPr>
              <a:t> expression</a:t>
            </a:r>
          </a:p>
        </p:txBody>
      </p:sp>
    </p:spTree>
    <p:extLst>
      <p:ext uri="{BB962C8B-B14F-4D97-AF65-F5344CB8AC3E}">
        <p14:creationId xmlns:p14="http://schemas.microsoft.com/office/powerpoint/2010/main" val="5739912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async</a:t>
            </a:r>
            <a:r>
              <a:rPr lang="en-US" dirty="0"/>
              <a:t> &amp; </a:t>
            </a:r>
            <a:r>
              <a:rPr lang="en-US" dirty="0">
                <a:solidFill>
                  <a:srgbClr val="0070C0"/>
                </a:solidFill>
              </a:rPr>
              <a:t>await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callback function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BB6D11-8243-FDDC-68A2-E67B1AC47F24}"/>
              </a:ext>
            </a:extLst>
          </p:cNvPr>
          <p:cNvSpPr/>
          <p:nvPr/>
        </p:nvSpPr>
        <p:spPr>
          <a:xfrm>
            <a:off x="2051720" y="2636912"/>
            <a:ext cx="6881968" cy="302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doTaskA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param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callback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callback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",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param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doTaskB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param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callback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callback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",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param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doTaskC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param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callback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callback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",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param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773648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async</a:t>
            </a:r>
            <a:r>
              <a:rPr lang="en-US" dirty="0"/>
              <a:t> &amp; </a:t>
            </a:r>
            <a:r>
              <a:rPr lang="en-US" dirty="0">
                <a:solidFill>
                  <a:srgbClr val="0070C0"/>
                </a:solidFill>
              </a:rPr>
              <a:t>await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callback function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BB6D11-8243-FDDC-68A2-E67B1AC47F24}"/>
              </a:ext>
            </a:extLst>
          </p:cNvPr>
          <p:cNvSpPr/>
          <p:nvPr/>
        </p:nvSpPr>
        <p:spPr>
          <a:xfrm>
            <a:off x="2051720" y="2564904"/>
            <a:ext cx="6984776" cy="41764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doMyTask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doTaskA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aName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aValue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aName</a:t>
            </a:r>
            <a:r>
              <a:rPr lang="en-US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aValue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doTaskB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bName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bValue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bName</a:t>
            </a:r>
            <a:r>
              <a:rPr lang="en-US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bValue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doTaskC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cName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cValue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cName</a:t>
            </a:r>
            <a:r>
              <a:rPr lang="en-US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cValue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45552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async</a:t>
            </a:r>
            <a:r>
              <a:rPr lang="en-US" dirty="0"/>
              <a:t> &amp; </a:t>
            </a:r>
            <a:r>
              <a:rPr lang="en-US" dirty="0">
                <a:solidFill>
                  <a:srgbClr val="0070C0"/>
                </a:solidFill>
              </a:rPr>
              <a:t>await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Promise</a:t>
            </a:r>
            <a:r>
              <a:rPr lang="en-US" dirty="0"/>
              <a:t> object represents the eventual completion or failure of an asynchronous operation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0544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async</a:t>
            </a:r>
            <a:r>
              <a:rPr lang="en-US" dirty="0"/>
              <a:t> &amp; </a:t>
            </a:r>
            <a:r>
              <a:rPr lang="en-US" dirty="0">
                <a:solidFill>
                  <a:srgbClr val="0070C0"/>
                </a:solidFill>
              </a:rPr>
              <a:t>await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Promise</a:t>
            </a:r>
          </a:p>
          <a:p>
            <a:pPr lvl="1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BB6D11-8243-FDDC-68A2-E67B1AC47F24}"/>
              </a:ext>
            </a:extLst>
          </p:cNvPr>
          <p:cNvSpPr/>
          <p:nvPr/>
        </p:nvSpPr>
        <p:spPr>
          <a:xfrm>
            <a:off x="2051720" y="2636912"/>
            <a:ext cx="6408712" cy="41044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Task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};</a:t>
            </a:r>
            <a:endParaRPr lang="en-US" sz="16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doPromA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param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1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Task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6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resolve</a:t>
            </a:r>
            <a:r>
              <a:rPr lang="en-US" sz="16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reject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6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resolve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6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",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param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6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6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6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6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doPromB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param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1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Task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6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resolve</a:t>
            </a:r>
            <a:r>
              <a:rPr lang="en-US" sz="16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reject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6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resolve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6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",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param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6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6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6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6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doPromC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param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1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Task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6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resolve</a:t>
            </a:r>
            <a:r>
              <a:rPr lang="en-US" sz="16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reject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6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resolve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6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",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param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600" dirty="0">
                <a:solidFill>
                  <a:srgbClr val="9C5D27"/>
                </a:solidFill>
                <a:latin typeface="Consolas" panose="020B0609020204030204" pitchFamily="49" charset="0"/>
              </a:rPr>
              <a:t>3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6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6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6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192169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async</a:t>
            </a:r>
            <a:r>
              <a:rPr lang="en-US" dirty="0"/>
              <a:t> &amp; </a:t>
            </a:r>
            <a:r>
              <a:rPr lang="en-US" dirty="0">
                <a:solidFill>
                  <a:srgbClr val="0070C0"/>
                </a:solidFill>
              </a:rPr>
              <a:t>await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Promise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BB6D11-8243-FDDC-68A2-E67B1AC47F24}"/>
              </a:ext>
            </a:extLst>
          </p:cNvPr>
          <p:cNvSpPr/>
          <p:nvPr/>
        </p:nvSpPr>
        <p:spPr>
          <a:xfrm>
            <a:off x="2051720" y="2708920"/>
            <a:ext cx="6408712" cy="35696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doMyProm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doPromA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taskA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taskA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doPromB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taskB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taskB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doPromC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taskC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taskC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123706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async</a:t>
            </a:r>
            <a:r>
              <a:rPr lang="en-US" dirty="0"/>
              <a:t> &amp; </a:t>
            </a:r>
            <a:r>
              <a:rPr lang="en-US" dirty="0">
                <a:solidFill>
                  <a:srgbClr val="0070C0"/>
                </a:solidFill>
              </a:rPr>
              <a:t>await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Promise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BB6D11-8243-FDDC-68A2-E67B1AC47F24}"/>
              </a:ext>
            </a:extLst>
          </p:cNvPr>
          <p:cNvSpPr/>
          <p:nvPr/>
        </p:nvSpPr>
        <p:spPr>
          <a:xfrm>
            <a:off x="2051720" y="2708920"/>
            <a:ext cx="6408712" cy="35696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doMyProcess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doPromA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taskA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taskA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doPromB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taskB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taskB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doPromC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taskC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taskC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317833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async</a:t>
            </a:r>
            <a:r>
              <a:rPr lang="en-US" dirty="0"/>
              <a:t> &amp; </a:t>
            </a:r>
            <a:r>
              <a:rPr lang="en-US" dirty="0">
                <a:solidFill>
                  <a:srgbClr val="0070C0"/>
                </a:solidFill>
              </a:rPr>
              <a:t>await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Promise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BB6D11-8243-FDDC-68A2-E67B1AC47F24}"/>
              </a:ext>
            </a:extLst>
          </p:cNvPr>
          <p:cNvSpPr/>
          <p:nvPr/>
        </p:nvSpPr>
        <p:spPr>
          <a:xfrm>
            <a:off x="2051720" y="2780928"/>
            <a:ext cx="6408712" cy="25922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doMyAsync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taskA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doPromA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taskB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doPromB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taskC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doPromC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   </a:t>
            </a: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taskA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taskB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taskC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   </a:t>
            </a:r>
          </a:p>
          <a:p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712884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async</a:t>
            </a:r>
            <a:r>
              <a:rPr lang="en-US" dirty="0"/>
              <a:t> &amp; </a:t>
            </a:r>
            <a:r>
              <a:rPr lang="en-US" dirty="0">
                <a:solidFill>
                  <a:srgbClr val="0070C0"/>
                </a:solidFill>
              </a:rPr>
              <a:t>await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Promise </a:t>
            </a:r>
          </a:p>
          <a:p>
            <a:pPr lvl="2"/>
            <a:r>
              <a:rPr lang="en-US" dirty="0"/>
              <a:t>parallel task</a:t>
            </a:r>
            <a:endParaRPr lang="en-US" dirty="0">
              <a:solidFill>
                <a:srgbClr val="0070C0"/>
              </a:solidFill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BB6D11-8243-FDDC-68A2-E67B1AC47F24}"/>
              </a:ext>
            </a:extLst>
          </p:cNvPr>
          <p:cNvSpPr/>
          <p:nvPr/>
        </p:nvSpPr>
        <p:spPr>
          <a:xfrm>
            <a:off x="2051720" y="3356992"/>
            <a:ext cx="6408712" cy="25922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doParallel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taskA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doPromA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taskB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taskC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en-US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all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doPromB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doPromC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)])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taskA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taskB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taskC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   </a:t>
            </a:r>
          </a:p>
          <a:p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068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type classification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80C303-4B62-A990-16FE-74D63829A1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985" y="2348880"/>
            <a:ext cx="5715798" cy="2915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896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async</a:t>
            </a:r>
            <a:r>
              <a:rPr lang="en-US" dirty="0"/>
              <a:t> &amp; </a:t>
            </a:r>
            <a:r>
              <a:rPr lang="en-US" dirty="0">
                <a:solidFill>
                  <a:srgbClr val="0070C0"/>
                </a:solidFill>
              </a:rPr>
              <a:t>await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solidFill>
                  <a:srgbClr val="002060"/>
                </a:solidFill>
              </a:rPr>
              <a:t>Handle exception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BB6D11-8243-FDDC-68A2-E67B1AC47F24}"/>
              </a:ext>
            </a:extLst>
          </p:cNvPr>
          <p:cNvSpPr/>
          <p:nvPr/>
        </p:nvSpPr>
        <p:spPr>
          <a:xfrm>
            <a:off x="2051720" y="2780928"/>
            <a:ext cx="6408712" cy="3600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doMyAsync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try {</a:t>
            </a: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	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taskA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doPromA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	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taskB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doPromB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	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taskC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doPromC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   </a:t>
            </a: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	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taskA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	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taskB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	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taskC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   </a:t>
            </a: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   } catch(ex) {</a:t>
            </a: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console.error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(ex);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   }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901154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Guard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type guard is a function that allows you to narrow the type of an object to a more specific one by performing certain checks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Guard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rgbClr val="0070C0"/>
                </a:solidFill>
              </a:rPr>
              <a:t>typeof</a:t>
            </a:r>
            <a:endParaRPr lang="en-US" dirty="0">
              <a:solidFill>
                <a:srgbClr val="0070C0"/>
              </a:solidFill>
            </a:endParaRPr>
          </a:p>
          <a:p>
            <a:pPr lvl="1"/>
            <a:r>
              <a:rPr lang="en-US" dirty="0" err="1"/>
              <a:t>typeof</a:t>
            </a:r>
            <a:r>
              <a:rPr lang="en-US" dirty="0"/>
              <a:t> only returns one of the following: “string”, “number”, “</a:t>
            </a:r>
            <a:r>
              <a:rPr lang="en-US" dirty="0" err="1"/>
              <a:t>bigint</a:t>
            </a:r>
            <a:r>
              <a:rPr lang="en-US" dirty="0"/>
              <a:t>”,“</a:t>
            </a:r>
            <a:r>
              <a:rPr lang="en-US" dirty="0" err="1"/>
              <a:t>boolean</a:t>
            </a:r>
            <a:r>
              <a:rPr lang="en-US" dirty="0"/>
              <a:t>”, “symbol”, “undefined”, “object”, “function”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01ADFE-181E-B6C5-45C7-67BDB775E74C}"/>
              </a:ext>
            </a:extLst>
          </p:cNvPr>
          <p:cNvSpPr/>
          <p:nvPr/>
        </p:nvSpPr>
        <p:spPr>
          <a:xfrm>
            <a:off x="2411760" y="4149080"/>
            <a:ext cx="4824536" cy="10081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rgbClr val="0070C0"/>
                </a:solidFill>
              </a:rPr>
              <a:t>typeof</a:t>
            </a:r>
            <a:r>
              <a:rPr lang="en-US" dirty="0">
                <a:solidFill>
                  <a:srgbClr val="002060"/>
                </a:solidFill>
              </a:rPr>
              <a:t>  90 === “number”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dirty="0" err="1">
                <a:solidFill>
                  <a:srgbClr val="0070C0"/>
                </a:solidFill>
              </a:rPr>
              <a:t>typeof</a:t>
            </a:r>
            <a:r>
              <a:rPr lang="en-US" dirty="0">
                <a:solidFill>
                  <a:srgbClr val="002060"/>
                </a:solidFill>
              </a:rPr>
              <a:t>  “</a:t>
            </a:r>
            <a:r>
              <a:rPr lang="en-US" dirty="0" err="1">
                <a:solidFill>
                  <a:srgbClr val="002060"/>
                </a:solidFill>
              </a:rPr>
              <a:t>abc</a:t>
            </a:r>
            <a:r>
              <a:rPr lang="en-US" dirty="0">
                <a:solidFill>
                  <a:srgbClr val="002060"/>
                </a:solidFill>
              </a:rPr>
              <a:t>” === “string”</a:t>
            </a:r>
          </a:p>
        </p:txBody>
      </p:sp>
    </p:spTree>
    <p:extLst>
      <p:ext uri="{BB962C8B-B14F-4D97-AF65-F5344CB8AC3E}">
        <p14:creationId xmlns:p14="http://schemas.microsoft.com/office/powerpoint/2010/main" val="409207473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Guard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rgbClr val="0070C0"/>
                </a:solidFill>
              </a:rPr>
              <a:t>typeof</a:t>
            </a:r>
            <a:endParaRPr lang="en-US" dirty="0">
              <a:solidFill>
                <a:srgbClr val="0070C0"/>
              </a:solidFill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F723D03-297C-3BD7-BD67-0B7BAC5C39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4650880"/>
              </p:ext>
            </p:extLst>
          </p:nvPr>
        </p:nvGraphicFramePr>
        <p:xfrm>
          <a:off x="2267744" y="2430780"/>
          <a:ext cx="5112568" cy="3657600"/>
        </p:xfrm>
        <a:graphic>
          <a:graphicData uri="http://schemas.openxmlformats.org/drawingml/2006/table">
            <a:tbl>
              <a:tblPr/>
              <a:tblGrid>
                <a:gridCol w="1683916">
                  <a:extLst>
                    <a:ext uri="{9D8B030D-6E8A-4147-A177-3AD203B41FA5}">
                      <a16:colId xmlns:a16="http://schemas.microsoft.com/office/drawing/2014/main" val="827733808"/>
                    </a:ext>
                  </a:extLst>
                </a:gridCol>
                <a:gridCol w="3428652">
                  <a:extLst>
                    <a:ext uri="{9D8B030D-6E8A-4147-A177-3AD203B41FA5}">
                      <a16:colId xmlns:a16="http://schemas.microsoft.com/office/drawing/2014/main" val="17149089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0070C0"/>
                          </a:solidFill>
                          <a:effectLst/>
                        </a:rPr>
                        <a:t>Type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0070C0"/>
                          </a:solidFill>
                          <a:effectLst/>
                        </a:rPr>
                        <a:t>Predicate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46229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string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typeof s === "string"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83164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typeof n === "number"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19446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>
                          <a:effectLst/>
                        </a:rPr>
                        <a:t>boolean</a:t>
                      </a:r>
                      <a:endParaRPr lang="en-US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typeof b === "boolean"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63259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undefined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typeof undefined === "undefined"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27338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function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>
                          <a:effectLst/>
                        </a:rPr>
                        <a:t>typeof</a:t>
                      </a:r>
                      <a:r>
                        <a:rPr lang="en-US" dirty="0">
                          <a:effectLst/>
                        </a:rPr>
                        <a:t> f === "function"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66575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array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>
                          <a:effectLst/>
                        </a:rPr>
                        <a:t>Array.isArray</a:t>
                      </a:r>
                      <a:r>
                        <a:rPr lang="en-US" dirty="0">
                          <a:effectLst/>
                        </a:rPr>
                        <a:t>(a)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23330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object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kumimoji="0" lang="en-US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typeof</a:t>
                      </a:r>
                      <a:r>
                        <a:rPr kumimoji="0" lang="en-US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 === "object"</a:t>
                      </a:r>
                      <a:endParaRPr lang="en-US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3873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>
                          <a:effectLst/>
                        </a:rPr>
                        <a:t>bigint</a:t>
                      </a:r>
                      <a:endParaRPr lang="en-US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kumimoji="0" lang="en-US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typeof</a:t>
                      </a:r>
                      <a:r>
                        <a:rPr kumimoji="0" lang="en-US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 === "</a:t>
                      </a:r>
                      <a:r>
                        <a:rPr kumimoji="0" lang="en-US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bigint</a:t>
                      </a:r>
                      <a:r>
                        <a:rPr kumimoji="0" lang="en-US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endParaRPr lang="en-US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0792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symbol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kumimoji="0" lang="en-US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typeof</a:t>
                      </a:r>
                      <a:r>
                        <a:rPr kumimoji="0" lang="en-US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g === "symbol"</a:t>
                      </a:r>
                      <a:endParaRPr lang="en-US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2694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3206841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Guard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rgbClr val="0070C0"/>
                </a:solidFill>
              </a:rPr>
              <a:t>instanceof</a:t>
            </a:r>
            <a:endParaRPr lang="en-US" dirty="0">
              <a:solidFill>
                <a:srgbClr val="0070C0"/>
              </a:solidFill>
            </a:endParaRPr>
          </a:p>
          <a:p>
            <a:pPr lvl="1"/>
            <a:r>
              <a:rPr lang="en-US" dirty="0" err="1">
                <a:solidFill>
                  <a:srgbClr val="0070C0"/>
                </a:solidFill>
              </a:rPr>
              <a:t>instanceof</a:t>
            </a:r>
            <a:r>
              <a:rPr lang="en-US" dirty="0"/>
              <a:t> checks whether an object is of a specific type or not</a:t>
            </a:r>
          </a:p>
          <a:p>
            <a:pPr lvl="1"/>
            <a:r>
              <a:rPr lang="en-US" dirty="0" err="1">
                <a:solidFill>
                  <a:srgbClr val="0070C0"/>
                </a:solidFill>
              </a:rPr>
              <a:t>instanceof</a:t>
            </a:r>
            <a:r>
              <a:rPr lang="en-US" dirty="0"/>
              <a:t> does not work with interfaces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01ADFE-181E-B6C5-45C7-67BDB775E74C}"/>
              </a:ext>
            </a:extLst>
          </p:cNvPr>
          <p:cNvSpPr/>
          <p:nvPr/>
        </p:nvSpPr>
        <p:spPr>
          <a:xfrm>
            <a:off x="2411760" y="4149080"/>
            <a:ext cx="4824536" cy="10081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new</a:t>
            </a:r>
            <a:r>
              <a:rPr lang="en-US" dirty="0">
                <a:solidFill>
                  <a:srgbClr val="002060"/>
                </a:solidFill>
              </a:rPr>
              <a:t> Date() </a:t>
            </a:r>
            <a:r>
              <a:rPr lang="en-US" dirty="0" err="1">
                <a:solidFill>
                  <a:srgbClr val="0070C0"/>
                </a:solidFill>
              </a:rPr>
              <a:t>instanceof</a:t>
            </a:r>
            <a:r>
              <a:rPr lang="en-US" dirty="0">
                <a:solidFill>
                  <a:srgbClr val="002060"/>
                </a:solidFill>
              </a:rPr>
              <a:t> Date === </a:t>
            </a:r>
            <a:r>
              <a:rPr lang="en-US" dirty="0">
                <a:solidFill>
                  <a:srgbClr val="0070C0"/>
                </a:solidFill>
              </a:rPr>
              <a:t>true</a:t>
            </a:r>
          </a:p>
          <a:p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7701953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Guard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 predicates</a:t>
            </a:r>
          </a:p>
          <a:p>
            <a:pPr lvl="1"/>
            <a:r>
              <a:rPr lang="en-US" dirty="0"/>
              <a:t>A type predicate is a return type of a function to defined as user-defined type guard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01ADFE-181E-B6C5-45C7-67BDB775E74C}"/>
              </a:ext>
            </a:extLst>
          </p:cNvPr>
          <p:cNvSpPr/>
          <p:nvPr/>
        </p:nvSpPr>
        <p:spPr>
          <a:xfrm>
            <a:off x="2267744" y="3463280"/>
            <a:ext cx="4824536" cy="17659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interface</a:t>
            </a:r>
            <a:r>
              <a:rPr lang="en-US" dirty="0">
                <a:solidFill>
                  <a:srgbClr val="002060"/>
                </a:solidFill>
              </a:rPr>
              <a:t> Book {</a:t>
            </a:r>
          </a:p>
          <a:p>
            <a:r>
              <a:rPr lang="en-US" dirty="0">
                <a:solidFill>
                  <a:srgbClr val="002060"/>
                </a:solidFill>
              </a:rPr>
              <a:t>	id: </a:t>
            </a:r>
            <a:r>
              <a:rPr lang="en-US" dirty="0">
                <a:solidFill>
                  <a:srgbClr val="0070C0"/>
                </a:solidFill>
              </a:rPr>
              <a:t>number</a:t>
            </a:r>
            <a:r>
              <a:rPr lang="en-US" dirty="0">
                <a:solidFill>
                  <a:srgbClr val="002060"/>
                </a:solidFill>
              </a:rPr>
              <a:t>;</a:t>
            </a:r>
          </a:p>
          <a:p>
            <a:r>
              <a:rPr lang="en-US" dirty="0">
                <a:solidFill>
                  <a:srgbClr val="002060"/>
                </a:solidFill>
              </a:rPr>
              <a:t>	author: </a:t>
            </a:r>
            <a:r>
              <a:rPr lang="en-US" dirty="0">
                <a:solidFill>
                  <a:srgbClr val="0070C0"/>
                </a:solidFill>
              </a:rPr>
              <a:t>string</a:t>
            </a:r>
            <a:r>
              <a:rPr lang="en-US" dirty="0">
                <a:solidFill>
                  <a:srgbClr val="002060"/>
                </a:solidFill>
              </a:rPr>
              <a:t>;</a:t>
            </a:r>
          </a:p>
          <a:p>
            <a:r>
              <a:rPr lang="en-US" dirty="0">
                <a:solidFill>
                  <a:srgbClr val="002060"/>
                </a:solidFill>
              </a:rPr>
              <a:t>	publisher?: </a:t>
            </a:r>
            <a:r>
              <a:rPr lang="en-US" dirty="0">
                <a:solidFill>
                  <a:srgbClr val="0070C0"/>
                </a:solidFill>
              </a:rPr>
              <a:t>string</a:t>
            </a:r>
            <a:r>
              <a:rPr lang="en-US" dirty="0">
                <a:solidFill>
                  <a:srgbClr val="002060"/>
                </a:solidFill>
              </a:rPr>
              <a:t>;</a:t>
            </a:r>
          </a:p>
          <a:p>
            <a:r>
              <a:rPr lang="en-US" dirty="0">
                <a:solidFill>
                  <a:srgbClr val="00206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3885921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Guard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 predicates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01ADFE-181E-B6C5-45C7-67BDB775E74C}"/>
              </a:ext>
            </a:extLst>
          </p:cNvPr>
          <p:cNvSpPr/>
          <p:nvPr/>
        </p:nvSpPr>
        <p:spPr>
          <a:xfrm>
            <a:off x="2046516" y="2265784"/>
            <a:ext cx="6887172" cy="14512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const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isBook</a:t>
            </a:r>
            <a:r>
              <a:rPr lang="en-US" dirty="0">
                <a:solidFill>
                  <a:srgbClr val="002060"/>
                </a:solidFill>
              </a:rPr>
              <a:t> = (element: </a:t>
            </a:r>
            <a:r>
              <a:rPr lang="en-US" dirty="0">
                <a:solidFill>
                  <a:srgbClr val="0070C0"/>
                </a:solidFill>
              </a:rPr>
              <a:t>unknown</a:t>
            </a:r>
            <a:r>
              <a:rPr lang="en-US" dirty="0">
                <a:solidFill>
                  <a:srgbClr val="002060"/>
                </a:solidFill>
              </a:rPr>
              <a:t>) : element </a:t>
            </a:r>
            <a:r>
              <a:rPr lang="en-US" dirty="0">
                <a:solidFill>
                  <a:srgbClr val="0070C0"/>
                </a:solidFill>
              </a:rPr>
              <a:t>is</a:t>
            </a:r>
            <a:r>
              <a:rPr lang="en-US" dirty="0">
                <a:solidFill>
                  <a:srgbClr val="002060"/>
                </a:solidFill>
              </a:rPr>
              <a:t> Book  =&gt; {</a:t>
            </a:r>
          </a:p>
          <a:p>
            <a:r>
              <a:rPr lang="en-US" dirty="0">
                <a:solidFill>
                  <a:srgbClr val="002060"/>
                </a:solidFill>
              </a:rPr>
              <a:t>	</a:t>
            </a:r>
            <a:r>
              <a:rPr lang="en-US" dirty="0">
                <a:solidFill>
                  <a:srgbClr val="0070C0"/>
                </a:solidFill>
              </a:rPr>
              <a:t>return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Object.prototype.hasOwnProperty.call</a:t>
            </a:r>
            <a:r>
              <a:rPr lang="en-US" dirty="0">
                <a:solidFill>
                  <a:srgbClr val="002060"/>
                </a:solidFill>
              </a:rPr>
              <a:t>(element, "id")</a:t>
            </a:r>
          </a:p>
          <a:p>
            <a:r>
              <a:rPr lang="en-US" dirty="0">
                <a:solidFill>
                  <a:srgbClr val="002060"/>
                </a:solidFill>
              </a:rPr>
              <a:t>	&amp;&amp;</a:t>
            </a:r>
          </a:p>
          <a:p>
            <a:r>
              <a:rPr lang="en-US" dirty="0">
                <a:solidFill>
                  <a:srgbClr val="002060"/>
                </a:solidFill>
              </a:rPr>
              <a:t>	</a:t>
            </a:r>
            <a:r>
              <a:rPr lang="en-US" dirty="0" err="1">
                <a:solidFill>
                  <a:srgbClr val="002060"/>
                </a:solidFill>
              </a:rPr>
              <a:t>Object.prototype.hasOwnProperty.call</a:t>
            </a:r>
            <a:r>
              <a:rPr lang="en-US" dirty="0">
                <a:solidFill>
                  <a:srgbClr val="002060"/>
                </a:solidFill>
              </a:rPr>
              <a:t>(element, "author");</a:t>
            </a:r>
          </a:p>
          <a:p>
            <a:r>
              <a:rPr lang="en-US" dirty="0">
                <a:solidFill>
                  <a:srgbClr val="002060"/>
                </a:solidFill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A283A2-7D12-A899-5E39-6D3A3A1E2E0A}"/>
              </a:ext>
            </a:extLst>
          </p:cNvPr>
          <p:cNvSpPr/>
          <p:nvPr/>
        </p:nvSpPr>
        <p:spPr>
          <a:xfrm>
            <a:off x="2046516" y="4293096"/>
            <a:ext cx="6887172" cy="22902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const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isBook</a:t>
            </a:r>
            <a:r>
              <a:rPr lang="en-US" dirty="0">
                <a:solidFill>
                  <a:srgbClr val="002060"/>
                </a:solidFill>
              </a:rPr>
              <a:t> = (element: </a:t>
            </a:r>
            <a:r>
              <a:rPr lang="en-US" dirty="0">
                <a:solidFill>
                  <a:srgbClr val="0070C0"/>
                </a:solidFill>
              </a:rPr>
              <a:t>unknown</a:t>
            </a:r>
            <a:r>
              <a:rPr lang="en-US" dirty="0">
                <a:solidFill>
                  <a:srgbClr val="002060"/>
                </a:solidFill>
              </a:rPr>
              <a:t>) : element </a:t>
            </a:r>
            <a:r>
              <a:rPr lang="en-US" dirty="0">
                <a:solidFill>
                  <a:srgbClr val="0070C0"/>
                </a:solidFill>
              </a:rPr>
              <a:t>is</a:t>
            </a:r>
            <a:r>
              <a:rPr lang="en-US" dirty="0">
                <a:solidFill>
                  <a:srgbClr val="002060"/>
                </a:solidFill>
              </a:rPr>
              <a:t> Book  =&gt; {</a:t>
            </a:r>
          </a:p>
          <a:p>
            <a:r>
              <a:rPr lang="en-US" dirty="0">
                <a:solidFill>
                  <a:srgbClr val="002060"/>
                </a:solidFill>
              </a:rPr>
              <a:t>	</a:t>
            </a:r>
            <a:r>
              <a:rPr lang="en-US" dirty="0">
                <a:solidFill>
                  <a:srgbClr val="0070C0"/>
                </a:solidFill>
              </a:rPr>
              <a:t>return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Object.prototype.hasOwnProperty.call</a:t>
            </a:r>
            <a:r>
              <a:rPr lang="en-US" dirty="0">
                <a:solidFill>
                  <a:srgbClr val="002060"/>
                </a:solidFill>
              </a:rPr>
              <a:t>(element, "id")</a:t>
            </a:r>
          </a:p>
          <a:p>
            <a:r>
              <a:rPr lang="en-US" dirty="0">
                <a:solidFill>
                  <a:srgbClr val="002060"/>
                </a:solidFill>
              </a:rPr>
              <a:t> 	&amp;&amp; </a:t>
            </a:r>
            <a:r>
              <a:rPr lang="en-US" dirty="0" err="1">
                <a:solidFill>
                  <a:srgbClr val="0070C0"/>
                </a:solidFill>
              </a:rPr>
              <a:t>typeof</a:t>
            </a:r>
            <a:r>
              <a:rPr lang="en-US" dirty="0">
                <a:solidFill>
                  <a:srgbClr val="002060"/>
                </a:solidFill>
              </a:rPr>
              <a:t> element.id === "number“ &amp;&amp;</a:t>
            </a:r>
          </a:p>
          <a:p>
            <a:r>
              <a:rPr lang="en-US" dirty="0">
                <a:solidFill>
                  <a:srgbClr val="002060"/>
                </a:solidFill>
              </a:rPr>
              <a:t>	</a:t>
            </a:r>
            <a:r>
              <a:rPr lang="en-US" dirty="0" err="1">
                <a:solidFill>
                  <a:srgbClr val="002060"/>
                </a:solidFill>
              </a:rPr>
              <a:t>Object.prototype.hasOwnProperty.call</a:t>
            </a:r>
            <a:r>
              <a:rPr lang="en-US" dirty="0">
                <a:solidFill>
                  <a:srgbClr val="002060"/>
                </a:solidFill>
              </a:rPr>
              <a:t>(element, "author") </a:t>
            </a:r>
          </a:p>
          <a:p>
            <a:r>
              <a:rPr lang="en-US" dirty="0">
                <a:solidFill>
                  <a:srgbClr val="002060"/>
                </a:solidFill>
              </a:rPr>
              <a:t>	&amp;&amp; </a:t>
            </a:r>
            <a:r>
              <a:rPr lang="en-US" dirty="0" err="1">
                <a:solidFill>
                  <a:srgbClr val="0070C0"/>
                </a:solidFill>
              </a:rPr>
              <a:t>typeof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element.author</a:t>
            </a:r>
            <a:r>
              <a:rPr lang="en-US" dirty="0">
                <a:solidFill>
                  <a:srgbClr val="002060"/>
                </a:solidFill>
              </a:rPr>
              <a:t> === "string";</a:t>
            </a:r>
          </a:p>
          <a:p>
            <a:r>
              <a:rPr lang="en-US" dirty="0">
                <a:solidFill>
                  <a:srgbClr val="002060"/>
                </a:solidFill>
              </a:rPr>
              <a:t>}</a:t>
            </a:r>
          </a:p>
          <a:p>
            <a:r>
              <a:rPr lang="en-US" dirty="0">
                <a:solidFill>
                  <a:srgbClr val="002060"/>
                </a:solidFill>
              </a:rPr>
              <a:t>//ERROR</a:t>
            </a: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624E64FC-9B94-12D0-1E15-EC8474D7F0B9}"/>
              </a:ext>
            </a:extLst>
          </p:cNvPr>
          <p:cNvSpPr/>
          <p:nvPr/>
        </p:nvSpPr>
        <p:spPr>
          <a:xfrm>
            <a:off x="4860032" y="3891210"/>
            <a:ext cx="432048" cy="2578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931412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Guard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 predicates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A283A2-7D12-A899-5E39-6D3A3A1E2E0A}"/>
              </a:ext>
            </a:extLst>
          </p:cNvPr>
          <p:cNvSpPr/>
          <p:nvPr/>
        </p:nvSpPr>
        <p:spPr>
          <a:xfrm>
            <a:off x="2046516" y="2204864"/>
            <a:ext cx="6887172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const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isBook</a:t>
            </a:r>
            <a:r>
              <a:rPr lang="en-US" dirty="0">
                <a:solidFill>
                  <a:srgbClr val="002060"/>
                </a:solidFill>
              </a:rPr>
              <a:t> = (element: </a:t>
            </a:r>
            <a:r>
              <a:rPr lang="en-US" dirty="0">
                <a:solidFill>
                  <a:srgbClr val="0070C0"/>
                </a:solidFill>
              </a:rPr>
              <a:t>unknown</a:t>
            </a:r>
            <a:r>
              <a:rPr lang="en-US" dirty="0">
                <a:solidFill>
                  <a:srgbClr val="002060"/>
                </a:solidFill>
              </a:rPr>
              <a:t>) : element</a:t>
            </a:r>
            <a:r>
              <a:rPr lang="en-US" dirty="0">
                <a:solidFill>
                  <a:srgbClr val="0070C0"/>
                </a:solidFill>
              </a:rPr>
              <a:t> is </a:t>
            </a:r>
            <a:r>
              <a:rPr lang="en-US" dirty="0">
                <a:solidFill>
                  <a:srgbClr val="002060"/>
                </a:solidFill>
              </a:rPr>
              <a:t>Book  =&gt; {</a:t>
            </a:r>
          </a:p>
          <a:p>
            <a:r>
              <a:rPr lang="en-US" dirty="0">
                <a:solidFill>
                  <a:srgbClr val="002060"/>
                </a:solidFill>
              </a:rPr>
              <a:t>	</a:t>
            </a:r>
            <a:r>
              <a:rPr lang="en-US" dirty="0">
                <a:solidFill>
                  <a:srgbClr val="0070C0"/>
                </a:solidFill>
              </a:rPr>
              <a:t>return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hasAttributes</a:t>
            </a:r>
            <a:r>
              <a:rPr lang="en-US" dirty="0">
                <a:solidFill>
                  <a:srgbClr val="002060"/>
                </a:solidFill>
              </a:rPr>
              <a:t>(element,  ["id", "author"]) &amp;&amp;</a:t>
            </a:r>
          </a:p>
          <a:p>
            <a:r>
              <a:rPr lang="en-US" dirty="0">
                <a:solidFill>
                  <a:srgbClr val="002060"/>
                </a:solidFill>
              </a:rPr>
              <a:t>	</a:t>
            </a:r>
            <a:r>
              <a:rPr lang="en-US" dirty="0" err="1">
                <a:solidFill>
                  <a:srgbClr val="0070C0"/>
                </a:solidFill>
              </a:rPr>
              <a:t>typeof</a:t>
            </a:r>
            <a:r>
              <a:rPr lang="en-US" dirty="0">
                <a:solidFill>
                  <a:srgbClr val="002060"/>
                </a:solidFill>
              </a:rPr>
              <a:t> element.id === "number" &amp;&amp;</a:t>
            </a:r>
          </a:p>
          <a:p>
            <a:r>
              <a:rPr lang="en-US" dirty="0">
                <a:solidFill>
                  <a:srgbClr val="002060"/>
                </a:solidFill>
              </a:rPr>
              <a:t>	</a:t>
            </a:r>
            <a:r>
              <a:rPr lang="en-US" dirty="0" err="1">
                <a:solidFill>
                  <a:srgbClr val="0070C0"/>
                </a:solidFill>
              </a:rPr>
              <a:t>typeof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element.author</a:t>
            </a:r>
            <a:r>
              <a:rPr lang="en-US" dirty="0">
                <a:solidFill>
                  <a:srgbClr val="002060"/>
                </a:solidFill>
              </a:rPr>
              <a:t> === "string";</a:t>
            </a:r>
          </a:p>
          <a:p>
            <a:r>
              <a:rPr lang="en-US" dirty="0">
                <a:solidFill>
                  <a:srgbClr val="002060"/>
                </a:solidFill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8D6DE4-5352-9592-947E-93E77D6DFE85}"/>
              </a:ext>
            </a:extLst>
          </p:cNvPr>
          <p:cNvSpPr/>
          <p:nvPr/>
        </p:nvSpPr>
        <p:spPr>
          <a:xfrm>
            <a:off x="2051720" y="3933056"/>
            <a:ext cx="6887172" cy="28083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const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hasAttributes</a:t>
            </a:r>
            <a:r>
              <a:rPr lang="en-US" dirty="0">
                <a:solidFill>
                  <a:srgbClr val="002060"/>
                </a:solidFill>
              </a:rPr>
              <a:t> =  &lt;T </a:t>
            </a:r>
            <a:r>
              <a:rPr lang="en-US" dirty="0">
                <a:solidFill>
                  <a:srgbClr val="0070C0"/>
                </a:solidFill>
              </a:rPr>
              <a:t>extends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string</a:t>
            </a:r>
            <a:r>
              <a:rPr lang="en-US" dirty="0">
                <a:solidFill>
                  <a:srgbClr val="002060"/>
                </a:solidFill>
              </a:rPr>
              <a:t>&gt; (</a:t>
            </a:r>
          </a:p>
          <a:p>
            <a:r>
              <a:rPr lang="en-US" dirty="0">
                <a:solidFill>
                  <a:srgbClr val="002060"/>
                </a:solidFill>
              </a:rPr>
              <a:t>	element: </a:t>
            </a:r>
            <a:r>
              <a:rPr lang="en-US" dirty="0">
                <a:solidFill>
                  <a:srgbClr val="0070C0"/>
                </a:solidFill>
              </a:rPr>
              <a:t>unknown</a:t>
            </a:r>
            <a:r>
              <a:rPr lang="en-US" dirty="0">
                <a:solidFill>
                  <a:srgbClr val="002060"/>
                </a:solidFill>
              </a:rPr>
              <a:t>, </a:t>
            </a:r>
          </a:p>
          <a:p>
            <a:r>
              <a:rPr lang="en-US" dirty="0">
                <a:solidFill>
                  <a:srgbClr val="002060"/>
                </a:solidFill>
              </a:rPr>
              <a:t>	attributes: T[]</a:t>
            </a:r>
          </a:p>
          <a:p>
            <a:r>
              <a:rPr lang="en-US" dirty="0">
                <a:solidFill>
                  <a:srgbClr val="002060"/>
                </a:solidFill>
              </a:rPr>
              <a:t>) : element</a:t>
            </a:r>
            <a:r>
              <a:rPr lang="en-US" dirty="0">
                <a:solidFill>
                  <a:srgbClr val="0070C0"/>
                </a:solidFill>
              </a:rPr>
              <a:t> is Record</a:t>
            </a:r>
            <a:r>
              <a:rPr lang="en-US" dirty="0">
                <a:solidFill>
                  <a:srgbClr val="002060"/>
                </a:solidFill>
              </a:rPr>
              <a:t>&lt;T, </a:t>
            </a:r>
            <a:r>
              <a:rPr lang="en-US" dirty="0">
                <a:solidFill>
                  <a:srgbClr val="0070C0"/>
                </a:solidFill>
              </a:rPr>
              <a:t>unknown</a:t>
            </a:r>
            <a:r>
              <a:rPr lang="en-US" dirty="0">
                <a:solidFill>
                  <a:srgbClr val="002060"/>
                </a:solidFill>
              </a:rPr>
              <a:t>&gt;  =&gt; {</a:t>
            </a:r>
          </a:p>
          <a:p>
            <a:r>
              <a:rPr lang="en-US" dirty="0">
                <a:solidFill>
                  <a:srgbClr val="002060"/>
                </a:solidFill>
              </a:rPr>
              <a:t>	if(element === </a:t>
            </a:r>
            <a:r>
              <a:rPr lang="en-US" dirty="0">
                <a:solidFill>
                  <a:srgbClr val="0070C0"/>
                </a:solidFill>
              </a:rPr>
              <a:t>undefined</a:t>
            </a:r>
            <a:r>
              <a:rPr lang="en-US" dirty="0">
                <a:solidFill>
                  <a:srgbClr val="002060"/>
                </a:solidFill>
              </a:rPr>
              <a:t> || element === </a:t>
            </a:r>
            <a:r>
              <a:rPr lang="en-US" dirty="0">
                <a:solidFill>
                  <a:srgbClr val="0070C0"/>
                </a:solidFill>
              </a:rPr>
              <a:t>null</a:t>
            </a:r>
            <a:r>
              <a:rPr lang="en-US" dirty="0">
                <a:solidFill>
                  <a:srgbClr val="002060"/>
                </a:solidFill>
              </a:rPr>
              <a:t>) </a:t>
            </a:r>
            <a:r>
              <a:rPr lang="en-US" dirty="0">
                <a:solidFill>
                  <a:srgbClr val="0070C0"/>
                </a:solidFill>
              </a:rPr>
              <a:t>return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false</a:t>
            </a:r>
            <a:r>
              <a:rPr lang="en-US" dirty="0">
                <a:solidFill>
                  <a:srgbClr val="002060"/>
                </a:solidFill>
              </a:rPr>
              <a:t>;</a:t>
            </a:r>
          </a:p>
          <a:p>
            <a:r>
              <a:rPr lang="en-US" dirty="0">
                <a:solidFill>
                  <a:srgbClr val="002060"/>
                </a:solidFill>
              </a:rPr>
              <a:t>	</a:t>
            </a:r>
            <a:r>
              <a:rPr lang="en-US" dirty="0">
                <a:solidFill>
                  <a:srgbClr val="0070C0"/>
                </a:solidFill>
              </a:rPr>
              <a:t>return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attributes.every</a:t>
            </a:r>
            <a:r>
              <a:rPr lang="en-US" dirty="0">
                <a:solidFill>
                  <a:srgbClr val="002060"/>
                </a:solidFill>
              </a:rPr>
              <a:t>((attribute) =&gt; </a:t>
            </a:r>
          </a:p>
          <a:p>
            <a:r>
              <a:rPr lang="en-US" dirty="0">
                <a:solidFill>
                  <a:srgbClr val="002060"/>
                </a:solidFill>
              </a:rPr>
              <a:t>		</a:t>
            </a:r>
            <a:r>
              <a:rPr lang="en-US" dirty="0">
                <a:solidFill>
                  <a:srgbClr val="0070C0"/>
                </a:solidFill>
              </a:rPr>
              <a:t>return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Object.prototype.hasOwnProperty.call</a:t>
            </a:r>
            <a:r>
              <a:rPr lang="en-US" dirty="0">
                <a:solidFill>
                  <a:srgbClr val="002060"/>
                </a:solidFill>
              </a:rPr>
              <a:t>(element, attribute);</a:t>
            </a:r>
          </a:p>
          <a:p>
            <a:r>
              <a:rPr lang="en-US" dirty="0">
                <a:solidFill>
                  <a:srgbClr val="002060"/>
                </a:solidFill>
              </a:rPr>
              <a:t>	);</a:t>
            </a:r>
          </a:p>
          <a:p>
            <a:r>
              <a:rPr lang="en-US" dirty="0">
                <a:solidFill>
                  <a:srgbClr val="00206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40856829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Module is a way to create a group of related variables, functions, classes and interfaces</a:t>
            </a:r>
          </a:p>
          <a:p>
            <a:pPr lvl="1"/>
            <a:r>
              <a:rPr lang="en-US" dirty="0"/>
              <a:t>Internal module</a:t>
            </a:r>
          </a:p>
          <a:p>
            <a:pPr lvl="1"/>
            <a:r>
              <a:rPr lang="en-US" dirty="0"/>
              <a:t>External module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423511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Internal Module</a:t>
            </a:r>
          </a:p>
          <a:p>
            <a:pPr lvl="1"/>
            <a:r>
              <a:rPr lang="en-US" dirty="0"/>
              <a:t>Logical grouping of classes, interfaces, functions, variables into a single unit and can be exported to another module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EDE178-AABE-1546-3249-081CF4D9D129}"/>
              </a:ext>
            </a:extLst>
          </p:cNvPr>
          <p:cNvSpPr/>
          <p:nvPr/>
        </p:nvSpPr>
        <p:spPr>
          <a:xfrm>
            <a:off x="2195736" y="3573016"/>
            <a:ext cx="6887172" cy="2952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export interface</a:t>
            </a:r>
            <a:r>
              <a:rPr lang="en-US" dirty="0">
                <a:solidFill>
                  <a:srgbClr val="002060"/>
                </a:solidFill>
              </a:rPr>
              <a:t> Book {</a:t>
            </a:r>
          </a:p>
          <a:p>
            <a:r>
              <a:rPr lang="en-US" dirty="0">
                <a:solidFill>
                  <a:srgbClr val="002060"/>
                </a:solidFill>
              </a:rPr>
              <a:t>	id: </a:t>
            </a:r>
            <a:r>
              <a:rPr lang="en-US" dirty="0">
                <a:solidFill>
                  <a:srgbClr val="0070C0"/>
                </a:solidFill>
              </a:rPr>
              <a:t>number</a:t>
            </a:r>
            <a:r>
              <a:rPr lang="en-US" dirty="0">
                <a:solidFill>
                  <a:srgbClr val="002060"/>
                </a:solidFill>
              </a:rPr>
              <a:t>;</a:t>
            </a:r>
          </a:p>
          <a:p>
            <a:r>
              <a:rPr lang="en-US" dirty="0">
                <a:solidFill>
                  <a:srgbClr val="002060"/>
                </a:solidFill>
              </a:rPr>
              <a:t>	author: </a:t>
            </a:r>
            <a:r>
              <a:rPr lang="en-US" dirty="0">
                <a:solidFill>
                  <a:srgbClr val="0070C0"/>
                </a:solidFill>
              </a:rPr>
              <a:t>string</a:t>
            </a:r>
            <a:r>
              <a:rPr lang="en-US" dirty="0">
                <a:solidFill>
                  <a:srgbClr val="002060"/>
                </a:solidFill>
              </a:rPr>
              <a:t>;</a:t>
            </a:r>
          </a:p>
          <a:p>
            <a:r>
              <a:rPr lang="en-US" dirty="0">
                <a:solidFill>
                  <a:srgbClr val="002060"/>
                </a:solidFill>
              </a:rPr>
              <a:t>	publisher?: </a:t>
            </a:r>
            <a:r>
              <a:rPr lang="en-US" dirty="0">
                <a:solidFill>
                  <a:srgbClr val="0070C0"/>
                </a:solidFill>
              </a:rPr>
              <a:t>string</a:t>
            </a:r>
            <a:r>
              <a:rPr lang="en-US" dirty="0">
                <a:solidFill>
                  <a:srgbClr val="002060"/>
                </a:solidFill>
              </a:rPr>
              <a:t>;</a:t>
            </a:r>
          </a:p>
          <a:p>
            <a:r>
              <a:rPr lang="en-US" dirty="0">
                <a:solidFill>
                  <a:srgbClr val="002060"/>
                </a:solidFill>
              </a:rPr>
              <a:t>}</a:t>
            </a:r>
          </a:p>
          <a:p>
            <a:r>
              <a:rPr lang="en-US" dirty="0">
                <a:solidFill>
                  <a:srgbClr val="0070C0"/>
                </a:solidFill>
              </a:rPr>
              <a:t>export const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isBook</a:t>
            </a:r>
            <a:r>
              <a:rPr lang="en-US" dirty="0">
                <a:solidFill>
                  <a:srgbClr val="002060"/>
                </a:solidFill>
              </a:rPr>
              <a:t> = (element: </a:t>
            </a:r>
            <a:r>
              <a:rPr lang="en-US" dirty="0">
                <a:solidFill>
                  <a:srgbClr val="0070C0"/>
                </a:solidFill>
              </a:rPr>
              <a:t>unknown</a:t>
            </a:r>
            <a:r>
              <a:rPr lang="en-US" dirty="0">
                <a:solidFill>
                  <a:srgbClr val="002060"/>
                </a:solidFill>
              </a:rPr>
              <a:t>) : element</a:t>
            </a:r>
            <a:r>
              <a:rPr lang="en-US" dirty="0">
                <a:solidFill>
                  <a:srgbClr val="0070C0"/>
                </a:solidFill>
              </a:rPr>
              <a:t> is </a:t>
            </a:r>
            <a:r>
              <a:rPr lang="en-US" dirty="0">
                <a:solidFill>
                  <a:srgbClr val="002060"/>
                </a:solidFill>
              </a:rPr>
              <a:t>Book  =&gt; {</a:t>
            </a:r>
          </a:p>
          <a:p>
            <a:r>
              <a:rPr lang="en-US" dirty="0">
                <a:solidFill>
                  <a:srgbClr val="002060"/>
                </a:solidFill>
              </a:rPr>
              <a:t>	</a:t>
            </a:r>
            <a:r>
              <a:rPr lang="en-US" dirty="0">
                <a:solidFill>
                  <a:srgbClr val="0070C0"/>
                </a:solidFill>
              </a:rPr>
              <a:t>return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hasAttributes</a:t>
            </a:r>
            <a:r>
              <a:rPr lang="en-US" dirty="0">
                <a:solidFill>
                  <a:srgbClr val="002060"/>
                </a:solidFill>
              </a:rPr>
              <a:t>(element,  ["id", "author"]) &amp;&amp;</a:t>
            </a:r>
          </a:p>
          <a:p>
            <a:r>
              <a:rPr lang="en-US" dirty="0">
                <a:solidFill>
                  <a:srgbClr val="002060"/>
                </a:solidFill>
              </a:rPr>
              <a:t>	</a:t>
            </a:r>
            <a:r>
              <a:rPr lang="en-US" dirty="0" err="1">
                <a:solidFill>
                  <a:srgbClr val="0070C0"/>
                </a:solidFill>
              </a:rPr>
              <a:t>typeof</a:t>
            </a:r>
            <a:r>
              <a:rPr lang="en-US" dirty="0">
                <a:solidFill>
                  <a:srgbClr val="002060"/>
                </a:solidFill>
              </a:rPr>
              <a:t> element.id === "number" &amp;&amp;</a:t>
            </a:r>
          </a:p>
          <a:p>
            <a:r>
              <a:rPr lang="en-US" dirty="0">
                <a:solidFill>
                  <a:srgbClr val="002060"/>
                </a:solidFill>
              </a:rPr>
              <a:t>	</a:t>
            </a:r>
            <a:r>
              <a:rPr lang="en-US" dirty="0" err="1">
                <a:solidFill>
                  <a:srgbClr val="0070C0"/>
                </a:solidFill>
              </a:rPr>
              <a:t>typeof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element.author</a:t>
            </a:r>
            <a:r>
              <a:rPr lang="en-US" dirty="0">
                <a:solidFill>
                  <a:srgbClr val="002060"/>
                </a:solidFill>
              </a:rPr>
              <a:t> === "string";</a:t>
            </a:r>
          </a:p>
          <a:p>
            <a:r>
              <a:rPr lang="en-US" dirty="0">
                <a:solidFill>
                  <a:srgbClr val="00206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891698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3070</TotalTime>
  <Words>8863</Words>
  <Application>Microsoft Office PowerPoint</Application>
  <PresentationFormat>On-screen Show (4:3)</PresentationFormat>
  <Paragraphs>1541</Paragraphs>
  <Slides>104</Slides>
  <Notes>95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104</vt:i4>
      </vt:variant>
    </vt:vector>
  </HeadingPairs>
  <TitlesOfParts>
    <vt:vector size="116" baseType="lpstr">
      <vt:lpstr>-apple-system</vt:lpstr>
      <vt:lpstr>Arial</vt:lpstr>
      <vt:lpstr>Calibri</vt:lpstr>
      <vt:lpstr>Consolas</vt:lpstr>
      <vt:lpstr>Georgia</vt:lpstr>
      <vt:lpstr>Gill Sans MT</vt:lpstr>
      <vt:lpstr>inter-regular</vt:lpstr>
      <vt:lpstr>Nunito</vt:lpstr>
      <vt:lpstr>times new roman</vt:lpstr>
      <vt:lpstr>Verdana</vt:lpstr>
      <vt:lpstr>Wingdings 2</vt:lpstr>
      <vt:lpstr>Solstice</vt:lpstr>
      <vt:lpstr>Introduction to TypeScript</vt:lpstr>
      <vt:lpstr>Agenda</vt:lpstr>
      <vt:lpstr>What is TypeScript</vt:lpstr>
      <vt:lpstr>TypeScript</vt:lpstr>
      <vt:lpstr>TypeScript</vt:lpstr>
      <vt:lpstr>Static Type Checking</vt:lpstr>
      <vt:lpstr>Variable</vt:lpstr>
      <vt:lpstr>Variable</vt:lpstr>
      <vt:lpstr>Data Type</vt:lpstr>
      <vt:lpstr>Data Type</vt:lpstr>
      <vt:lpstr>Data Type</vt:lpstr>
      <vt:lpstr>Data Type</vt:lpstr>
      <vt:lpstr>Data Type</vt:lpstr>
      <vt:lpstr>Data Type</vt:lpstr>
      <vt:lpstr>Data Type</vt:lpstr>
      <vt:lpstr>Casting Type</vt:lpstr>
      <vt:lpstr>Special Type</vt:lpstr>
      <vt:lpstr>Special Type</vt:lpstr>
      <vt:lpstr>Special Type</vt:lpstr>
      <vt:lpstr>Special Type</vt:lpstr>
      <vt:lpstr>Special Type</vt:lpstr>
      <vt:lpstr>Special Type</vt:lpstr>
      <vt:lpstr>Special Type</vt:lpstr>
      <vt:lpstr>Special Type</vt:lpstr>
      <vt:lpstr>Special Type</vt:lpstr>
      <vt:lpstr>Special Type</vt:lpstr>
      <vt:lpstr>Special Type</vt:lpstr>
      <vt:lpstr>Defining Type</vt:lpstr>
      <vt:lpstr>Defining Type</vt:lpstr>
      <vt:lpstr>Defining Type</vt:lpstr>
      <vt:lpstr>Defining Type</vt:lpstr>
      <vt:lpstr>Defining Type</vt:lpstr>
      <vt:lpstr>Defining Type</vt:lpstr>
      <vt:lpstr>Defining Type</vt:lpstr>
      <vt:lpstr>Defining Type</vt:lpstr>
      <vt:lpstr>Defining Type</vt:lpstr>
      <vt:lpstr>Defining Type</vt:lpstr>
      <vt:lpstr>Defining Type</vt:lpstr>
      <vt:lpstr>Defining Type</vt:lpstr>
      <vt:lpstr>Defining Type</vt:lpstr>
      <vt:lpstr>Defining Type</vt:lpstr>
      <vt:lpstr>Defining Type</vt:lpstr>
      <vt:lpstr>Defining Type</vt:lpstr>
      <vt:lpstr>Defining Type</vt:lpstr>
      <vt:lpstr>Defining Type</vt:lpstr>
      <vt:lpstr>Defining Type</vt:lpstr>
      <vt:lpstr>Defining Type</vt:lpstr>
      <vt:lpstr>Defining Type</vt:lpstr>
      <vt:lpstr>Defining Type</vt:lpstr>
      <vt:lpstr>Defining Type</vt:lpstr>
      <vt:lpstr>Defining Type</vt:lpstr>
      <vt:lpstr>Defining Type</vt:lpstr>
      <vt:lpstr>Utility Type</vt:lpstr>
      <vt:lpstr>Utility Type</vt:lpstr>
      <vt:lpstr>Utility Type</vt:lpstr>
      <vt:lpstr>Utility Type</vt:lpstr>
      <vt:lpstr>Utility Type</vt:lpstr>
      <vt:lpstr>Utility Type</vt:lpstr>
      <vt:lpstr>Utility Type</vt:lpstr>
      <vt:lpstr>Utility Type</vt:lpstr>
      <vt:lpstr>Utility Type</vt:lpstr>
      <vt:lpstr>Utility Type</vt:lpstr>
      <vt:lpstr>Utility Type</vt:lpstr>
      <vt:lpstr>Utility Type</vt:lpstr>
      <vt:lpstr>Utility Type</vt:lpstr>
      <vt:lpstr>Utility Type</vt:lpstr>
      <vt:lpstr>Utility Type</vt:lpstr>
      <vt:lpstr>Utility Type</vt:lpstr>
      <vt:lpstr>Utility Type</vt:lpstr>
      <vt:lpstr>Utility Type</vt:lpstr>
      <vt:lpstr>Utility Type</vt:lpstr>
      <vt:lpstr>Type Operator</vt:lpstr>
      <vt:lpstr>Type Operator</vt:lpstr>
      <vt:lpstr>Type Operator</vt:lpstr>
      <vt:lpstr>Type Operator</vt:lpstr>
      <vt:lpstr>Type Operator</vt:lpstr>
      <vt:lpstr>Type Operator</vt:lpstr>
      <vt:lpstr>Type Operator</vt:lpstr>
      <vt:lpstr>Type Operator</vt:lpstr>
      <vt:lpstr>Type Operator</vt:lpstr>
      <vt:lpstr>Type Operator</vt:lpstr>
      <vt:lpstr>Type Operator</vt:lpstr>
      <vt:lpstr>Type Operator</vt:lpstr>
      <vt:lpstr>Type Operator</vt:lpstr>
      <vt:lpstr>Type Operator</vt:lpstr>
      <vt:lpstr>Type Operator</vt:lpstr>
      <vt:lpstr>Type Operator</vt:lpstr>
      <vt:lpstr>Type Operator</vt:lpstr>
      <vt:lpstr>Type Operator</vt:lpstr>
      <vt:lpstr>Type Operator</vt:lpstr>
      <vt:lpstr>Type Guard</vt:lpstr>
      <vt:lpstr>Type Guard</vt:lpstr>
      <vt:lpstr>Type Guard</vt:lpstr>
      <vt:lpstr>Type Guard</vt:lpstr>
      <vt:lpstr>Type Guard</vt:lpstr>
      <vt:lpstr>Type Guard</vt:lpstr>
      <vt:lpstr>Type Guard</vt:lpstr>
      <vt:lpstr>Module</vt:lpstr>
      <vt:lpstr>Module</vt:lpstr>
      <vt:lpstr>Module</vt:lpstr>
      <vt:lpstr>Module</vt:lpstr>
      <vt:lpstr>Module</vt:lpstr>
      <vt:lpstr>Reference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Language</dc:title>
  <dc:creator>tassun_o</dc:creator>
  <cp:lastModifiedBy>Tassun Oros</cp:lastModifiedBy>
  <cp:revision>400</cp:revision>
  <dcterms:created xsi:type="dcterms:W3CDTF">2014-11-15T08:14:00Z</dcterms:created>
  <dcterms:modified xsi:type="dcterms:W3CDTF">2024-11-23T04:50:14Z</dcterms:modified>
</cp:coreProperties>
</file>