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7"/>
  </p:notesMasterIdLst>
  <p:sldIdLst>
    <p:sldId id="256" r:id="rId2"/>
    <p:sldId id="429" r:id="rId3"/>
    <p:sldId id="432" r:id="rId4"/>
    <p:sldId id="433" r:id="rId5"/>
    <p:sldId id="431" r:id="rId6"/>
    <p:sldId id="434" r:id="rId7"/>
    <p:sldId id="430" r:id="rId8"/>
    <p:sldId id="437" r:id="rId9"/>
    <p:sldId id="439" r:id="rId10"/>
    <p:sldId id="440" r:id="rId11"/>
    <p:sldId id="435" r:id="rId12"/>
    <p:sldId id="436" r:id="rId13"/>
    <p:sldId id="442" r:id="rId14"/>
    <p:sldId id="441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3" r:id="rId26"/>
    <p:sldId id="454" r:id="rId27"/>
    <p:sldId id="455" r:id="rId28"/>
    <p:sldId id="458" r:id="rId29"/>
    <p:sldId id="456" r:id="rId30"/>
    <p:sldId id="457" r:id="rId31"/>
    <p:sldId id="484" r:id="rId32"/>
    <p:sldId id="459" r:id="rId33"/>
    <p:sldId id="475" r:id="rId34"/>
    <p:sldId id="483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67" r:id="rId43"/>
    <p:sldId id="468" r:id="rId44"/>
    <p:sldId id="469" r:id="rId45"/>
    <p:sldId id="471" r:id="rId46"/>
    <p:sldId id="470" r:id="rId47"/>
    <p:sldId id="472" r:id="rId48"/>
    <p:sldId id="473" r:id="rId49"/>
    <p:sldId id="474" r:id="rId50"/>
    <p:sldId id="476" r:id="rId51"/>
    <p:sldId id="477" r:id="rId52"/>
    <p:sldId id="478" r:id="rId53"/>
    <p:sldId id="479" r:id="rId54"/>
    <p:sldId id="482" r:id="rId55"/>
    <p:sldId id="480" r:id="rId56"/>
    <p:sldId id="481" r:id="rId57"/>
    <p:sldId id="492" r:id="rId58"/>
    <p:sldId id="485" r:id="rId59"/>
    <p:sldId id="486" r:id="rId60"/>
    <p:sldId id="487" r:id="rId61"/>
    <p:sldId id="488" r:id="rId62"/>
    <p:sldId id="489" r:id="rId63"/>
    <p:sldId id="490" r:id="rId64"/>
    <p:sldId id="491" r:id="rId65"/>
    <p:sldId id="367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3" autoAdjust="0"/>
    <p:restoredTop sz="79748" autoAdjust="0"/>
  </p:normalViewPr>
  <p:slideViewPr>
    <p:cSldViewPr>
      <p:cViewPr varScale="1">
        <p:scale>
          <a:sx n="63" d="100"/>
          <a:sy n="63" d="100"/>
        </p:scale>
        <p:origin x="167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CEE64-98CB-4226-A253-7BC1859BE751}" type="datetimeFigureOut">
              <a:rPr lang="en-US" smtClean="0"/>
              <a:pPr/>
              <a:t>25/11/2022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F42A7-B42A-4EFE-B8BF-3BC6AAD8E0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34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npm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init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ส่วน -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คือปกติ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npm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จะถามคำถามนิดหน่อย ซึ่ง -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y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คือใช้ค่า 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default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ที่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charter"/>
              </a:rPr>
              <a:t>npm</a:t>
            </a: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th-TH" b="0" i="0" dirty="0">
                <a:solidFill>
                  <a:srgbClr val="292929"/>
                </a:solidFill>
                <a:effectLst/>
                <a:latin typeface="charter"/>
              </a:rPr>
              <a:t>ให้มาทั้งหมดเลย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78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"dependencies": Packages required by your application in production.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"</a:t>
            </a: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devDependencies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": Packages that are only needed for local development and testing.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4292E"/>
                </a:solidFill>
                <a:effectLst/>
                <a:latin typeface="-apple-system"/>
              </a:rPr>
              <a:t>peerDependencies</a:t>
            </a:r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 :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the dependency would be used by different dependencies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h-TH" b="0" i="0" dirty="0">
                <a:solidFill>
                  <a:srgbClr val="444444"/>
                </a:solidFill>
                <a:effectLst/>
                <a:latin typeface="CSPraJad"/>
              </a:rPr>
              <a:t>ใช้ในการบอกว่า </a:t>
            </a:r>
            <a:r>
              <a:rPr lang="en-US" b="0" i="0" dirty="0">
                <a:solidFill>
                  <a:srgbClr val="444444"/>
                </a:solidFill>
                <a:effectLst/>
                <a:latin typeface="CSPraJad"/>
              </a:rPr>
              <a:t>package </a:t>
            </a:r>
            <a:r>
              <a:rPr lang="th-TH" b="0" i="0" dirty="0">
                <a:solidFill>
                  <a:srgbClr val="444444"/>
                </a:solidFill>
                <a:effectLst/>
                <a:latin typeface="CSPraJad"/>
              </a:rPr>
              <a:t>ของเรานั้นสามารถเข้ากันได้กับ </a:t>
            </a:r>
            <a:r>
              <a:rPr lang="en-US" b="0" i="0" dirty="0">
                <a:solidFill>
                  <a:srgbClr val="444444"/>
                </a:solidFill>
                <a:effectLst/>
                <a:latin typeface="CSPraJad"/>
              </a:rPr>
              <a:t>package </a:t>
            </a:r>
            <a:r>
              <a:rPr lang="th-TH" b="0" i="0" dirty="0">
                <a:solidFill>
                  <a:srgbClr val="444444"/>
                </a:solidFill>
                <a:effectLst/>
                <a:latin typeface="CSPraJad"/>
              </a:rPr>
              <a:t>อื่น ๆ ได้ที่ </a:t>
            </a:r>
            <a:r>
              <a:rPr lang="en-US" b="0" i="0" dirty="0">
                <a:solidFill>
                  <a:srgbClr val="444444"/>
                </a:solidFill>
                <a:effectLst/>
                <a:latin typeface="CSPraJad"/>
              </a:rPr>
              <a:t>version </a:t>
            </a:r>
            <a:r>
              <a:rPr lang="th-TH" b="0" i="0" dirty="0">
                <a:solidFill>
                  <a:srgbClr val="444444"/>
                </a:solidFill>
                <a:effectLst/>
                <a:latin typeface="CSPraJad"/>
              </a:rPr>
              <a:t>อะไร</a:t>
            </a:r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95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npm</a:t>
            </a:r>
            <a:r>
              <a:rPr lang="en-US" dirty="0"/>
              <a:t> install --production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With the --production flag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(or when the NODE_ENV environment variable is set to production),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npm</a:t>
            </a:r>
            <a:r>
              <a:rPr lang="en-US" dirty="0"/>
              <a:t> will not install modules listed in </a:t>
            </a:r>
            <a:r>
              <a:rPr lang="en-US" dirty="0" err="1"/>
              <a:t>devDependencies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45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03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33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546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84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04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91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27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9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554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237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25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18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06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055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38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297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391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328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859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75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81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859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//using </a:t>
            </a:r>
            <a:r>
              <a:rPr lang="en-US" dirty="0" err="1"/>
              <a:t>ejs</a:t>
            </a:r>
            <a:r>
              <a:rPr lang="en-US" dirty="0"/>
              <a:t> as view engine so we can </a:t>
            </a:r>
            <a:r>
              <a:rPr lang="en-US" dirty="0" err="1"/>
              <a:t>cal</a:t>
            </a:r>
            <a:r>
              <a:rPr lang="en-US" dirty="0"/>
              <a:t> variable like &lt;%=var%&gt; in .</a:t>
            </a:r>
            <a:r>
              <a:rPr lang="en-US" dirty="0" err="1"/>
              <a:t>ejs</a:t>
            </a:r>
            <a:r>
              <a:rPr lang="en-US" dirty="0"/>
              <a:t>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779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998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20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3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940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476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278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406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400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npm</a:t>
            </a:r>
            <a:r>
              <a:rPr lang="en-US" dirty="0"/>
              <a:t> install moment --save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513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585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662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678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5720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756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775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6820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3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008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3103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897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442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281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9562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7105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7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3660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310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5456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796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13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62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6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6F42A7-B42A-4EFE-B8BF-3BC6AAD8E03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4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25/11/2022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92B8E-6087-4A13-9F20-23C7A62C6D17}" type="datetimeFigureOut">
              <a:rPr lang="en-US" smtClean="0"/>
              <a:pPr/>
              <a:t>25/11/2022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31E92B8E-6087-4A13-9F20-23C7A62C6D17}" type="datetimeFigureOut">
              <a:rPr lang="en-US" smtClean="0"/>
              <a:pPr/>
              <a:t>25/11/2022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AF43D01-A19B-4C1C-B9BB-1E2BE2A43C1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TypeScript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195176-2D1B-846C-25E6-B2AFBB1FD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313" y="2315143"/>
            <a:ext cx="5324450" cy="29140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7D065-F159-A5FE-8894-FE7007E13CFE}"/>
              </a:ext>
            </a:extLst>
          </p:cNvPr>
          <p:cNvSpPr/>
          <p:nvPr/>
        </p:nvSpPr>
        <p:spPr>
          <a:xfrm>
            <a:off x="2155688" y="2204864"/>
            <a:ext cx="5728680" cy="33123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r>
              <a:rPr lang="en-US" dirty="0">
                <a:solidFill>
                  <a:srgbClr val="002060"/>
                </a:solidFill>
              </a:rPr>
              <a:t>  "</a:t>
            </a:r>
            <a:r>
              <a:rPr lang="en-US" dirty="0" err="1">
                <a:solidFill>
                  <a:srgbClr val="002060"/>
                </a:solidFill>
              </a:rPr>
              <a:t>compilerOptions</a:t>
            </a:r>
            <a:r>
              <a:rPr lang="en-US" dirty="0">
                <a:solidFill>
                  <a:srgbClr val="002060"/>
                </a:solidFill>
              </a:rPr>
              <a:t>": {</a:t>
            </a:r>
          </a:p>
          <a:p>
            <a:r>
              <a:rPr lang="en-US" dirty="0">
                <a:solidFill>
                  <a:srgbClr val="002060"/>
                </a:solidFill>
              </a:rPr>
              <a:t>	"target": "es5",</a:t>
            </a:r>
          </a:p>
          <a:p>
            <a:r>
              <a:rPr lang="en-US" dirty="0">
                <a:solidFill>
                  <a:srgbClr val="002060"/>
                </a:solidFill>
              </a:rPr>
              <a:t>	"</a:t>
            </a:r>
            <a:r>
              <a:rPr lang="en-US" dirty="0" err="1">
                <a:solidFill>
                  <a:srgbClr val="002060"/>
                </a:solidFill>
              </a:rPr>
              <a:t>outDir</a:t>
            </a:r>
            <a:r>
              <a:rPr lang="en-US" dirty="0">
                <a:solidFill>
                  <a:srgbClr val="002060"/>
                </a:solidFill>
              </a:rPr>
              <a:t>": "./</a:t>
            </a:r>
            <a:r>
              <a:rPr lang="en-US" dirty="0" err="1">
                <a:solidFill>
                  <a:srgbClr val="002060"/>
                </a:solidFill>
              </a:rPr>
              <a:t>dist</a:t>
            </a:r>
            <a:r>
              <a:rPr lang="en-US" dirty="0">
                <a:solidFill>
                  <a:srgbClr val="002060"/>
                </a:solidFill>
              </a:rPr>
              <a:t>",</a:t>
            </a:r>
          </a:p>
          <a:p>
            <a:r>
              <a:rPr lang="en-US" dirty="0">
                <a:solidFill>
                  <a:srgbClr val="002060"/>
                </a:solidFill>
              </a:rPr>
              <a:t>	"</a:t>
            </a:r>
            <a:r>
              <a:rPr lang="en-US" dirty="0" err="1">
                <a:solidFill>
                  <a:srgbClr val="002060"/>
                </a:solidFill>
              </a:rPr>
              <a:t>rootDir</a:t>
            </a:r>
            <a:r>
              <a:rPr lang="en-US" dirty="0">
                <a:solidFill>
                  <a:srgbClr val="002060"/>
                </a:solidFill>
              </a:rPr>
              <a:t>": "./</a:t>
            </a:r>
            <a:r>
              <a:rPr lang="en-US" dirty="0" err="1">
                <a:solidFill>
                  <a:srgbClr val="002060"/>
                </a:solidFill>
              </a:rPr>
              <a:t>src</a:t>
            </a:r>
            <a:r>
              <a:rPr lang="en-US" dirty="0">
                <a:solidFill>
                  <a:srgbClr val="002060"/>
                </a:solidFill>
              </a:rPr>
              <a:t>", </a:t>
            </a:r>
          </a:p>
          <a:p>
            <a:r>
              <a:rPr lang="en-US" dirty="0">
                <a:solidFill>
                  <a:srgbClr val="002060"/>
                </a:solidFill>
              </a:rPr>
              <a:t>	"module": "</a:t>
            </a:r>
            <a:r>
              <a:rPr lang="en-US" dirty="0" err="1">
                <a:solidFill>
                  <a:srgbClr val="002060"/>
                </a:solidFill>
              </a:rPr>
              <a:t>commonjs</a:t>
            </a:r>
            <a:r>
              <a:rPr lang="en-US" dirty="0">
                <a:solidFill>
                  <a:srgbClr val="002060"/>
                </a:solidFill>
              </a:rPr>
              <a:t>",</a:t>
            </a:r>
          </a:p>
          <a:p>
            <a:r>
              <a:rPr lang="en-US" dirty="0">
                <a:solidFill>
                  <a:srgbClr val="002060"/>
                </a:solidFill>
              </a:rPr>
              <a:t>	"</a:t>
            </a:r>
            <a:r>
              <a:rPr lang="en-US" dirty="0" err="1">
                <a:solidFill>
                  <a:srgbClr val="002060"/>
                </a:solidFill>
              </a:rPr>
              <a:t>esModuleInterop</a:t>
            </a:r>
            <a:r>
              <a:rPr lang="en-US" dirty="0">
                <a:solidFill>
                  <a:srgbClr val="002060"/>
                </a:solidFill>
              </a:rPr>
              <a:t>": true,</a:t>
            </a:r>
          </a:p>
          <a:p>
            <a:r>
              <a:rPr lang="en-US" dirty="0">
                <a:solidFill>
                  <a:srgbClr val="002060"/>
                </a:solidFill>
              </a:rPr>
              <a:t>	"</a:t>
            </a:r>
            <a:r>
              <a:rPr lang="en-US" dirty="0" err="1">
                <a:solidFill>
                  <a:srgbClr val="002060"/>
                </a:solidFill>
              </a:rPr>
              <a:t>forceConsistentCasingInFileNames</a:t>
            </a:r>
            <a:r>
              <a:rPr lang="en-US" dirty="0">
                <a:solidFill>
                  <a:srgbClr val="002060"/>
                </a:solidFill>
              </a:rPr>
              <a:t>": true,</a:t>
            </a:r>
          </a:p>
          <a:p>
            <a:r>
              <a:rPr lang="en-US" dirty="0">
                <a:solidFill>
                  <a:srgbClr val="002060"/>
                </a:solidFill>
              </a:rPr>
              <a:t>	"strict": true,</a:t>
            </a:r>
          </a:p>
          <a:p>
            <a:r>
              <a:rPr lang="en-US" dirty="0">
                <a:solidFill>
                  <a:srgbClr val="002060"/>
                </a:solidFill>
              </a:rPr>
              <a:t>	"</a:t>
            </a:r>
            <a:r>
              <a:rPr lang="en-US" dirty="0" err="1">
                <a:solidFill>
                  <a:srgbClr val="002060"/>
                </a:solidFill>
              </a:rPr>
              <a:t>skipLibCheck</a:t>
            </a:r>
            <a:r>
              <a:rPr lang="en-US" dirty="0">
                <a:solidFill>
                  <a:srgbClr val="002060"/>
                </a:solidFill>
              </a:rPr>
              <a:t>": true</a:t>
            </a:r>
          </a:p>
          <a:p>
            <a:r>
              <a:rPr lang="en-US" dirty="0">
                <a:solidFill>
                  <a:srgbClr val="002060"/>
                </a:solidFill>
              </a:rPr>
              <a:t>  },</a:t>
            </a:r>
          </a:p>
        </p:txBody>
      </p:sp>
    </p:spTree>
    <p:extLst>
      <p:ext uri="{BB962C8B-B14F-4D97-AF65-F5344CB8AC3E}">
        <p14:creationId xmlns:p14="http://schemas.microsoft.com/office/powerpoint/2010/main" val="12643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27F5F0-2DED-9996-6B35-EE82B7D7B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602" y="2039087"/>
            <a:ext cx="5115886" cy="470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85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4FF881-1E31-E146-1645-83ABAD2E6A7C}"/>
              </a:ext>
            </a:extLst>
          </p:cNvPr>
          <p:cNvSpPr/>
          <p:nvPr/>
        </p:nvSpPr>
        <p:spPr>
          <a:xfrm>
            <a:off x="1907704" y="2204864"/>
            <a:ext cx="5153776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rgbClr val="002060"/>
                </a:solidFill>
              </a:rPr>
              <a:t>npm install typescript --save-dev</a:t>
            </a:r>
          </a:p>
          <a:p>
            <a:r>
              <a:rPr lang="en-US">
                <a:solidFill>
                  <a:srgbClr val="002060"/>
                </a:solidFill>
              </a:rPr>
              <a:t>npm install ts-node --save-dev</a:t>
            </a:r>
          </a:p>
          <a:p>
            <a:r>
              <a:rPr lang="en-US">
                <a:solidFill>
                  <a:srgbClr val="002060"/>
                </a:solidFill>
              </a:rPr>
              <a:t>npm install ts-node-dev --save-dev</a:t>
            </a:r>
          </a:p>
          <a:p>
            <a:r>
              <a:rPr lang="en-US">
                <a:solidFill>
                  <a:srgbClr val="002060"/>
                </a:solidFill>
              </a:rPr>
              <a:t>npm install @types/node --save-dev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0F964-82F1-8467-9B9B-C6947C917C1B}"/>
              </a:ext>
            </a:extLst>
          </p:cNvPr>
          <p:cNvSpPr/>
          <p:nvPr/>
        </p:nvSpPr>
        <p:spPr>
          <a:xfrm>
            <a:off x="1907704" y="4005064"/>
            <a:ext cx="5153776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 "</a:t>
            </a:r>
            <a:r>
              <a:rPr lang="en-US" dirty="0" err="1">
                <a:solidFill>
                  <a:srgbClr val="002060"/>
                </a:solidFill>
              </a:rPr>
              <a:t>devDependencies</a:t>
            </a:r>
            <a:r>
              <a:rPr lang="en-US" dirty="0">
                <a:solidFill>
                  <a:srgbClr val="002060"/>
                </a:solidFill>
              </a:rPr>
              <a:t>": {    </a:t>
            </a:r>
          </a:p>
          <a:p>
            <a:r>
              <a:rPr lang="en-US" dirty="0">
                <a:solidFill>
                  <a:srgbClr val="002060"/>
                </a:solidFill>
              </a:rPr>
              <a:t>	"@types/node": "^18.0.4",    </a:t>
            </a:r>
          </a:p>
          <a:p>
            <a:r>
              <a:rPr lang="en-US" dirty="0">
                <a:solidFill>
                  <a:srgbClr val="002060"/>
                </a:solidFill>
              </a:rPr>
              <a:t>	"</a:t>
            </a:r>
            <a:r>
              <a:rPr lang="en-US" dirty="0" err="1">
                <a:solidFill>
                  <a:srgbClr val="002060"/>
                </a:solidFill>
              </a:rPr>
              <a:t>ts</a:t>
            </a:r>
            <a:r>
              <a:rPr lang="en-US" dirty="0">
                <a:solidFill>
                  <a:srgbClr val="002060"/>
                </a:solidFill>
              </a:rPr>
              <a:t>-node": "^10.9.1",    </a:t>
            </a:r>
          </a:p>
          <a:p>
            <a:r>
              <a:rPr lang="en-US" dirty="0">
                <a:solidFill>
                  <a:srgbClr val="002060"/>
                </a:solidFill>
              </a:rPr>
              <a:t>	"</a:t>
            </a:r>
            <a:r>
              <a:rPr lang="en-US" dirty="0" err="1">
                <a:solidFill>
                  <a:srgbClr val="002060"/>
                </a:solidFill>
              </a:rPr>
              <a:t>ts</a:t>
            </a:r>
            <a:r>
              <a:rPr lang="en-US" dirty="0">
                <a:solidFill>
                  <a:srgbClr val="002060"/>
                </a:solidFill>
              </a:rPr>
              <a:t>-node-dev": "^2.0.0",    </a:t>
            </a:r>
          </a:p>
          <a:p>
            <a:r>
              <a:rPr lang="en-US" dirty="0">
                <a:solidFill>
                  <a:srgbClr val="002060"/>
                </a:solidFill>
              </a:rPr>
              <a:t>	"typescript": "^4.7.4"  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0001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package.json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0F964-82F1-8467-9B9B-C6947C917C1B}"/>
              </a:ext>
            </a:extLst>
          </p:cNvPr>
          <p:cNvSpPr/>
          <p:nvPr/>
        </p:nvSpPr>
        <p:spPr>
          <a:xfrm>
            <a:off x="1979712" y="2060848"/>
            <a:ext cx="6840760" cy="4680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1.0.0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hello test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index.js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scripts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tsc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--project ./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dev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-node-dev 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index.ts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prod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/index.js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echo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Error: no test specified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&amp;&amp; exit 1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keywords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tassan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license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ISC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devDependencies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@types/node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^18.0.4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-node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^10.9.1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-node-dev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^2.0.0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typescript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^4.7.4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66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folder structure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35BF0-9BDA-8E86-D868-16766E399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2273821"/>
            <a:ext cx="5946900" cy="313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4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9BBEDD-4C06-63A0-D781-F329E0786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456" y="2196018"/>
            <a:ext cx="6660232" cy="438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1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and run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2218D-9925-3EDC-298A-1DFD1488F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060848"/>
            <a:ext cx="5184576" cy="1957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8A8B6D-2A2F-C365-22F1-7D7A7CB17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249" y="4149080"/>
            <a:ext cx="5166032" cy="253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82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  <a:p>
            <a:pPr lvl="1"/>
            <a:r>
              <a:rPr lang="en-US" dirty="0" err="1"/>
              <a:t>process.argv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3B6CED-4BA6-3F26-B95C-D9ED312692CB}"/>
              </a:ext>
            </a:extLst>
          </p:cNvPr>
          <p:cNvSpPr/>
          <p:nvPr/>
        </p:nvSpPr>
        <p:spPr>
          <a:xfrm>
            <a:off x="2123728" y="2708920"/>
            <a:ext cx="6912768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./utils/Arguments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"+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,'','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-user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,'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tassun_oro@hotmail.com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-email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Hello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"+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"+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82174-9159-7B15-6A62-9C67E26801F6}"/>
              </a:ext>
            </a:extLst>
          </p:cNvPr>
          <p:cNvSpPr txBox="1"/>
          <p:nvPr/>
        </p:nvSpPr>
        <p:spPr>
          <a:xfrm>
            <a:off x="8316416" y="651605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args.ts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33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– </a:t>
            </a:r>
            <a:r>
              <a:rPr lang="en-US" dirty="0" err="1"/>
              <a:t>Arguments.ts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0F964-82F1-8467-9B9B-C6947C917C1B}"/>
              </a:ext>
            </a:extLst>
          </p:cNvPr>
          <p:cNvSpPr/>
          <p:nvPr/>
        </p:nvSpPr>
        <p:spPr>
          <a:xfrm>
            <a:off x="2010512" y="2132856"/>
            <a:ext cx="7025984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isParameterOption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argument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argument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argument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argument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=='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getString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,...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isz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isz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isParameterOption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]))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539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0F964-82F1-8467-9B9B-C6947C917C1B}"/>
              </a:ext>
            </a:extLst>
          </p:cNvPr>
          <p:cNvSpPr/>
          <p:nvPr/>
        </p:nvSpPr>
        <p:spPr>
          <a:xfrm>
            <a:off x="2010512" y="2132856"/>
            <a:ext cx="7025984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,...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isz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isz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isParameterOption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]))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//date in format : </a:t>
            </a:r>
            <a:r>
              <a:rPr lang="en-US" sz="14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yyyy</a:t>
            </a:r>
            <a:r>
              <a:rPr lang="en-US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-MM-dd or </a:t>
            </a:r>
            <a:r>
              <a:rPr lang="en-US" sz="14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yyyy-MM-ddTHH:mm:ss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75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 source cross-platform runtime environment for server-side java script without a browser support</a:t>
            </a:r>
          </a:p>
          <a:p>
            <a:pPr lvl="1"/>
            <a:r>
              <a:rPr lang="en-US" dirty="0"/>
              <a:t>https://nodejs.org/en/download/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1E433-1F64-3A11-F9C4-518ECAD35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945" y="3789041"/>
            <a:ext cx="4858259" cy="24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181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0F964-82F1-8467-9B9B-C6947C917C1B}"/>
              </a:ext>
            </a:extLst>
          </p:cNvPr>
          <p:cNvSpPr/>
          <p:nvPr/>
        </p:nvSpPr>
        <p:spPr>
          <a:xfrm>
            <a:off x="2010512" y="2132856"/>
            <a:ext cx="7025984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getInteger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,...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isz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isz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isParameterOption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]))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defaultValue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Arguments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48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 err="1"/>
              <a:t>process.env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0F964-82F1-8467-9B9B-C6947C917C1B}"/>
              </a:ext>
            </a:extLst>
          </p:cNvPr>
          <p:cNvSpPr/>
          <p:nvPr/>
        </p:nvSpPr>
        <p:spPr>
          <a:xfrm>
            <a:off x="1979712" y="2852936"/>
            <a:ext cx="6912768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HTTP_PORT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RESOURCES_PATH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./utils/</a:t>
            </a:r>
            <a:r>
              <a:rPr lang="en-US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EnvironmentVariable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pt-B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pt-BR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pt-B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HTTP_PORT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HTTP_PORT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RESOURCES_PATH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RESOURCES_PATH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EBACBE-19E8-C3D0-31E7-A10DD94FABE1}"/>
              </a:ext>
            </a:extLst>
          </p:cNvPr>
          <p:cNvSpPr txBox="1"/>
          <p:nvPr/>
        </p:nvSpPr>
        <p:spPr>
          <a:xfrm>
            <a:off x="8295717" y="6516052"/>
            <a:ext cx="812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envs.ts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00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- </a:t>
            </a:r>
            <a:r>
              <a:rPr lang="en-US" dirty="0" err="1"/>
              <a:t>EnvironmentVariable.ts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8DDB09-4C08-0AE0-C79B-0E1E2F495729}"/>
              </a:ext>
            </a:extLst>
          </p:cNvPr>
          <p:cNvSpPr/>
          <p:nvPr/>
        </p:nvSpPr>
        <p:spPr>
          <a:xfrm>
            <a:off x="1907704" y="2060848"/>
            <a:ext cx="6901016" cy="4522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://root:root@localhost:3306/</a:t>
            </a:r>
            <a:r>
              <a:rPr lang="en-US" sz="16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accessdb?charset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=utf8&amp;connectionLimit=10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DB_HOST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DB_HOST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localhost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DB_USER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DB_USER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DB_PASSWORD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DB_PASSWORD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DB_DATABASE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DB_DATABASE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accessdb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DB_PORT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DB_PORT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3306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3306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HTTP_PORT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HTTP_PORT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RESOURCES_PATH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RESOURCES_PATH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tmpdir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438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.env</a:t>
            </a:r>
          </a:p>
          <a:p>
            <a:pPr lvl="2"/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dotenv</a:t>
            </a:r>
            <a:r>
              <a:rPr lang="en-US" dirty="0"/>
              <a:t> --save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A5AC8-A44E-DB82-2226-22C6B7C6FE6D}"/>
              </a:ext>
            </a:extLst>
          </p:cNvPr>
          <p:cNvSpPr/>
          <p:nvPr/>
        </p:nvSpPr>
        <p:spPr>
          <a:xfrm>
            <a:off x="1907704" y="3140968"/>
            <a:ext cx="6912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/config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HTTP_PORT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RESOURCES_PATH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./utils/</a:t>
            </a:r>
            <a:r>
              <a:rPr lang="en-US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EnvironmentVariable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pt-B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pt-BR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pt-B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pt-B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pt-BR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HTTP_PORT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HTTP_PORT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RESOURCES_PATH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RESOURCES_PATH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6331E-97A2-0051-D572-7457D3DAD9B7}"/>
              </a:ext>
            </a:extLst>
          </p:cNvPr>
          <p:cNvSpPr/>
          <p:nvPr/>
        </p:nvSpPr>
        <p:spPr>
          <a:xfrm>
            <a:off x="1907704" y="5517232"/>
            <a:ext cx="6912768" cy="1064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// .env file</a:t>
            </a:r>
          </a:p>
          <a:p>
            <a:r>
              <a:rPr lang="fr-FR" dirty="0">
                <a:solidFill>
                  <a:srgbClr val="002060"/>
                </a:solidFill>
              </a:rPr>
              <a:t>HTTP_PORT=8088</a:t>
            </a:r>
          </a:p>
          <a:p>
            <a:r>
              <a:rPr lang="fr-FR" dirty="0">
                <a:solidFill>
                  <a:srgbClr val="002060"/>
                </a:solidFill>
              </a:rPr>
              <a:t>RESOURCES_PATH=c:\temp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137554-C85C-8675-5748-1D1956DE11C6}"/>
              </a:ext>
            </a:extLst>
          </p:cNvPr>
          <p:cNvSpPr txBox="1"/>
          <p:nvPr/>
        </p:nvSpPr>
        <p:spPr>
          <a:xfrm>
            <a:off x="7956376" y="6525344"/>
            <a:ext cx="113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dotenvs.ts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53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  <a:p>
            <a:pPr lvl="1"/>
            <a:r>
              <a:rPr lang="nb-NO" dirty="0"/>
              <a:t>npm install config --save</a:t>
            </a:r>
          </a:p>
          <a:p>
            <a:pPr lvl="1"/>
            <a:r>
              <a:rPr lang="nb-NO" dirty="0"/>
              <a:t>npm install @types/config –save-dev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A5AC8-A44E-DB82-2226-22C6B7C6FE6D}"/>
              </a:ext>
            </a:extLst>
          </p:cNvPr>
          <p:cNvSpPr/>
          <p:nvPr/>
        </p:nvSpPr>
        <p:spPr>
          <a:xfrm>
            <a:off x="2051720" y="3140968"/>
            <a:ext cx="6912768" cy="34423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NODE_CONFIG_DIR: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getEnv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NODE_CONFIG_DIR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authentications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authenlist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authentications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authentications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authenlist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isz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authenlist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isz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authenlist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]))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3CA83-E5E3-B156-E683-D49B3BF72090}"/>
              </a:ext>
            </a:extLst>
          </p:cNvPr>
          <p:cNvSpPr txBox="1"/>
          <p:nvPr/>
        </p:nvSpPr>
        <p:spPr>
          <a:xfrm>
            <a:off x="8234673" y="651605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conf.ts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0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  <a:p>
            <a:pPr lvl="1"/>
            <a:r>
              <a:rPr lang="en-US" dirty="0"/>
              <a:t>/config/</a:t>
            </a:r>
            <a:r>
              <a:rPr lang="en-US" dirty="0" err="1"/>
              <a:t>default.json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FA5AC8-A44E-DB82-2226-22C6B7C6FE6D}"/>
              </a:ext>
            </a:extLst>
          </p:cNvPr>
          <p:cNvSpPr/>
          <p:nvPr/>
        </p:nvSpPr>
        <p:spPr>
          <a:xfrm>
            <a:off x="2051720" y="2636912"/>
            <a:ext cx="6912768" cy="3960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://root:root@localhost:3306/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accessdb?charset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=utf8&amp;connectionLimit=10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authentications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authtype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WOW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domainname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freewillsolutions.com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tenanturl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https://rm.ezwow.io/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ezwow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-gateway/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/login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basedn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":""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enabled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authtype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NEWS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domainname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freewillsolutions.com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tenanturl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https://notify-devvoffice.freewillsolutions.com/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ezlogin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basedn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":""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enabled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authtype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domainname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freewillgroup.com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tenanturl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ldap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://10.22.91.24:389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basedn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DC=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freewillgroup,DC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=com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enabled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292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mysql</a:t>
            </a:r>
            <a:r>
              <a:rPr lang="en-US" dirty="0"/>
              <a:t> –save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@types/mysql --save-dev</a:t>
            </a:r>
          </a:p>
          <a:p>
            <a:pPr lvl="1"/>
            <a:r>
              <a:rPr lang="en-US" dirty="0"/>
              <a:t>connection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A004BC-5349-863A-AD7F-5D1D1B710565}"/>
              </a:ext>
            </a:extLst>
          </p:cNvPr>
          <p:cNvSpPr/>
          <p:nvPr/>
        </p:nvSpPr>
        <p:spPr>
          <a:xfrm>
            <a:off x="2051720" y="3789040"/>
            <a:ext cx="6912768" cy="26642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./utils/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EnvironmentVariable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MysqlError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createConnection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7B842-AFA6-D2B8-AD06-33E8B3CFB163}"/>
              </a:ext>
            </a:extLst>
          </p:cNvPr>
          <p:cNvSpPr txBox="1"/>
          <p:nvPr/>
        </p:nvSpPr>
        <p:spPr>
          <a:xfrm>
            <a:off x="7851557" y="6516052"/>
            <a:ext cx="125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my_conn.ts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601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  <a:p>
            <a:pPr lvl="1"/>
            <a:r>
              <a:rPr lang="en-US" dirty="0"/>
              <a:t>connection - retrieve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A004BC-5349-863A-AD7F-5D1D1B710565}"/>
              </a:ext>
            </a:extLst>
          </p:cNvPr>
          <p:cNvSpPr/>
          <p:nvPr/>
        </p:nvSpPr>
        <p:spPr>
          <a:xfrm>
            <a:off x="2051720" y="2492896"/>
            <a:ext cx="6912768" cy="4090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MysqlError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bookid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select * from book where 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bookid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= ?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bookid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qerr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qerr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qerr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9E61-9272-D9A6-4539-FCE988840D6D}"/>
              </a:ext>
            </a:extLst>
          </p:cNvPr>
          <p:cNvSpPr txBox="1"/>
          <p:nvPr/>
        </p:nvSpPr>
        <p:spPr>
          <a:xfrm>
            <a:off x="7851557" y="6516052"/>
            <a:ext cx="125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my_conn.ts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834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endParaRPr lang="en-US" dirty="0"/>
          </a:p>
          <a:p>
            <a:pPr lvl="1"/>
            <a:r>
              <a:rPr lang="en-US" dirty="0"/>
              <a:t>connection - update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A004BC-5349-863A-AD7F-5D1D1B710565}"/>
              </a:ext>
            </a:extLst>
          </p:cNvPr>
          <p:cNvSpPr/>
          <p:nvPr/>
        </p:nvSpPr>
        <p:spPr>
          <a:xfrm>
            <a:off x="2051720" y="2506886"/>
            <a:ext cx="6912768" cy="4090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./utils/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EnvironmentVariable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MysqlError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createConnection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MysqlError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bookid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Docter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Sleep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update book set title = ? where 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bookid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= ?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bookid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qerr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qerr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qerr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affected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"+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affectedRows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rows.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BE8D3-808A-925B-3BD2-4A1DE51CECE6}"/>
              </a:ext>
            </a:extLst>
          </p:cNvPr>
          <p:cNvSpPr txBox="1"/>
          <p:nvPr/>
        </p:nvSpPr>
        <p:spPr>
          <a:xfrm>
            <a:off x="7164288" y="6516052"/>
            <a:ext cx="202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my_conn_update.ts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49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connection pool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A004BC-5349-863A-AD7F-5D1D1B710565}"/>
              </a:ext>
            </a:extLst>
          </p:cNvPr>
          <p:cNvSpPr/>
          <p:nvPr/>
        </p:nvSpPr>
        <p:spPr>
          <a:xfrm>
            <a:off x="2051720" y="2780928"/>
            <a:ext cx="6912768" cy="23042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./utils/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EnvironmentVariable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PoolConnection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MysqlError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’;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7A3E9D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createPool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4B0E2-2541-378A-02E2-5EBE42DD75CC}"/>
              </a:ext>
            </a:extLst>
          </p:cNvPr>
          <p:cNvSpPr txBox="1"/>
          <p:nvPr/>
        </p:nvSpPr>
        <p:spPr>
          <a:xfrm>
            <a:off x="7851557" y="6516052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my_pool.ts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851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version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hello.js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143FFF-E4D6-6862-6AFD-F9B02DA26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05397"/>
            <a:ext cx="6210300" cy="1971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843EC4-97F1-FDDF-2071-D94D18217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704" y="4869160"/>
            <a:ext cx="62198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027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connection pool - retrieve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A004BC-5349-863A-AD7F-5D1D1B710565}"/>
              </a:ext>
            </a:extLst>
          </p:cNvPr>
          <p:cNvSpPr/>
          <p:nvPr/>
        </p:nvSpPr>
        <p:spPr>
          <a:xfrm>
            <a:off x="2051720" y="2578894"/>
            <a:ext cx="6912768" cy="40184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MysqlError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 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bookid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select * from book where 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bookid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= ?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bookid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qerr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qerr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qerr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pconn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PoolConnection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PoolConnection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pconn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release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645C7-AF59-6455-FFD3-A3BD37B0EECB}"/>
              </a:ext>
            </a:extLst>
          </p:cNvPr>
          <p:cNvSpPr txBox="1"/>
          <p:nvPr/>
        </p:nvSpPr>
        <p:spPr>
          <a:xfrm>
            <a:off x="7890029" y="6516052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my_pool.ts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07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  <a:p>
            <a:pPr lvl="1"/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mongodb</a:t>
            </a:r>
            <a:r>
              <a:rPr lang="en-US" dirty="0"/>
              <a:t> –save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@types/mongodb --save-dev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A004BC-5349-863A-AD7F-5D1D1B710565}"/>
              </a:ext>
            </a:extLst>
          </p:cNvPr>
          <p:cNvSpPr/>
          <p:nvPr/>
        </p:nvSpPr>
        <p:spPr>
          <a:xfrm>
            <a:off x="2051720" y="3284984"/>
            <a:ext cx="6912768" cy="33123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mongodb+srv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://tsodb:tsopassword@cluster0.8mht0.mongodb.net/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mydb?retryWrites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true&amp;w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=majority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uri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mydb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tso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collection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toArray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3533EC-56FC-4FCE-DC8D-0A7B6A810B95}"/>
              </a:ext>
            </a:extLst>
          </p:cNvPr>
          <p:cNvSpPr txBox="1"/>
          <p:nvPr/>
        </p:nvSpPr>
        <p:spPr>
          <a:xfrm>
            <a:off x="8072130" y="6516052"/>
            <a:ext cx="103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mongo.ts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782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server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A004BC-5349-863A-AD7F-5D1D1B710565}"/>
              </a:ext>
            </a:extLst>
          </p:cNvPr>
          <p:cNvSpPr/>
          <p:nvPr/>
        </p:nvSpPr>
        <p:spPr>
          <a:xfrm>
            <a:off x="2051720" y="2204864"/>
            <a:ext cx="6912768" cy="18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writeHead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text/plain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Hello World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Server running at http://127.0.0.1:8080/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8D64AC-0E12-5446-9524-55648333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376" y="4581128"/>
            <a:ext cx="4562475" cy="1362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F7A248-B3DD-2675-E6DD-B592E0F55ACF}"/>
              </a:ext>
            </a:extLst>
          </p:cNvPr>
          <p:cNvSpPr txBox="1"/>
          <p:nvPr/>
        </p:nvSpPr>
        <p:spPr>
          <a:xfrm>
            <a:off x="8072130" y="651605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http1.ts</a:t>
            </a:r>
          </a:p>
        </p:txBody>
      </p:sp>
    </p:spTree>
    <p:extLst>
      <p:ext uri="{BB962C8B-B14F-4D97-AF65-F5344CB8AC3E}">
        <p14:creationId xmlns:p14="http://schemas.microsoft.com/office/powerpoint/2010/main" val="3259402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server</a:t>
            </a:r>
          </a:p>
          <a:p>
            <a:pPr lvl="1"/>
            <a:r>
              <a:rPr lang="en-US" dirty="0"/>
              <a:t>route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A004BC-5349-863A-AD7F-5D1D1B710565}"/>
              </a:ext>
            </a:extLst>
          </p:cNvPr>
          <p:cNvSpPr/>
          <p:nvPr/>
        </p:nvSpPr>
        <p:spPr>
          <a:xfrm>
            <a:off x="2051720" y="2492896"/>
            <a:ext cx="6912768" cy="42484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createServer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writeHead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text/plain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Hello World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/hello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writeHead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application/json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Hello World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"};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writeHead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Content-Type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application/json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Hello,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"+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Server running at http://127.0.0.1:8080/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E4FEF-7BF5-298A-5AC8-07D804E467B4}"/>
              </a:ext>
            </a:extLst>
          </p:cNvPr>
          <p:cNvSpPr txBox="1"/>
          <p:nvPr/>
        </p:nvSpPr>
        <p:spPr>
          <a:xfrm>
            <a:off x="8135287" y="644404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http2.ts</a:t>
            </a:r>
          </a:p>
        </p:txBody>
      </p:sp>
    </p:spTree>
    <p:extLst>
      <p:ext uri="{BB962C8B-B14F-4D97-AF65-F5344CB8AC3E}">
        <p14:creationId xmlns:p14="http://schemas.microsoft.com/office/powerpoint/2010/main" val="3414867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server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http-server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953BC9-C047-BDAD-DEE8-34C50D308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417" y="2645444"/>
            <a:ext cx="5970461" cy="395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80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express –save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@types/express --save-dev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A004BC-5349-863A-AD7F-5D1D1B710565}"/>
              </a:ext>
            </a:extLst>
          </p:cNvPr>
          <p:cNvSpPr/>
          <p:nvPr/>
        </p:nvSpPr>
        <p:spPr>
          <a:xfrm>
            <a:off x="2051720" y="3284984"/>
            <a:ext cx="6912768" cy="2808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/home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/public/homePage.html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6573A-AEE2-5A62-9EE9-E0D0A0B1B0CB}"/>
              </a:ext>
            </a:extLst>
          </p:cNvPr>
          <p:cNvSpPr txBox="1"/>
          <p:nvPr/>
        </p:nvSpPr>
        <p:spPr>
          <a:xfrm>
            <a:off x="8028384" y="6444044"/>
            <a:ext cx="111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server1.ts</a:t>
            </a:r>
          </a:p>
        </p:txBody>
      </p:sp>
    </p:spTree>
    <p:extLst>
      <p:ext uri="{BB962C8B-B14F-4D97-AF65-F5344CB8AC3E}">
        <p14:creationId xmlns:p14="http://schemas.microsoft.com/office/powerpoint/2010/main" val="3234334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</a:t>
            </a:r>
          </a:p>
          <a:p>
            <a:pPr lvl="1"/>
            <a:r>
              <a:rPr lang="en-US" dirty="0"/>
              <a:t>public folder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6FC122-C63A-8E16-4755-39A55C271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418" y="2647181"/>
            <a:ext cx="2114550" cy="12858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294060" y="4005064"/>
            <a:ext cx="2998020" cy="23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&lt;html lang="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ltr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 &lt;head&gt;</a:t>
            </a: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   &lt;meta charset="utf-8"&gt;</a:t>
            </a: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   &lt;title&gt;Home&lt;/title&gt;</a:t>
            </a: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 &lt;/head&gt;</a:t>
            </a: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 &lt;body&gt;</a:t>
            </a:r>
          </a:p>
          <a:p>
            <a:endParaRPr lang="en-US" sz="1100" b="0" dirty="0">
              <a:solidFill>
                <a:srgbClr val="4B69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    &lt;h1&gt;Hello World&lt;/h1&gt;</a:t>
            </a:r>
          </a:p>
          <a:p>
            <a:endParaRPr lang="en-US" sz="1100" b="0" dirty="0">
              <a:solidFill>
                <a:srgbClr val="4B69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 &lt;/body&gt;</a:t>
            </a: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C5188-3401-3E7A-159B-CDE4647C93B5}"/>
              </a:ext>
            </a:extLst>
          </p:cNvPr>
          <p:cNvSpPr/>
          <p:nvPr/>
        </p:nvSpPr>
        <p:spPr>
          <a:xfrm>
            <a:off x="5606428" y="4005064"/>
            <a:ext cx="2998020" cy="23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&lt;html lang="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ltr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 &lt;head&gt;</a:t>
            </a: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   &lt;meta charset="utf-8"&gt;</a:t>
            </a: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   &lt;title&gt;Home&lt;/title&gt;</a:t>
            </a: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 &lt;/head&gt;</a:t>
            </a: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 &lt;body&gt;</a:t>
            </a:r>
          </a:p>
          <a:p>
            <a:endParaRPr lang="en-US" sz="1100" b="0" dirty="0">
              <a:solidFill>
                <a:srgbClr val="4B69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    &lt;h1&gt;This is Home Page&lt;/h1&gt;</a:t>
            </a:r>
          </a:p>
          <a:p>
            <a:endParaRPr lang="en-US" sz="1100" b="0" dirty="0">
              <a:solidFill>
                <a:srgbClr val="4B69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 &lt;/body&gt;</a:t>
            </a: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9386750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</a:t>
            </a:r>
          </a:p>
          <a:p>
            <a:pPr lvl="1"/>
            <a:r>
              <a:rPr lang="en-US" dirty="0" err="1"/>
              <a:t>ejs</a:t>
            </a:r>
            <a:r>
              <a:rPr lang="en-US" dirty="0"/>
              <a:t> (embedded </a:t>
            </a:r>
            <a:r>
              <a:rPr lang="en-US" dirty="0" err="1"/>
              <a:t>javascript</a:t>
            </a:r>
            <a:r>
              <a:rPr lang="en-US" dirty="0"/>
              <a:t> template)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ejs</a:t>
            </a:r>
            <a:r>
              <a:rPr lang="en-US" dirty="0"/>
              <a:t> --save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A004BC-5349-863A-AD7F-5D1D1B710565}"/>
              </a:ext>
            </a:extLst>
          </p:cNvPr>
          <p:cNvSpPr/>
          <p:nvPr/>
        </p:nvSpPr>
        <p:spPr>
          <a:xfrm>
            <a:off x="2051720" y="3284984"/>
            <a:ext cx="6912768" cy="2808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view engine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ejs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views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./views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/test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testPage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",{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8080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40E4E-AAD0-6CD5-5775-05C6BCF33640}"/>
              </a:ext>
            </a:extLst>
          </p:cNvPr>
          <p:cNvSpPr txBox="1"/>
          <p:nvPr/>
        </p:nvSpPr>
        <p:spPr>
          <a:xfrm>
            <a:off x="8028384" y="6444044"/>
            <a:ext cx="111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server2.ts</a:t>
            </a:r>
          </a:p>
        </p:txBody>
      </p:sp>
    </p:spTree>
    <p:extLst>
      <p:ext uri="{BB962C8B-B14F-4D97-AF65-F5344CB8AC3E}">
        <p14:creationId xmlns:p14="http://schemas.microsoft.com/office/powerpoint/2010/main" val="3063347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</a:t>
            </a:r>
          </a:p>
          <a:p>
            <a:pPr lvl="1"/>
            <a:r>
              <a:rPr lang="en-US" dirty="0" err="1"/>
              <a:t>ejs</a:t>
            </a:r>
            <a:r>
              <a:rPr lang="en-US" dirty="0"/>
              <a:t> - views folder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294060" y="4005064"/>
            <a:ext cx="4366172" cy="23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&lt;html lang="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ltr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 &lt;head&gt;</a:t>
            </a: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   &lt;meta charset="utf-8"&gt;</a:t>
            </a: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   &lt;title&gt;Test&lt;/title&gt;</a:t>
            </a: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 &lt;/head&gt;</a:t>
            </a: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 &lt;body&gt;</a:t>
            </a:r>
          </a:p>
          <a:p>
            <a:endParaRPr lang="en-US" sz="1100" b="0" dirty="0">
              <a:solidFill>
                <a:srgbClr val="4B69C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    &lt;h1&gt;This is Test Page&lt;/h1&gt;</a:t>
            </a: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    &lt;h2&gt;</a:t>
            </a:r>
            <a:r>
              <a:rPr lang="en-US" sz="11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Wellcome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&lt;%=username%&gt;</a:t>
            </a:r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&lt;/h2&gt;</a:t>
            </a: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  &lt;/body&gt;</a:t>
            </a:r>
          </a:p>
          <a:p>
            <a:r>
              <a:rPr lang="en-US" sz="11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&lt;/html&gt;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3F5AA0-4E15-DC61-1D85-5F6967111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609081"/>
            <a:ext cx="22193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63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- route 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cors</a:t>
            </a:r>
            <a:r>
              <a:rPr lang="en-US" dirty="0"/>
              <a:t> –save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@types/cors --save-dev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3140968"/>
            <a:ext cx="6783644" cy="36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HTTP_PORT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./utils/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EnvironmentVariable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AddressInfo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net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bodyparser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body-parser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view engine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ejs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credentials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PATCH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A27DA-91BB-4D9E-9046-2209BC77B916}"/>
              </a:ext>
            </a:extLst>
          </p:cNvPr>
          <p:cNvSpPr txBox="1"/>
          <p:nvPr/>
        </p:nvSpPr>
        <p:spPr>
          <a:xfrm>
            <a:off x="7884368" y="6444044"/>
            <a:ext cx="111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server3.ts</a:t>
            </a:r>
          </a:p>
        </p:txBody>
      </p:sp>
    </p:spTree>
    <p:extLst>
      <p:ext uri="{BB962C8B-B14F-4D97-AF65-F5344CB8AC3E}">
        <p14:creationId xmlns:p14="http://schemas.microsoft.com/office/powerpoint/2010/main" val="302807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16AC14-D5B8-B472-D9AA-16ED0C2915A5}"/>
              </a:ext>
            </a:extLst>
          </p:cNvPr>
          <p:cNvSpPr/>
          <p:nvPr/>
        </p:nvSpPr>
        <p:spPr>
          <a:xfrm>
            <a:off x="1794488" y="2276872"/>
            <a:ext cx="724200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2060"/>
                </a:solidFill>
              </a:rPr>
              <a:t>npm</a:t>
            </a:r>
            <a:r>
              <a:rPr lang="en-US" dirty="0">
                <a:solidFill>
                  <a:srgbClr val="002060"/>
                </a:solidFill>
              </a:rPr>
              <a:t> install typescript --save-dev   //As dev dependency  </a:t>
            </a:r>
          </a:p>
          <a:p>
            <a:r>
              <a:rPr lang="en-US" dirty="0" err="1">
                <a:solidFill>
                  <a:srgbClr val="002060"/>
                </a:solidFill>
              </a:rPr>
              <a:t>npm</a:t>
            </a:r>
            <a:r>
              <a:rPr lang="en-US" dirty="0">
                <a:solidFill>
                  <a:srgbClr val="002060"/>
                </a:solidFill>
              </a:rPr>
              <a:t> install typescript -g               //Install as a global module  </a:t>
            </a:r>
          </a:p>
          <a:p>
            <a:r>
              <a:rPr lang="en-US" dirty="0" err="1">
                <a:solidFill>
                  <a:srgbClr val="002060"/>
                </a:solidFill>
              </a:rPr>
              <a:t>npm</a:t>
            </a:r>
            <a:r>
              <a:rPr lang="en-US" dirty="0">
                <a:solidFill>
                  <a:srgbClr val="002060"/>
                </a:solidFill>
              </a:rPr>
              <a:t> install </a:t>
            </a:r>
            <a:r>
              <a:rPr lang="en-US" dirty="0" err="1">
                <a:solidFill>
                  <a:srgbClr val="002060"/>
                </a:solidFill>
              </a:rPr>
              <a:t>typescript@latest</a:t>
            </a:r>
            <a:r>
              <a:rPr lang="en-US" dirty="0">
                <a:solidFill>
                  <a:srgbClr val="002060"/>
                </a:solidFill>
              </a:rPr>
              <a:t> -g    //Install latest if you have an older version  </a:t>
            </a:r>
          </a:p>
          <a:p>
            <a:r>
              <a:rPr lang="en-US" dirty="0" err="1">
                <a:solidFill>
                  <a:srgbClr val="002060"/>
                </a:solidFill>
              </a:rPr>
              <a:t>npm</a:t>
            </a:r>
            <a:r>
              <a:rPr lang="en-US" dirty="0">
                <a:solidFill>
                  <a:srgbClr val="002060"/>
                </a:solidFill>
              </a:rPr>
              <a:t> install typescript@4.4.3	       //Specify version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2E304-D60B-CB8D-1C9F-F1D719B25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034" y="4280495"/>
            <a:ext cx="6229350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7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- route 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2132856"/>
            <a:ext cx="6783644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"",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/hello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application/json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//using query direct access string parameter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//ex. curl http://localhost:8080/hello?name=test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do get :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originalUrl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, path=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, name =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hello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73FEE2-89CC-37D3-5BC5-DB873F5B1074}"/>
              </a:ext>
            </a:extLst>
          </p:cNvPr>
          <p:cNvSpPr txBox="1"/>
          <p:nvPr/>
        </p:nvSpPr>
        <p:spPr>
          <a:xfrm>
            <a:off x="7884368" y="6444044"/>
            <a:ext cx="111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server3.ts</a:t>
            </a:r>
          </a:p>
        </p:txBody>
      </p:sp>
    </p:spTree>
    <p:extLst>
      <p:ext uri="{BB962C8B-B14F-4D97-AF65-F5344CB8AC3E}">
        <p14:creationId xmlns:p14="http://schemas.microsoft.com/office/powerpoint/2010/main" val="3460980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- route 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2132856"/>
            <a:ext cx="6783644" cy="36724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urlencodedparser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bodyparser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extended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/hello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urlencodedparser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application/json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//using body parser www-</a:t>
            </a:r>
            <a:r>
              <a:rPr lang="en-US" sz="1400" b="0" i="1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-encoded as parameters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//ex. curl -X POST http://localhost:8080/hello -d name=test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do post :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originalUrl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, name =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hello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C67F7-3D7A-EA15-46B5-98C272318985}"/>
              </a:ext>
            </a:extLst>
          </p:cNvPr>
          <p:cNvSpPr txBox="1"/>
          <p:nvPr/>
        </p:nvSpPr>
        <p:spPr>
          <a:xfrm>
            <a:off x="7884368" y="6444044"/>
            <a:ext cx="111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server3.ts</a:t>
            </a:r>
          </a:p>
        </p:txBody>
      </p:sp>
    </p:spTree>
    <p:extLst>
      <p:ext uri="{BB962C8B-B14F-4D97-AF65-F5344CB8AC3E}">
        <p14:creationId xmlns:p14="http://schemas.microsoft.com/office/powerpoint/2010/main" val="4628828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- route 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2132856"/>
            <a:ext cx="6783644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/hi/:name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application/json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//using params direct access path parameter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//ex. curl http://localhost:8080/hi/test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do get :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originalUrl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, name =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hi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2F1C4-4304-3098-D2BA-0DE0CC223C44}"/>
              </a:ext>
            </a:extLst>
          </p:cNvPr>
          <p:cNvSpPr txBox="1"/>
          <p:nvPr/>
        </p:nvSpPr>
        <p:spPr>
          <a:xfrm>
            <a:off x="7884368" y="6444044"/>
            <a:ext cx="111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server3.ts</a:t>
            </a:r>
          </a:p>
        </p:txBody>
      </p:sp>
    </p:spTree>
    <p:extLst>
      <p:ext uri="{BB962C8B-B14F-4D97-AF65-F5344CB8AC3E}">
        <p14:creationId xmlns:p14="http://schemas.microsoft.com/office/powerpoint/2010/main" val="37447526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- route 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2132856"/>
            <a:ext cx="6783644" cy="41457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/error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application/json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//using status code to defined error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//ex. curl http://localhost:8080/error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do get :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originalUrl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test error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HTTP_PORT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AddressInfo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working directory :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"+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Server running at http://%s:%s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94912-C5C0-ECF1-CEB9-DEE3DF829080}"/>
              </a:ext>
            </a:extLst>
          </p:cNvPr>
          <p:cNvSpPr txBox="1"/>
          <p:nvPr/>
        </p:nvSpPr>
        <p:spPr>
          <a:xfrm>
            <a:off x="7884368" y="6444044"/>
            <a:ext cx="111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server3.ts</a:t>
            </a:r>
          </a:p>
        </p:txBody>
      </p:sp>
    </p:spTree>
    <p:extLst>
      <p:ext uri="{BB962C8B-B14F-4D97-AF65-F5344CB8AC3E}">
        <p14:creationId xmlns:p14="http://schemas.microsoft.com/office/powerpoint/2010/main" val="908779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- router 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moment --save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2564904"/>
            <a:ext cx="6783644" cy="4217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HTTP_PORT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./utils/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EnvironmentVariable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AddressInfo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net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fetchrouter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./routers/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FetchRouter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view engine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ejs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credentials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PATCH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59EC8-D977-EDD6-39F5-D5FF7408840B}"/>
              </a:ext>
            </a:extLst>
          </p:cNvPr>
          <p:cNvSpPr txBox="1"/>
          <p:nvPr/>
        </p:nvSpPr>
        <p:spPr>
          <a:xfrm>
            <a:off x="7884368" y="6444044"/>
            <a:ext cx="111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server4.ts</a:t>
            </a:r>
          </a:p>
        </p:txBody>
      </p:sp>
    </p:spTree>
    <p:extLst>
      <p:ext uri="{BB962C8B-B14F-4D97-AF65-F5344CB8AC3E}">
        <p14:creationId xmlns:p14="http://schemas.microsoft.com/office/powerpoint/2010/main" val="3089416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- router 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2348880"/>
            <a:ext cx="6783644" cy="2849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/fetch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fetchrouter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HTTP_PORT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AddressInfo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working directory :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"+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Server running at http://%s:%s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E88ED-1F7B-D4FF-F9C7-198D237C744B}"/>
              </a:ext>
            </a:extLst>
          </p:cNvPr>
          <p:cNvSpPr txBox="1"/>
          <p:nvPr/>
        </p:nvSpPr>
        <p:spPr>
          <a:xfrm>
            <a:off x="7884368" y="6444044"/>
            <a:ext cx="111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server4.ts</a:t>
            </a:r>
          </a:p>
        </p:txBody>
      </p:sp>
    </p:spTree>
    <p:extLst>
      <p:ext uri="{BB962C8B-B14F-4D97-AF65-F5344CB8AC3E}">
        <p14:creationId xmlns:p14="http://schemas.microsoft.com/office/powerpoint/2010/main" val="39633347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- router </a:t>
            </a:r>
          </a:p>
          <a:p>
            <a:pPr lvl="1"/>
            <a:r>
              <a:rPr lang="en-US" dirty="0" err="1"/>
              <a:t>FetchRouter.ts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2523654"/>
            <a:ext cx="6783644" cy="4217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JSONReply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../model/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JSONReply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//using params direct access path parameter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//ex. curl -X POST http://localhost:8080/fetch/time/current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/time/:name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doFetch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//using params direct access path parameter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//ex. curl http://localhost:8080/fetch/time/current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/time/:name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doFetch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0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- router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2060848"/>
            <a:ext cx="6783644" cy="47971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doFetch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application/json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do fetch :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"+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originalUrl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, name =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"+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JSONReply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JSONReply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modeling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composeNoError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DD-MMM-YYYY 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HH:mm:ss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HH:mm:ss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DD/MM/YYYY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time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HH:mm:ss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    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pname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DD/MM/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yyyy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HH:mm:ss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fromEntries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571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- router </a:t>
            </a:r>
          </a:p>
          <a:p>
            <a:pPr lvl="1"/>
            <a:r>
              <a:rPr lang="en-US" dirty="0" err="1"/>
              <a:t>JSONReply.ts</a:t>
            </a:r>
            <a:r>
              <a:rPr lang="en-US" dirty="0"/>
              <a:t> - 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2551038"/>
            <a:ext cx="6783644" cy="42623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JSONHeader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'';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'';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errorcode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'';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errorflag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errordesc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'';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composeFailure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errorflag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errorcode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errordesc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errorflag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errorflag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errorcode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errorcode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errordesc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errordesc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composeError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errorcode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errordesc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composeFailure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errorcode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errordesc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composeNoError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composeFailure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modeling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200" b="0" dirty="0" err="1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8746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- router </a:t>
            </a:r>
          </a:p>
          <a:p>
            <a:pPr lvl="1"/>
            <a:r>
              <a:rPr lang="en-US" dirty="0" err="1"/>
              <a:t>JSONReply.ts</a:t>
            </a:r>
            <a:r>
              <a:rPr lang="en-US" dirty="0"/>
              <a:t> - II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2523654"/>
            <a:ext cx="6783644" cy="24175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JSONReply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JSONHeader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JSONHeader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JSONHeader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JSONReply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44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tsc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2CF31-45C2-3B4B-A33A-1F9FF7A61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2141019"/>
            <a:ext cx="6017915" cy="444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31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application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2204864"/>
            <a:ext cx="6783644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HTTP_PORT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./utils/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EnvironmentVariable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AddressInfo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net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bookrouter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./routers/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BookRouter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view engine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ejs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credentials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PATCH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/book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bookrouter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39C5B-6270-0A0B-AD6E-806161A2A37C}"/>
              </a:ext>
            </a:extLst>
          </p:cNvPr>
          <p:cNvSpPr txBox="1"/>
          <p:nvPr/>
        </p:nvSpPr>
        <p:spPr>
          <a:xfrm>
            <a:off x="7884368" y="6444044"/>
            <a:ext cx="111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server5.ts</a:t>
            </a:r>
          </a:p>
        </p:txBody>
      </p:sp>
    </p:spTree>
    <p:extLst>
      <p:ext uri="{BB962C8B-B14F-4D97-AF65-F5344CB8AC3E}">
        <p14:creationId xmlns:p14="http://schemas.microsoft.com/office/powerpoint/2010/main" val="1122672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application 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2204864"/>
            <a:ext cx="6783644" cy="20162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HTTP_PORT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AddressInfo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working directory :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"+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Server running at http://%s:%s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65B8A1-BDBB-5EE5-D29C-D85F9D777450}"/>
              </a:ext>
            </a:extLst>
          </p:cNvPr>
          <p:cNvSpPr txBox="1"/>
          <p:nvPr/>
        </p:nvSpPr>
        <p:spPr>
          <a:xfrm>
            <a:off x="7884368" y="6444044"/>
            <a:ext cx="111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server5.ts</a:t>
            </a:r>
          </a:p>
        </p:txBody>
      </p:sp>
    </p:spTree>
    <p:extLst>
      <p:ext uri="{BB962C8B-B14F-4D97-AF65-F5344CB8AC3E}">
        <p14:creationId xmlns:p14="http://schemas.microsoft.com/office/powerpoint/2010/main" val="42503044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application </a:t>
            </a:r>
          </a:p>
          <a:p>
            <a:pPr lvl="1"/>
            <a:r>
              <a:rPr lang="en-US" dirty="0" err="1"/>
              <a:t>BookRouter.ts</a:t>
            </a:r>
            <a:r>
              <a:rPr lang="en-US" dirty="0"/>
              <a:t> - 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2564904"/>
            <a:ext cx="6783644" cy="2808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DBConnection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../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DBConnection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/: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bookid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doGetBook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334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application - </a:t>
            </a:r>
            <a:r>
              <a:rPr lang="en-US" dirty="0" err="1"/>
              <a:t>BookRouter.ts</a:t>
            </a:r>
            <a:r>
              <a:rPr lang="en-US" dirty="0"/>
              <a:t> - II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2132856"/>
            <a:ext cx="6783644" cy="460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doGetBook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Request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text/html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bookid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bookid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DBConnection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select * from book where 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bookid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= ?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bookid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,(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qerr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qerr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qerr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errorPage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',{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qerr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sqlMessage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qerr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sqlMessage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qerr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publishdate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publishdate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DD/MM/YYYY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bookPage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',{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errorPage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',{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Record not found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9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errorPage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',{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errormessage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sqlMessage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sqlMessage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9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DBConnection</a:t>
            </a:r>
            <a:r>
              <a:rPr lang="en-US" sz="9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releaseConnection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9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9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9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0324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application </a:t>
            </a:r>
          </a:p>
          <a:p>
            <a:pPr lvl="1"/>
            <a:r>
              <a:rPr lang="en-US" dirty="0" err="1"/>
              <a:t>bookPage.ejs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2509192"/>
            <a:ext cx="6783644" cy="42321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ltr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utf-8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Book Information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D3131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05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%=</a:t>
            </a:r>
            <a:r>
              <a:rPr lang="en-US" sz="105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record.title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%=</a:t>
            </a:r>
            <a:r>
              <a:rPr lang="en-US" sz="105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record.author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Publisher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%=</a:t>
            </a:r>
            <a:r>
              <a:rPr lang="en-US" sz="105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record.publisher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%=</a:t>
            </a:r>
            <a:r>
              <a:rPr lang="en-US" sz="105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record.price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Publish Date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050" b="0" dirty="0">
                <a:solidFill>
                  <a:srgbClr val="66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%=</a:t>
            </a:r>
            <a:r>
              <a:rPr lang="en-US" sz="105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record.publishdate</a:t>
            </a:r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05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05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05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7512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application</a:t>
            </a:r>
          </a:p>
          <a:p>
            <a:pPr lvl="1"/>
            <a:r>
              <a:rPr lang="en-US" dirty="0" err="1"/>
              <a:t>DBConnection.ts</a:t>
            </a:r>
            <a:r>
              <a:rPr lang="en-US" dirty="0"/>
              <a:t> - I 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2636912"/>
            <a:ext cx="6783644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../utils/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EnvironmentVariable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PoolConnection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MysqlError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createPool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DBConnection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MysqlError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DBConnection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releaseConnection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373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application </a:t>
            </a:r>
          </a:p>
          <a:p>
            <a:pPr lvl="1"/>
            <a:r>
              <a:rPr lang="en-US" dirty="0" err="1"/>
              <a:t>DBConnection.ts</a:t>
            </a:r>
            <a:r>
              <a:rPr lang="en-US" dirty="0"/>
              <a:t> - II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2636912"/>
            <a:ext cx="6783644" cy="4104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getConnectionAsync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pool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getConnection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MysqlError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DBConnection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releaseConnection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releaseConnection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pconn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PoolConnection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PoolConnection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pconn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release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0434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session application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express-session –save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install @types/express-session --save-dev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401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session application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2204864"/>
            <a:ext cx="6783644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HTTP_PORT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./utils/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EnvironmentVariable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http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AddressInfo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net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express-session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loginrouter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./routers/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LoginRouter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view engine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ejs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urlencoded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credentials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PUT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PATCH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39C5B-6270-0A0B-AD6E-806161A2A37C}"/>
              </a:ext>
            </a:extLst>
          </p:cNvPr>
          <p:cNvSpPr txBox="1"/>
          <p:nvPr/>
        </p:nvSpPr>
        <p:spPr>
          <a:xfrm>
            <a:off x="7884368" y="6444044"/>
            <a:ext cx="111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server6.ts</a:t>
            </a:r>
          </a:p>
        </p:txBody>
      </p:sp>
    </p:spTree>
    <p:extLst>
      <p:ext uri="{BB962C8B-B14F-4D97-AF65-F5344CB8AC3E}">
        <p14:creationId xmlns:p14="http://schemas.microsoft.com/office/powerpoint/2010/main" val="7242958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session application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2204864"/>
            <a:ext cx="6783644" cy="45365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secret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SomeSuperLongHardToGuessSecretString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resave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saveUninitialized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cookie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maxAge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//10s expired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},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use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loginrouter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HTTP_PORT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AddressInfo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addr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working directory :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"+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Server running at http://%s:%s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539C5B-6270-0A0B-AD6E-806161A2A37C}"/>
              </a:ext>
            </a:extLst>
          </p:cNvPr>
          <p:cNvSpPr txBox="1"/>
          <p:nvPr/>
        </p:nvSpPr>
        <p:spPr>
          <a:xfrm>
            <a:off x="7884368" y="6444044"/>
            <a:ext cx="111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server6.ts</a:t>
            </a:r>
          </a:p>
        </p:txBody>
      </p:sp>
    </p:spTree>
    <p:extLst>
      <p:ext uri="{BB962C8B-B14F-4D97-AF65-F5344CB8AC3E}">
        <p14:creationId xmlns:p14="http://schemas.microsoft.com/office/powerpoint/2010/main" val="3272067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 Flag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tsc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859182-88F4-E888-E7CD-D2DD82F27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68040"/>
              </p:ext>
            </p:extLst>
          </p:nvPr>
        </p:nvGraphicFramePr>
        <p:xfrm>
          <a:off x="1907704" y="2276872"/>
          <a:ext cx="6120680" cy="3395463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174718572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1877460618"/>
                    </a:ext>
                  </a:extLst>
                </a:gridCol>
              </a:tblGrid>
              <a:tr h="30243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Flag</a:t>
                      </a:r>
                    </a:p>
                  </a:txBody>
                  <a:tcPr marL="38871" marR="38871" marT="38871" marB="38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</a:rPr>
                        <a:t>Compiler flag &amp; Description</a:t>
                      </a:r>
                    </a:p>
                  </a:txBody>
                  <a:tcPr marL="38871" marR="38871" marT="38871" marB="38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41865"/>
                  </a:ext>
                </a:extLst>
              </a:tr>
              <a:tr h="302430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--help</a:t>
                      </a:r>
                      <a:endParaRPr lang="en-US" sz="1400" dirty="0">
                        <a:effectLst/>
                      </a:endParaRPr>
                    </a:p>
                  </a:txBody>
                  <a:tcPr marL="38871" marR="38871" marT="38871" marB="38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Displays the help manual</a:t>
                      </a:r>
                    </a:p>
                  </a:txBody>
                  <a:tcPr marL="38871" marR="38871" marT="38871" marB="38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203058"/>
                  </a:ext>
                </a:extLst>
              </a:tr>
              <a:tr h="302430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--module</a:t>
                      </a:r>
                      <a:endParaRPr lang="en-US" sz="1400" dirty="0">
                        <a:effectLst/>
                      </a:endParaRPr>
                    </a:p>
                  </a:txBody>
                  <a:tcPr marL="38871" marR="38871" marT="38871" marB="38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Load external modules</a:t>
                      </a:r>
                    </a:p>
                  </a:txBody>
                  <a:tcPr marL="38871" marR="38871" marT="38871" marB="38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08493"/>
                  </a:ext>
                </a:extLst>
              </a:tr>
              <a:tr h="302430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--target</a:t>
                      </a:r>
                      <a:endParaRPr lang="en-US" sz="1400" dirty="0">
                        <a:effectLst/>
                      </a:endParaRPr>
                    </a:p>
                  </a:txBody>
                  <a:tcPr marL="38871" marR="38871" marT="38871" marB="38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Set the target ECMA version</a:t>
                      </a:r>
                    </a:p>
                  </a:txBody>
                  <a:tcPr marL="38871" marR="38871" marT="38871" marB="38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141145"/>
                  </a:ext>
                </a:extLst>
              </a:tr>
              <a:tr h="302430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--declaration</a:t>
                      </a:r>
                      <a:endParaRPr lang="en-US" sz="1400" dirty="0">
                        <a:effectLst/>
                      </a:endParaRPr>
                    </a:p>
                  </a:txBody>
                  <a:tcPr marL="38871" marR="38871" marT="38871" marB="38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Generates an additional .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d.ts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file</a:t>
                      </a:r>
                    </a:p>
                  </a:txBody>
                  <a:tcPr marL="38871" marR="38871" marT="38871" marB="38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254232"/>
                  </a:ext>
                </a:extLst>
              </a:tr>
              <a:tr h="302430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--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removeComments</a:t>
                      </a:r>
                      <a:endParaRPr lang="en-US" sz="1400" dirty="0">
                        <a:effectLst/>
                      </a:endParaRPr>
                    </a:p>
                  </a:txBody>
                  <a:tcPr marL="38871" marR="38871" marT="38871" marB="38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Removes all comments from the output file</a:t>
                      </a:r>
                    </a:p>
                  </a:txBody>
                  <a:tcPr marL="38871" marR="38871" marT="38871" marB="38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276756"/>
                  </a:ext>
                </a:extLst>
              </a:tr>
              <a:tr h="426151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--out</a:t>
                      </a:r>
                      <a:endParaRPr lang="en-US" sz="1400" dirty="0">
                        <a:effectLst/>
                      </a:endParaRPr>
                    </a:p>
                  </a:txBody>
                  <a:tcPr marL="38871" marR="38871" marT="38871" marB="38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Compile multiple files into a single output file</a:t>
                      </a:r>
                    </a:p>
                  </a:txBody>
                  <a:tcPr marL="38871" marR="38871" marT="38871" marB="38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171185"/>
                  </a:ext>
                </a:extLst>
              </a:tr>
              <a:tr h="302430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--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sourcemap</a:t>
                      </a:r>
                      <a:endParaRPr lang="en-US" sz="1400" dirty="0">
                        <a:effectLst/>
                      </a:endParaRPr>
                    </a:p>
                  </a:txBody>
                  <a:tcPr marL="38871" marR="38871" marT="38871" marB="38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Generate a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sourcemap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(.map) files</a:t>
                      </a:r>
                    </a:p>
                  </a:txBody>
                  <a:tcPr marL="38871" marR="38871" marT="38871" marB="38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2268467"/>
                  </a:ext>
                </a:extLst>
              </a:tr>
              <a:tr h="426151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--module </a:t>
                      </a: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</a:rPr>
                        <a:t>noImplicitAny</a:t>
                      </a:r>
                      <a:endParaRPr lang="en-US" sz="1400" dirty="0">
                        <a:effectLst/>
                      </a:endParaRPr>
                    </a:p>
                  </a:txBody>
                  <a:tcPr marL="38871" marR="38871" marT="38871" marB="38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Disallows the compiler from inferring the any type</a:t>
                      </a:r>
                    </a:p>
                  </a:txBody>
                  <a:tcPr marL="38871" marR="38871" marT="38871" marB="38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570783"/>
                  </a:ext>
                </a:extLst>
              </a:tr>
              <a:tr h="426151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</a:rPr>
                        <a:t>--watch</a:t>
                      </a:r>
                      <a:endParaRPr lang="en-US" sz="1400" dirty="0">
                        <a:effectLst/>
                      </a:endParaRPr>
                    </a:p>
                  </a:txBody>
                  <a:tcPr marL="38871" marR="38871" marT="38871" marB="38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Watch for file changes and recompile them on the fly</a:t>
                      </a:r>
                    </a:p>
                  </a:txBody>
                  <a:tcPr marL="38871" marR="38871" marT="38871" marB="388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43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2831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session application</a:t>
            </a:r>
          </a:p>
          <a:p>
            <a:pPr lvl="1"/>
            <a:r>
              <a:rPr lang="en-US" dirty="0" err="1"/>
              <a:t>LoginRouter.ts</a:t>
            </a:r>
            <a:r>
              <a:rPr lang="en-US" dirty="0"/>
              <a:t> - 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2708920"/>
            <a:ext cx="6783644" cy="40324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express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/admin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sendFile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dirname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/public/login.html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/login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4330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session application</a:t>
            </a:r>
          </a:p>
          <a:p>
            <a:pPr lvl="1"/>
            <a:r>
              <a:rPr lang="en-US" dirty="0" err="1"/>
              <a:t>LoginRouter.ts</a:t>
            </a:r>
            <a:r>
              <a:rPr lang="en-US" dirty="0"/>
              <a:t> - II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2708920"/>
            <a:ext cx="6783644" cy="32403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/admin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text/html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&lt;h2&gt;Hello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&lt;/h2&gt;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&lt;h2&gt;Session ID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&lt;/h2&gt;&lt;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&lt;a 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="/logout"&gt;Logout&lt;/a&gt;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Please login first.&lt;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&lt;a 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="/"&gt;Login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543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session application</a:t>
            </a:r>
          </a:p>
          <a:p>
            <a:pPr lvl="1"/>
            <a:r>
              <a:rPr lang="en-US" dirty="0" err="1"/>
              <a:t>LoginRouter.ts</a:t>
            </a:r>
            <a:r>
              <a:rPr lang="en-US" dirty="0"/>
              <a:t> - III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2708920"/>
            <a:ext cx="6783644" cy="28083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/logout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',(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destroy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5319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session application</a:t>
            </a:r>
          </a:p>
          <a:p>
            <a:pPr lvl="1"/>
            <a:r>
              <a:rPr lang="en-US" dirty="0"/>
              <a:t>login.html - 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2708920"/>
            <a:ext cx="6783644" cy="39604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Session Management in NodeJS using Node and Express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 err="1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US" sz="1400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js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/jquery-1.11.1-min.js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ready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#submit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#email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#password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/login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",{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},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==='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done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/admin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4983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session application</a:t>
            </a:r>
          </a:p>
          <a:p>
            <a:pPr lvl="1"/>
            <a:r>
              <a:rPr lang="en-US" dirty="0"/>
              <a:t>login.html - II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67624-9C10-16C7-58B9-CB2C9D97887F}"/>
              </a:ext>
            </a:extLst>
          </p:cNvPr>
          <p:cNvSpPr/>
          <p:nvPr/>
        </p:nvSpPr>
        <p:spPr>
          <a:xfrm>
            <a:off x="2150044" y="2708920"/>
            <a:ext cx="6783644" cy="23762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Type your email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4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/&gt;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Type your password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400" b="0" dirty="0" err="1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/&gt;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i="1" dirty="0">
                <a:solidFill>
                  <a:srgbClr val="8190A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91B3E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674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92290" y="2967335"/>
            <a:ext cx="21655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Q &amp; 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endParaRPr lang="en-US" dirty="0"/>
          </a:p>
          <a:p>
            <a:pPr lvl="1"/>
            <a:r>
              <a:rPr lang="en-US" dirty="0" err="1"/>
              <a:t>tsc</a:t>
            </a:r>
            <a:r>
              <a:rPr lang="en-US" dirty="0"/>
              <a:t> --</a:t>
            </a:r>
            <a:r>
              <a:rPr lang="en-US" dirty="0" err="1"/>
              <a:t>init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5FDF72-55C9-CF71-9530-A2656E7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024" y="2704008"/>
            <a:ext cx="6696744" cy="144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0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r>
              <a:rPr lang="en-US" dirty="0"/>
              <a:t> - I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B527A3-2944-9FA2-82D5-19879A496FE1}"/>
              </a:ext>
            </a:extLst>
          </p:cNvPr>
          <p:cNvSpPr/>
          <p:nvPr/>
        </p:nvSpPr>
        <p:spPr>
          <a:xfrm>
            <a:off x="2155688" y="2204864"/>
            <a:ext cx="5728680" cy="38884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060"/>
                </a:solidFill>
              </a:rPr>
              <a:t>{</a:t>
            </a:r>
          </a:p>
          <a:p>
            <a:r>
              <a:rPr lang="en-US" dirty="0">
                <a:solidFill>
                  <a:srgbClr val="002060"/>
                </a:solidFill>
              </a:rPr>
              <a:t>  "</a:t>
            </a:r>
            <a:r>
              <a:rPr lang="en-US" dirty="0" err="1">
                <a:solidFill>
                  <a:srgbClr val="002060"/>
                </a:solidFill>
              </a:rPr>
              <a:t>compilerOptions</a:t>
            </a:r>
            <a:r>
              <a:rPr lang="en-US" dirty="0">
                <a:solidFill>
                  <a:srgbClr val="002060"/>
                </a:solidFill>
              </a:rPr>
              <a:t>": {</a:t>
            </a:r>
          </a:p>
          <a:p>
            <a:r>
              <a:rPr lang="en-US" dirty="0">
                <a:solidFill>
                  <a:srgbClr val="002060"/>
                </a:solidFill>
              </a:rPr>
              <a:t>    // </a:t>
            </a:r>
            <a:r>
              <a:rPr lang="th-TH" dirty="0">
                <a:solidFill>
                  <a:srgbClr val="002060"/>
                </a:solidFill>
              </a:rPr>
              <a:t>สั่งให้คอมไพล์ออกมาเป็น </a:t>
            </a:r>
            <a:r>
              <a:rPr lang="en-US" dirty="0">
                <a:solidFill>
                  <a:srgbClr val="002060"/>
                </a:solidFill>
              </a:rPr>
              <a:t>JavaScript ES6</a:t>
            </a:r>
          </a:p>
          <a:p>
            <a:r>
              <a:rPr lang="en-US" dirty="0">
                <a:solidFill>
                  <a:srgbClr val="002060"/>
                </a:solidFill>
              </a:rPr>
              <a:t>    "target": "es6",</a:t>
            </a:r>
          </a:p>
          <a:p>
            <a:r>
              <a:rPr lang="en-US" dirty="0">
                <a:solidFill>
                  <a:srgbClr val="002060"/>
                </a:solidFill>
              </a:rPr>
              <a:t>    // </a:t>
            </a:r>
            <a:r>
              <a:rPr lang="th-TH" dirty="0">
                <a:solidFill>
                  <a:srgbClr val="002060"/>
                </a:solidFill>
              </a:rPr>
              <a:t>ชื่อโฟลเดอร์ที่ </a:t>
            </a:r>
            <a:r>
              <a:rPr lang="en-US" dirty="0">
                <a:solidFill>
                  <a:srgbClr val="002060"/>
                </a:solidFill>
              </a:rPr>
              <a:t>output </a:t>
            </a:r>
            <a:r>
              <a:rPr lang="th-TH" dirty="0">
                <a:solidFill>
                  <a:srgbClr val="002060"/>
                </a:solidFill>
              </a:rPr>
              <a:t>ไฟล์ </a:t>
            </a:r>
            <a:r>
              <a:rPr lang="en-US" dirty="0">
                <a:solidFill>
                  <a:srgbClr val="002060"/>
                </a:solidFill>
              </a:rPr>
              <a:t>JavaScript </a:t>
            </a:r>
            <a:r>
              <a:rPr lang="th-TH" dirty="0">
                <a:solidFill>
                  <a:srgbClr val="002060"/>
                </a:solidFill>
              </a:rPr>
              <a:t>ที่คอมไพล์แล้ว</a:t>
            </a:r>
          </a:p>
          <a:p>
            <a:r>
              <a:rPr lang="th-TH" dirty="0">
                <a:solidFill>
                  <a:srgbClr val="002060"/>
                </a:solidFill>
              </a:rPr>
              <a:t>    "</a:t>
            </a:r>
            <a:r>
              <a:rPr lang="en-US" dirty="0" err="1">
                <a:solidFill>
                  <a:srgbClr val="002060"/>
                </a:solidFill>
              </a:rPr>
              <a:t>outDir</a:t>
            </a:r>
            <a:r>
              <a:rPr lang="en-US" dirty="0">
                <a:solidFill>
                  <a:srgbClr val="002060"/>
                </a:solidFill>
              </a:rPr>
              <a:t>": "./</a:t>
            </a:r>
            <a:r>
              <a:rPr lang="en-US" dirty="0" err="1">
                <a:solidFill>
                  <a:srgbClr val="002060"/>
                </a:solidFill>
              </a:rPr>
              <a:t>dist</a:t>
            </a:r>
            <a:r>
              <a:rPr lang="en-US" dirty="0">
                <a:solidFill>
                  <a:srgbClr val="002060"/>
                </a:solidFill>
              </a:rPr>
              <a:t>",</a:t>
            </a:r>
          </a:p>
          <a:p>
            <a:r>
              <a:rPr lang="en-US" dirty="0">
                <a:solidFill>
                  <a:srgbClr val="002060"/>
                </a:solidFill>
              </a:rPr>
              <a:t>    // </a:t>
            </a:r>
            <a:r>
              <a:rPr lang="th-TH" dirty="0">
                <a:solidFill>
                  <a:srgbClr val="002060"/>
                </a:solidFill>
              </a:rPr>
              <a:t>ชื่อโฟลเดอร์ </a:t>
            </a:r>
            <a:r>
              <a:rPr lang="en-US" dirty="0" err="1">
                <a:solidFill>
                  <a:srgbClr val="002060"/>
                </a:solidFill>
              </a:rPr>
              <a:t>sourcecode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th-TH" dirty="0">
                <a:solidFill>
                  <a:srgbClr val="002060"/>
                </a:solidFill>
              </a:rPr>
              <a:t>ไฟล์ </a:t>
            </a:r>
            <a:r>
              <a:rPr lang="en-US" dirty="0">
                <a:solidFill>
                  <a:srgbClr val="002060"/>
                </a:solidFill>
              </a:rPr>
              <a:t>TypeScript</a:t>
            </a:r>
          </a:p>
          <a:p>
            <a:r>
              <a:rPr lang="en-US" dirty="0">
                <a:solidFill>
                  <a:srgbClr val="002060"/>
                </a:solidFill>
              </a:rPr>
              <a:t>    "</a:t>
            </a:r>
            <a:r>
              <a:rPr lang="en-US" dirty="0" err="1">
                <a:solidFill>
                  <a:srgbClr val="002060"/>
                </a:solidFill>
              </a:rPr>
              <a:t>rootDir</a:t>
            </a:r>
            <a:r>
              <a:rPr lang="en-US" dirty="0">
                <a:solidFill>
                  <a:srgbClr val="002060"/>
                </a:solidFill>
              </a:rPr>
              <a:t>": "./</a:t>
            </a:r>
            <a:r>
              <a:rPr lang="en-US" dirty="0" err="1">
                <a:solidFill>
                  <a:srgbClr val="002060"/>
                </a:solidFill>
              </a:rPr>
              <a:t>src</a:t>
            </a:r>
            <a:r>
              <a:rPr lang="en-US" dirty="0">
                <a:solidFill>
                  <a:srgbClr val="002060"/>
                </a:solidFill>
              </a:rPr>
              <a:t>",</a:t>
            </a:r>
          </a:p>
          <a:p>
            <a:r>
              <a:rPr lang="en-US" dirty="0">
                <a:solidFill>
                  <a:srgbClr val="002060"/>
                </a:solidFill>
              </a:rPr>
              <a:t>    // </a:t>
            </a:r>
            <a:r>
              <a:rPr lang="th-TH" dirty="0">
                <a:solidFill>
                  <a:srgbClr val="002060"/>
                </a:solidFill>
              </a:rPr>
              <a:t>หากใช้งานกับ </a:t>
            </a:r>
            <a:r>
              <a:rPr lang="en-US" dirty="0">
                <a:solidFill>
                  <a:srgbClr val="002060"/>
                </a:solidFill>
              </a:rPr>
              <a:t>React </a:t>
            </a:r>
            <a:r>
              <a:rPr lang="th-TH" dirty="0">
                <a:solidFill>
                  <a:srgbClr val="002060"/>
                </a:solidFill>
              </a:rPr>
              <a:t>คือมีไฟล์ .</a:t>
            </a:r>
            <a:r>
              <a:rPr lang="en-US" dirty="0" err="1">
                <a:solidFill>
                  <a:srgbClr val="002060"/>
                </a:solidFill>
              </a:rPr>
              <a:t>tsx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th-TH" dirty="0">
                <a:solidFill>
                  <a:srgbClr val="002060"/>
                </a:solidFill>
              </a:rPr>
              <a:t>ให้คอมไพล์เป็น .</a:t>
            </a:r>
            <a:r>
              <a:rPr lang="en-US" dirty="0" err="1">
                <a:solidFill>
                  <a:srgbClr val="002060"/>
                </a:solidFill>
              </a:rPr>
              <a:t>jsx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th-TH" dirty="0">
                <a:solidFill>
                  <a:srgbClr val="002060"/>
                </a:solidFill>
              </a:rPr>
              <a:t>ด้วย</a:t>
            </a:r>
          </a:p>
          <a:p>
            <a:r>
              <a:rPr lang="th-TH" dirty="0">
                <a:solidFill>
                  <a:srgbClr val="002060"/>
                </a:solidFill>
              </a:rPr>
              <a:t>    "</a:t>
            </a:r>
            <a:r>
              <a:rPr lang="en-US" dirty="0" err="1">
                <a:solidFill>
                  <a:srgbClr val="002060"/>
                </a:solidFill>
              </a:rPr>
              <a:t>jsx</a:t>
            </a:r>
            <a:r>
              <a:rPr lang="en-US" dirty="0">
                <a:solidFill>
                  <a:srgbClr val="002060"/>
                </a:solidFill>
              </a:rPr>
              <a:t>": "react",</a:t>
            </a:r>
          </a:p>
          <a:p>
            <a:r>
              <a:rPr lang="en-US" dirty="0">
                <a:solidFill>
                  <a:srgbClr val="002060"/>
                </a:solidFill>
              </a:rPr>
              <a:t>    // </a:t>
            </a:r>
            <a:r>
              <a:rPr lang="th-TH" dirty="0">
                <a:solidFill>
                  <a:srgbClr val="002060"/>
                </a:solidFill>
              </a:rPr>
              <a:t>หากใช้กับ </a:t>
            </a:r>
            <a:r>
              <a:rPr lang="en-US" dirty="0">
                <a:solidFill>
                  <a:srgbClr val="002060"/>
                </a:solidFill>
              </a:rPr>
              <a:t>node</a:t>
            </a:r>
          </a:p>
          <a:p>
            <a:r>
              <a:rPr lang="en-US" dirty="0">
                <a:solidFill>
                  <a:srgbClr val="002060"/>
                </a:solidFill>
              </a:rPr>
              <a:t>    "</a:t>
            </a:r>
            <a:r>
              <a:rPr lang="en-US" dirty="0" err="1">
                <a:solidFill>
                  <a:srgbClr val="002060"/>
                </a:solidFill>
              </a:rPr>
              <a:t>moduleResolution</a:t>
            </a:r>
            <a:r>
              <a:rPr lang="en-US" dirty="0">
                <a:solidFill>
                  <a:srgbClr val="002060"/>
                </a:solidFill>
              </a:rPr>
              <a:t>": "node",</a:t>
            </a:r>
          </a:p>
          <a:p>
            <a:r>
              <a:rPr lang="en-US" dirty="0">
                <a:solidFill>
                  <a:srgbClr val="002060"/>
                </a:solidFill>
              </a:rPr>
              <a:t>  },</a:t>
            </a:r>
          </a:p>
        </p:txBody>
      </p:sp>
    </p:spTree>
    <p:extLst>
      <p:ext uri="{BB962C8B-B14F-4D97-AF65-F5344CB8AC3E}">
        <p14:creationId xmlns:p14="http://schemas.microsoft.com/office/powerpoint/2010/main" val="399112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tsconfig.json</a:t>
            </a:r>
            <a:r>
              <a:rPr lang="en-US" dirty="0"/>
              <a:t> - II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B527A3-2944-9FA2-82D5-19879A496FE1}"/>
              </a:ext>
            </a:extLst>
          </p:cNvPr>
          <p:cNvSpPr/>
          <p:nvPr/>
        </p:nvSpPr>
        <p:spPr>
          <a:xfrm>
            <a:off x="2155688" y="2204864"/>
            <a:ext cx="5728680" cy="38884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solidFill>
                  <a:srgbClr val="002060"/>
                </a:solidFill>
              </a:rPr>
              <a:t> // กำหนดขอบเขตของไฟล์ที่จะให้คอมไพล์</a:t>
            </a:r>
          </a:p>
          <a:p>
            <a:r>
              <a:rPr lang="th-TH" dirty="0">
                <a:solidFill>
                  <a:srgbClr val="002060"/>
                </a:solidFill>
              </a:rPr>
              <a:t>  // เช่น ทุกไฟล์ที่นามสกุล .</a:t>
            </a:r>
            <a:r>
              <a:rPr lang="en-US" dirty="0" err="1">
                <a:solidFill>
                  <a:srgbClr val="002060"/>
                </a:solidFill>
              </a:rPr>
              <a:t>ts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th-TH" dirty="0">
                <a:solidFill>
                  <a:srgbClr val="002060"/>
                </a:solidFill>
              </a:rPr>
              <a:t>ในโฟลเดอร์ไหนก็ได้ใต้ /</a:t>
            </a:r>
            <a:r>
              <a:rPr lang="en-US" dirty="0" err="1">
                <a:solidFill>
                  <a:srgbClr val="002060"/>
                </a:solidFill>
              </a:rPr>
              <a:t>src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"include": [</a:t>
            </a:r>
          </a:p>
          <a:p>
            <a:r>
              <a:rPr lang="en-US" dirty="0">
                <a:solidFill>
                  <a:srgbClr val="002060"/>
                </a:solidFill>
              </a:rPr>
              <a:t>      "</a:t>
            </a:r>
            <a:r>
              <a:rPr lang="en-US" dirty="0" err="1">
                <a:solidFill>
                  <a:srgbClr val="002060"/>
                </a:solidFill>
              </a:rPr>
              <a:t>src</a:t>
            </a:r>
            <a:r>
              <a:rPr lang="en-US" dirty="0">
                <a:solidFill>
                  <a:srgbClr val="002060"/>
                </a:solidFill>
              </a:rPr>
              <a:t>/**/*.</a:t>
            </a:r>
            <a:r>
              <a:rPr lang="en-US" dirty="0" err="1">
                <a:solidFill>
                  <a:srgbClr val="002060"/>
                </a:solidFill>
              </a:rPr>
              <a:t>ts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  <a:p>
            <a:r>
              <a:rPr lang="en-US" dirty="0">
                <a:solidFill>
                  <a:srgbClr val="002060"/>
                </a:solidFill>
              </a:rPr>
              <a:t>  ],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  // </a:t>
            </a:r>
            <a:r>
              <a:rPr lang="th-TH" dirty="0">
                <a:solidFill>
                  <a:srgbClr val="002060"/>
                </a:solidFill>
              </a:rPr>
              <a:t>กำหนดไฟล์และโฟลเดอร์ที่ไม่ต้องคอมไพล์ </a:t>
            </a:r>
          </a:p>
          <a:p>
            <a:r>
              <a:rPr lang="th-TH" dirty="0">
                <a:solidFill>
                  <a:srgbClr val="002060"/>
                </a:solidFill>
              </a:rPr>
              <a:t>  // เช่นโฟลเดอร์ </a:t>
            </a:r>
            <a:r>
              <a:rPr lang="en-US" dirty="0" err="1">
                <a:solidFill>
                  <a:srgbClr val="002060"/>
                </a:solidFill>
              </a:rPr>
              <a:t>node_modules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th-TH" dirty="0">
                <a:solidFill>
                  <a:srgbClr val="002060"/>
                </a:solidFill>
              </a:rPr>
              <a:t>หรือไฟล์ </a:t>
            </a:r>
            <a:r>
              <a:rPr lang="en-US" dirty="0">
                <a:solidFill>
                  <a:srgbClr val="002060"/>
                </a:solidFill>
              </a:rPr>
              <a:t>spec</a:t>
            </a:r>
          </a:p>
          <a:p>
            <a:r>
              <a:rPr lang="en-US" dirty="0">
                <a:solidFill>
                  <a:srgbClr val="002060"/>
                </a:solidFill>
              </a:rPr>
              <a:t>  "exclude": [</a:t>
            </a:r>
          </a:p>
          <a:p>
            <a:r>
              <a:rPr lang="en-US" dirty="0">
                <a:solidFill>
                  <a:srgbClr val="002060"/>
                </a:solidFill>
              </a:rPr>
              <a:t>      "</a:t>
            </a:r>
            <a:r>
              <a:rPr lang="en-US" dirty="0" err="1">
                <a:solidFill>
                  <a:srgbClr val="002060"/>
                </a:solidFill>
              </a:rPr>
              <a:t>node_modules</a:t>
            </a:r>
            <a:r>
              <a:rPr lang="en-US" dirty="0">
                <a:solidFill>
                  <a:srgbClr val="002060"/>
                </a:solidFill>
              </a:rPr>
              <a:t>",</a:t>
            </a:r>
          </a:p>
          <a:p>
            <a:r>
              <a:rPr lang="en-US" dirty="0">
                <a:solidFill>
                  <a:srgbClr val="002060"/>
                </a:solidFill>
              </a:rPr>
              <a:t>      "**/*.</a:t>
            </a:r>
            <a:r>
              <a:rPr lang="en-US" dirty="0" err="1">
                <a:solidFill>
                  <a:srgbClr val="002060"/>
                </a:solidFill>
              </a:rPr>
              <a:t>spec.ts</a:t>
            </a:r>
            <a:r>
              <a:rPr lang="en-US" dirty="0">
                <a:solidFill>
                  <a:srgbClr val="002060"/>
                </a:solidFill>
              </a:rPr>
              <a:t>"</a:t>
            </a:r>
          </a:p>
          <a:p>
            <a:r>
              <a:rPr lang="en-US" dirty="0">
                <a:solidFill>
                  <a:srgbClr val="002060"/>
                </a:solidFill>
              </a:rPr>
              <a:t>  ]</a:t>
            </a:r>
          </a:p>
          <a:p>
            <a:r>
              <a:rPr lang="en-US" dirty="0">
                <a:solidFill>
                  <a:srgbClr val="00206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9236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2890</TotalTime>
  <Words>6871</Words>
  <Application>Microsoft Office PowerPoint</Application>
  <PresentationFormat>On-screen Show (4:3)</PresentationFormat>
  <Paragraphs>1039</Paragraphs>
  <Slides>65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-apple-system</vt:lpstr>
      <vt:lpstr>Arial</vt:lpstr>
      <vt:lpstr>Calibri</vt:lpstr>
      <vt:lpstr>charter</vt:lpstr>
      <vt:lpstr>Consolas</vt:lpstr>
      <vt:lpstr>CSPraJad</vt:lpstr>
      <vt:lpstr>Gill Sans MT</vt:lpstr>
      <vt:lpstr>Verdana</vt:lpstr>
      <vt:lpstr>Wingdings 2</vt:lpstr>
      <vt:lpstr>Solstice</vt:lpstr>
      <vt:lpstr>Introduction to TypeScript</vt:lpstr>
      <vt:lpstr>Installation</vt:lpstr>
      <vt:lpstr>Installation</vt:lpstr>
      <vt:lpstr>Installation</vt:lpstr>
      <vt:lpstr>Compiler </vt:lpstr>
      <vt:lpstr>Compiler Flag</vt:lpstr>
      <vt:lpstr>Compiler Configuration</vt:lpstr>
      <vt:lpstr>Compiler Configuration</vt:lpstr>
      <vt:lpstr>Compiler Configuration</vt:lpstr>
      <vt:lpstr>Compiler Configuration</vt:lpstr>
      <vt:lpstr>Create Project</vt:lpstr>
      <vt:lpstr>Create Project</vt:lpstr>
      <vt:lpstr>Create Project</vt:lpstr>
      <vt:lpstr>Create Project</vt:lpstr>
      <vt:lpstr>Create Project</vt:lpstr>
      <vt:lpstr>Create Project</vt:lpstr>
      <vt:lpstr>Application</vt:lpstr>
      <vt:lpstr>Application</vt:lpstr>
      <vt:lpstr>Application</vt:lpstr>
      <vt:lpstr>Application</vt:lpstr>
      <vt:lpstr>Application</vt:lpstr>
      <vt:lpstr>Application</vt:lpstr>
      <vt:lpstr>Application</vt:lpstr>
      <vt:lpstr>Application</vt:lpstr>
      <vt:lpstr>Application</vt:lpstr>
      <vt:lpstr>Database</vt:lpstr>
      <vt:lpstr>Database</vt:lpstr>
      <vt:lpstr>Database</vt:lpstr>
      <vt:lpstr>Database</vt:lpstr>
      <vt:lpstr>Database</vt:lpstr>
      <vt:lpstr>Database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Web Application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</dc:title>
  <dc:creator>tassun_o</dc:creator>
  <cp:lastModifiedBy>Tassun Oros</cp:lastModifiedBy>
  <cp:revision>363</cp:revision>
  <dcterms:created xsi:type="dcterms:W3CDTF">2014-11-15T08:14:00Z</dcterms:created>
  <dcterms:modified xsi:type="dcterms:W3CDTF">2022-11-25T03:27:15Z</dcterms:modified>
</cp:coreProperties>
</file>