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444" r:id="rId3"/>
    <p:sldId id="430" r:id="rId4"/>
    <p:sldId id="438" r:id="rId5"/>
    <p:sldId id="429" r:id="rId6"/>
    <p:sldId id="384" r:id="rId7"/>
    <p:sldId id="385" r:id="rId8"/>
    <p:sldId id="446" r:id="rId9"/>
    <p:sldId id="431" r:id="rId10"/>
    <p:sldId id="266" r:id="rId11"/>
    <p:sldId id="416" r:id="rId12"/>
    <p:sldId id="417" r:id="rId13"/>
    <p:sldId id="418" r:id="rId14"/>
    <p:sldId id="389" r:id="rId15"/>
    <p:sldId id="390" r:id="rId16"/>
    <p:sldId id="387" r:id="rId17"/>
    <p:sldId id="378" r:id="rId18"/>
    <p:sldId id="379" r:id="rId19"/>
    <p:sldId id="381" r:id="rId20"/>
    <p:sldId id="392" r:id="rId21"/>
    <p:sldId id="382" r:id="rId22"/>
    <p:sldId id="383" r:id="rId23"/>
    <p:sldId id="439" r:id="rId24"/>
    <p:sldId id="393" r:id="rId25"/>
    <p:sldId id="394" r:id="rId26"/>
    <p:sldId id="395" r:id="rId27"/>
    <p:sldId id="425" r:id="rId28"/>
    <p:sldId id="377" r:id="rId29"/>
    <p:sldId id="396" r:id="rId30"/>
    <p:sldId id="451" r:id="rId31"/>
    <p:sldId id="402" r:id="rId32"/>
    <p:sldId id="403" r:id="rId33"/>
    <p:sldId id="440" r:id="rId34"/>
    <p:sldId id="432" r:id="rId35"/>
    <p:sldId id="449" r:id="rId36"/>
    <p:sldId id="452" r:id="rId37"/>
    <p:sldId id="404" r:id="rId38"/>
    <p:sldId id="406" r:id="rId39"/>
    <p:sldId id="388" r:id="rId40"/>
    <p:sldId id="426" r:id="rId41"/>
    <p:sldId id="427" r:id="rId42"/>
    <p:sldId id="441" r:id="rId43"/>
    <p:sldId id="398" r:id="rId44"/>
    <p:sldId id="442" r:id="rId45"/>
    <p:sldId id="399" r:id="rId46"/>
    <p:sldId id="397" r:id="rId47"/>
    <p:sldId id="386" r:id="rId48"/>
    <p:sldId id="400" r:id="rId49"/>
    <p:sldId id="391" r:id="rId50"/>
    <p:sldId id="409" r:id="rId51"/>
    <p:sldId id="407" r:id="rId52"/>
    <p:sldId id="408" r:id="rId53"/>
    <p:sldId id="411" r:id="rId54"/>
    <p:sldId id="412" r:id="rId55"/>
    <p:sldId id="410" r:id="rId56"/>
    <p:sldId id="413" r:id="rId57"/>
    <p:sldId id="414" r:id="rId58"/>
    <p:sldId id="415" r:id="rId59"/>
    <p:sldId id="419" r:id="rId60"/>
    <p:sldId id="420" r:id="rId61"/>
    <p:sldId id="453" r:id="rId62"/>
    <p:sldId id="455" r:id="rId63"/>
    <p:sldId id="454" r:id="rId64"/>
    <p:sldId id="456" r:id="rId65"/>
    <p:sldId id="457" r:id="rId66"/>
    <p:sldId id="458" r:id="rId67"/>
    <p:sldId id="421" r:id="rId68"/>
    <p:sldId id="443" r:id="rId69"/>
    <p:sldId id="423" r:id="rId70"/>
    <p:sldId id="422" r:id="rId71"/>
    <p:sldId id="445" r:id="rId72"/>
    <p:sldId id="468" r:id="rId73"/>
    <p:sldId id="469" r:id="rId74"/>
    <p:sldId id="448" r:id="rId75"/>
    <p:sldId id="459" r:id="rId76"/>
    <p:sldId id="460" r:id="rId77"/>
    <p:sldId id="461" r:id="rId78"/>
    <p:sldId id="462" r:id="rId79"/>
    <p:sldId id="465" r:id="rId80"/>
    <p:sldId id="463" r:id="rId81"/>
    <p:sldId id="466" r:id="rId82"/>
    <p:sldId id="464" r:id="rId83"/>
    <p:sldId id="467" r:id="rId84"/>
    <p:sldId id="368" r:id="rId85"/>
    <p:sldId id="372" r:id="rId86"/>
    <p:sldId id="380" r:id="rId87"/>
    <p:sldId id="373" r:id="rId88"/>
    <p:sldId id="374" r:id="rId89"/>
    <p:sldId id="375" r:id="rId90"/>
    <p:sldId id="376" r:id="rId91"/>
    <p:sldId id="433" r:id="rId92"/>
    <p:sldId id="434" r:id="rId93"/>
    <p:sldId id="435" r:id="rId94"/>
    <p:sldId id="436" r:id="rId95"/>
    <p:sldId id="437" r:id="rId96"/>
    <p:sldId id="424" r:id="rId97"/>
    <p:sldId id="367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90420" autoAdjust="0"/>
  </p:normalViewPr>
  <p:slideViewPr>
    <p:cSldViewPr>
      <p:cViewPr varScale="1">
        <p:scale>
          <a:sx n="65" d="100"/>
          <a:sy n="65" d="100"/>
        </p:scale>
        <p:origin x="16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= hi;  //Type 'String' is not assignable to type 'string'.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//'string' is a primitive, but 'String' is a wrapper object. Prefer using 'string' when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//console.log(str1 </a:t>
            </a:r>
            <a:r>
              <a:rPr lang="en-US" dirty="0" err="1"/>
              <a:t>instanceof</a:t>
            </a:r>
            <a:r>
              <a:rPr lang="en-US" dirty="0"/>
              <a:t> String);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//console.log(str2 </a:t>
            </a:r>
            <a:r>
              <a:rPr lang="en-US" dirty="0" err="1"/>
              <a:t>instanceof</a:t>
            </a:r>
            <a:r>
              <a:rPr lang="en-US" dirty="0"/>
              <a:t> String); //The left-hand side of an '</a:t>
            </a:r>
            <a:r>
              <a:rPr lang="en-US" dirty="0" err="1"/>
              <a:t>instanceof</a:t>
            </a:r>
            <a:r>
              <a:rPr lang="en-US" dirty="0"/>
              <a:t>' expression must be of type 'any', an object type or a type parameter.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console.log(str3 </a:t>
            </a:r>
            <a:r>
              <a:rPr lang="en-US" dirty="0" err="1"/>
              <a:t>instanceof</a:t>
            </a:r>
            <a:r>
              <a:rPr lang="en-US" dirty="0"/>
              <a:t> String); //true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2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7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unknown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console.log((x as string).length);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prints undefined since numbers don't have a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8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8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1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6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7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47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  <a:effectLst/>
              </a:rPr>
              <a:t>// Error: Type 'null' is not assignable to type 'never'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types don't have much use unless </a:t>
            </a:r>
            <a:r>
              <a:rPr lang="en-US" dirty="0" err="1"/>
              <a:t>strictNullChecks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enabled in the </a:t>
            </a:r>
            <a:r>
              <a:rPr lang="en-US" dirty="0" err="1"/>
              <a:t>tsconfig.json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value </a:t>
            </a:r>
            <a:r>
              <a:rPr lang="en-US" b="1" i="1" dirty="0">
                <a:solidFill>
                  <a:srgbClr val="000000"/>
                </a:solidFill>
                <a:effectLst/>
                <a:latin typeface="-apple-system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means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value is not assigned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&amp;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you don’t know its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value </a:t>
            </a:r>
            <a:r>
              <a:rPr lang="en-US" b="1" i="1" dirty="0">
                <a:solidFill>
                  <a:srgbClr val="000000"/>
                </a:solidFill>
                <a:effectLst/>
                <a:latin typeface="-apple-system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indicates that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you know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that the field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does not have a value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. It is an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intentional absence of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5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0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7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1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 car: { type: string, model: string, year: number } = { type: "Toyota", model: "Corolla" };</a:t>
            </a:r>
          </a:p>
          <a:p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car.year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2009;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 'year' is missing in type '{ type: string; model: string; }' but required in type '{ type: string; model: string; year: number; }'.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6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1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7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4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4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9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5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7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6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Multiple constructor implementations are not allowed.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40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 'name' does not exist on type 'People'.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p.name; //this must public in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04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10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2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5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68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74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4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test.js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 obj = { width: 10, height: 15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 area = </a:t>
            </a:r>
            <a:r>
              <a:rPr lang="en-US" dirty="0" err="1"/>
              <a:t>obj.width</a:t>
            </a:r>
            <a:r>
              <a:rPr lang="en-US" dirty="0"/>
              <a:t> * </a:t>
            </a:r>
            <a:r>
              <a:rPr lang="en-US" dirty="0" err="1"/>
              <a:t>obj.heigth</a:t>
            </a:r>
            <a:r>
              <a:rPr lang="en-US" dirty="0"/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console.log("area", area); =&gt; area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62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Cannot assign to 'code' because it is a read-only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89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94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 'gear' is missing in type '{ year: number; type: string; model: string; }' but required in type 'Required&lt;Car&gt;'.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17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Record&lt;string, number&gt;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equivalent to </a:t>
            </a:r>
            <a:r>
              <a:rPr lang="en-US" dirty="0"/>
              <a:t>{ [key: string]: number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8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48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9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259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459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77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59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50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93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6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55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13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19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79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 year: 2001, type: 'Toyota', model: 'Corolla', gear: 'auto' }</a:t>
            </a:r>
          </a:p>
          <a:p>
            <a:r>
              <a:rPr lang="en-US" dirty="0"/>
              <a:t>{ year: 2001, type: 'Toyota', model: 'Corolla', color: 'gray', airbag: true }</a:t>
            </a:r>
          </a:p>
          <a:p>
            <a:r>
              <a:rPr lang="en-US" dirty="0"/>
              <a:t>{ year: 2001, type: 'Toyota', model: 'Corona' }</a:t>
            </a:r>
          </a:p>
          <a:p>
            <a:r>
              <a:rPr lang="en-US" dirty="0"/>
              <a:t>{ year: 2001, type: 'Toyota', model: 'Corolla'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51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(a, b)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  return a +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20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Jack undefined</a:t>
            </a:r>
          </a:p>
          <a:p>
            <a:r>
              <a:rPr lang="en-US" dirty="0"/>
              <a:t>Right: Jack </a:t>
            </a:r>
            <a:r>
              <a:rPr lang="en-US" dirty="0" err="1"/>
              <a:t>Jack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7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21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76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25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19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37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49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09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61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2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There is no integer type in TypeScript and JavaScript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number = double precision 64-bit floating point values. It can be used to represent both, integers and fractions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21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eorgia" panose="02040502050405020303" pitchFamily="18" charset="0"/>
              </a:rPr>
              <a:t>However, this fix will not be effective since the element type would still be unknown, preventing us from accessing its attributes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200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47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544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53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6728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82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for declaring an external module is using keyword ‘export’ and ‘import’.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811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let text = “hello world”;</a:t>
            </a:r>
          </a:p>
          <a:p>
            <a:r>
              <a:rPr lang="en-US" dirty="0"/>
              <a:t>This is implicit or type by inference (text :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23/11/2022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BigInt" TargetMode="External"/><Relationship Id="rId7" Type="http://schemas.openxmlformats.org/officeDocument/2006/relationships/hyperlink" Target="https://developer.mozilla.org/en-US/docs/Web/JavaScript/Reference/Global_Objects/Na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Glossary/NaN" TargetMode="External"/><Relationship Id="rId5" Type="http://schemas.openxmlformats.org/officeDocument/2006/relationships/hyperlink" Target="https://developer.mozilla.org/en-US/docs/Glossary/undefined" TargetMode="External"/><Relationship Id="rId4" Type="http://schemas.openxmlformats.org/officeDocument/2006/relationships/hyperlink" Target="https://developer.mozilla.org/en-US/docs/Glossary/Nul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teacher.com/typescript" TargetMode="External"/><Relationship Id="rId3" Type="http://schemas.openxmlformats.org/officeDocument/2006/relationships/hyperlink" Target="https://www.w3schools.com/typescript/index.php" TargetMode="External"/><Relationship Id="rId7" Type="http://schemas.openxmlformats.org/officeDocument/2006/relationships/hyperlink" Target="https://www.tutorialspoint.com/typescript/typescript_overview.ht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ypescriptlang.org/docs/handbook/declaration-files/do-s-and-don-ts.html" TargetMode="External"/><Relationship Id="rId5" Type="http://schemas.openxmlformats.org/officeDocument/2006/relationships/hyperlink" Target="https://www.tektutorialshub.com/typescript/" TargetMode="External"/><Relationship Id="rId4" Type="http://schemas.openxmlformats.org/officeDocument/2006/relationships/hyperlink" Target="https://www.typescriptlang.org/docs/" TargetMode="External"/><Relationship Id="rId9" Type="http://schemas.openxmlformats.org/officeDocument/2006/relationships/hyperlink" Target="https://www.javatpoint.com/typescript-tutorial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95176-2D1B-846C-25E6-B2AFBB1F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3" y="2315143"/>
            <a:ext cx="5324450" cy="2914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/>
              <a:t>	true or false</a:t>
            </a:r>
          </a:p>
          <a:p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	integer and floating point value</a:t>
            </a:r>
          </a:p>
          <a:p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	text value</a:t>
            </a:r>
          </a:p>
          <a:p>
            <a:pPr lvl="1"/>
            <a:r>
              <a:rPr lang="en-US" dirty="0"/>
              <a:t>explicit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implicit type (inference)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3717032"/>
            <a:ext cx="482453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bool :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= true;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num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= 100;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text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“hello world”;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1446" y="5229200"/>
            <a:ext cx="4824536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bool = true;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num = 100;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text = “hello world”;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Boolean, Number, String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pPr lvl="2"/>
            <a:r>
              <a:rPr lang="en-US" dirty="0"/>
              <a:t>string is primitive type </a:t>
            </a:r>
          </a:p>
          <a:p>
            <a:pPr lvl="2"/>
            <a:r>
              <a:rPr lang="en-US" dirty="0"/>
              <a:t>String is an object wraps the primitive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470003" y="3573016"/>
            <a:ext cx="4824536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str1 = "hello";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str2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str3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77A80-3A30-DF0E-4F8D-7A56E8E3D991}"/>
              </a:ext>
            </a:extLst>
          </p:cNvPr>
          <p:cNvSpPr/>
          <p:nvPr/>
        </p:nvSpPr>
        <p:spPr>
          <a:xfrm>
            <a:off x="2483768" y="4930080"/>
            <a:ext cx="4824536" cy="13484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hi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"hi";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hello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"hello";</a:t>
            </a:r>
          </a:p>
          <a:p>
            <a:r>
              <a:rPr lang="en-US" dirty="0">
                <a:solidFill>
                  <a:srgbClr val="002060"/>
                </a:solidFill>
              </a:rPr>
              <a:t>hi = hello;	//OK</a:t>
            </a:r>
          </a:p>
          <a:p>
            <a:r>
              <a:rPr lang="en-US" dirty="0">
                <a:solidFill>
                  <a:srgbClr val="002060"/>
                </a:solidFill>
              </a:rPr>
              <a:t>hello = hi;	//ERROR</a:t>
            </a:r>
          </a:p>
        </p:txBody>
      </p:sp>
    </p:spTree>
    <p:extLst>
      <p:ext uri="{BB962C8B-B14F-4D97-AF65-F5344CB8AC3E}">
        <p14:creationId xmlns:p14="http://schemas.microsoft.com/office/powerpoint/2010/main" val="238364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051719" y="2204864"/>
            <a:ext cx="6778771" cy="4248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console.log(str1==str2);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console.log(str1==str3);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console.log(str2==str3);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console.log(str1===str2);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console.log(str1===str3);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console.log(str2===str3);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str1); 	//string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str2); 	//string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str3); 	//object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str1 === 'string’);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str2 === 'string’); 	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str3 === 'string’); 	//false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console.log(str1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	//ERROR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console.log(str2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 	//ERROR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console.log(str3 </a:t>
            </a:r>
            <a:r>
              <a:rPr lang="en-US" dirty="0" err="1">
                <a:solidFill>
                  <a:srgbClr val="00206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String); 	//true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45B0B-157E-B038-18E7-0A54956ED596}"/>
              </a:ext>
            </a:extLst>
          </p:cNvPr>
          <p:cNvSpPr/>
          <p:nvPr/>
        </p:nvSpPr>
        <p:spPr>
          <a:xfrm>
            <a:off x="6023026" y="2049760"/>
            <a:ext cx="2945294" cy="94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str1 = "hello";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str2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str3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</p:txBody>
      </p:sp>
    </p:spTree>
    <p:extLst>
      <p:ext uri="{BB962C8B-B14F-4D97-AF65-F5344CB8AC3E}">
        <p14:creationId xmlns:p14="http://schemas.microsoft.com/office/powerpoint/2010/main" val="130305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string </a:t>
            </a:r>
            <a:r>
              <a:rPr lang="en-US" dirty="0"/>
              <a:t>vs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A59948-4432-0EAF-DD15-5CC037165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20726"/>
              </p:ext>
            </p:extLst>
          </p:nvPr>
        </p:nvGraphicFramePr>
        <p:xfrm>
          <a:off x="1979712" y="2132857"/>
          <a:ext cx="6953976" cy="4524418"/>
        </p:xfrm>
        <a:graphic>
          <a:graphicData uri="http://schemas.openxmlformats.org/drawingml/2006/table">
            <a:tbl>
              <a:tblPr/>
              <a:tblGrid>
                <a:gridCol w="3476988">
                  <a:extLst>
                    <a:ext uri="{9D8B030D-6E8A-4147-A177-3AD203B41FA5}">
                      <a16:colId xmlns:a16="http://schemas.microsoft.com/office/drawing/2014/main" val="3288159147"/>
                    </a:ext>
                  </a:extLst>
                </a:gridCol>
                <a:gridCol w="3476988">
                  <a:extLst>
                    <a:ext uri="{9D8B030D-6E8A-4147-A177-3AD203B41FA5}">
                      <a16:colId xmlns:a16="http://schemas.microsoft.com/office/drawing/2014/main" val="2026055510"/>
                    </a:ext>
                  </a:extLst>
                </a:gridCol>
              </a:tblGrid>
              <a:tr h="3848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kern="0" baseline="0" dirty="0">
                          <a:solidFill>
                            <a:srgbClr val="0070C0"/>
                          </a:solidFill>
                          <a:effectLst/>
                        </a:rPr>
                        <a:t>string primitive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kern="0" baseline="0" dirty="0">
                          <a:solidFill>
                            <a:srgbClr val="0070C0"/>
                          </a:solidFill>
                          <a:effectLst/>
                        </a:rPr>
                        <a:t>String object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38264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primitives are used extensively.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>
                          <a:effectLst/>
                        </a:rPr>
                        <a:t>The String object are scarcely used.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91823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primitives only hold the value.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have the ability to hold the property.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854349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are immutable thus are thread safe.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is mutable.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961625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primitive has no methods.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The String object has methods.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79146"/>
                  </a:ext>
                </a:extLst>
              </a:tr>
              <a:tr h="6254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Cannot create two different literals with the same value.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You can create new objects with the keyword ‘new’.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982591"/>
                  </a:ext>
                </a:extLst>
              </a:tr>
              <a:tr h="42498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It is a primitive data type.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Wraps primitive data type to create an object.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11401"/>
                  </a:ext>
                </a:extLst>
              </a:tr>
              <a:tr h="5574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Passed by value that is copy of primitive itself is passed.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Passed by reference to the actual data.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62515"/>
                  </a:ext>
                </a:extLst>
              </a:tr>
              <a:tr h="6254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When using eval() these are directly treated as source code.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kern="0" baseline="0" dirty="0">
                          <a:effectLst/>
                        </a:rPr>
                        <a:t>When using eval() these are treaded as a string.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3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Array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Tuple</a:t>
            </a: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2132856"/>
            <a:ext cx="5846938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fruits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[] = [“Apple”, “Orange”, “Banana”];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1446" y="2924944"/>
            <a:ext cx="5825224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fruits :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= [“Apple”, “Orange”, “Banana”];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693CD-2CF3-2931-6A01-3145A2B2FF01}"/>
              </a:ext>
            </a:extLst>
          </p:cNvPr>
          <p:cNvSpPr/>
          <p:nvPr/>
        </p:nvSpPr>
        <p:spPr>
          <a:xfrm>
            <a:off x="2195736" y="4437112"/>
            <a:ext cx="5825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user: [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] = [100, "Steve"];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console.log(user[0]); //access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user.push</a:t>
            </a:r>
            <a:r>
              <a:rPr lang="en-US" dirty="0">
                <a:solidFill>
                  <a:srgbClr val="002060"/>
                </a:solidFill>
              </a:rPr>
              <a:t>(200, "Smith"); //add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console.log(user); //[ 100, 'Steve', 200, 'Smith' ]</a:t>
            </a:r>
          </a:p>
        </p:txBody>
      </p:sp>
    </p:spTree>
    <p:extLst>
      <p:ext uri="{BB962C8B-B14F-4D97-AF65-F5344CB8AC3E}">
        <p14:creationId xmlns:p14="http://schemas.microsoft.com/office/powerpoint/2010/main" val="174950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Enum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lvl="1"/>
            <a:r>
              <a:rPr lang="en-US" dirty="0"/>
              <a:t>syntax (type1 | type2 | type3 | .. | </a:t>
            </a:r>
            <a:r>
              <a:rPr lang="en-US" dirty="0" err="1"/>
              <a:t>typeN</a:t>
            </a:r>
            <a:r>
              <a:rPr lang="en-US" dirty="0"/>
              <a:t>)</a:t>
            </a:r>
          </a:p>
          <a:p>
            <a:pPr marL="82296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59732" y="2132856"/>
            <a:ext cx="5846938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Sunday,  Monday,  Tuesday, Wednesday, Thursday, 	Friday, Saturday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693CD-2CF3-2931-6A01-3145A2B2FF01}"/>
              </a:ext>
            </a:extLst>
          </p:cNvPr>
          <p:cNvSpPr/>
          <p:nvPr/>
        </p:nvSpPr>
        <p:spPr>
          <a:xfrm>
            <a:off x="2195736" y="4797152"/>
            <a:ext cx="582522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code: (</a:t>
            </a:r>
            <a:r>
              <a:rPr lang="en-US" dirty="0">
                <a:solidFill>
                  <a:srgbClr val="0070C0"/>
                </a:solidFill>
              </a:rPr>
              <a:t>number </a:t>
            </a:r>
            <a:r>
              <a:rPr lang="en-US" dirty="0">
                <a:solidFill>
                  <a:srgbClr val="002060"/>
                </a:solidFill>
              </a:rPr>
              <a:t>|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code = 123;</a:t>
            </a:r>
          </a:p>
          <a:p>
            <a:r>
              <a:rPr lang="en-US" dirty="0">
                <a:solidFill>
                  <a:srgbClr val="002060"/>
                </a:solidFill>
              </a:rPr>
              <a:t>code = “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”;</a:t>
            </a: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displayCode</a:t>
            </a:r>
            <a:r>
              <a:rPr lang="en-US" dirty="0">
                <a:solidFill>
                  <a:srgbClr val="002060"/>
                </a:solidFill>
              </a:rPr>
              <a:t>(code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console.log(code);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8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keyword to cast types</a:t>
            </a:r>
          </a:p>
          <a:p>
            <a:pPr lvl="1"/>
            <a:r>
              <a:rPr lang="en-US" dirty="0"/>
              <a:t>change the type of the given variable but doesn’t change the type of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&lt;&gt;</a:t>
            </a:r>
            <a:r>
              <a:rPr lang="en-US" dirty="0"/>
              <a:t> casting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3140968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console.log((x as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).length);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5158172"/>
            <a:ext cx="4824536" cy="109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console.log((&lt;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&gt;x).length);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8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has special type that may not refer to any specific type of data</a:t>
            </a:r>
          </a:p>
          <a:p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is a type that disable type checking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86030" y="3524064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//Error: Type ‘string’ is not assignable to type ‘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95736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true;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//no error as it can be ‘any’ type</a:t>
            </a:r>
          </a:p>
        </p:txBody>
      </p:sp>
    </p:spTree>
    <p:extLst>
      <p:ext uri="{BB962C8B-B14F-4D97-AF65-F5344CB8AC3E}">
        <p14:creationId xmlns:p14="http://schemas.microsoft.com/office/powerpoint/2010/main" val="162561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 is a similar but safer alternative to </a:t>
            </a:r>
            <a:r>
              <a:rPr lang="en-US" dirty="0">
                <a:solidFill>
                  <a:srgbClr val="0070C0"/>
                </a:solidFill>
              </a:rPr>
              <a:t>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95736" y="3212976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: 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b = “string”; </a:t>
            </a:r>
          </a:p>
          <a:p>
            <a:r>
              <a:rPr lang="en-US" dirty="0">
                <a:solidFill>
                  <a:srgbClr val="002060"/>
                </a:solidFill>
              </a:rPr>
              <a:t>//no error </a:t>
            </a:r>
          </a:p>
        </p:txBody>
      </p:sp>
    </p:spTree>
    <p:extLst>
      <p:ext uri="{BB962C8B-B14F-4D97-AF65-F5344CB8AC3E}">
        <p14:creationId xmlns:p14="http://schemas.microsoft.com/office/powerpoint/2010/main" val="47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</a:t>
            </a:r>
            <a:r>
              <a:rPr lang="en-US" dirty="0"/>
              <a:t>vs</a:t>
            </a:r>
            <a:r>
              <a:rPr lang="en-US" dirty="0">
                <a:solidFill>
                  <a:srgbClr val="0070C0"/>
                </a:solidFill>
              </a:rPr>
              <a:t> unknown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/>
              <a:t> allows being assigned to any type and calling any method while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/>
              <a:t> doesn’t</a:t>
            </a:r>
          </a:p>
          <a:p>
            <a:pPr lvl="2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55459" y="3284984"/>
            <a:ext cx="6058378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a 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“a”; 			//OK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b 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 = “b”;		//OK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v1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a;		//OK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v2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b;		/ERROR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v3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b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string;		//OK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a.trim</a:t>
            </a:r>
            <a:r>
              <a:rPr lang="en-US" dirty="0">
                <a:solidFill>
                  <a:srgbClr val="002060"/>
                </a:solidFill>
              </a:rPr>
              <a:t>();				//OK</a:t>
            </a:r>
          </a:p>
          <a:p>
            <a:r>
              <a:rPr lang="en-US" dirty="0" err="1">
                <a:solidFill>
                  <a:srgbClr val="002060"/>
                </a:solidFill>
              </a:rPr>
              <a:t>b.trim</a:t>
            </a:r>
            <a:r>
              <a:rPr lang="en-US" dirty="0">
                <a:solidFill>
                  <a:srgbClr val="002060"/>
                </a:solidFill>
              </a:rPr>
              <a:t>();				//ERROR</a:t>
            </a:r>
          </a:p>
        </p:txBody>
      </p:sp>
    </p:spTree>
    <p:extLst>
      <p:ext uri="{BB962C8B-B14F-4D97-AF65-F5344CB8AC3E}">
        <p14:creationId xmlns:p14="http://schemas.microsoft.com/office/powerpoint/2010/main" val="261439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Script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Special Type</a:t>
            </a:r>
          </a:p>
          <a:p>
            <a:r>
              <a:rPr lang="en-US" dirty="0"/>
              <a:t>Defining Type</a:t>
            </a:r>
          </a:p>
          <a:p>
            <a:r>
              <a:rPr lang="en-US" dirty="0"/>
              <a:t>Utility Type</a:t>
            </a:r>
          </a:p>
          <a:p>
            <a:r>
              <a:rPr lang="en-US" dirty="0"/>
              <a:t>Type Operator</a:t>
            </a:r>
          </a:p>
          <a:p>
            <a:r>
              <a:rPr lang="en-US" dirty="0"/>
              <a:t>Type Guard</a:t>
            </a:r>
          </a:p>
          <a:p>
            <a:r>
              <a:rPr lang="en-US" dirty="0"/>
              <a:t>Module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is used where there is no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852936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sayHi</a:t>
            </a:r>
            <a:r>
              <a:rPr lang="en-US" dirty="0">
                <a:solidFill>
                  <a:srgbClr val="002060"/>
                </a:solidFill>
              </a:rPr>
              <a:t>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    console.log('Hi!')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431615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speech: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sayHi</a:t>
            </a:r>
            <a:r>
              <a:rPr lang="en-US" dirty="0">
                <a:solidFill>
                  <a:srgbClr val="002060"/>
                </a:solidFill>
              </a:rPr>
              <a:t>(); 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console.log(speech); 	//Output: undefined</a:t>
            </a:r>
          </a:p>
        </p:txBody>
      </p:sp>
    </p:spTree>
    <p:extLst>
      <p:ext uri="{BB962C8B-B14F-4D97-AF65-F5344CB8AC3E}">
        <p14:creationId xmlns:p14="http://schemas.microsoft.com/office/powerpoint/2010/main" val="212747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type contains no value</a:t>
            </a:r>
          </a:p>
          <a:p>
            <a:pPr lvl="1"/>
            <a:r>
              <a:rPr lang="en-US" dirty="0"/>
              <a:t>type represents function throws an error or contains an indefinite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366808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raiseError</a:t>
            </a:r>
            <a:r>
              <a:rPr lang="en-US" dirty="0">
                <a:solidFill>
                  <a:srgbClr val="002060"/>
                </a:solidFill>
              </a:rPr>
              <a:t>(message: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Error(message);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reject() { 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raiseError</a:t>
            </a:r>
            <a:r>
              <a:rPr lang="en-US" dirty="0">
                <a:solidFill>
                  <a:srgbClr val="002060"/>
                </a:solidFill>
              </a:rPr>
              <a:t>('Rejected');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292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204864"/>
            <a:ext cx="6058378" cy="26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checking(a: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):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if (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a === "string")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} else if (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a === "number")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}  </a:t>
            </a:r>
          </a:p>
          <a:p>
            <a:r>
              <a:rPr lang="en-US" dirty="0">
                <a:solidFill>
                  <a:srgbClr val="002060"/>
                </a:solidFill>
              </a:rPr>
              <a:t>  // make the function valid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neverOccur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F3A3E2-FF00-26A0-114B-BA7F259E1B20}"/>
              </a:ext>
            </a:extLst>
          </p:cNvPr>
          <p:cNvSpPr/>
          <p:nvPr/>
        </p:nvSpPr>
        <p:spPr>
          <a:xfrm>
            <a:off x="2186030" y="5036232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neverOccur</a:t>
            </a:r>
            <a:r>
              <a:rPr lang="en-US" dirty="0">
                <a:solidFill>
                  <a:srgbClr val="002060"/>
                </a:solidFill>
              </a:rPr>
              <a:t>():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throw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Error('Never!');</a:t>
            </a:r>
          </a:p>
          <a:p>
            <a:r>
              <a:rPr lang="en-US" dirty="0">
                <a:solidFill>
                  <a:srgbClr val="00206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897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void </a:t>
            </a:r>
            <a:r>
              <a:rPr lang="en-US" dirty="0"/>
              <a:t>vs</a:t>
            </a:r>
            <a:r>
              <a:rPr lang="en-US" dirty="0">
                <a:solidFill>
                  <a:srgbClr val="0070C0"/>
                </a:solidFill>
              </a:rPr>
              <a:t> never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/>
              <a:t> type can have undefined or null value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/>
              <a:t> cannot have any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366808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something: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 </a:t>
            </a:r>
            <a:r>
              <a:rPr lang="en-US" dirty="0">
                <a:solidFill>
                  <a:srgbClr val="002060"/>
                </a:solidFill>
              </a:rPr>
              <a:t>nothing: </a:t>
            </a:r>
            <a:r>
              <a:rPr lang="en-US" dirty="0">
                <a:solidFill>
                  <a:srgbClr val="0070C0"/>
                </a:solidFill>
              </a:rPr>
              <a:t>never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	//ERROR</a:t>
            </a:r>
          </a:p>
        </p:txBody>
      </p:sp>
    </p:spTree>
    <p:extLst>
      <p:ext uri="{BB962C8B-B14F-4D97-AF65-F5344CB8AC3E}">
        <p14:creationId xmlns:p14="http://schemas.microsoft.com/office/powerpoint/2010/main" val="12939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represent no value or absence of any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falsy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780928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>
                <a:solidFill>
                  <a:srgbClr val="002060"/>
                </a:solidFill>
              </a:rPr>
              <a:t> y: </a:t>
            </a:r>
            <a:r>
              <a:rPr lang="en-US">
                <a:solidFill>
                  <a:srgbClr val="0070C0"/>
                </a:solidFill>
              </a:rPr>
              <a:t>undefined</a:t>
            </a:r>
            <a:r>
              <a:rPr lang="en-US">
                <a:solidFill>
                  <a:srgbClr val="002060"/>
                </a:solidFill>
              </a:rPr>
              <a:t> = </a:t>
            </a:r>
            <a:r>
              <a:rPr lang="en-US">
                <a:solidFill>
                  <a:srgbClr val="0070C0"/>
                </a:solidFill>
              </a:rPr>
              <a:t>undefined</a:t>
            </a:r>
            <a:r>
              <a:rPr lang="en-US">
                <a:solidFill>
                  <a:srgbClr val="002060"/>
                </a:solidFill>
              </a:rPr>
              <a:t>;</a:t>
            </a:r>
          </a:p>
          <a:p>
            <a:r>
              <a:rPr lang="en-US">
                <a:solidFill>
                  <a:srgbClr val="0070C0"/>
                </a:solidFill>
              </a:rPr>
              <a:t>let</a:t>
            </a:r>
            <a:r>
              <a:rPr lang="en-US">
                <a:solidFill>
                  <a:srgbClr val="002060"/>
                </a:solidFill>
              </a:rPr>
              <a:t> z: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>
                <a:solidFill>
                  <a:srgbClr val="002060"/>
                </a:solidFill>
              </a:rPr>
              <a:t> = </a:t>
            </a:r>
            <a:r>
              <a:rPr lang="en-US">
                <a:solidFill>
                  <a:srgbClr val="0070C0"/>
                </a:solidFill>
              </a:rPr>
              <a:t>null</a:t>
            </a:r>
            <a:r>
              <a:rPr lang="en-US">
                <a:solidFill>
                  <a:srgbClr val="002060"/>
                </a:solidFill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945B3-8919-F31A-0E40-F35F7B406374}"/>
              </a:ext>
            </a:extLst>
          </p:cNvPr>
          <p:cNvSpPr/>
          <p:nvPr/>
        </p:nvSpPr>
        <p:spPr>
          <a:xfrm>
            <a:off x="2195736" y="4676192"/>
            <a:ext cx="6058378" cy="1777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if (!a) console.log('false');        //false</a:t>
            </a:r>
          </a:p>
          <a:p>
            <a:r>
              <a:rPr lang="en-US" dirty="0">
                <a:solidFill>
                  <a:srgbClr val="002060"/>
                </a:solidFill>
              </a:rPr>
              <a:t>if (!b) console.log('false');        //false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2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comparing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Arithmetic operation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EADF9-7CE8-622A-C415-1811943BBF7C}"/>
              </a:ext>
            </a:extLst>
          </p:cNvPr>
          <p:cNvSpPr/>
          <p:nvPr/>
        </p:nvSpPr>
        <p:spPr>
          <a:xfrm>
            <a:off x="2186030" y="2708920"/>
            <a:ext cx="6058378" cy="985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)      //true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)      //false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945B3-8919-F31A-0E40-F35F7B406374}"/>
              </a:ext>
            </a:extLst>
          </p:cNvPr>
          <p:cNvSpPr/>
          <p:nvPr/>
        </p:nvSpPr>
        <p:spPr>
          <a:xfrm>
            <a:off x="2195736" y="4653136"/>
            <a:ext cx="6058378" cy="913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10;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);        //</a:t>
            </a:r>
            <a:r>
              <a:rPr lang="en-US" dirty="0" err="1">
                <a:solidFill>
                  <a:srgbClr val="002060"/>
                </a:solidFill>
              </a:rPr>
              <a:t>NaN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B45C0-A4C2-7388-E421-297EE95CE801}"/>
              </a:ext>
            </a:extLst>
          </p:cNvPr>
          <p:cNvSpPr/>
          <p:nvPr/>
        </p:nvSpPr>
        <p:spPr>
          <a:xfrm>
            <a:off x="2195736" y="5756312"/>
            <a:ext cx="6058378" cy="913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 = 10;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b: </a:t>
            </a:r>
            <a:r>
              <a:rPr lang="en-US" dirty="0">
                <a:solidFill>
                  <a:srgbClr val="0070C0"/>
                </a:solidFill>
              </a:rPr>
              <a:t>any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;          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);        //10	</a:t>
            </a:r>
          </a:p>
        </p:txBody>
      </p:sp>
    </p:spTree>
    <p:extLst>
      <p:ext uri="{BB962C8B-B14F-4D97-AF65-F5344CB8AC3E}">
        <p14:creationId xmlns:p14="http://schemas.microsoft.com/office/powerpoint/2010/main" val="124602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undefined </a:t>
            </a:r>
            <a:r>
              <a:rPr lang="en-US" dirty="0"/>
              <a:t>&amp;</a:t>
            </a:r>
            <a:r>
              <a:rPr lang="en-US" dirty="0">
                <a:solidFill>
                  <a:srgbClr val="0070C0"/>
                </a:solidFill>
              </a:rPr>
              <a:t> null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BF9625-3AA2-2E78-3B7C-BCCD658E9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52085"/>
              </p:ext>
            </p:extLst>
          </p:nvPr>
        </p:nvGraphicFramePr>
        <p:xfrm>
          <a:off x="1907704" y="2204864"/>
          <a:ext cx="6768752" cy="4475264"/>
        </p:xfrm>
        <a:graphic>
          <a:graphicData uri="http://schemas.openxmlformats.org/drawingml/2006/table">
            <a:tbl>
              <a:tblPr/>
              <a:tblGrid>
                <a:gridCol w="3309168">
                  <a:extLst>
                    <a:ext uri="{9D8B030D-6E8A-4147-A177-3AD203B41FA5}">
                      <a16:colId xmlns:a16="http://schemas.microsoft.com/office/drawing/2014/main" val="257165147"/>
                    </a:ext>
                  </a:extLst>
                </a:gridCol>
                <a:gridCol w="3459584">
                  <a:extLst>
                    <a:ext uri="{9D8B030D-6E8A-4147-A177-3AD203B41FA5}">
                      <a16:colId xmlns:a16="http://schemas.microsoft.com/office/drawing/2014/main" val="2184998487"/>
                    </a:ext>
                  </a:extLst>
                </a:gridCol>
              </a:tblGrid>
              <a:tr h="16233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1" dirty="0">
                          <a:effectLst/>
                        </a:rPr>
                        <a:t>Null</a:t>
                      </a:r>
                    </a:p>
                  </a:txBody>
                  <a:tcPr marL="30098" marR="30098" marT="30098" marB="30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1">
                          <a:effectLst/>
                        </a:rPr>
                        <a:t>Undefined</a:t>
                      </a:r>
                    </a:p>
                  </a:txBody>
                  <a:tcPr marL="30098" marR="30098" marT="30098" marB="30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84335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is the intentional absence of a value (null is explicit)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Undefined is the unintentional absence of a value (undefined is implicit)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29273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must be assigned to a variable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The default value of any unassigned variable is undefined.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81837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The typeof null is an object. (and not type null)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Typeof undefined is undefined type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89121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You can empty a variable by setting it to null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You can Undefine a variable by setting it to Undefined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06505"/>
                  </a:ext>
                </a:extLst>
              </a:tr>
              <a:tr h="27231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null is always falsy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undefined is always falsy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74785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null is equal to undefined when compared with == (equality check)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19876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dirty="0">
                          <a:effectLst/>
                        </a:rPr>
                        <a:t>null is not equal to undefined when compared with === (strict equality check)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US" sz="140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433184"/>
                  </a:ext>
                </a:extLst>
              </a:tr>
              <a:tr h="3837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When we convert null to a number it becomes zero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>
                          <a:effectLst/>
                        </a:rPr>
                        <a:t>when we convert undefined to number it becomes NaN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98751"/>
                  </a:ext>
                </a:extLst>
              </a:tr>
              <a:tr h="4951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null is a valid value in JSON.</a:t>
                      </a:r>
                    </a:p>
                    <a:p>
                      <a:pPr algn="l" fontAlgn="t" latinLnBrk="0"/>
                      <a:endParaRPr lang="en-US" sz="1400" dirty="0">
                        <a:effectLst/>
                      </a:endParaRP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You can represent undefined as a JSON (JavaScript Object Notation)</a:t>
                      </a:r>
                    </a:p>
                  </a:txBody>
                  <a:tcPr marL="30098" marR="30098" marT="30098" marB="300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0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8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FDDC96-DC05-F550-A585-AC4E5C23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87084"/>
              </p:ext>
            </p:extLst>
          </p:nvPr>
        </p:nvGraphicFramePr>
        <p:xfrm>
          <a:off x="2195736" y="2204863"/>
          <a:ext cx="5590145" cy="3756042"/>
        </p:xfrm>
        <a:graphic>
          <a:graphicData uri="http://schemas.openxmlformats.org/drawingml/2006/table">
            <a:tbl>
              <a:tblPr/>
              <a:tblGrid>
                <a:gridCol w="891623">
                  <a:extLst>
                    <a:ext uri="{9D8B030D-6E8A-4147-A177-3AD203B41FA5}">
                      <a16:colId xmlns:a16="http://schemas.microsoft.com/office/drawing/2014/main" val="2759774328"/>
                    </a:ext>
                  </a:extLst>
                </a:gridCol>
                <a:gridCol w="4698522">
                  <a:extLst>
                    <a:ext uri="{9D8B030D-6E8A-4147-A177-3AD203B41FA5}">
                      <a16:colId xmlns:a16="http://schemas.microsoft.com/office/drawing/2014/main" val="1512440747"/>
                    </a:ext>
                  </a:extLst>
                </a:gridCol>
              </a:tblGrid>
              <a:tr h="255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Value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98566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 keyword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false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430851"/>
                  </a:ext>
                </a:extLst>
              </a:tr>
              <a:tr h="362981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 zero (so, also 0.0, etc., and 0x0).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42058"/>
                  </a:ext>
                </a:extLst>
              </a:tr>
              <a:tr h="508852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-0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Number</a:t>
                      </a:r>
                      <a:r>
                        <a:rPr lang="en-US" sz="1400" dirty="0">
                          <a:effectLst/>
                        </a:rPr>
                        <a:t> negative zero (so, also -0.0, etc., and -0x0).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45160"/>
                  </a:ext>
                </a:extLst>
              </a:tr>
              <a:tr h="966819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0n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The </a:t>
                      </a:r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BigInt</a:t>
                      </a:r>
                      <a:r>
                        <a:rPr lang="en-US" sz="1400" dirty="0">
                          <a:effectLst/>
                        </a:rPr>
                        <a:t> zero (so, also 0x0n). Note that there is no </a:t>
                      </a:r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BigInt</a:t>
                      </a:r>
                      <a:r>
                        <a:rPr lang="en-US" sz="1400" dirty="0">
                          <a:effectLst/>
                        </a:rPr>
                        <a:t> negative zero — the negation of 0n is 0n.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60036"/>
                  </a:ext>
                </a:extLst>
              </a:tr>
              <a:tr h="255056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"", '', ``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Empty </a:t>
                      </a:r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string</a:t>
                      </a:r>
                      <a:r>
                        <a:rPr lang="en-US" sz="1400" dirty="0">
                          <a:effectLst/>
                        </a:rPr>
                        <a:t> 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756362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null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null</a:t>
                      </a:r>
                      <a:r>
                        <a:rPr lang="en-US" sz="1400" dirty="0">
                          <a:effectLst/>
                        </a:rPr>
                        <a:t> — the absence of any 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88850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undefined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>
                          <a:solidFill>
                            <a:srgbClr val="0070C0"/>
                          </a:solidFill>
                          <a:effectLst/>
                        </a:rPr>
                        <a:t>undefined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r>
                        <a:rPr lang="en-US" sz="1400" dirty="0">
                          <a:effectLst/>
                        </a:rPr>
                        <a:t>— the primitive value.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3678"/>
                  </a:ext>
                </a:extLst>
              </a:tr>
              <a:tr h="356196"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u="sng" dirty="0" err="1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</a:t>
                      </a:r>
                      <a:r>
                        <a:rPr lang="en-US" sz="1400" dirty="0">
                          <a:effectLst/>
                        </a:rPr>
                        <a:t> — not a number.</a:t>
                      </a:r>
                    </a:p>
                  </a:txBody>
                  <a:tcPr marL="69574" marR="69574" marT="34787" marB="34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1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Alias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334837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model: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4725144"/>
            <a:ext cx="3348372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 = 2001;</a:t>
            </a:r>
          </a:p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type: “Toyota”,</a:t>
            </a:r>
          </a:p>
          <a:p>
            <a:r>
              <a:rPr lang="en-US" dirty="0">
                <a:solidFill>
                  <a:srgbClr val="002060"/>
                </a:solidFill>
              </a:rPr>
              <a:t>	model: “Corolla”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C7706-2C03-4E36-B353-E790A7F2E32B}"/>
              </a:ext>
            </a:extLst>
          </p:cNvPr>
          <p:cNvSpPr/>
          <p:nvPr/>
        </p:nvSpPr>
        <p:spPr>
          <a:xfrm>
            <a:off x="5616116" y="2204864"/>
            <a:ext cx="3348372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Sedan = Car &amp; {</a:t>
            </a:r>
          </a:p>
          <a:p>
            <a:r>
              <a:rPr lang="en-US" dirty="0">
                <a:solidFill>
                  <a:srgbClr val="002060"/>
                </a:solidFill>
              </a:rPr>
              <a:t>	gear: </a:t>
            </a:r>
            <a:r>
              <a:rPr lang="en-US" dirty="0">
                <a:solidFill>
                  <a:srgbClr val="0000FF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05DBE-7A21-3425-2062-2DD82D07F7E6}"/>
              </a:ext>
            </a:extLst>
          </p:cNvPr>
          <p:cNvSpPr/>
          <p:nvPr/>
        </p:nvSpPr>
        <p:spPr>
          <a:xfrm>
            <a:off x="5616116" y="4725144"/>
            <a:ext cx="3348372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sedan : Sedan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 </a:t>
            </a:r>
          </a:p>
          <a:p>
            <a:r>
              <a:rPr lang="en-US" dirty="0">
                <a:solidFill>
                  <a:srgbClr val="002060"/>
                </a:solidFill>
              </a:rPr>
              <a:t>	type: "Toyota",</a:t>
            </a:r>
          </a:p>
          <a:p>
            <a:r>
              <a:rPr lang="en-US" dirty="0">
                <a:solidFill>
                  <a:srgbClr val="002060"/>
                </a:solidFill>
              </a:rPr>
              <a:t>	model: "Corolla", </a:t>
            </a:r>
          </a:p>
          <a:p>
            <a:r>
              <a:rPr lang="en-US" dirty="0">
                <a:solidFill>
                  <a:srgbClr val="002060"/>
                </a:solidFill>
              </a:rPr>
              <a:t>	gear: "auto"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0453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(?)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 { type: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type: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"Corolla"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year: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2009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4653136"/>
            <a:ext cx="6660740" cy="1835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 { type: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year?: 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type: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model: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"Corolla"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 syntactic superset of JavaScript which adds static typing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85893-8BF1-D21D-C5C0-BBA7FF915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3" y="2924944"/>
            <a:ext cx="2067761" cy="1915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82027-CAB3-29BE-A02B-D5ED91045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301208"/>
            <a:ext cx="5714286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4FC2E-44DF-3940-A18A-BA941BFF074C}"/>
              </a:ext>
            </a:extLst>
          </p:cNvPr>
          <p:cNvSpPr/>
          <p:nvPr/>
        </p:nvSpPr>
        <p:spPr>
          <a:xfrm>
            <a:off x="1907704" y="2060848"/>
            <a:ext cx="2808312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</a:t>
            </a:r>
          </a:p>
          <a:p>
            <a:r>
              <a:rPr lang="en-US" dirty="0">
                <a:solidFill>
                  <a:srgbClr val="002060"/>
                </a:solidFill>
              </a:rPr>
              <a:t>  options: {</a:t>
            </a:r>
          </a:p>
          <a:p>
            <a:r>
              <a:rPr lang="en-US" dirty="0">
                <a:solidFill>
                  <a:srgbClr val="002060"/>
                </a:solidFill>
              </a:rPr>
              <a:t>	color: "gray",</a:t>
            </a:r>
          </a:p>
          <a:p>
            <a:r>
              <a:rPr lang="en-US" dirty="0">
                <a:solidFill>
                  <a:srgbClr val="002060"/>
                </a:solidFill>
              </a:rPr>
              <a:t>	airbag: true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C71A8-F23D-ECB1-879D-5D4A7CC1EA4B}"/>
              </a:ext>
            </a:extLst>
          </p:cNvPr>
          <p:cNvSpPr/>
          <p:nvPr/>
        </p:nvSpPr>
        <p:spPr>
          <a:xfrm>
            <a:off x="4860032" y="2074838"/>
            <a:ext cx="3096344" cy="2074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year = </a:t>
            </a:r>
            <a:r>
              <a:rPr lang="en-US" dirty="0" err="1">
                <a:solidFill>
                  <a:srgbClr val="002060"/>
                </a:solidFill>
              </a:rPr>
              <a:t>car.year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type = </a:t>
            </a:r>
            <a:r>
              <a:rPr lang="en-US" dirty="0" err="1">
                <a:solidFill>
                  <a:srgbClr val="002060"/>
                </a:solidFill>
              </a:rPr>
              <a:t>car.type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color = </a:t>
            </a:r>
            <a:r>
              <a:rPr lang="en-US" dirty="0" err="1">
                <a:solidFill>
                  <a:srgbClr val="002060"/>
                </a:solidFill>
              </a:rPr>
              <a:t>car.options.color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airbag = </a:t>
            </a:r>
            <a:r>
              <a:rPr lang="en-US" dirty="0" err="1">
                <a:solidFill>
                  <a:srgbClr val="002060"/>
                </a:solidFill>
              </a:rPr>
              <a:t>car.options.airbag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console.log(year+","+type);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console.log(color+","+airbag);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75951-C52C-0839-C266-87B11CFDC611}"/>
              </a:ext>
            </a:extLst>
          </p:cNvPr>
          <p:cNvSpPr/>
          <p:nvPr/>
        </p:nvSpPr>
        <p:spPr>
          <a:xfrm>
            <a:off x="1876904" y="4382554"/>
            <a:ext cx="3271160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	year, </a:t>
            </a:r>
          </a:p>
          <a:p>
            <a:r>
              <a:rPr lang="en-US" dirty="0">
                <a:solidFill>
                  <a:srgbClr val="002060"/>
                </a:solidFill>
              </a:rPr>
              <a:t>	type,</a:t>
            </a:r>
          </a:p>
          <a:p>
            <a:r>
              <a:rPr lang="en-US" dirty="0">
                <a:solidFill>
                  <a:srgbClr val="002060"/>
                </a:solidFill>
              </a:rPr>
              <a:t>	options: { color, airbag }</a:t>
            </a:r>
          </a:p>
          <a:p>
            <a:r>
              <a:rPr lang="en-US" dirty="0">
                <a:solidFill>
                  <a:srgbClr val="002060"/>
                </a:solidFill>
              </a:rPr>
              <a:t>} = car;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console.log(year+","+type);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console.log(color+","+airbag);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A17E3-8BB1-642E-1F24-3BAC2B69DFE5}"/>
              </a:ext>
            </a:extLst>
          </p:cNvPr>
          <p:cNvSpPr/>
          <p:nvPr/>
        </p:nvSpPr>
        <p:spPr>
          <a:xfrm>
            <a:off x="5292080" y="4365104"/>
            <a:ext cx="3744416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{ 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	options: { color: </a:t>
            </a:r>
            <a:r>
              <a:rPr lang="en-US" dirty="0" err="1">
                <a:solidFill>
                  <a:srgbClr val="002060"/>
                </a:solidFill>
              </a:rPr>
              <a:t>carColor</a:t>
            </a:r>
            <a:r>
              <a:rPr lang="en-US" dirty="0">
                <a:solidFill>
                  <a:srgbClr val="002060"/>
                </a:solidFill>
              </a:rPr>
              <a:t>, 	airbag: </a:t>
            </a:r>
            <a:r>
              <a:rPr lang="en-US" dirty="0" err="1">
                <a:solidFill>
                  <a:srgbClr val="002060"/>
                </a:solidFill>
              </a:rPr>
              <a:t>carAirbag</a:t>
            </a:r>
            <a:r>
              <a:rPr lang="en-US" dirty="0">
                <a:solidFill>
                  <a:srgbClr val="002060"/>
                </a:solidFill>
              </a:rPr>
              <a:t> }</a:t>
            </a:r>
          </a:p>
          <a:p>
            <a:r>
              <a:rPr lang="en-US" dirty="0">
                <a:solidFill>
                  <a:srgbClr val="002060"/>
                </a:solidFill>
              </a:rPr>
              <a:t>} = car;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carYear</a:t>
            </a:r>
            <a:r>
              <a:rPr lang="en-US" dirty="0">
                <a:solidFill>
                  <a:srgbClr val="002060"/>
                </a:solidFill>
              </a:rPr>
              <a:t>+","+</a:t>
            </a:r>
            <a:r>
              <a:rPr lang="en-US" dirty="0" err="1">
                <a:solidFill>
                  <a:srgbClr val="002060"/>
                </a:solidFill>
              </a:rPr>
              <a:t>carType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carColor</a:t>
            </a:r>
            <a:r>
              <a:rPr lang="en-US" dirty="0">
                <a:solidFill>
                  <a:srgbClr val="002060"/>
                </a:solidFill>
              </a:rPr>
              <a:t>+","+</a:t>
            </a:r>
            <a:r>
              <a:rPr lang="en-US" dirty="0" err="1">
                <a:solidFill>
                  <a:srgbClr val="002060"/>
                </a:solidFill>
              </a:rPr>
              <a:t>carAirbag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144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pPr lvl="1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functions can be of two types: named and anonymous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7083F-EF19-F364-2255-53569FED71EF}"/>
              </a:ext>
            </a:extLst>
          </p:cNvPr>
          <p:cNvSpPr/>
          <p:nvPr/>
        </p:nvSpPr>
        <p:spPr>
          <a:xfrm>
            <a:off x="2147166" y="3140968"/>
            <a:ext cx="544917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C38D2-DA8C-7297-27A0-50961A07FF3E}"/>
              </a:ext>
            </a:extLst>
          </p:cNvPr>
          <p:cNvSpPr/>
          <p:nvPr/>
        </p:nvSpPr>
        <p:spPr>
          <a:xfrm>
            <a:off x="2147166" y="4509120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2821A-6CE9-0DA4-A768-94F1B7A31196}"/>
              </a:ext>
            </a:extLst>
          </p:cNvPr>
          <p:cNvSpPr/>
          <p:nvPr/>
        </p:nvSpPr>
        <p:spPr>
          <a:xfrm>
            <a:off x="2123728" y="5728990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() =&gt; { 	console.log(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TypeScript!"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1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Optional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1907704" y="227687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reet1(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F6171-7645-5914-C76B-E6514FCCEF5B}"/>
              </a:ext>
            </a:extLst>
          </p:cNvPr>
          <p:cNvSpPr/>
          <p:nvPr/>
        </p:nvSpPr>
        <p:spPr>
          <a:xfrm>
            <a:off x="1920643" y="4509120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Greet2(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64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Default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F6171-7645-5914-C76B-E6514FCCEF5B}"/>
              </a:ext>
            </a:extLst>
          </p:cNvPr>
          <p:cNvSpPr/>
          <p:nvPr/>
        </p:nvSpPr>
        <p:spPr>
          <a:xfrm>
            <a:off x="1938504" y="443711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Greet1("John"); //ERROR An argument for 'greeting' was not provided.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Greet2("Jane"); //undefined Jane!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Greet3("Jack"); //Hello Jack!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4B924-D936-514D-7B65-9B4673B3BE11}"/>
              </a:ext>
            </a:extLst>
          </p:cNvPr>
          <p:cNvSpPr/>
          <p:nvPr/>
        </p:nvSpPr>
        <p:spPr>
          <a:xfrm>
            <a:off x="1938504" y="2852936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Greet3(name: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"Hello")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95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Rest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2861320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Greet4(greeting: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...names: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7FD66-064A-817B-E4E9-0185FFA40EF7}"/>
              </a:ext>
            </a:extLst>
          </p:cNvPr>
          <p:cNvSpPr/>
          <p:nvPr/>
        </p:nvSpPr>
        <p:spPr>
          <a:xfrm>
            <a:off x="1907704" y="4437112"/>
            <a:ext cx="702598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Greet4("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Hello","John","Jane","Jack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"); //Hello John, Jane, Jack!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Greet4("Hello"); //Hello !</a:t>
            </a:r>
          </a:p>
        </p:txBody>
      </p:sp>
    </p:spTree>
    <p:extLst>
      <p:ext uri="{BB962C8B-B14F-4D97-AF65-F5344CB8AC3E}">
        <p14:creationId xmlns:p14="http://schemas.microsoft.com/office/powerpoint/2010/main" val="3166240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Named parameter - 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4523110"/>
            <a:ext cx="7025984" cy="19302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Greet5(options: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options.greeting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"Greet";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options.name || "";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console.log("Greet5",Greet5({}));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8593B-A789-0704-0863-701480A6FC27}"/>
              </a:ext>
            </a:extLst>
          </p:cNvPr>
          <p:cNvSpPr/>
          <p:nvPr/>
        </p:nvSpPr>
        <p:spPr>
          <a:xfrm>
            <a:off x="1907704" y="2708920"/>
            <a:ext cx="702598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greeting?: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name?: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37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</a:t>
            </a:r>
          </a:p>
          <a:p>
            <a:pPr lvl="1"/>
            <a:r>
              <a:rPr lang="en-US" dirty="0"/>
              <a:t>Named parameter - II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F973E-32FE-FE49-D2C3-875AF5C23226}"/>
              </a:ext>
            </a:extLst>
          </p:cNvPr>
          <p:cNvSpPr/>
          <p:nvPr/>
        </p:nvSpPr>
        <p:spPr>
          <a:xfrm>
            <a:off x="1907704" y="4797152"/>
            <a:ext cx="702598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Greet7({greeting = "Greet", name= ""}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console.log("Greet7",Greet7());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8593B-A789-0704-0863-701480A6FC27}"/>
              </a:ext>
            </a:extLst>
          </p:cNvPr>
          <p:cNvSpPr/>
          <p:nvPr/>
        </p:nvSpPr>
        <p:spPr>
          <a:xfrm>
            <a:off x="1907704" y="2780928"/>
            <a:ext cx="7025984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Greet6({greeting = "Greet", name = ""}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GreetParameter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greeting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console.log("Greet6",Greet6({}));</a:t>
            </a:r>
          </a:p>
        </p:txBody>
      </p:sp>
    </p:spTree>
    <p:extLst>
      <p:ext uri="{BB962C8B-B14F-4D97-AF65-F5344CB8AC3E}">
        <p14:creationId xmlns:p14="http://schemas.microsoft.com/office/powerpoint/2010/main" val="196766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</a:t>
            </a:r>
          </a:p>
          <a:p>
            <a:pPr lvl="1"/>
            <a:r>
              <a:rPr lang="en-US" dirty="0"/>
              <a:t>function with the same name with difference parameter type and return type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2185338" y="3284984"/>
            <a:ext cx="6563126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CE377-1BE1-A10D-2544-26C649008621}"/>
              </a:ext>
            </a:extLst>
          </p:cNvPr>
          <p:cNvSpPr/>
          <p:nvPr/>
        </p:nvSpPr>
        <p:spPr>
          <a:xfrm>
            <a:off x="2195736" y="5229200"/>
            <a:ext cx="656312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add("Hello ", "Steve"); // returns "Hello Steve"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add(10, 20); // returns 30 </a:t>
            </a:r>
          </a:p>
        </p:txBody>
      </p:sp>
    </p:spTree>
    <p:extLst>
      <p:ext uri="{BB962C8B-B14F-4D97-AF65-F5344CB8AC3E}">
        <p14:creationId xmlns:p14="http://schemas.microsoft.com/office/powerpoint/2010/main" val="120120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Overload</a:t>
            </a:r>
          </a:p>
          <a:p>
            <a:pPr lvl="1"/>
            <a:r>
              <a:rPr lang="en-US" dirty="0"/>
              <a:t>overloading with different number of parameters and types with same name is not supported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90C17-16BD-D534-39F9-E5C602892849}"/>
              </a:ext>
            </a:extLst>
          </p:cNvPr>
          <p:cNvSpPr/>
          <p:nvPr/>
        </p:nvSpPr>
        <p:spPr>
          <a:xfrm>
            <a:off x="2123728" y="3645024"/>
            <a:ext cx="6799562" cy="2633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	console.log(a + b);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//ERROR: Duplicate function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10336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544917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221088"/>
            <a:ext cx="5449170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People();</a:t>
            </a:r>
          </a:p>
          <a:p>
            <a:r>
              <a:rPr lang="en-US" dirty="0">
                <a:solidFill>
                  <a:srgbClr val="002060"/>
                </a:solidFill>
              </a:rPr>
              <a:t>p.name = "Jane";</a:t>
            </a:r>
          </a:p>
        </p:txBody>
      </p:sp>
    </p:spTree>
    <p:extLst>
      <p:ext uri="{BB962C8B-B14F-4D97-AF65-F5344CB8AC3E}">
        <p14:creationId xmlns:p14="http://schemas.microsoft.com/office/powerpoint/2010/main" val="207944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vs JavaScript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5CE389-34F7-A942-9AA4-AE1E3D97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79283"/>
              </p:ext>
            </p:extLst>
          </p:nvPr>
        </p:nvGraphicFramePr>
        <p:xfrm>
          <a:off x="1979712" y="2132856"/>
          <a:ext cx="6840760" cy="4584732"/>
        </p:xfrm>
        <a:graphic>
          <a:graphicData uri="http://schemas.openxmlformats.org/drawingml/2006/table">
            <a:tbl>
              <a:tblPr/>
              <a:tblGrid>
                <a:gridCol w="3420380">
                  <a:extLst>
                    <a:ext uri="{9D8B030D-6E8A-4147-A177-3AD203B41FA5}">
                      <a16:colId xmlns:a16="http://schemas.microsoft.com/office/drawing/2014/main" val="2745543088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4104918243"/>
                    </a:ext>
                  </a:extLst>
                </a:gridCol>
              </a:tblGrid>
              <a:tr h="2801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JavaScript</a:t>
                      </a:r>
                    </a:p>
                  </a:txBody>
                  <a:tcPr marL="49833" marR="49833" marT="49833" marB="49833">
                    <a:lnL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TypeScript</a:t>
                      </a:r>
                    </a:p>
                  </a:txBody>
                  <a:tcPr marL="49833" marR="49833" marT="49833" marB="49833">
                    <a:lnL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278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support strongly typed or static typing.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strongly typed or static typing feature.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7888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Netscape developed it in 1995.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Anders Hejlsberg developed it in 2012.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30991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source file is in ".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extension.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source file is in ".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ts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extension.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60598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directly run on the browser.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not directly run on the browser.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840313"/>
                  </a:ext>
                </a:extLst>
              </a:tr>
              <a:tr h="68614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just a scripting language.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object-oriented programming concept like classes, interfaces, inheritance, generics, etc.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41610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support optional parameters.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supports optional parameters.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22661"/>
                  </a:ext>
                </a:extLst>
              </a:tr>
              <a:tr h="531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interpreted language that's why it highlighted the errors at runtime.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compiles the code and highlighted errors during the development time.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63824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doesn't support modules.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gives support for modules.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67755"/>
                  </a:ext>
                </a:extLst>
              </a:tr>
              <a:tr h="376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this, number, string are the objects.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this, number, string are the interface.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163469"/>
                  </a:ext>
                </a:extLst>
              </a:tr>
              <a:tr h="243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JavaScript doesn't support generics.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TypeScript supports generics.</a:t>
                      </a:r>
                    </a:p>
                  </a:txBody>
                  <a:tcPr marL="33222" marR="33222" marT="33222" marB="3322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107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5449170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5449170" cy="617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</p:txBody>
      </p:sp>
    </p:spTree>
    <p:extLst>
      <p:ext uri="{BB962C8B-B14F-4D97-AF65-F5344CB8AC3E}">
        <p14:creationId xmlns:p14="http://schemas.microsoft.com/office/powerpoint/2010/main" val="2530597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313266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getId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6313266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p.getId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p.name; //this must public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270618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313266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getId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47166" y="4648870"/>
            <a:ext cx="6313266" cy="101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p.getId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p.name; 	//NO ERROR: cause public modifier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3691384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getAccount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858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People(100,"Jane",1000,"1-1-0001-1");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console.log(p.id);	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console.log(p.name);  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p.account</a:t>
            </a:r>
            <a:r>
              <a:rPr lang="en-US" dirty="0">
                <a:solidFill>
                  <a:srgbClr val="002060"/>
                </a:solidFill>
              </a:rPr>
              <a:t>);  //Property 'account' is private and only accessible within class 'People'.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p.credit</a:t>
            </a:r>
            <a:r>
              <a:rPr lang="en-US" dirty="0">
                <a:solidFill>
                  <a:srgbClr val="002060"/>
                </a:solidFill>
              </a:rPr>
              <a:t>);  //Property 'credit' is protected and only accessible within class 'People' and its subclasses.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p.getAccount</a:t>
            </a:r>
            <a:r>
              <a:rPr lang="en-US" dirty="0">
                <a:solidFill>
                  <a:srgbClr val="002060"/>
                </a:solidFill>
              </a:rPr>
              <a:t>());  //OK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p.getCredit</a:t>
            </a:r>
            <a:r>
              <a:rPr lang="en-US" dirty="0">
                <a:solidFill>
                  <a:srgbClr val="002060"/>
                </a:solidFill>
              </a:rPr>
              <a:t>());  //OK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9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204864"/>
            <a:ext cx="667330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Person {</a:t>
            </a:r>
          </a:p>
          <a:p>
            <a:r>
              <a:rPr lang="en-US" dirty="0">
                <a:solidFill>
                  <a:srgbClr val="002060"/>
                </a:solidFill>
              </a:rPr>
              <a:t>   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name;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): Person;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230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1835696" y="1988840"/>
            <a:ext cx="7097992" cy="4797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Person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>
                <a:solidFill>
                  <a:srgbClr val="002060"/>
                </a:solidFill>
              </a:rPr>
              <a:t>(name);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getName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: Person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People(100,"Test",1000,"0-0-000-0");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People(100,"Jane",1000,"1-1-0001-1");</a:t>
            </a:r>
          </a:p>
        </p:txBody>
      </p:sp>
    </p:spTree>
    <p:extLst>
      <p:ext uri="{BB962C8B-B14F-4D97-AF65-F5344CB8AC3E}">
        <p14:creationId xmlns:p14="http://schemas.microsoft.com/office/powerpoint/2010/main" val="3772839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47166" y="213285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3645024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user : User = {</a:t>
            </a:r>
          </a:p>
          <a:p>
            <a:r>
              <a:rPr lang="en-US" dirty="0">
                <a:solidFill>
                  <a:srgbClr val="002060"/>
                </a:solidFill>
              </a:rPr>
              <a:t>	id: 100,</a:t>
            </a:r>
          </a:p>
          <a:p>
            <a:r>
              <a:rPr lang="en-US" dirty="0">
                <a:solidFill>
                  <a:srgbClr val="002060"/>
                </a:solidFill>
              </a:rPr>
              <a:t>	name: “John”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8022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1938504" y="2163614"/>
            <a:ext cx="7097992" cy="4289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People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Person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User {	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>
                <a:solidFill>
                  <a:srgbClr val="002060"/>
                </a:solidFill>
              </a:rPr>
              <a:t> credit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 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super</a:t>
            </a:r>
            <a:r>
              <a:rPr lang="en-US" dirty="0">
                <a:solidFill>
                  <a:srgbClr val="002060"/>
                </a:solidFill>
              </a:rPr>
              <a:t>(name);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.id = id;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 = credit;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getCredit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.credit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getName</a:t>
            </a:r>
            <a:r>
              <a:rPr lang="en-US" dirty="0">
                <a:solidFill>
                  <a:srgbClr val="002060"/>
                </a:solidFill>
              </a:rPr>
              <a:t>()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.name; 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find(name: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: Person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People(100,"Test",1000,"0-0-000-0");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78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59732" y="2132856"/>
            <a:ext cx="4824536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username 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= "Jane";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id : 100,</a:t>
            </a:r>
          </a:p>
          <a:p>
            <a:r>
              <a:rPr lang="en-US" dirty="0">
                <a:solidFill>
                  <a:srgbClr val="002060"/>
                </a:solidFill>
              </a:rPr>
              <a:t>        name : username</a:t>
            </a:r>
          </a:p>
          <a:p>
            <a:r>
              <a:rPr lang="en-US" dirty="0">
                <a:solidFill>
                  <a:srgbClr val="002060"/>
                </a:solidFill>
              </a:rPr>
              <a:t>    };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 = </a:t>
            </a:r>
            <a:r>
              <a:rPr lang="en-US" dirty="0" err="1">
                <a:solidFill>
                  <a:srgbClr val="002060"/>
                </a:solidFill>
              </a:rPr>
              <a:t>getUser</a:t>
            </a:r>
            <a:r>
              <a:rPr lang="en-US" dirty="0">
                <a:solidFill>
                  <a:srgbClr val="002060"/>
                </a:solidFill>
              </a:rPr>
              <a:t>()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5158172"/>
            <a:ext cx="4824536" cy="1090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User = {}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userArray</a:t>
            </a:r>
            <a:r>
              <a:rPr lang="en-US" dirty="0">
                <a:solidFill>
                  <a:srgbClr val="002060"/>
                </a:solidFill>
              </a:rPr>
              <a:t> : User[] = []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>
                <a:solidFill>
                  <a:srgbClr val="002060"/>
                </a:solidFill>
              </a:rPr>
              <a:t> User[];</a:t>
            </a:r>
          </a:p>
        </p:txBody>
      </p:sp>
    </p:spTree>
    <p:extLst>
      <p:ext uri="{BB962C8B-B14F-4D97-AF65-F5344CB8AC3E}">
        <p14:creationId xmlns:p14="http://schemas.microsoft.com/office/powerpoint/2010/main" val="3957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uses compile time type checking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8DF584-D302-A1C3-174E-F3A79AA70DCF}"/>
              </a:ext>
            </a:extLst>
          </p:cNvPr>
          <p:cNvGrpSpPr/>
          <p:nvPr/>
        </p:nvGrpSpPr>
        <p:grpSpPr>
          <a:xfrm>
            <a:off x="2051720" y="3284984"/>
            <a:ext cx="5400600" cy="864096"/>
            <a:chOff x="1907704" y="4149080"/>
            <a:chExt cx="5400600" cy="8640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B1E2E6-C26F-0200-8287-2EF48B565450}"/>
                </a:ext>
              </a:extLst>
            </p:cNvPr>
            <p:cNvSpPr/>
            <p:nvPr/>
          </p:nvSpPr>
          <p:spPr>
            <a:xfrm>
              <a:off x="1907704" y="4149080"/>
              <a:ext cx="1584176" cy="86409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app.ts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5FF724-FB38-E6D6-117D-A54C22AA2B3E}"/>
                </a:ext>
              </a:extLst>
            </p:cNvPr>
            <p:cNvSpPr/>
            <p:nvPr/>
          </p:nvSpPr>
          <p:spPr>
            <a:xfrm>
              <a:off x="5724128" y="4149080"/>
              <a:ext cx="1584176" cy="864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app.js</a:t>
              </a:r>
            </a:p>
          </p:txBody>
        </p:sp>
        <p:sp>
          <p:nvSpPr>
            <p:cNvPr id="9" name="Arrow: Striped Right 8">
              <a:extLst>
                <a:ext uri="{FF2B5EF4-FFF2-40B4-BE49-F238E27FC236}">
                  <a16:creationId xmlns:a16="http://schemas.microsoft.com/office/drawing/2014/main" id="{9D1A52E0-7C02-16FB-359A-2E368BC930A3}"/>
                </a:ext>
              </a:extLst>
            </p:cNvPr>
            <p:cNvSpPr/>
            <p:nvPr/>
          </p:nvSpPr>
          <p:spPr>
            <a:xfrm>
              <a:off x="3815916" y="4293096"/>
              <a:ext cx="1692188" cy="576064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transpile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181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DBBE1-437F-0653-DE90-F0C4C98ABAEF}"/>
              </a:ext>
            </a:extLst>
          </p:cNvPr>
          <p:cNvSpPr/>
          <p:nvPr/>
        </p:nvSpPr>
        <p:spPr>
          <a:xfrm>
            <a:off x="2159732" y="2132856"/>
            <a:ext cx="63007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console.log(this.name+" is Thai");</a:t>
            </a:r>
          </a:p>
          <a:p>
            <a:r>
              <a:rPr lang="en-US" dirty="0">
                <a:solidFill>
                  <a:srgbClr val="002060"/>
                </a:solidFill>
              </a:rPr>
              <a:t>    }	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051BB-3D92-9AED-F5A3-D739F13A8395}"/>
              </a:ext>
            </a:extLst>
          </p:cNvPr>
          <p:cNvSpPr/>
          <p:nvPr/>
        </p:nvSpPr>
        <p:spPr>
          <a:xfrm>
            <a:off x="2123728" y="5661248"/>
            <a:ext cx="6300700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tp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(200,"Yim",2000,"2-2-0002-2");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tp.display</a:t>
            </a:r>
            <a:r>
              <a:rPr lang="en-US" dirty="0">
                <a:solidFill>
                  <a:srgbClr val="002060"/>
                </a:solidFill>
              </a:rPr>
              <a:t>(); //</a:t>
            </a:r>
            <a:r>
              <a:rPr lang="en-US" dirty="0" err="1">
                <a:solidFill>
                  <a:srgbClr val="002060"/>
                </a:solidFill>
              </a:rPr>
              <a:t>Yim</a:t>
            </a:r>
            <a:r>
              <a:rPr lang="en-US" dirty="0">
                <a:solidFill>
                  <a:srgbClr val="002060"/>
                </a:solidFill>
              </a:rPr>
              <a:t> is Thai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B919B-2E33-E969-71B5-B609AD285283}"/>
              </a:ext>
            </a:extLst>
          </p:cNvPr>
          <p:cNvSpPr/>
          <p:nvPr/>
        </p:nvSpPr>
        <p:spPr>
          <a:xfrm>
            <a:off x="2159732" y="3789040"/>
            <a:ext cx="63007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ThaiPeople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People {	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override</a:t>
            </a:r>
            <a:r>
              <a:rPr lang="en-US" dirty="0">
                <a:solidFill>
                  <a:srgbClr val="002060"/>
                </a:solidFill>
              </a:rPr>
              <a:t> display():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console.log(this.name+" is Thai");</a:t>
            </a:r>
          </a:p>
          <a:p>
            <a:r>
              <a:rPr lang="en-US" dirty="0">
                <a:solidFill>
                  <a:srgbClr val="002060"/>
                </a:solidFill>
              </a:rPr>
              <a:t>    }	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//key word override in TypeScript 4.3</a:t>
            </a:r>
          </a:p>
        </p:txBody>
      </p:sp>
    </p:spTree>
    <p:extLst>
      <p:ext uri="{BB962C8B-B14F-4D97-AF65-F5344CB8AC3E}">
        <p14:creationId xmlns:p14="http://schemas.microsoft.com/office/powerpoint/2010/main" val="1875498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modifier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is used to make a property as read-only.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2996952"/>
            <a:ext cx="6372708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Account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code: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(code: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account: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)    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.code</a:t>
            </a:r>
            <a:r>
              <a:rPr lang="en-US" dirty="0">
                <a:solidFill>
                  <a:srgbClr val="002060"/>
                </a:solidFill>
              </a:rPr>
              <a:t> = code;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.account</a:t>
            </a:r>
            <a:r>
              <a:rPr lang="en-US" dirty="0">
                <a:solidFill>
                  <a:srgbClr val="002060"/>
                </a:solidFill>
              </a:rPr>
              <a:t> = account;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ac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Account(100, "John");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ac.code</a:t>
            </a:r>
            <a:r>
              <a:rPr lang="en-US" dirty="0">
                <a:solidFill>
                  <a:srgbClr val="002060"/>
                </a:solidFill>
              </a:rPr>
              <a:t> = 20; //Compiler Error</a:t>
            </a:r>
          </a:p>
          <a:p>
            <a:r>
              <a:rPr lang="en-US" dirty="0" err="1">
                <a:solidFill>
                  <a:srgbClr val="002060"/>
                </a:solidFill>
              </a:rPr>
              <a:t>ac.account</a:t>
            </a:r>
            <a:r>
              <a:rPr lang="en-US" dirty="0">
                <a:solidFill>
                  <a:srgbClr val="002060"/>
                </a:solidFill>
              </a:rPr>
              <a:t> = 'Bill'; </a:t>
            </a:r>
          </a:p>
        </p:txBody>
      </p:sp>
    </p:spTree>
    <p:extLst>
      <p:ext uri="{BB962C8B-B14F-4D97-AF65-F5344CB8AC3E}">
        <p14:creationId xmlns:p14="http://schemas.microsoft.com/office/powerpoint/2010/main" val="4000577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modifier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members of a class are accessed using the class name and dot notation, without creating an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1FB0D-9CFE-DE86-73FE-F0824EFD0F82}"/>
              </a:ext>
            </a:extLst>
          </p:cNvPr>
          <p:cNvSpPr/>
          <p:nvPr/>
        </p:nvSpPr>
        <p:spPr>
          <a:xfrm>
            <a:off x="2159732" y="3501008"/>
            <a:ext cx="6372708" cy="3168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Circle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pi: number = 3.14;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calculateArea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radius: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.pi</a:t>
            </a:r>
            <a:r>
              <a:rPr lang="en-US" dirty="0">
                <a:solidFill>
                  <a:srgbClr val="002060"/>
                </a:solidFill>
              </a:rPr>
              <a:t> * radius * radius;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Circle.pi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  <a:p>
            <a:r>
              <a:rPr lang="en-US" dirty="0" err="1">
                <a:solidFill>
                  <a:srgbClr val="002060"/>
                </a:solidFill>
              </a:rPr>
              <a:t>Circle.calculateArea</a:t>
            </a:r>
            <a:r>
              <a:rPr lang="en-US" dirty="0">
                <a:solidFill>
                  <a:srgbClr val="002060"/>
                </a:solidFill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1916189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/>
              <a:t> changes all the properties in object to be required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068960"/>
            <a:ext cx="4824536" cy="173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Car {</a:t>
            </a:r>
          </a:p>
          <a:p>
            <a:r>
              <a:rPr lang="en-US" dirty="0">
                <a:solidFill>
                  <a:srgbClr val="002060"/>
                </a:solidFill>
              </a:rPr>
              <a:t>	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model: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gear?: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A9BA-A192-CF1E-8C1A-AABB2B438B68}"/>
              </a:ext>
            </a:extLst>
          </p:cNvPr>
          <p:cNvSpPr/>
          <p:nvPr/>
        </p:nvSpPr>
        <p:spPr>
          <a:xfrm>
            <a:off x="2116337" y="4941168"/>
            <a:ext cx="4824536" cy="173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</a:t>
            </a:r>
            <a:r>
              <a:rPr lang="en-US" dirty="0">
                <a:solidFill>
                  <a:srgbClr val="0070C0"/>
                </a:solidFill>
              </a:rPr>
              <a:t>Required</a:t>
            </a:r>
            <a:r>
              <a:rPr lang="en-US" dirty="0">
                <a:solidFill>
                  <a:srgbClr val="002060"/>
                </a:solidFill>
              </a:rPr>
              <a:t>&lt;Car&gt;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	type: "</a:t>
            </a:r>
            <a:r>
              <a:rPr lang="en-US" dirty="0" err="1">
                <a:solidFill>
                  <a:srgbClr val="002060"/>
                </a:solidFill>
              </a:rPr>
              <a:t>Totota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	model: "Corolla",</a:t>
            </a:r>
          </a:p>
          <a:p>
            <a:r>
              <a:rPr lang="en-US" dirty="0">
                <a:solidFill>
                  <a:srgbClr val="002060"/>
                </a:solidFill>
              </a:rPr>
              <a:t>	gear: "auto"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6883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/>
              <a:t> is a shortcut to defining an object type with specific key type and value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140968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>
                <a:solidFill>
                  <a:srgbClr val="0070C0"/>
                </a:solidFill>
              </a:rPr>
              <a:t>Record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&gt; = {</a:t>
            </a:r>
          </a:p>
          <a:p>
            <a:r>
              <a:rPr lang="en-US" dirty="0">
                <a:solidFill>
                  <a:srgbClr val="002060"/>
                </a:solidFill>
              </a:rPr>
              <a:t>	"Corolla" : 2001,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 : 2002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2144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changes all the properties in object to be optional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3140968"/>
            <a:ext cx="4824536" cy="15540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A9BA-A192-CF1E-8C1A-AABB2B438B68}"/>
              </a:ext>
            </a:extLst>
          </p:cNvPr>
          <p:cNvSpPr/>
          <p:nvPr/>
        </p:nvSpPr>
        <p:spPr>
          <a:xfrm>
            <a:off x="2123728" y="4869160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>
                <a:solidFill>
                  <a:srgbClr val="002060"/>
                </a:solidFill>
              </a:rPr>
              <a:t>&lt;User&gt; = { };</a:t>
            </a:r>
          </a:p>
          <a:p>
            <a:r>
              <a:rPr lang="en-US" dirty="0">
                <a:solidFill>
                  <a:srgbClr val="002060"/>
                </a:solidFill>
              </a:rPr>
              <a:t>user.id = 100;</a:t>
            </a:r>
          </a:p>
        </p:txBody>
      </p:sp>
    </p:spTree>
    <p:extLst>
      <p:ext uri="{BB962C8B-B14F-4D97-AF65-F5344CB8AC3E}">
        <p14:creationId xmlns:p14="http://schemas.microsoft.com/office/powerpoint/2010/main" val="2576684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/>
              <a:t> remove keys from an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465313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Omit</a:t>
            </a:r>
            <a:r>
              <a:rPr lang="en-US" dirty="0">
                <a:solidFill>
                  <a:srgbClr val="002060"/>
                </a:solidFill>
              </a:rPr>
              <a:t>&lt;User, "id" | "credit"&gt; = {</a:t>
            </a:r>
          </a:p>
          <a:p>
            <a:r>
              <a:rPr lang="en-US" dirty="0">
                <a:solidFill>
                  <a:srgbClr val="002060"/>
                </a:solidFill>
              </a:rPr>
              <a:t>	name: "John"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47166" y="2708920"/>
            <a:ext cx="4824536" cy="1717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050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/>
              <a:t> removes all but specified keys from an object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51D4D-4E2E-A9B1-46D0-5A0BCF349794}"/>
              </a:ext>
            </a:extLst>
          </p:cNvPr>
          <p:cNvSpPr/>
          <p:nvPr/>
        </p:nvSpPr>
        <p:spPr>
          <a:xfrm>
            <a:off x="2147166" y="5013176"/>
            <a:ext cx="482453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user : </a:t>
            </a:r>
            <a:r>
              <a:rPr lang="en-US" dirty="0">
                <a:solidFill>
                  <a:srgbClr val="0070C0"/>
                </a:solidFill>
              </a:rPr>
              <a:t>Pick</a:t>
            </a:r>
            <a:r>
              <a:rPr lang="en-US" dirty="0">
                <a:solidFill>
                  <a:srgbClr val="002060"/>
                </a:solidFill>
              </a:rPr>
              <a:t>&lt;User, "name" | "credit"&gt; = {</a:t>
            </a:r>
          </a:p>
          <a:p>
            <a:r>
              <a:rPr lang="en-US" dirty="0">
                <a:solidFill>
                  <a:srgbClr val="002060"/>
                </a:solidFill>
              </a:rPr>
              <a:t>	name: "Jane",</a:t>
            </a:r>
          </a:p>
          <a:p>
            <a:r>
              <a:rPr lang="en-US" dirty="0">
                <a:solidFill>
                  <a:srgbClr val="002060"/>
                </a:solidFill>
              </a:rPr>
              <a:t>	credit: 1000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47166" y="3080048"/>
            <a:ext cx="4824536" cy="1717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User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name: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credit: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819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Exclude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Exclude</a:t>
            </a:r>
            <a:r>
              <a:rPr lang="en-US" dirty="0"/>
              <a:t> removes types from a union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23728" y="2708920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gear : Exclude&lt;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&gt; = "auto";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D9FC8-BE85-4EC0-0D65-DB750B3CE041}"/>
              </a:ext>
            </a:extLst>
          </p:cNvPr>
          <p:cNvSpPr/>
          <p:nvPr/>
        </p:nvSpPr>
        <p:spPr>
          <a:xfrm>
            <a:off x="2123728" y="4221088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gear : Exclude&lt;</a:t>
            </a:r>
            <a:r>
              <a:rPr lang="en-US" dirty="0" err="1">
                <a:solidFill>
                  <a:srgbClr val="002060"/>
                </a:solidFill>
              </a:rPr>
              <a:t>CarGear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|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&gt;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; </a:t>
            </a:r>
          </a:p>
          <a:p>
            <a:r>
              <a:rPr lang="en-US" dirty="0">
                <a:solidFill>
                  <a:srgbClr val="002060"/>
                </a:solidFill>
              </a:rPr>
              <a:t>//Type '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' is not assignable to type 'string'.</a:t>
            </a:r>
          </a:p>
        </p:txBody>
      </p:sp>
    </p:spTree>
    <p:extLst>
      <p:ext uri="{BB962C8B-B14F-4D97-AF65-F5344CB8AC3E}">
        <p14:creationId xmlns:p14="http://schemas.microsoft.com/office/powerpoint/2010/main" val="302121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/>
              <a:t> extracts the return type of a function type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4E4BE-50A2-DED2-D6CD-7C9706C944E6}"/>
              </a:ext>
            </a:extLst>
          </p:cNvPr>
          <p:cNvSpPr/>
          <p:nvPr/>
        </p:nvSpPr>
        <p:spPr>
          <a:xfrm>
            <a:off x="2124308" y="3068960"/>
            <a:ext cx="2735724" cy="2341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createUser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id: 100,</a:t>
            </a:r>
          </a:p>
          <a:p>
            <a:r>
              <a:rPr lang="en-US" dirty="0">
                <a:solidFill>
                  <a:srgbClr val="002060"/>
                </a:solidFill>
              </a:rPr>
              <a:t>    name: "John",</a:t>
            </a:r>
          </a:p>
          <a:p>
            <a:r>
              <a:rPr lang="en-US" dirty="0">
                <a:solidFill>
                  <a:srgbClr val="002060"/>
                </a:solidFill>
              </a:rPr>
              <a:t>    position: "Developer",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createdAt</a:t>
            </a:r>
            <a:r>
              <a:rPr lang="en-US" dirty="0">
                <a:solidFill>
                  <a:srgbClr val="002060"/>
                </a:solidFill>
              </a:rPr>
              <a:t>: new Date()</a:t>
            </a:r>
          </a:p>
          <a:p>
            <a:r>
              <a:rPr lang="en-US" dirty="0">
                <a:solidFill>
                  <a:srgbClr val="002060"/>
                </a:solidFill>
              </a:rPr>
              <a:t>  };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D9FC8-BE85-4EC0-0D65-DB750B3CE041}"/>
              </a:ext>
            </a:extLst>
          </p:cNvPr>
          <p:cNvSpPr/>
          <p:nvPr/>
        </p:nvSpPr>
        <p:spPr>
          <a:xfrm>
            <a:off x="5076056" y="3070096"/>
            <a:ext cx="3672408" cy="234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UserInfo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ReturnType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createUser</a:t>
            </a:r>
            <a:r>
              <a:rPr lang="en-US" dirty="0">
                <a:solidFill>
                  <a:srgbClr val="002060"/>
                </a:solidFill>
              </a:rPr>
              <a:t>&gt;;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uinfo</a:t>
            </a:r>
            <a:r>
              <a:rPr lang="en-US" dirty="0">
                <a:solidFill>
                  <a:srgbClr val="002060"/>
                </a:solidFill>
              </a:rPr>
              <a:t> : </a:t>
            </a:r>
            <a:r>
              <a:rPr lang="en-US" dirty="0" err="1">
                <a:solidFill>
                  <a:srgbClr val="002060"/>
                </a:solidFill>
              </a:rPr>
              <a:t>UserInfo</a:t>
            </a:r>
            <a:r>
              <a:rPr lang="en-US" dirty="0">
                <a:solidFill>
                  <a:srgbClr val="002060"/>
                </a:solidFill>
              </a:rPr>
              <a:t> = {</a:t>
            </a:r>
          </a:p>
          <a:p>
            <a:r>
              <a:rPr lang="en-US" dirty="0">
                <a:solidFill>
                  <a:srgbClr val="002060"/>
                </a:solidFill>
              </a:rPr>
              <a:t>	id: 200,</a:t>
            </a:r>
          </a:p>
          <a:p>
            <a:r>
              <a:rPr lang="en-US" dirty="0">
                <a:solidFill>
                  <a:srgbClr val="002060"/>
                </a:solidFill>
              </a:rPr>
              <a:t>	name: "Jack",</a:t>
            </a:r>
          </a:p>
          <a:p>
            <a:r>
              <a:rPr lang="en-US" dirty="0">
                <a:solidFill>
                  <a:srgbClr val="002060"/>
                </a:solidFill>
              </a:rPr>
              <a:t>	position: "Programmer",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createdAt</a:t>
            </a:r>
            <a:r>
              <a:rPr lang="en-US" dirty="0">
                <a:solidFill>
                  <a:srgbClr val="002060"/>
                </a:solidFill>
              </a:rPr>
              <a:t>: new Date()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747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checks a program for errors before execution and does based on the kinds of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6F056-6355-EB74-CFB9-AA4C541700D6}"/>
              </a:ext>
            </a:extLst>
          </p:cNvPr>
          <p:cNvSpPr/>
          <p:nvPr/>
        </p:nvSpPr>
        <p:spPr>
          <a:xfrm>
            <a:off x="2181446" y="3284984"/>
            <a:ext cx="6495010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message = “hello world”;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message(); 	//ERROR</a:t>
            </a:r>
          </a:p>
          <a:p>
            <a:r>
              <a:rPr lang="en-US" dirty="0">
                <a:solidFill>
                  <a:srgbClr val="002060"/>
                </a:solidFill>
              </a:rPr>
              <a:t>//This expression is not callable. Type ‘String’ has no call 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6925E-2066-2A23-414A-D5BB5AE9E104}"/>
              </a:ext>
            </a:extLst>
          </p:cNvPr>
          <p:cNvSpPr/>
          <p:nvPr/>
        </p:nvSpPr>
        <p:spPr>
          <a:xfrm>
            <a:off x="2186030" y="4941168"/>
            <a:ext cx="6490426" cy="164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obj = { width: 10, height: 15 };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area = </a:t>
            </a:r>
            <a:r>
              <a:rPr lang="en-US" dirty="0" err="1">
                <a:solidFill>
                  <a:srgbClr val="002060"/>
                </a:solidFill>
              </a:rPr>
              <a:t>obj.width</a:t>
            </a:r>
            <a:r>
              <a:rPr lang="en-US" dirty="0">
                <a:solidFill>
                  <a:srgbClr val="002060"/>
                </a:solidFill>
              </a:rPr>
              <a:t> * </a:t>
            </a:r>
            <a:r>
              <a:rPr lang="en-US" dirty="0" err="1">
                <a:solidFill>
                  <a:srgbClr val="002060"/>
                </a:solidFill>
              </a:rPr>
              <a:t>obj.heigth</a:t>
            </a:r>
            <a:r>
              <a:rPr lang="en-US" dirty="0">
                <a:solidFill>
                  <a:srgbClr val="002060"/>
                </a:solidFill>
              </a:rPr>
              <a:t>; 	//ERROR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//Property '</a:t>
            </a:r>
            <a:r>
              <a:rPr lang="en-US" dirty="0" err="1">
                <a:solidFill>
                  <a:srgbClr val="002060"/>
                </a:solidFill>
              </a:rPr>
              <a:t>heigth</a:t>
            </a:r>
            <a:r>
              <a:rPr lang="en-US" dirty="0">
                <a:solidFill>
                  <a:srgbClr val="002060"/>
                </a:solidFill>
              </a:rPr>
              <a:t>' does not exist on type '{ width: number; height: number; }'. Did you mean 'height'?</a:t>
            </a:r>
          </a:p>
        </p:txBody>
      </p:sp>
    </p:spTree>
    <p:extLst>
      <p:ext uri="{BB962C8B-B14F-4D97-AF65-F5344CB8AC3E}">
        <p14:creationId xmlns:p14="http://schemas.microsoft.com/office/powerpoint/2010/main" val="1128751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Constructs a type with all properties of type set to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NonNullable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Constructs a type by excluding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 from type</a:t>
            </a:r>
          </a:p>
          <a:p>
            <a:r>
              <a:rPr lang="en-US" dirty="0">
                <a:solidFill>
                  <a:srgbClr val="0070C0"/>
                </a:solidFill>
              </a:rPr>
              <a:t>Parameters</a:t>
            </a:r>
          </a:p>
          <a:p>
            <a:pPr lvl="1"/>
            <a:r>
              <a:rPr lang="en-US" dirty="0"/>
              <a:t>Constructs a tuple type from the types used in the parameters of a function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r>
              <a:rPr lang="en-US" dirty="0"/>
              <a:t>Set is allows us to store distinct data into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17043-EA58-BF07-08A9-CF1937641068}"/>
              </a:ext>
            </a:extLst>
          </p:cNvPr>
          <p:cNvSpPr/>
          <p:nvPr/>
        </p:nvSpPr>
        <p:spPr>
          <a:xfrm>
            <a:off x="2483768" y="2924944"/>
            <a:ext cx="532859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Set();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s.add</a:t>
            </a:r>
            <a:r>
              <a:rPr lang="en-US" dirty="0">
                <a:solidFill>
                  <a:srgbClr val="002060"/>
                </a:solidFill>
              </a:rPr>
              <a:t>("hello");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s.add</a:t>
            </a:r>
            <a:r>
              <a:rPr lang="en-US" dirty="0">
                <a:solidFill>
                  <a:srgbClr val="002060"/>
                </a:solidFill>
              </a:rPr>
              <a:t>("new").add("world");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console.log("size",</a:t>
            </a:r>
            <a:r>
              <a:rPr lang="en-US" dirty="0" err="1">
                <a:solidFill>
                  <a:srgbClr val="002060"/>
                </a:solidFill>
              </a:rPr>
              <a:t>s.size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console.log("has",</a:t>
            </a:r>
            <a:r>
              <a:rPr lang="en-US" dirty="0" err="1">
                <a:solidFill>
                  <a:srgbClr val="002060"/>
                </a:solidFill>
              </a:rPr>
              <a:t>s.has</a:t>
            </a:r>
            <a:r>
              <a:rPr lang="en-US" dirty="0">
                <a:solidFill>
                  <a:srgbClr val="002060"/>
                </a:solidFill>
              </a:rPr>
              <a:t>("hello"));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set",s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set = new Set&lt;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&gt;(["Hello", "World"]);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set",set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2175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33F3B3-A348-28B9-134D-9D851F6E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92981"/>
              </p:ext>
            </p:extLst>
          </p:nvPr>
        </p:nvGraphicFramePr>
        <p:xfrm>
          <a:off x="2339752" y="2348880"/>
          <a:ext cx="5904656" cy="3664568"/>
        </p:xfrm>
        <a:graphic>
          <a:graphicData uri="http://schemas.openxmlformats.org/drawingml/2006/table">
            <a:tbl>
              <a:tblPr/>
              <a:tblGrid>
                <a:gridCol w="1684262">
                  <a:extLst>
                    <a:ext uri="{9D8B030D-6E8A-4147-A177-3AD203B41FA5}">
                      <a16:colId xmlns:a16="http://schemas.microsoft.com/office/drawing/2014/main" val="2818663632"/>
                    </a:ext>
                  </a:extLst>
                </a:gridCol>
                <a:gridCol w="4220394">
                  <a:extLst>
                    <a:ext uri="{9D8B030D-6E8A-4147-A177-3AD203B41FA5}">
                      <a16:colId xmlns:a16="http://schemas.microsoft.com/office/drawing/2014/main" val="3812049271"/>
                    </a:ext>
                  </a:extLst>
                </a:gridCol>
              </a:tblGrid>
              <a:tr h="5855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73106" marR="73106" marT="73106" marB="73106">
                    <a:lnL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73106" marR="73106" marT="73106" marB="73106">
                    <a:lnL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94074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set.add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(value)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values in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69375"/>
                  </a:ext>
                </a:extLst>
              </a:tr>
              <a:tr h="8535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set.has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(value)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value is present in the set. Otherwise, it returns false.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284687"/>
                  </a:ext>
                </a:extLst>
              </a:tr>
              <a:tr h="5708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set.delete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entries from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469458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set.size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returns the size of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46029"/>
                  </a:ext>
                </a:extLst>
              </a:tr>
              <a:tr h="50614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set.clear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everything from the set.</a:t>
                      </a:r>
                    </a:p>
                  </a:txBody>
                  <a:tcPr marL="48737" marR="48737" marT="48737" marB="4873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08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 is allow us to store data in a key-value pair and remembers the original insertion order of the keys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2483768" y="3573016"/>
            <a:ext cx="532859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Map();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m.set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A","Hello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m.set</a:t>
            </a:r>
            <a:r>
              <a:rPr lang="en-US" dirty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B","World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console.log("A",</a:t>
            </a:r>
            <a:r>
              <a:rPr lang="en-US" dirty="0" err="1">
                <a:solidFill>
                  <a:srgbClr val="002060"/>
                </a:solidFill>
              </a:rPr>
              <a:t>m.get</a:t>
            </a:r>
            <a:r>
              <a:rPr lang="en-US" dirty="0">
                <a:solidFill>
                  <a:srgbClr val="002060"/>
                </a:solidFill>
              </a:rPr>
              <a:t>("A"));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map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Map&lt;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([</a:t>
            </a:r>
          </a:p>
          <a:p>
            <a:r>
              <a:rPr lang="en-US" dirty="0">
                <a:solidFill>
                  <a:srgbClr val="002060"/>
                </a:solidFill>
              </a:rPr>
              <a:t>	["</a:t>
            </a:r>
            <a:r>
              <a:rPr lang="en-US" dirty="0" err="1">
                <a:solidFill>
                  <a:srgbClr val="002060"/>
                </a:solidFill>
              </a:rPr>
              <a:t>A","Hello</a:t>
            </a:r>
            <a:r>
              <a:rPr lang="en-US" dirty="0">
                <a:solidFill>
                  <a:srgbClr val="002060"/>
                </a:solidFill>
              </a:rPr>
              <a:t>"],</a:t>
            </a:r>
          </a:p>
          <a:p>
            <a:r>
              <a:rPr lang="en-US" dirty="0">
                <a:solidFill>
                  <a:srgbClr val="002060"/>
                </a:solidFill>
              </a:rPr>
              <a:t>	["</a:t>
            </a:r>
            <a:r>
              <a:rPr lang="en-US" dirty="0" err="1">
                <a:solidFill>
                  <a:srgbClr val="002060"/>
                </a:solidFill>
              </a:rPr>
              <a:t>B","World</a:t>
            </a:r>
            <a:r>
              <a:rPr lang="en-US" dirty="0">
                <a:solidFill>
                  <a:srgbClr val="002060"/>
                </a:solidFill>
              </a:rPr>
              <a:t>"]</a:t>
            </a:r>
          </a:p>
          <a:p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map",map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8408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B7129-A0F2-6886-1EB0-502F8BE8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78412"/>
              </p:ext>
            </p:extLst>
          </p:nvPr>
        </p:nvGraphicFramePr>
        <p:xfrm>
          <a:off x="2339752" y="2316598"/>
          <a:ext cx="6048672" cy="413673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18203110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646578665"/>
                    </a:ext>
                  </a:extLst>
                </a:gridCol>
              </a:tblGrid>
              <a:tr h="2112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51070" marR="51070" marT="51070" marB="51070">
                    <a:lnL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Descriptions</a:t>
                      </a:r>
                    </a:p>
                  </a:txBody>
                  <a:tcPr marL="51070" marR="51070" marT="51070" marB="51070">
                    <a:lnL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14022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map.set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(key, value)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entries in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99652"/>
                  </a:ext>
                </a:extLst>
              </a:tr>
              <a:tr h="1070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map.get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entries from the map. It returns undefined if the key does not exist in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8617"/>
                  </a:ext>
                </a:extLst>
              </a:tr>
              <a:tr h="8168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map.has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key is present in the map. Otherwise, it returns false.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83815"/>
                  </a:ext>
                </a:extLst>
              </a:tr>
              <a:tr h="56333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map.delete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(key)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entries by the key.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21949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map.size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returns the size of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30590"/>
                  </a:ext>
                </a:extLst>
              </a:tr>
              <a:tr h="4365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map.clear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everything from the map.</a:t>
                      </a:r>
                    </a:p>
                  </a:txBody>
                  <a:tcPr marL="34047" marR="34047" marT="34047" marB="3404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91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34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is a primitive data type and every symbol is unique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2483768" y="3212976"/>
            <a:ext cx="6336704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sym1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sym2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sym3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("Symbol");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console.log("sym1",sym1); //Symbol()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console.log("sym3",sym3); //Symbol(Symbol)</a:t>
            </a:r>
          </a:p>
          <a:p>
            <a:r>
              <a:rPr lang="en-US" dirty="0">
                <a:solidFill>
                  <a:srgbClr val="002060"/>
                </a:solidFill>
              </a:rPr>
              <a:t>//console.log(sym1==sym2); //ERROR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04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75C7A-1567-1BFE-7A1C-F019D8010D26}"/>
              </a:ext>
            </a:extLst>
          </p:cNvPr>
          <p:cNvSpPr/>
          <p:nvPr/>
        </p:nvSpPr>
        <p:spPr>
          <a:xfrm>
            <a:off x="1979712" y="2204863"/>
            <a:ext cx="6840760" cy="4326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("color");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>
                <a:solidFill>
                  <a:srgbClr val="002060"/>
                </a:solidFill>
              </a:rPr>
              <a:t>("print");</a:t>
            </a:r>
          </a:p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	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	type: "Toyota",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]: "Black",</a:t>
            </a:r>
          </a:p>
          <a:p>
            <a:r>
              <a:rPr lang="en-US" dirty="0">
                <a:solidFill>
                  <a:srgbClr val="002060"/>
                </a:solidFill>
              </a:rPr>
              <a:t>	[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]: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		console.log(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.type</a:t>
            </a:r>
            <a:r>
              <a:rPr lang="en-US" dirty="0">
                <a:solidFill>
                  <a:srgbClr val="002060"/>
                </a:solidFill>
              </a:rPr>
              <a:t>+" color "+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console.log("car",</a:t>
            </a:r>
            <a:r>
              <a:rPr lang="en-US" dirty="0" err="1">
                <a:solidFill>
                  <a:srgbClr val="002060"/>
                </a:solidFill>
              </a:rPr>
              <a:t>JSON.stringify</a:t>
            </a:r>
            <a:r>
              <a:rPr lang="en-US" dirty="0">
                <a:solidFill>
                  <a:srgbClr val="002060"/>
                </a:solidFill>
              </a:rPr>
              <a:t>(car)); //{"year":2001,"type":"Toyota"}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console.log("</a:t>
            </a:r>
            <a:r>
              <a:rPr lang="en-US" dirty="0" err="1">
                <a:solidFill>
                  <a:srgbClr val="002060"/>
                </a:solidFill>
              </a:rPr>
              <a:t>color",car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 err="1">
                <a:solidFill>
                  <a:srgbClr val="002060"/>
                </a:solidFill>
              </a:rPr>
              <a:t>symColor</a:t>
            </a:r>
            <a:r>
              <a:rPr lang="en-US" dirty="0">
                <a:solidFill>
                  <a:srgbClr val="002060"/>
                </a:solidFill>
              </a:rPr>
              <a:t>]);</a:t>
            </a:r>
          </a:p>
          <a:p>
            <a:r>
              <a:rPr lang="en-US" dirty="0">
                <a:solidFill>
                  <a:srgbClr val="002060"/>
                </a:solidFill>
              </a:rPr>
              <a:t>//console.log("</a:t>
            </a:r>
            <a:r>
              <a:rPr lang="en-US" dirty="0" err="1">
                <a:solidFill>
                  <a:srgbClr val="002060"/>
                </a:solidFill>
              </a:rPr>
              <a:t>color",car</a:t>
            </a:r>
            <a:r>
              <a:rPr lang="en-US" dirty="0">
                <a:solidFill>
                  <a:srgbClr val="002060"/>
                </a:solidFill>
              </a:rPr>
              <a:t>["color"]); //ERROR</a:t>
            </a:r>
          </a:p>
          <a:p>
            <a:r>
              <a:rPr lang="en-US" dirty="0">
                <a:solidFill>
                  <a:srgbClr val="002060"/>
                </a:solidFill>
              </a:rPr>
              <a:t>car[</a:t>
            </a:r>
            <a:r>
              <a:rPr lang="en-US" dirty="0" err="1">
                <a:solidFill>
                  <a:srgbClr val="002060"/>
                </a:solidFill>
              </a:rPr>
              <a:t>symPrint</a:t>
            </a:r>
            <a:r>
              <a:rPr lang="en-US" dirty="0">
                <a:solidFill>
                  <a:srgbClr val="002060"/>
                </a:solidFill>
              </a:rPr>
              <a:t>]();</a:t>
            </a:r>
          </a:p>
        </p:txBody>
      </p:sp>
    </p:spTree>
    <p:extLst>
      <p:ext uri="{BB962C8B-B14F-4D97-AF65-F5344CB8AC3E}">
        <p14:creationId xmlns:p14="http://schemas.microsoft.com/office/powerpoint/2010/main" val="161870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keyof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/>
              <a:t> operator takes an object type and produces a string or numeric literal union of it’s key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3645024"/>
            <a:ext cx="6624736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CarProperty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>
                <a:solidFill>
                  <a:srgbClr val="002060"/>
                </a:solidFill>
              </a:rPr>
              <a:t> Car;</a:t>
            </a:r>
          </a:p>
          <a:p>
            <a:r>
              <a:rPr lang="en-US" dirty="0">
                <a:solidFill>
                  <a:srgbClr val="002060"/>
                </a:solidFill>
              </a:rPr>
              <a:t>//year | type | model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(car: Car, property: </a:t>
            </a:r>
            <a:r>
              <a:rPr lang="en-US" dirty="0" err="1">
                <a:solidFill>
                  <a:srgbClr val="0070C0"/>
                </a:solidFill>
              </a:rPr>
              <a:t>keyof</a:t>
            </a:r>
            <a:r>
              <a:rPr lang="en-US" dirty="0">
                <a:solidFill>
                  <a:srgbClr val="002060"/>
                </a:solidFill>
              </a:rPr>
              <a:t> Car) {</a:t>
            </a:r>
          </a:p>
          <a:p>
            <a:r>
              <a:rPr lang="en-US" dirty="0">
                <a:solidFill>
                  <a:srgbClr val="002060"/>
                </a:solidFill>
              </a:rPr>
              <a:t>	console.log(`car property ${property}: "${car[property]}"`);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car,"type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car,"model</a:t>
            </a:r>
            <a:r>
              <a:rPr lang="en-US" dirty="0">
                <a:solidFill>
                  <a:srgbClr val="002060"/>
                </a:solidFill>
              </a:rPr>
              <a:t>");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03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keyof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2276872"/>
            <a:ext cx="201622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model?: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7CE42-477E-0FA3-3BCB-C598A7859965}"/>
              </a:ext>
            </a:extLst>
          </p:cNvPr>
          <p:cNvSpPr/>
          <p:nvPr/>
        </p:nvSpPr>
        <p:spPr>
          <a:xfrm>
            <a:off x="4573217" y="2276872"/>
            <a:ext cx="201622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  type: "Toyota"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B1CD9-D488-C0D5-0451-C9A215638687}"/>
              </a:ext>
            </a:extLst>
          </p:cNvPr>
          <p:cNvSpPr/>
          <p:nvPr/>
        </p:nvSpPr>
        <p:spPr>
          <a:xfrm>
            <a:off x="2195736" y="4437112"/>
            <a:ext cx="6624736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car,"type</a:t>
            </a:r>
            <a:r>
              <a:rPr lang="en-US" dirty="0">
                <a:solidFill>
                  <a:srgbClr val="002060"/>
                </a:solidFill>
              </a:rPr>
              <a:t>");  //car property type: "Toyota"</a:t>
            </a:r>
          </a:p>
          <a:p>
            <a:r>
              <a:rPr lang="en-US" dirty="0" err="1">
                <a:solidFill>
                  <a:srgbClr val="002060"/>
                </a:solidFill>
              </a:rPr>
              <a:t>printCarProperty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car,"model</a:t>
            </a:r>
            <a:r>
              <a:rPr lang="en-US" dirty="0">
                <a:solidFill>
                  <a:srgbClr val="002060"/>
                </a:solidFill>
              </a:rPr>
              <a:t>"); //car property model: "undefined"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41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pPr lvl="1"/>
            <a:r>
              <a:rPr lang="en-US" dirty="0"/>
              <a:t>Optional chaining use in optional property access and optional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DE1EC-727F-CE2B-FDE4-99BDC29F094F}"/>
              </a:ext>
            </a:extLst>
          </p:cNvPr>
          <p:cNvSpPr/>
          <p:nvPr/>
        </p:nvSpPr>
        <p:spPr>
          <a:xfrm>
            <a:off x="2195736" y="3212976"/>
            <a:ext cx="6624736" cy="329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(car?: Car)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car?.model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car1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model: "Corolla"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car2 : Car 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(car1));  //Corolla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getCarModel</a:t>
            </a:r>
            <a:r>
              <a:rPr lang="en-US" dirty="0">
                <a:solidFill>
                  <a:srgbClr val="002060"/>
                </a:solidFill>
              </a:rPr>
              <a:t>(car2));  //undefined</a:t>
            </a:r>
          </a:p>
        </p:txBody>
      </p:sp>
    </p:spTree>
    <p:extLst>
      <p:ext uri="{BB962C8B-B14F-4D97-AF65-F5344CB8AC3E}">
        <p14:creationId xmlns:p14="http://schemas.microsoft.com/office/powerpoint/2010/main" val="41573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can be declared using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scope rules remain the same as java script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scope in their containing block</a:t>
            </a:r>
          </a:p>
          <a:p>
            <a:pPr lvl="2"/>
            <a:r>
              <a:rPr lang="en-US" dirty="0"/>
              <a:t>cannot be read or write to before they are declared</a:t>
            </a:r>
          </a:p>
          <a:p>
            <a:pPr lvl="2"/>
            <a:r>
              <a:rPr lang="en-US" dirty="0"/>
              <a:t>cannot be re-declared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/>
              <a:t> a constant where it’s value cannot be changed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0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??</a:t>
            </a:r>
          </a:p>
          <a:p>
            <a:pPr lvl="1"/>
            <a:r>
              <a:rPr lang="en-US" dirty="0" err="1"/>
              <a:t>Nullish</a:t>
            </a:r>
            <a:r>
              <a:rPr lang="en-US" dirty="0"/>
              <a:t> coalescence is a logical operator that return its right-hand side operand when its left-hand side operand is null or undefined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BAFA1-E67A-CE89-09EB-05CC649C3F53}"/>
              </a:ext>
            </a:extLst>
          </p:cNvPr>
          <p:cNvSpPr/>
          <p:nvPr/>
        </p:nvSpPr>
        <p:spPr>
          <a:xfrm>
            <a:off x="2195736" y="3501008"/>
            <a:ext cx="19442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type: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 model?: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071BC-CEC8-33EE-2B5B-8C472AF3845B}"/>
              </a:ext>
            </a:extLst>
          </p:cNvPr>
          <p:cNvSpPr/>
          <p:nvPr/>
        </p:nvSpPr>
        <p:spPr>
          <a:xfrm>
            <a:off x="4644008" y="3501008"/>
            <a:ext cx="1944216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</a:t>
            </a:r>
          </a:p>
          <a:p>
            <a:r>
              <a:rPr lang="en-US" dirty="0">
                <a:solidFill>
                  <a:srgbClr val="002060"/>
                </a:solidFill>
              </a:rPr>
              <a:t>  type: "Toyota"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DE1EC-727F-CE2B-FDE4-99BDC29F094F}"/>
              </a:ext>
            </a:extLst>
          </p:cNvPr>
          <p:cNvSpPr/>
          <p:nvPr/>
        </p:nvSpPr>
        <p:spPr>
          <a:xfrm>
            <a:off x="2195736" y="5229200"/>
            <a:ext cx="66247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??"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);  //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3A0E6-CED9-A0C3-99A0-F79D5D430A63}"/>
              </a:ext>
            </a:extLst>
          </p:cNvPr>
          <p:cNvSpPr/>
          <p:nvPr/>
        </p:nvSpPr>
        <p:spPr>
          <a:xfrm>
            <a:off x="2195736" y="6021288"/>
            <a:ext cx="66247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carModel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!==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 &amp;&amp;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!==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 ? </a:t>
            </a:r>
            <a:r>
              <a:rPr lang="en-US" dirty="0" err="1">
                <a:solidFill>
                  <a:srgbClr val="002060"/>
                </a:solidFill>
              </a:rPr>
              <a:t>car.model</a:t>
            </a:r>
            <a:r>
              <a:rPr lang="en-US" dirty="0">
                <a:solidFill>
                  <a:srgbClr val="002060"/>
                </a:solidFill>
              </a:rPr>
              <a:t> : "</a:t>
            </a:r>
            <a:r>
              <a:rPr lang="en-US" dirty="0" err="1">
                <a:solidFill>
                  <a:srgbClr val="002060"/>
                </a:solidFill>
              </a:rPr>
              <a:t>Vios</a:t>
            </a:r>
            <a:r>
              <a:rPr lang="en-US" dirty="0">
                <a:solidFill>
                  <a:srgbClr val="002060"/>
                </a:solidFill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42835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… </a:t>
            </a:r>
          </a:p>
          <a:p>
            <a:pPr lvl="1"/>
            <a:r>
              <a:rPr lang="en-US" dirty="0"/>
              <a:t>the spread syntax to merge objects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6624736" cy="401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car1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model: "Corolla"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let car2 = {...car1, </a:t>
            </a:r>
            <a:r>
              <a:rPr lang="en-US" dirty="0" err="1">
                <a:solidFill>
                  <a:srgbClr val="002060"/>
                </a:solidFill>
              </a:rPr>
              <a:t>gear:"auto</a:t>
            </a:r>
            <a:r>
              <a:rPr lang="en-US" dirty="0">
                <a:solidFill>
                  <a:srgbClr val="002060"/>
                </a:solidFill>
              </a:rPr>
              <a:t>"};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console.log(car2);</a:t>
            </a:r>
          </a:p>
          <a:p>
            <a:r>
              <a:rPr lang="en-US" dirty="0">
                <a:solidFill>
                  <a:srgbClr val="002060"/>
                </a:solidFill>
              </a:rPr>
              <a:t>let </a:t>
            </a:r>
            <a:r>
              <a:rPr lang="en-US" dirty="0" err="1">
                <a:solidFill>
                  <a:srgbClr val="002060"/>
                </a:solidFill>
              </a:rPr>
              <a:t>carOptions</a:t>
            </a:r>
            <a:r>
              <a:rPr lang="en-US" dirty="0">
                <a:solidFill>
                  <a:srgbClr val="002060"/>
                </a:solidFill>
              </a:rPr>
              <a:t> = {color: "gray", airbag: true};</a:t>
            </a:r>
          </a:p>
          <a:p>
            <a:r>
              <a:rPr lang="en-US" dirty="0">
                <a:solidFill>
                  <a:srgbClr val="002060"/>
                </a:solidFill>
              </a:rPr>
              <a:t>let car3 = {...car1, ...</a:t>
            </a:r>
            <a:r>
              <a:rPr lang="en-US" dirty="0" err="1">
                <a:solidFill>
                  <a:srgbClr val="002060"/>
                </a:solidFill>
              </a:rPr>
              <a:t>carOptions</a:t>
            </a:r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console.log(car3);</a:t>
            </a:r>
          </a:p>
          <a:p>
            <a:r>
              <a:rPr lang="en-US" dirty="0">
                <a:solidFill>
                  <a:srgbClr val="002060"/>
                </a:solidFill>
              </a:rPr>
              <a:t>let car4 = {...car1, </a:t>
            </a:r>
            <a:r>
              <a:rPr lang="en-US" dirty="0" err="1">
                <a:solidFill>
                  <a:srgbClr val="002060"/>
                </a:solidFill>
              </a:rPr>
              <a:t>model:"Corona</a:t>
            </a:r>
            <a:r>
              <a:rPr lang="en-US" dirty="0">
                <a:solidFill>
                  <a:srgbClr val="002060"/>
                </a:solidFill>
              </a:rPr>
              <a:t>"};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console.log(car4);</a:t>
            </a:r>
          </a:p>
          <a:p>
            <a:r>
              <a:rPr lang="en-US" dirty="0">
                <a:solidFill>
                  <a:srgbClr val="002060"/>
                </a:solidFill>
              </a:rPr>
              <a:t>let car5 : Car = undefined;</a:t>
            </a:r>
          </a:p>
          <a:p>
            <a:r>
              <a:rPr lang="en-US" dirty="0">
                <a:solidFill>
                  <a:srgbClr val="002060"/>
                </a:solidFill>
              </a:rPr>
              <a:t>let car6 = { ...car1, ...car5 };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console.log(car6)</a:t>
            </a:r>
          </a:p>
        </p:txBody>
      </p:sp>
    </p:spTree>
    <p:extLst>
      <p:ext uri="{BB962C8B-B14F-4D97-AF65-F5344CB8AC3E}">
        <p14:creationId xmlns:p14="http://schemas.microsoft.com/office/powerpoint/2010/main" val="103010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=&gt; </a:t>
            </a:r>
          </a:p>
          <a:p>
            <a:pPr lvl="1"/>
            <a:r>
              <a:rPr lang="en-US" dirty="0"/>
              <a:t>arrow function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6624736" cy="2074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greeting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(name) {</a:t>
            </a:r>
          </a:p>
          <a:p>
            <a:r>
              <a:rPr lang="en-US" dirty="0">
                <a:solidFill>
                  <a:srgbClr val="002060"/>
                </a:solidFill>
              </a:rPr>
              <a:t>  console.log('Hello ' + name);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(a, b) {</a:t>
            </a:r>
          </a:p>
          <a:p>
            <a:r>
              <a:rPr lang="en-US" dirty="0">
                <a:solidFill>
                  <a:srgbClr val="002060"/>
                </a:solidFill>
              </a:rPr>
              <a:t>  return a + b;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AECC1-B88F-7772-7269-937E502A9468}"/>
              </a:ext>
            </a:extLst>
          </p:cNvPr>
          <p:cNvSpPr/>
          <p:nvPr/>
        </p:nvSpPr>
        <p:spPr>
          <a:xfrm>
            <a:off x="2195736" y="4869160"/>
            <a:ext cx="6624736" cy="1714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greeting = name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console.log('Hello ' + name);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add = (a, b)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a + b;</a:t>
            </a:r>
          </a:p>
        </p:txBody>
      </p:sp>
    </p:spTree>
    <p:extLst>
      <p:ext uri="{BB962C8B-B14F-4D97-AF65-F5344CB8AC3E}">
        <p14:creationId xmlns:p14="http://schemas.microsoft.com/office/powerpoint/2010/main" val="2491337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=&gt; </a:t>
            </a:r>
          </a:p>
          <a:p>
            <a:pPr lvl="1"/>
            <a:r>
              <a:rPr lang="en-US" dirty="0"/>
              <a:t>arrow function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32D2D-E48A-49FD-13F8-95254A89F59C}"/>
              </a:ext>
            </a:extLst>
          </p:cNvPr>
          <p:cNvSpPr/>
          <p:nvPr/>
        </p:nvSpPr>
        <p:spPr>
          <a:xfrm>
            <a:off x="2195736" y="2650902"/>
            <a:ext cx="3240360" cy="3226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Greeting()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'Jack',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.sayLater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}, 1000);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greet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Greeting();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greet.sayLater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AECC1-B88F-7772-7269-937E502A9468}"/>
              </a:ext>
            </a:extLst>
          </p:cNvPr>
          <p:cNvSpPr/>
          <p:nvPr/>
        </p:nvSpPr>
        <p:spPr>
          <a:xfrm>
            <a:off x="5652120" y="2661663"/>
            <a:ext cx="3312368" cy="3215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Greeting() 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 = 'Jack',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.sayLater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() {</a:t>
            </a:r>
          </a:p>
          <a:p>
            <a:r>
              <a:rPr lang="en-US" dirty="0">
                <a:solidFill>
                  <a:srgbClr val="002060"/>
                </a:solidFill>
              </a:rPr>
              <a:t>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</a:t>
            </a:r>
            <a:r>
              <a:rPr lang="en-US" dirty="0" err="1">
                <a:solidFill>
                  <a:srgbClr val="002060"/>
                </a:solidFill>
              </a:rPr>
              <a:t>setTimeout</a:t>
            </a:r>
            <a:r>
              <a:rPr lang="en-US" dirty="0">
                <a:solidFill>
                  <a:srgbClr val="002060"/>
                </a:solidFill>
              </a:rPr>
              <a:t>(() </a:t>
            </a:r>
            <a:r>
              <a:rPr lang="en-US" dirty="0">
                <a:solidFill>
                  <a:srgbClr val="0070C0"/>
                </a:solidFill>
              </a:rPr>
              <a:t>=&gt;</a:t>
            </a:r>
            <a:r>
              <a:rPr lang="en-US" dirty="0">
                <a:solidFill>
                  <a:srgbClr val="002060"/>
                </a:solidFill>
              </a:rPr>
              <a:t> {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console.log(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.name);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}, 1000);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greet = new Greeting();</a:t>
            </a:r>
          </a:p>
          <a:p>
            <a:r>
              <a:rPr lang="en-US" dirty="0" err="1">
                <a:solidFill>
                  <a:srgbClr val="002060"/>
                </a:solidFill>
              </a:rPr>
              <a:t>greet.sayLater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73099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Strings </a:t>
            </a:r>
          </a:p>
          <a:p>
            <a:pPr lvl="1"/>
            <a:r>
              <a:rPr lang="en-US" dirty="0"/>
              <a:t>grave accent (</a:t>
            </a:r>
            <a:r>
              <a:rPr lang="en-US" dirty="0">
                <a:solidFill>
                  <a:srgbClr val="0070C0"/>
                </a:solidFill>
              </a:rPr>
              <a:t>`…`</a:t>
            </a:r>
            <a:r>
              <a:rPr lang="en-US" dirty="0"/>
              <a:t>) [</a:t>
            </a:r>
            <a:r>
              <a:rPr lang="en-US" dirty="0">
                <a:solidFill>
                  <a:srgbClr val="FF0000"/>
                </a:solidFill>
              </a:rPr>
              <a:t>Alt+96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A4163-0F7B-1F6A-4028-288172698BB4}"/>
              </a:ext>
            </a:extLst>
          </p:cNvPr>
          <p:cNvSpPr/>
          <p:nvPr/>
        </p:nvSpPr>
        <p:spPr>
          <a:xfrm>
            <a:off x="2051720" y="2852936"/>
            <a:ext cx="6408712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car : Car = {</a:t>
            </a:r>
          </a:p>
          <a:p>
            <a:r>
              <a:rPr lang="en-US" dirty="0">
                <a:solidFill>
                  <a:srgbClr val="002060"/>
                </a:solidFill>
              </a:rPr>
              <a:t>  year: 2001, type: "Toyota", </a:t>
            </a:r>
          </a:p>
          <a:p>
            <a:r>
              <a:rPr lang="en-US" dirty="0">
                <a:solidFill>
                  <a:srgbClr val="002060"/>
                </a:solidFill>
              </a:rPr>
              <a:t>  options: {</a:t>
            </a:r>
          </a:p>
          <a:p>
            <a:r>
              <a:rPr lang="en-US" dirty="0">
                <a:solidFill>
                  <a:srgbClr val="002060"/>
                </a:solidFill>
              </a:rPr>
              <a:t>	color: "gray",</a:t>
            </a:r>
          </a:p>
          <a:p>
            <a:r>
              <a:rPr lang="en-US" dirty="0">
                <a:solidFill>
                  <a:srgbClr val="002060"/>
                </a:solidFill>
              </a:rPr>
              <a:t>	airbag: true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My car : year=${</a:t>
            </a:r>
            <a:r>
              <a:rPr lang="en-US" dirty="0" err="1">
                <a:solidFill>
                  <a:srgbClr val="002060"/>
                </a:solidFill>
              </a:rPr>
              <a:t>car.year</a:t>
            </a:r>
            <a:r>
              <a:rPr lang="en-US" dirty="0">
                <a:solidFill>
                  <a:srgbClr val="002060"/>
                </a:solidFill>
              </a:rPr>
              <a:t>}, type=${</a:t>
            </a:r>
            <a:r>
              <a:rPr lang="en-US" dirty="0" err="1">
                <a:solidFill>
                  <a:srgbClr val="002060"/>
                </a:solidFill>
              </a:rPr>
              <a:t>car.type</a:t>
            </a:r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My car : color=${</a:t>
            </a:r>
            <a:r>
              <a:rPr lang="en-US" dirty="0" err="1">
                <a:solidFill>
                  <a:srgbClr val="002060"/>
                </a:solidFill>
              </a:rPr>
              <a:t>car.options.color</a:t>
            </a:r>
            <a:r>
              <a:rPr lang="en-US" dirty="0">
                <a:solidFill>
                  <a:srgbClr val="002060"/>
                </a:solidFill>
              </a:rPr>
              <a:t>}</a:t>
            </a:r>
            <a:r>
              <a:rPr lang="en-US" dirty="0">
                <a:solidFill>
                  <a:srgbClr val="0070C0"/>
                </a:solidFill>
              </a:rPr>
              <a:t>`</a:t>
            </a:r>
            <a:r>
              <a:rPr lang="en-US" dirty="0">
                <a:solidFill>
                  <a:srgbClr val="002060"/>
                </a:solidFill>
              </a:rPr>
              <a:t>);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40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is a function declared enable asynchronous or promise based behavior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operator is used to wait for a </a:t>
            </a:r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3933056"/>
            <a:ext cx="6408712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name(param1,param2,paramN) {</a:t>
            </a:r>
          </a:p>
          <a:p>
            <a:r>
              <a:rPr lang="en-US" dirty="0">
                <a:solidFill>
                  <a:srgbClr val="002060"/>
                </a:solidFill>
              </a:rPr>
              <a:t>	statements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411F4-BCEC-00B3-9C6B-ADC8D426214F}"/>
              </a:ext>
            </a:extLst>
          </p:cNvPr>
          <p:cNvSpPr/>
          <p:nvPr/>
        </p:nvSpPr>
        <p:spPr>
          <a:xfrm>
            <a:off x="2051720" y="5410200"/>
            <a:ext cx="6408712" cy="835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[return value] =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>
                <a:solidFill>
                  <a:srgbClr val="002060"/>
                </a:solidFill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57399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callback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636912"/>
            <a:ext cx="6881968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364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callback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564904"/>
            <a:ext cx="6984776" cy="4176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doMyTask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cValue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55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r>
              <a:rPr lang="en-US" dirty="0"/>
              <a:t> object represents the eventual completion or failure of an asynchronous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4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636912"/>
            <a:ext cx="6408712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2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11B60-7066-383E-59C1-F39A2637EC17}"/>
              </a:ext>
            </a:extLst>
          </p:cNvPr>
          <p:cNvSpPr/>
          <p:nvPr/>
        </p:nvSpPr>
        <p:spPr>
          <a:xfrm>
            <a:off x="3059832" y="1772816"/>
            <a:ext cx="4824536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>
                <a:solidFill>
                  <a:srgbClr val="002060"/>
                </a:solidFill>
              </a:rPr>
              <a:t> (</a:t>
            </a:r>
            <a:r>
              <a:rPr lang="nn-NO" dirty="0">
                <a:solidFill>
                  <a:srgbClr val="0070C0"/>
                </a:solidFill>
              </a:rPr>
              <a:t>var</a:t>
            </a:r>
            <a:r>
              <a:rPr lang="nn-NO" dirty="0">
                <a:solidFill>
                  <a:srgbClr val="002060"/>
                </a:solidFill>
              </a:rPr>
              <a:t> i = 0; i &lt; 2; i++) {</a:t>
            </a:r>
          </a:p>
          <a:p>
            <a:r>
              <a:rPr lang="nn-NO" dirty="0">
                <a:solidFill>
                  <a:srgbClr val="002060"/>
                </a:solidFill>
              </a:rPr>
              <a:t>	console.log("i="+i);</a:t>
            </a:r>
          </a:p>
          <a:p>
            <a:r>
              <a:rPr lang="nn-NO" dirty="0">
                <a:solidFill>
                  <a:srgbClr val="002060"/>
                </a:solidFill>
              </a:rPr>
              <a:t>	setTimeout(function () {</a:t>
            </a:r>
          </a:p>
          <a:p>
            <a:r>
              <a:rPr lang="nn-NO" dirty="0">
                <a:solidFill>
                  <a:srgbClr val="002060"/>
                </a:solidFill>
              </a:rPr>
              <a:t>		console.log(i);</a:t>
            </a:r>
          </a:p>
          <a:p>
            <a:r>
              <a:rPr lang="nn-NO" dirty="0">
                <a:solidFill>
                  <a:srgbClr val="002060"/>
                </a:solidFill>
              </a:rPr>
              <a:t>	}, 100);</a:t>
            </a:r>
          </a:p>
          <a:p>
            <a:r>
              <a:rPr lang="nn-NO" dirty="0">
                <a:solidFill>
                  <a:srgbClr val="002060"/>
                </a:solidFill>
              </a:rPr>
              <a:t>}</a:t>
            </a:r>
          </a:p>
          <a:p>
            <a:r>
              <a:rPr lang="nn-NO" dirty="0">
                <a:solidFill>
                  <a:srgbClr val="002060"/>
                </a:solidFill>
              </a:rPr>
              <a:t>console.log("var i="+i);	//?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DB447-ABC9-F542-3B37-3CE70840E2EE}"/>
              </a:ext>
            </a:extLst>
          </p:cNvPr>
          <p:cNvSpPr/>
          <p:nvPr/>
        </p:nvSpPr>
        <p:spPr>
          <a:xfrm>
            <a:off x="3059832" y="4149080"/>
            <a:ext cx="4824536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dirty="0">
                <a:solidFill>
                  <a:srgbClr val="0070C0"/>
                </a:solidFill>
              </a:rPr>
              <a:t>for</a:t>
            </a:r>
            <a:r>
              <a:rPr lang="nn-NO" dirty="0">
                <a:solidFill>
                  <a:srgbClr val="002060"/>
                </a:solidFill>
              </a:rPr>
              <a:t> (</a:t>
            </a:r>
            <a:r>
              <a:rPr lang="nn-NO" dirty="0">
                <a:solidFill>
                  <a:srgbClr val="0070C0"/>
                </a:solidFill>
              </a:rPr>
              <a:t>let</a:t>
            </a:r>
            <a:r>
              <a:rPr lang="nn-NO" dirty="0">
                <a:solidFill>
                  <a:srgbClr val="002060"/>
                </a:solidFill>
              </a:rPr>
              <a:t> i = 0; i &lt; 2; i++) {</a:t>
            </a:r>
          </a:p>
          <a:p>
            <a:r>
              <a:rPr lang="nn-NO" dirty="0">
                <a:solidFill>
                  <a:srgbClr val="002060"/>
                </a:solidFill>
              </a:rPr>
              <a:t>	console.log("i="+i);</a:t>
            </a:r>
          </a:p>
          <a:p>
            <a:r>
              <a:rPr lang="nn-NO" dirty="0">
                <a:solidFill>
                  <a:srgbClr val="002060"/>
                </a:solidFill>
              </a:rPr>
              <a:t>	setTimeout(function () {</a:t>
            </a:r>
          </a:p>
          <a:p>
            <a:r>
              <a:rPr lang="nn-NO" dirty="0">
                <a:solidFill>
                  <a:srgbClr val="002060"/>
                </a:solidFill>
              </a:rPr>
              <a:t>		console.log(i);</a:t>
            </a:r>
          </a:p>
          <a:p>
            <a:r>
              <a:rPr lang="nn-NO" dirty="0">
                <a:solidFill>
                  <a:srgbClr val="002060"/>
                </a:solidFill>
              </a:rPr>
              <a:t>	}, 100);</a:t>
            </a:r>
          </a:p>
          <a:p>
            <a:r>
              <a:rPr lang="nn-NO" dirty="0">
                <a:solidFill>
                  <a:srgbClr val="002060"/>
                </a:solidFill>
              </a:rPr>
              <a:t>}</a:t>
            </a:r>
          </a:p>
          <a:p>
            <a:r>
              <a:rPr lang="nn-NO" dirty="0">
                <a:solidFill>
                  <a:srgbClr val="002060"/>
                </a:solidFill>
              </a:rPr>
              <a:t>console.log("let i="+i);	//ERROR</a:t>
            </a:r>
          </a:p>
        </p:txBody>
      </p:sp>
    </p:spTree>
    <p:extLst>
      <p:ext uri="{BB962C8B-B14F-4D97-AF65-F5344CB8AC3E}">
        <p14:creationId xmlns:p14="http://schemas.microsoft.com/office/powerpoint/2010/main" val="7997225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08920"/>
            <a:ext cx="6408712" cy="3569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doMyProm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37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08920"/>
            <a:ext cx="6408712" cy="3569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doMyProcess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783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2780928"/>
            <a:ext cx="640871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doMyAsync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288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async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await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Promise </a:t>
            </a:r>
          </a:p>
          <a:p>
            <a:pPr lvl="2"/>
            <a:r>
              <a:rPr lang="en-US" dirty="0"/>
              <a:t>parallel task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B6D11-8243-FDDC-68A2-E67B1AC47F24}"/>
              </a:ext>
            </a:extLst>
          </p:cNvPr>
          <p:cNvSpPr/>
          <p:nvPr/>
        </p:nvSpPr>
        <p:spPr>
          <a:xfrm>
            <a:off x="2051720" y="3356992"/>
            <a:ext cx="6408712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doParallel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doPromC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)])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taskB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taskC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6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type guard is a function that allows you to narrow the type of an object to a more specific one by performing certain checks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typeof</a:t>
            </a:r>
            <a:r>
              <a:rPr lang="en-US" dirty="0"/>
              <a:t> only returns one of the following: “string”, “number”, “</a:t>
            </a:r>
            <a:r>
              <a:rPr lang="en-US" dirty="0" err="1"/>
              <a:t>bigint</a:t>
            </a:r>
            <a:r>
              <a:rPr lang="en-US" dirty="0"/>
              <a:t>”,“</a:t>
            </a:r>
            <a:r>
              <a:rPr lang="en-US" dirty="0" err="1"/>
              <a:t>boolean</a:t>
            </a:r>
            <a:r>
              <a:rPr lang="en-US" dirty="0"/>
              <a:t>”, “symbol”, “undefined”, “object”, “function”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411760" y="4149080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 90 === “number”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 “</a:t>
            </a:r>
            <a:r>
              <a:rPr lang="en-US" dirty="0" err="1">
                <a:solidFill>
                  <a:srgbClr val="002060"/>
                </a:solidFill>
              </a:rPr>
              <a:t>abc</a:t>
            </a:r>
            <a:r>
              <a:rPr lang="en-US" dirty="0">
                <a:solidFill>
                  <a:srgbClr val="002060"/>
                </a:solidFill>
              </a:rPr>
              <a:t>” === “string”</a:t>
            </a:r>
          </a:p>
        </p:txBody>
      </p:sp>
    </p:spTree>
    <p:extLst>
      <p:ext uri="{BB962C8B-B14F-4D97-AF65-F5344CB8AC3E}">
        <p14:creationId xmlns:p14="http://schemas.microsoft.com/office/powerpoint/2010/main" val="40920747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typeof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23D03-297C-3BD7-BD67-0B7BAC5C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50880"/>
              </p:ext>
            </p:extLst>
          </p:nvPr>
        </p:nvGraphicFramePr>
        <p:xfrm>
          <a:off x="2267744" y="2430780"/>
          <a:ext cx="5112568" cy="3657600"/>
        </p:xfrm>
        <a:graphic>
          <a:graphicData uri="http://schemas.openxmlformats.org/drawingml/2006/table">
            <a:tbl>
              <a:tblPr/>
              <a:tblGrid>
                <a:gridCol w="1683916">
                  <a:extLst>
                    <a:ext uri="{9D8B030D-6E8A-4147-A177-3AD203B41FA5}">
                      <a16:colId xmlns:a16="http://schemas.microsoft.com/office/drawing/2014/main" val="827733808"/>
                    </a:ext>
                  </a:extLst>
                </a:gridCol>
                <a:gridCol w="3428652">
                  <a:extLst>
                    <a:ext uri="{9D8B030D-6E8A-4147-A177-3AD203B41FA5}">
                      <a16:colId xmlns:a16="http://schemas.microsoft.com/office/drawing/2014/main" val="171490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Predicate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2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s === "string"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1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n === "number"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44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b === "boolean"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325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undefined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typeof undefined === "undefined"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3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typeof</a:t>
                      </a:r>
                      <a:r>
                        <a:rPr lang="en-US" dirty="0">
                          <a:effectLst/>
                        </a:rPr>
                        <a:t> f === "function"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5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Array.isArray</a:t>
                      </a:r>
                      <a:r>
                        <a:rPr lang="en-US" dirty="0">
                          <a:effectLst/>
                        </a:rPr>
                        <a:t>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3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=== "object"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8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bigint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=== "</a:t>
                      </a:r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07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 === "symbol"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068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instanceof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/>
              <a:t> checks whether an object is of a specific type or not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/>
              <a:t> does not work with interfaces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411760" y="4149080"/>
            <a:ext cx="4824536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Date() </a:t>
            </a:r>
            <a:r>
              <a:rPr lang="en-US" dirty="0" err="1">
                <a:solidFill>
                  <a:srgbClr val="0070C0"/>
                </a:solidFill>
              </a:rPr>
              <a:t>instanceof</a:t>
            </a:r>
            <a:r>
              <a:rPr lang="en-US" dirty="0">
                <a:solidFill>
                  <a:srgbClr val="002060"/>
                </a:solidFill>
              </a:rPr>
              <a:t> Date ===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019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r>
              <a:rPr lang="en-US" dirty="0"/>
              <a:t>A type predicate is a return type of a function to defined as user-defined type guard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267744" y="3463280"/>
            <a:ext cx="4824536" cy="176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Book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author: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publisher?: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8592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1ADFE-181E-B6C5-45C7-67BDB775E74C}"/>
              </a:ext>
            </a:extLst>
          </p:cNvPr>
          <p:cNvSpPr/>
          <p:nvPr/>
        </p:nvSpPr>
        <p:spPr>
          <a:xfrm>
            <a:off x="2046516" y="2265784"/>
            <a:ext cx="6887172" cy="145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 </a:t>
            </a: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 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"id")</a:t>
            </a:r>
          </a:p>
          <a:p>
            <a:r>
              <a:rPr lang="en-US" dirty="0">
                <a:solidFill>
                  <a:srgbClr val="002060"/>
                </a:solidFill>
              </a:rPr>
              <a:t>	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"author");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83A2-7D12-A899-5E39-6D3A3A1E2E0A}"/>
              </a:ext>
            </a:extLst>
          </p:cNvPr>
          <p:cNvSpPr/>
          <p:nvPr/>
        </p:nvSpPr>
        <p:spPr>
          <a:xfrm>
            <a:off x="2046516" y="4293096"/>
            <a:ext cx="6887172" cy="2290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 </a:t>
            </a:r>
            <a:r>
              <a:rPr lang="en-US" dirty="0">
                <a:solidFill>
                  <a:srgbClr val="0070C0"/>
                </a:solidFill>
              </a:rPr>
              <a:t>is</a:t>
            </a:r>
            <a:r>
              <a:rPr lang="en-US" dirty="0">
                <a:solidFill>
                  <a:srgbClr val="002060"/>
                </a:solidFill>
              </a:rPr>
              <a:t> 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"id")</a:t>
            </a:r>
          </a:p>
          <a:p>
            <a:r>
              <a:rPr lang="en-US" dirty="0">
                <a:solidFill>
                  <a:srgbClr val="002060"/>
                </a:solidFill>
              </a:rPr>
              <a:t> 	&amp;&amp; 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"number“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"author") </a:t>
            </a:r>
          </a:p>
          <a:p>
            <a:r>
              <a:rPr lang="en-US" dirty="0">
                <a:solidFill>
                  <a:srgbClr val="002060"/>
                </a:solidFill>
              </a:rPr>
              <a:t>	&amp;&amp; 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2060"/>
                </a:solidFill>
              </a:rPr>
              <a:t>//ERROR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24E64FC-9B94-12D0-1E15-EC8474D7F0B9}"/>
              </a:ext>
            </a:extLst>
          </p:cNvPr>
          <p:cNvSpPr/>
          <p:nvPr/>
        </p:nvSpPr>
        <p:spPr>
          <a:xfrm>
            <a:off x="4860032" y="3891210"/>
            <a:ext cx="432048" cy="257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classification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0C303-4B62-A990-16FE-74D63829A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85" y="2348880"/>
            <a:ext cx="571579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predicates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83A2-7D12-A899-5E39-6D3A3A1E2E0A}"/>
              </a:ext>
            </a:extLst>
          </p:cNvPr>
          <p:cNvSpPr/>
          <p:nvPr/>
        </p:nvSpPr>
        <p:spPr>
          <a:xfrm>
            <a:off x="2046516" y="2204864"/>
            <a:ext cx="688717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2060"/>
                </a:solidFill>
              </a:rPr>
              <a:t>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(element,  ["id", "author"])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"number"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D6DE4-5352-9592-947E-93E77D6DFE85}"/>
              </a:ext>
            </a:extLst>
          </p:cNvPr>
          <p:cNvSpPr/>
          <p:nvPr/>
        </p:nvSpPr>
        <p:spPr>
          <a:xfrm>
            <a:off x="2051720" y="3933056"/>
            <a:ext cx="6887172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 =  &lt;T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&gt; (</a:t>
            </a:r>
          </a:p>
          <a:p>
            <a:r>
              <a:rPr lang="en-US" dirty="0">
                <a:solidFill>
                  <a:srgbClr val="002060"/>
                </a:solidFill>
              </a:rPr>
              <a:t>	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, </a:t>
            </a:r>
          </a:p>
          <a:p>
            <a:r>
              <a:rPr lang="en-US" dirty="0">
                <a:solidFill>
                  <a:srgbClr val="002060"/>
                </a:solidFill>
              </a:rPr>
              <a:t>	attributes: T[]</a:t>
            </a:r>
          </a:p>
          <a:p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Record</a:t>
            </a:r>
            <a:r>
              <a:rPr lang="en-US" dirty="0">
                <a:solidFill>
                  <a:srgbClr val="002060"/>
                </a:solidFill>
              </a:rPr>
              <a:t>&lt;T,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&gt;  =&gt; {</a:t>
            </a:r>
          </a:p>
          <a:p>
            <a:r>
              <a:rPr lang="en-US" dirty="0">
                <a:solidFill>
                  <a:srgbClr val="002060"/>
                </a:solidFill>
              </a:rPr>
              <a:t>	if(element ===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>
                <a:solidFill>
                  <a:srgbClr val="002060"/>
                </a:solidFill>
              </a:rPr>
              <a:t> || element ===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attributes.every</a:t>
            </a:r>
            <a:r>
              <a:rPr lang="en-US" dirty="0">
                <a:solidFill>
                  <a:srgbClr val="002060"/>
                </a:solidFill>
              </a:rPr>
              <a:t>((attribute) =&gt; 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Object.prototype.hasOwnProperty.call</a:t>
            </a:r>
            <a:r>
              <a:rPr lang="en-US" dirty="0">
                <a:solidFill>
                  <a:srgbClr val="002060"/>
                </a:solidFill>
              </a:rPr>
              <a:t>(element, attribute);</a:t>
            </a:r>
          </a:p>
          <a:p>
            <a:r>
              <a:rPr lang="en-US" dirty="0">
                <a:solidFill>
                  <a:srgbClr val="002060"/>
                </a:solidFill>
              </a:rPr>
              <a:t>	);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8568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is a way to create a group of related variables, functions, classes and interfaces</a:t>
            </a:r>
          </a:p>
          <a:p>
            <a:pPr lvl="1"/>
            <a:r>
              <a:rPr lang="en-US" dirty="0"/>
              <a:t>Internal module</a:t>
            </a:r>
          </a:p>
          <a:p>
            <a:pPr lvl="1"/>
            <a:r>
              <a:rPr lang="en-US" dirty="0"/>
              <a:t>External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235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Module</a:t>
            </a:r>
          </a:p>
          <a:p>
            <a:pPr lvl="1"/>
            <a:r>
              <a:rPr lang="en-US" dirty="0"/>
              <a:t>Logical grouping of classes, interfaces, functions, variables into a single unit and can be exported to another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195736" y="3573016"/>
            <a:ext cx="688717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export interface</a:t>
            </a:r>
            <a:r>
              <a:rPr lang="en-US" dirty="0">
                <a:solidFill>
                  <a:srgbClr val="002060"/>
                </a:solidFill>
              </a:rPr>
              <a:t> Book {</a:t>
            </a:r>
          </a:p>
          <a:p>
            <a:r>
              <a:rPr lang="en-US" dirty="0">
                <a:solidFill>
                  <a:srgbClr val="002060"/>
                </a:solidFill>
              </a:rPr>
              <a:t>	id: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author: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publisher?: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export const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= (element: </a:t>
            </a:r>
            <a:r>
              <a:rPr lang="en-US" dirty="0">
                <a:solidFill>
                  <a:srgbClr val="0070C0"/>
                </a:solidFill>
              </a:rPr>
              <a:t>unknown</a:t>
            </a:r>
            <a:r>
              <a:rPr lang="en-US" dirty="0">
                <a:solidFill>
                  <a:srgbClr val="002060"/>
                </a:solidFill>
              </a:rPr>
              <a:t>) : element</a:t>
            </a:r>
            <a:r>
              <a:rPr lang="en-US" dirty="0">
                <a:solidFill>
                  <a:srgbClr val="0070C0"/>
                </a:solidFill>
              </a:rPr>
              <a:t> is </a:t>
            </a:r>
            <a:r>
              <a:rPr lang="en-US" dirty="0">
                <a:solidFill>
                  <a:srgbClr val="002060"/>
                </a:solidFill>
              </a:rPr>
              <a:t>Book  =&gt;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hasAttributes</a:t>
            </a:r>
            <a:r>
              <a:rPr lang="en-US" dirty="0">
                <a:solidFill>
                  <a:srgbClr val="002060"/>
                </a:solidFill>
              </a:rPr>
              <a:t>(element,  ["id", "author"])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element.id === "number" &amp;&amp;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typeof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element.author</a:t>
            </a:r>
            <a:r>
              <a:rPr lang="en-US" dirty="0">
                <a:solidFill>
                  <a:srgbClr val="002060"/>
                </a:solidFill>
              </a:rPr>
              <a:t> === "string";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1698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Module</a:t>
            </a:r>
          </a:p>
          <a:p>
            <a:pPr lvl="1"/>
            <a:r>
              <a:rPr lang="en-US" dirty="0"/>
              <a:t>Known as a module is used to specify the load dependencies between the multiple external java script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3536032"/>
            <a:ext cx="6887172" cy="2845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2060"/>
                </a:solidFill>
              </a:rPr>
              <a:t> { Book, 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 }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 "./library";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b1 : Book = { id: 100, author: "Stephen King"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b2 = { id: 100, publisher: "The Shining" };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b3 = {	id: 300, author: "Agatha Christie" 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console.log(“b1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(b1));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console.log(“b2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(b2));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console.log(“b3 is book",</a:t>
            </a:r>
            <a:r>
              <a:rPr lang="en-US" dirty="0" err="1">
                <a:solidFill>
                  <a:srgbClr val="002060"/>
                </a:solidFill>
              </a:rPr>
              <a:t>isBook</a:t>
            </a:r>
            <a:r>
              <a:rPr lang="en-US" dirty="0">
                <a:solidFill>
                  <a:srgbClr val="002060"/>
                </a:solidFill>
              </a:rPr>
              <a:t>(b3));</a:t>
            </a:r>
          </a:p>
        </p:txBody>
      </p:sp>
    </p:spTree>
    <p:extLst>
      <p:ext uri="{BB962C8B-B14F-4D97-AF65-F5344CB8AC3E}">
        <p14:creationId xmlns:p14="http://schemas.microsoft.com/office/powerpoint/2010/main" val="24845424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Brand-new of module to organize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2780928"/>
            <a:ext cx="6887172" cy="3960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namespace</a:t>
            </a:r>
            <a:r>
              <a:rPr lang="en-US" dirty="0">
                <a:solidFill>
                  <a:srgbClr val="002060"/>
                </a:solidFill>
              </a:rPr>
              <a:t> Shapes {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area():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Triangle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w: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private h: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{}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area()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0.5*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.w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.h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export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2060"/>
                </a:solidFill>
              </a:rPr>
              <a:t> Square </a:t>
            </a:r>
            <a:r>
              <a:rPr lang="en-US" dirty="0">
                <a:solidFill>
                  <a:srgbClr val="0070C0"/>
                </a:solidFill>
              </a:rPr>
              <a:t>implements</a:t>
            </a:r>
            <a:r>
              <a:rPr lang="en-US" dirty="0">
                <a:solidFill>
                  <a:srgbClr val="002060"/>
                </a:solidFill>
              </a:rPr>
              <a:t> Shape {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constructor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w: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>
                <a:solidFill>
                  <a:srgbClr val="002060"/>
                </a:solidFill>
              </a:rPr>
              <a:t> h: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) { }</a:t>
            </a:r>
          </a:p>
          <a:p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2060"/>
                </a:solidFill>
              </a:rPr>
              <a:t> area() :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2060"/>
                </a:solidFill>
              </a:rPr>
              <a:t> {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.w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this</a:t>
            </a:r>
            <a:r>
              <a:rPr lang="en-US" dirty="0" err="1">
                <a:solidFill>
                  <a:srgbClr val="002060"/>
                </a:solidFill>
              </a:rPr>
              <a:t>.h</a:t>
            </a:r>
            <a:r>
              <a:rPr lang="en-US" dirty="0">
                <a:solidFill>
                  <a:srgbClr val="002060"/>
                </a:solidFill>
              </a:rPr>
              <a:t>; }</a:t>
            </a:r>
          </a:p>
          <a:p>
            <a:r>
              <a:rPr lang="en-US" dirty="0">
                <a:solidFill>
                  <a:srgbClr val="002060"/>
                </a:solidFill>
              </a:rPr>
              <a:t>	}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970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DE178-AABE-1546-3249-081CF4D9D129}"/>
              </a:ext>
            </a:extLst>
          </p:cNvPr>
          <p:cNvSpPr/>
          <p:nvPr/>
        </p:nvSpPr>
        <p:spPr>
          <a:xfrm>
            <a:off x="2051720" y="2780928"/>
            <a:ext cx="6887172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import</a:t>
            </a:r>
            <a:r>
              <a:rPr lang="en-US" dirty="0">
                <a:solidFill>
                  <a:srgbClr val="002060"/>
                </a:solidFill>
              </a:rPr>
              <a:t> { Shapes }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>
                <a:solidFill>
                  <a:srgbClr val="002060"/>
                </a:solidFill>
              </a:rPr>
              <a:t> "./shapes";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s1 : </a:t>
            </a:r>
            <a:r>
              <a:rPr lang="en-US" dirty="0" err="1">
                <a:solidFill>
                  <a:srgbClr val="002060"/>
                </a:solidFill>
              </a:rPr>
              <a:t>Shapes.Shape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Shapes.Triangle</a:t>
            </a:r>
            <a:r>
              <a:rPr lang="en-US" dirty="0">
                <a:solidFill>
                  <a:srgbClr val="002060"/>
                </a:solidFill>
              </a:rPr>
              <a:t>(10,20);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>
                <a:solidFill>
                  <a:srgbClr val="002060"/>
                </a:solidFill>
              </a:rPr>
              <a:t> s2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Shapes.Square</a:t>
            </a:r>
            <a:r>
              <a:rPr lang="en-US" dirty="0">
                <a:solidFill>
                  <a:srgbClr val="002060"/>
                </a:solidFill>
              </a:rPr>
              <a:t>(10,20);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console.log(s1.area());</a:t>
            </a:r>
          </a:p>
          <a:p>
            <a:r>
              <a:rPr lang="en-US" dirty="0">
                <a:solidFill>
                  <a:srgbClr val="002060"/>
                </a:solidFill>
              </a:rPr>
              <a:t>console.log(s2.area());</a:t>
            </a:r>
          </a:p>
        </p:txBody>
      </p:sp>
    </p:spTree>
    <p:extLst>
      <p:ext uri="{BB962C8B-B14F-4D97-AF65-F5344CB8AC3E}">
        <p14:creationId xmlns:p14="http://schemas.microsoft.com/office/powerpoint/2010/main" val="1482353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https://www.w3schools.com/typescript/index.php</a:t>
            </a:r>
            <a:endParaRPr lang="en-US" dirty="0"/>
          </a:p>
          <a:p>
            <a:r>
              <a:rPr lang="en-US" dirty="0">
                <a:hlinkClick r:id="rId4"/>
              </a:rPr>
              <a:t>https://www.typescriptlang.org/docs/</a:t>
            </a:r>
            <a:endParaRPr lang="en-US" dirty="0"/>
          </a:p>
          <a:p>
            <a:r>
              <a:rPr lang="en-US" dirty="0">
                <a:hlinkClick r:id="rId5"/>
              </a:rPr>
              <a:t>https://www.tektutorialshub.com/typescript/</a:t>
            </a:r>
            <a:endParaRPr lang="en-US" dirty="0"/>
          </a:p>
          <a:p>
            <a:r>
              <a:rPr lang="en-US" dirty="0">
                <a:hlinkClick r:id="rId6"/>
              </a:rPr>
              <a:t>https://www.typescriptlang.org/docs/handbook/declaration-files/do-s-and-don-ts.html</a:t>
            </a:r>
            <a:endParaRPr lang="en-US" dirty="0"/>
          </a:p>
          <a:p>
            <a:r>
              <a:rPr lang="en-US" dirty="0">
                <a:hlinkClick r:id="rId7"/>
              </a:rPr>
              <a:t>https://www.tutorialspoint.com/typescript/typescript_overview.htm</a:t>
            </a:r>
            <a:endParaRPr lang="en-US" dirty="0"/>
          </a:p>
          <a:p>
            <a:r>
              <a:rPr lang="en-US" dirty="0">
                <a:hlinkClick r:id="rId8"/>
              </a:rPr>
              <a:t>https://www.tutorialsteacher.com/typescript</a:t>
            </a:r>
            <a:endParaRPr lang="en-US" dirty="0"/>
          </a:p>
          <a:p>
            <a:r>
              <a:rPr lang="en-US" dirty="0">
                <a:hlinkClick r:id="rId9"/>
              </a:rPr>
              <a:t>https://www.javatpoint.com/typescript-tutorial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73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2890</TotalTime>
  <Words>7912</Words>
  <Application>Microsoft Office PowerPoint</Application>
  <PresentationFormat>On-screen Show (4:3)</PresentationFormat>
  <Paragraphs>1392</Paragraphs>
  <Slides>97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9" baseType="lpstr">
      <vt:lpstr>-apple-system</vt:lpstr>
      <vt:lpstr>Arial</vt:lpstr>
      <vt:lpstr>Calibri</vt:lpstr>
      <vt:lpstr>Consolas</vt:lpstr>
      <vt:lpstr>Georgia</vt:lpstr>
      <vt:lpstr>Gill Sans MT</vt:lpstr>
      <vt:lpstr>inter-regular</vt:lpstr>
      <vt:lpstr>Nunito</vt:lpstr>
      <vt:lpstr>Times New Roman</vt:lpstr>
      <vt:lpstr>Verdana</vt:lpstr>
      <vt:lpstr>Wingdings 2</vt:lpstr>
      <vt:lpstr>Solstice</vt:lpstr>
      <vt:lpstr>Introduction to TypeScript</vt:lpstr>
      <vt:lpstr>Agenda</vt:lpstr>
      <vt:lpstr>What is TypeScript</vt:lpstr>
      <vt:lpstr>TypeScript</vt:lpstr>
      <vt:lpstr>TypeScript</vt:lpstr>
      <vt:lpstr>Static Type Checking</vt:lpstr>
      <vt:lpstr>Variable</vt:lpstr>
      <vt:lpstr>Variable</vt:lpstr>
      <vt:lpstr>Data Type</vt:lpstr>
      <vt:lpstr>Data Type</vt:lpstr>
      <vt:lpstr>Data Type</vt:lpstr>
      <vt:lpstr>Data Type</vt:lpstr>
      <vt:lpstr>Data Type</vt:lpstr>
      <vt:lpstr>Data Type</vt:lpstr>
      <vt:lpstr>Data Type</vt:lpstr>
      <vt:lpstr>Casting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Special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Defining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Utility Type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Operator</vt:lpstr>
      <vt:lpstr>Type Guard</vt:lpstr>
      <vt:lpstr>Type Guard</vt:lpstr>
      <vt:lpstr>Type Guard</vt:lpstr>
      <vt:lpstr>Type Guard</vt:lpstr>
      <vt:lpstr>Type Guard</vt:lpstr>
      <vt:lpstr>Type Guard</vt:lpstr>
      <vt:lpstr>Type Guard</vt:lpstr>
      <vt:lpstr>Module</vt:lpstr>
      <vt:lpstr>Module</vt:lpstr>
      <vt:lpstr>Module</vt:lpstr>
      <vt:lpstr>Module</vt:lpstr>
      <vt:lpstr>Module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371</cp:revision>
  <dcterms:created xsi:type="dcterms:W3CDTF">2014-11-15T08:14:00Z</dcterms:created>
  <dcterms:modified xsi:type="dcterms:W3CDTF">2022-11-23T05:05:35Z</dcterms:modified>
</cp:coreProperties>
</file>