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1" r:id="rId9"/>
    <p:sldId id="262" r:id="rId10"/>
    <p:sldId id="263" r:id="rId11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Apple SD 산돌고딕 Neo 옅은체"/>
      </a:defRPr>
    </a:lvl1pPr>
    <a:lvl2pPr indent="228600" algn="ctr" defTabSz="584200">
      <a:defRPr sz="3600">
        <a:latin typeface="+mn-lt"/>
        <a:ea typeface="+mn-ea"/>
        <a:cs typeface="+mn-cs"/>
        <a:sym typeface="Apple SD 산돌고딕 Neo 옅은체"/>
      </a:defRPr>
    </a:lvl2pPr>
    <a:lvl3pPr indent="457200" algn="ctr" defTabSz="584200">
      <a:defRPr sz="3600">
        <a:latin typeface="+mn-lt"/>
        <a:ea typeface="+mn-ea"/>
        <a:cs typeface="+mn-cs"/>
        <a:sym typeface="Apple SD 산돌고딕 Neo 옅은체"/>
      </a:defRPr>
    </a:lvl3pPr>
    <a:lvl4pPr indent="685800" algn="ctr" defTabSz="584200">
      <a:defRPr sz="3600">
        <a:latin typeface="+mn-lt"/>
        <a:ea typeface="+mn-ea"/>
        <a:cs typeface="+mn-cs"/>
        <a:sym typeface="Apple SD 산돌고딕 Neo 옅은체"/>
      </a:defRPr>
    </a:lvl4pPr>
    <a:lvl5pPr indent="914400" algn="ctr" defTabSz="584200">
      <a:defRPr sz="3600">
        <a:latin typeface="+mn-lt"/>
        <a:ea typeface="+mn-ea"/>
        <a:cs typeface="+mn-cs"/>
        <a:sym typeface="Apple SD 산돌고딕 Neo 옅은체"/>
      </a:defRPr>
    </a:lvl5pPr>
    <a:lvl6pPr indent="1143000" algn="ctr" defTabSz="584200">
      <a:defRPr sz="3600">
        <a:latin typeface="+mn-lt"/>
        <a:ea typeface="+mn-ea"/>
        <a:cs typeface="+mn-cs"/>
        <a:sym typeface="Apple SD 산돌고딕 Neo 옅은체"/>
      </a:defRPr>
    </a:lvl6pPr>
    <a:lvl7pPr indent="1371600" algn="ctr" defTabSz="584200">
      <a:defRPr sz="3600">
        <a:latin typeface="+mn-lt"/>
        <a:ea typeface="+mn-ea"/>
        <a:cs typeface="+mn-cs"/>
        <a:sym typeface="Apple SD 산돌고딕 Neo 옅은체"/>
      </a:defRPr>
    </a:lvl7pPr>
    <a:lvl8pPr indent="1600200" algn="ctr" defTabSz="584200">
      <a:defRPr sz="3600">
        <a:latin typeface="+mn-lt"/>
        <a:ea typeface="+mn-ea"/>
        <a:cs typeface="+mn-cs"/>
        <a:sym typeface="Apple SD 산돌고딕 Neo 옅은체"/>
      </a:defRPr>
    </a:lvl8pPr>
    <a:lvl9pPr indent="1828800" algn="ctr" defTabSz="584200">
      <a:defRPr sz="3600">
        <a:latin typeface="+mn-lt"/>
        <a:ea typeface="+mn-ea"/>
        <a:cs typeface="+mn-cs"/>
        <a:sym typeface="Apple SD 산돌고딕 Neo 옅은체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Apple SD 산돌고딕 Neo 일반체"/>
          <a:ea typeface="Apple SD 산돌고딕 Neo 일반체"/>
          <a:cs typeface="Apple SD 산돌고딕 Neo 일반체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pple SD 산돌고딕 Neo 일반체"/>
          <a:ea typeface="Apple SD 산돌고딕 Neo 일반체"/>
          <a:cs typeface="Apple SD 산돌고딕 Neo 일반체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pple SD 산돌고딕 Neo 일반체"/>
          <a:ea typeface="Apple SD 산돌고딕 Neo 일반체"/>
          <a:cs typeface="Apple SD 산돌고딕 Neo 일반체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-1648" y="-96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83913696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제목 텍스트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본문 첫 번째 줄</a:t>
            </a:r>
          </a:p>
          <a:p>
            <a:pPr lvl="1">
              <a:defRPr sz="1800"/>
            </a:pPr>
            <a:r>
              <a:rPr sz="3200"/>
              <a:t>본문 두 번째 줄</a:t>
            </a:r>
          </a:p>
          <a:p>
            <a:pPr lvl="2">
              <a:defRPr sz="1800"/>
            </a:pPr>
            <a:r>
              <a:rPr sz="3200"/>
              <a:t>본문 세 번째 줄</a:t>
            </a:r>
          </a:p>
          <a:p>
            <a:pPr lvl="3">
              <a:defRPr sz="1800"/>
            </a:pPr>
            <a:r>
              <a:rPr sz="3200"/>
              <a:t>본문 네 번째 줄</a:t>
            </a:r>
          </a:p>
          <a:p>
            <a:pPr lvl="4">
              <a:defRPr sz="1800"/>
            </a:pPr>
            <a:r>
              <a:rPr sz="3200"/>
              <a:t>본문 다섯번째 줄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제목 텍스트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본문 첫 번째 줄</a:t>
            </a:r>
          </a:p>
          <a:p>
            <a:pPr lvl="1">
              <a:defRPr sz="1800"/>
            </a:pPr>
            <a:r>
              <a:rPr sz="3200"/>
              <a:t>본문 두 번째 줄</a:t>
            </a:r>
          </a:p>
          <a:p>
            <a:pPr lvl="2">
              <a:defRPr sz="1800"/>
            </a:pPr>
            <a:r>
              <a:rPr sz="3200"/>
              <a:t>본문 세 번째 줄</a:t>
            </a:r>
          </a:p>
          <a:p>
            <a:pPr lvl="3">
              <a:defRPr sz="1800"/>
            </a:pPr>
            <a:r>
              <a:rPr sz="3200"/>
              <a:t>본문 네 번째 줄</a:t>
            </a:r>
          </a:p>
          <a:p>
            <a:pPr lvl="4">
              <a:defRPr sz="1800"/>
            </a:pPr>
            <a:r>
              <a:rPr sz="3200"/>
              <a:t>본문 다섯번째 줄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중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제목 텍스트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제목 텍스트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본문 첫 번째 줄</a:t>
            </a:r>
          </a:p>
          <a:p>
            <a:pPr lvl="1">
              <a:defRPr sz="1800"/>
            </a:pPr>
            <a:r>
              <a:rPr sz="3200"/>
              <a:t>본문 두 번째 줄</a:t>
            </a:r>
          </a:p>
          <a:p>
            <a:pPr lvl="2">
              <a:defRPr sz="1800"/>
            </a:pPr>
            <a:r>
              <a:rPr sz="3200"/>
              <a:t>본문 세 번째 줄</a:t>
            </a:r>
          </a:p>
          <a:p>
            <a:pPr lvl="3">
              <a:defRPr sz="1800"/>
            </a:pPr>
            <a:r>
              <a:rPr sz="3200"/>
              <a:t>본문 네 번째 줄</a:t>
            </a:r>
          </a:p>
          <a:p>
            <a:pPr lvl="4">
              <a:defRPr sz="1800"/>
            </a:pPr>
            <a:r>
              <a:rPr sz="3200"/>
              <a:t>본문 다섯번째 줄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제목 텍스트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제목 텍스트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본문 첫 번째 줄</a:t>
            </a:r>
          </a:p>
          <a:p>
            <a:pPr lvl="1">
              <a:defRPr sz="1800"/>
            </a:pPr>
            <a:r>
              <a:rPr sz="3600"/>
              <a:t>본문 두 번째 줄</a:t>
            </a:r>
          </a:p>
          <a:p>
            <a:pPr lvl="2">
              <a:defRPr sz="1800"/>
            </a:pPr>
            <a:r>
              <a:rPr sz="3600"/>
              <a:t>본문 세 번째 줄</a:t>
            </a:r>
          </a:p>
          <a:p>
            <a:pPr lvl="3">
              <a:defRPr sz="1800"/>
            </a:pPr>
            <a:r>
              <a:rPr sz="3600"/>
              <a:t>본문 네 번째 줄</a:t>
            </a:r>
          </a:p>
          <a:p>
            <a:pPr lvl="4">
              <a:defRPr sz="1800"/>
            </a:pPr>
            <a:r>
              <a:rPr sz="3600"/>
              <a:t>본문 다섯번째 줄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제목 텍스트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본문 첫 번째 줄</a:t>
            </a:r>
          </a:p>
          <a:p>
            <a:pPr lvl="1">
              <a:defRPr sz="1800"/>
            </a:pPr>
            <a:r>
              <a:rPr sz="2800"/>
              <a:t>본문 두 번째 줄</a:t>
            </a:r>
          </a:p>
          <a:p>
            <a:pPr lvl="2">
              <a:defRPr sz="1800"/>
            </a:pPr>
            <a:r>
              <a:rPr sz="2800"/>
              <a:t>본문 세 번째 줄</a:t>
            </a:r>
          </a:p>
          <a:p>
            <a:pPr lvl="3">
              <a:defRPr sz="1800"/>
            </a:pPr>
            <a:r>
              <a:rPr sz="2800"/>
              <a:t>본문 네 번째 줄</a:t>
            </a:r>
          </a:p>
          <a:p>
            <a:pPr lvl="4">
              <a:defRPr sz="1800"/>
            </a:pPr>
            <a:r>
              <a:rPr sz="2800"/>
              <a:t>본문 다섯번째 줄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본문 첫 번째 줄</a:t>
            </a:r>
          </a:p>
          <a:p>
            <a:pPr lvl="1">
              <a:defRPr sz="1800"/>
            </a:pPr>
            <a:r>
              <a:rPr sz="3600"/>
              <a:t>본문 두 번째 줄</a:t>
            </a:r>
          </a:p>
          <a:p>
            <a:pPr lvl="2">
              <a:defRPr sz="1800"/>
            </a:pPr>
            <a:r>
              <a:rPr sz="3600"/>
              <a:t>본문 세 번째 줄</a:t>
            </a:r>
          </a:p>
          <a:p>
            <a:pPr lvl="3">
              <a:defRPr sz="1800"/>
            </a:pPr>
            <a:r>
              <a:rPr sz="3600"/>
              <a:t>본문 네 번째 줄</a:t>
            </a:r>
          </a:p>
          <a:p>
            <a:pPr lvl="4">
              <a:defRPr sz="1800"/>
            </a:pPr>
            <a:r>
              <a:rPr sz="3600"/>
              <a:t>본문 다섯번째 줄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8000"/>
              <a:t>제목 텍스트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600"/>
              <a:t>본문 첫 번째 줄</a:t>
            </a:r>
          </a:p>
          <a:p>
            <a:pPr lvl="1">
              <a:defRPr sz="1800"/>
            </a:pPr>
            <a:r>
              <a:rPr sz="3600"/>
              <a:t>본문 두 번째 줄</a:t>
            </a:r>
          </a:p>
          <a:p>
            <a:pPr lvl="2">
              <a:defRPr sz="1800"/>
            </a:pPr>
            <a:r>
              <a:rPr sz="3600"/>
              <a:t>본문 세 번째 줄</a:t>
            </a:r>
          </a:p>
          <a:p>
            <a:pPr lvl="3">
              <a:defRPr sz="1800"/>
            </a:pPr>
            <a:r>
              <a:rPr sz="3600"/>
              <a:t>본문 네 번째 줄</a:t>
            </a:r>
          </a:p>
          <a:p>
            <a:pPr lvl="4">
              <a:defRPr sz="1800"/>
            </a:pPr>
            <a:r>
              <a:rPr sz="3600"/>
              <a:t>본문 다섯번째 줄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p14="http://schemas.microsoft.com/office/powerpoint/2010/main" spd="med"/>
  <p:txStyles>
    <p:titleStyle>
      <a:lvl1pPr algn="ctr" defTabSz="584200">
        <a:defRPr sz="8000">
          <a:latin typeface="+mn-lt"/>
          <a:ea typeface="+mn-ea"/>
          <a:cs typeface="+mn-cs"/>
          <a:sym typeface="Apple SD 산돌고딕 Neo 옅은체"/>
        </a:defRPr>
      </a:lvl1pPr>
      <a:lvl2pPr indent="228600" algn="ctr" defTabSz="584200">
        <a:defRPr sz="8000">
          <a:latin typeface="+mn-lt"/>
          <a:ea typeface="+mn-ea"/>
          <a:cs typeface="+mn-cs"/>
          <a:sym typeface="Apple SD 산돌고딕 Neo 옅은체"/>
        </a:defRPr>
      </a:lvl2pPr>
      <a:lvl3pPr indent="457200" algn="ctr" defTabSz="584200">
        <a:defRPr sz="8000">
          <a:latin typeface="+mn-lt"/>
          <a:ea typeface="+mn-ea"/>
          <a:cs typeface="+mn-cs"/>
          <a:sym typeface="Apple SD 산돌고딕 Neo 옅은체"/>
        </a:defRPr>
      </a:lvl3pPr>
      <a:lvl4pPr indent="685800" algn="ctr" defTabSz="584200">
        <a:defRPr sz="8000">
          <a:latin typeface="+mn-lt"/>
          <a:ea typeface="+mn-ea"/>
          <a:cs typeface="+mn-cs"/>
          <a:sym typeface="Apple SD 산돌고딕 Neo 옅은체"/>
        </a:defRPr>
      </a:lvl4pPr>
      <a:lvl5pPr indent="914400" algn="ctr" defTabSz="584200">
        <a:defRPr sz="8000">
          <a:latin typeface="+mn-lt"/>
          <a:ea typeface="+mn-ea"/>
          <a:cs typeface="+mn-cs"/>
          <a:sym typeface="Apple SD 산돌고딕 Neo 옅은체"/>
        </a:defRPr>
      </a:lvl5pPr>
      <a:lvl6pPr indent="1143000" algn="ctr" defTabSz="584200">
        <a:defRPr sz="8000">
          <a:latin typeface="+mn-lt"/>
          <a:ea typeface="+mn-ea"/>
          <a:cs typeface="+mn-cs"/>
          <a:sym typeface="Apple SD 산돌고딕 Neo 옅은체"/>
        </a:defRPr>
      </a:lvl6pPr>
      <a:lvl7pPr indent="1371600" algn="ctr" defTabSz="584200">
        <a:defRPr sz="8000">
          <a:latin typeface="+mn-lt"/>
          <a:ea typeface="+mn-ea"/>
          <a:cs typeface="+mn-cs"/>
          <a:sym typeface="Apple SD 산돌고딕 Neo 옅은체"/>
        </a:defRPr>
      </a:lvl7pPr>
      <a:lvl8pPr indent="1600200" algn="ctr" defTabSz="584200">
        <a:defRPr sz="8000">
          <a:latin typeface="+mn-lt"/>
          <a:ea typeface="+mn-ea"/>
          <a:cs typeface="+mn-cs"/>
          <a:sym typeface="Apple SD 산돌고딕 Neo 옅은체"/>
        </a:defRPr>
      </a:lvl8pPr>
      <a:lvl9pPr indent="1828800" algn="ctr" defTabSz="584200">
        <a:defRPr sz="8000">
          <a:latin typeface="+mn-lt"/>
          <a:ea typeface="+mn-ea"/>
          <a:cs typeface="+mn-cs"/>
          <a:sym typeface="Apple SD 산돌고딕 Neo 옅은체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Apple SD 산돌고딕 Neo 옅은체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Apple SD 산돌고딕 Neo 옅은체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Apple SD 산돌고딕 Neo 옅은체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Apple SD 산돌고딕 Neo 옅은체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Apple SD 산돌고딕 Neo 옅은체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Apple SD 산돌고딕 Neo 옅은체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Apple SD 산돌고딕 Neo 옅은체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Apple SD 산돌고딕 Neo 옅은체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Apple SD 산돌고딕 Neo 옅은체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Apple SD 산돌고딕 Neo 옅은체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Apple SD 산돌고딕 Neo 옅은체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Apple SD 산돌고딕 Neo 옅은체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Apple SD 산돌고딕 Neo 옅은체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Apple SD 산돌고딕 Neo 옅은체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Apple SD 산돌고딕 Neo 옅은체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Apple SD 산돌고딕 Neo 옅은체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Apple SD 산돌고딕 Neo 옅은체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Apple SD 산돌고딕 Neo 옅은체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jpe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3788651" y="1485900"/>
            <a:ext cx="5427498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4200"/>
              <a:t>1. 잘못된 자기 자신 비난</a:t>
            </a:r>
          </a:p>
          <a:p>
            <a:pPr lvl="0">
              <a:defRPr sz="1800"/>
            </a:pPr>
            <a:endParaRPr sz="4200"/>
          </a:p>
          <a:p>
            <a:pPr lvl="0">
              <a:defRPr sz="1800"/>
            </a:pPr>
            <a:r>
              <a:rPr sz="3600"/>
              <a:t>( 디자인으로 인해 어려운 것 )</a:t>
            </a:r>
          </a:p>
        </p:txBody>
      </p:sp>
      <p:pic>
        <p:nvPicPr>
          <p:cNvPr id="33" name="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18086" y="4928930"/>
            <a:ext cx="4904037" cy="3334745"/>
          </a:xfrm>
          <a:prstGeom prst="rect">
            <a:avLst/>
          </a:prstGeom>
          <a:ln w="12700">
            <a:miter lim="400000"/>
          </a:ln>
        </p:spPr>
      </p:pic>
      <p:pic>
        <p:nvPicPr>
          <p:cNvPr id="34" name="1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6695" y="5059434"/>
            <a:ext cx="7428971" cy="30737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2334336" y="844549"/>
            <a:ext cx="8336128" cy="184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4200"/>
              <a:t>6. 디자인을 도와주는 행위의 일곱 단계</a:t>
            </a:r>
          </a:p>
          <a:p>
            <a:pPr lvl="0">
              <a:defRPr sz="1800"/>
            </a:pPr>
            <a:endParaRPr sz="3600"/>
          </a:p>
        </p:txBody>
      </p:sp>
      <p:pic>
        <p:nvPicPr>
          <p:cNvPr id="57" name="image_thumb_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97200" y="2736850"/>
            <a:ext cx="7010400" cy="4279900"/>
          </a:xfrm>
          <a:prstGeom prst="rect">
            <a:avLst/>
          </a:prstGeom>
          <a:ln w="12700">
            <a:miter lim="400000"/>
          </a:ln>
        </p:spPr>
      </p:pic>
      <p:sp>
        <p:nvSpPr>
          <p:cNvPr id="58" name="Shape 58"/>
          <p:cNvSpPr/>
          <p:nvPr/>
        </p:nvSpPr>
        <p:spPr>
          <a:xfrm>
            <a:off x="10576051" y="4140200"/>
            <a:ext cx="2292097" cy="147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000"/>
              <a:t>행위의 7단계</a:t>
            </a:r>
          </a:p>
          <a:p>
            <a:pPr lvl="0">
              <a:defRPr sz="1800"/>
            </a:pPr>
            <a:r>
              <a:rPr sz="3000"/>
              <a:t>게임 프로그램</a:t>
            </a:r>
          </a:p>
          <a:p>
            <a:pPr lvl="0">
              <a:defRPr sz="1800"/>
            </a:pPr>
            <a:r>
              <a:rPr sz="3000"/>
              <a:t>적용 예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62300" y="2228850"/>
            <a:ext cx="6350000" cy="6350000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Shape 37"/>
          <p:cNvSpPr/>
          <p:nvPr/>
        </p:nvSpPr>
        <p:spPr>
          <a:xfrm>
            <a:off x="3788651" y="431800"/>
            <a:ext cx="5427498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4200"/>
              <a:t>1. 잘못된 자기 자신 비난</a:t>
            </a:r>
          </a:p>
          <a:p>
            <a:pPr lvl="0">
              <a:defRPr sz="1800"/>
            </a:pPr>
            <a:endParaRPr sz="4200"/>
          </a:p>
          <a:p>
            <a:pPr lvl="0">
              <a:defRPr sz="1800"/>
            </a:pPr>
            <a:r>
              <a:rPr sz="3600"/>
              <a:t>( 디자인으로 인해 어려운 것 )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2-1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71318" y="4231183"/>
            <a:ext cx="3586815" cy="4477541"/>
          </a:xfrm>
          <a:prstGeom prst="rect">
            <a:avLst/>
          </a:prstGeom>
          <a:ln w="12700">
            <a:miter lim="400000"/>
          </a:ln>
        </p:spPr>
      </p:pic>
      <p:pic>
        <p:nvPicPr>
          <p:cNvPr id="40" name="2-3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49568" y="4231183"/>
            <a:ext cx="3586815" cy="4477541"/>
          </a:xfrm>
          <a:prstGeom prst="rect">
            <a:avLst/>
          </a:prstGeom>
          <a:ln w="12700">
            <a:miter lim="400000"/>
          </a:ln>
        </p:spPr>
      </p:pic>
      <p:pic>
        <p:nvPicPr>
          <p:cNvPr id="41" name="2-2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93068" y="4246128"/>
            <a:ext cx="3586815" cy="4447650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Shape 42"/>
          <p:cNvSpPr/>
          <p:nvPr/>
        </p:nvSpPr>
        <p:spPr>
          <a:xfrm>
            <a:off x="2436291" y="660400"/>
            <a:ext cx="8132218" cy="293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4200"/>
              <a:t>2. 일상 생활의 오해</a:t>
            </a:r>
          </a:p>
          <a:p>
            <a:pPr lvl="0">
              <a:defRPr sz="1800"/>
            </a:pPr>
            <a:r>
              <a:rPr sz="3500"/>
              <a:t>- 사람은 설명을 찾는 존재다.</a:t>
            </a:r>
          </a:p>
          <a:p>
            <a:pPr lvl="0">
              <a:defRPr sz="1800"/>
            </a:pPr>
            <a:endParaRPr sz="3600"/>
          </a:p>
          <a:p>
            <a:pPr lvl="0">
              <a:defRPr sz="1800"/>
            </a:pPr>
            <a:r>
              <a:rPr sz="3600"/>
              <a:t>(라면을 끓이는 방법과 자신의 경험으로 찾은</a:t>
            </a:r>
          </a:p>
          <a:p>
            <a:pPr lvl="0">
              <a:defRPr sz="1800"/>
            </a:pPr>
            <a:r>
              <a:rPr sz="3600"/>
              <a:t>레시피를 토대로 심성 모형을 형성한다.)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4320184" y="914399"/>
            <a:ext cx="4364432" cy="184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4200"/>
              <a:t>3. 일상 생활의 오해</a:t>
            </a:r>
          </a:p>
          <a:p>
            <a:pPr lvl="0">
              <a:defRPr sz="1800"/>
            </a:pPr>
            <a:r>
              <a:rPr sz="3500"/>
              <a:t>- 학습된 무력감.</a:t>
            </a:r>
          </a:p>
        </p:txBody>
      </p:sp>
      <p:pic>
        <p:nvPicPr>
          <p:cNvPr id="45" name="3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32969" y="4019550"/>
            <a:ext cx="4187783" cy="44172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4320184" y="914399"/>
            <a:ext cx="4364432" cy="184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4200"/>
              <a:t>3. 일상 생활의 오해</a:t>
            </a:r>
          </a:p>
          <a:p>
            <a:pPr lvl="0">
              <a:defRPr sz="1800"/>
            </a:pPr>
            <a:r>
              <a:rPr sz="3500"/>
              <a:t>- 학습된 무력감.</a:t>
            </a:r>
          </a:p>
        </p:txBody>
      </p:sp>
      <p:pic>
        <p:nvPicPr>
          <p:cNvPr id="3" name="Picture 2" descr="수포자들 주목 수리영역 각 등급별 공부법   네이버 카페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109" y="3251969"/>
            <a:ext cx="5384800" cy="43688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100" y="4090169"/>
            <a:ext cx="6324600" cy="3530600"/>
          </a:xfrm>
          <a:prstGeom prst="rect">
            <a:avLst/>
          </a:prstGeom>
        </p:spPr>
      </p:pic>
      <p:sp>
        <p:nvSpPr>
          <p:cNvPr id="3" name="Shape 48"/>
          <p:cNvSpPr/>
          <p:nvPr/>
        </p:nvSpPr>
        <p:spPr>
          <a:xfrm>
            <a:off x="4320184" y="914399"/>
            <a:ext cx="4364432" cy="184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4200"/>
              <a:t>3. 일상 생활의 오해</a:t>
            </a:r>
          </a:p>
          <a:p>
            <a:pPr lvl="0">
              <a:defRPr sz="1800"/>
            </a:pPr>
            <a:r>
              <a:rPr sz="3500"/>
              <a:t>- 학습된 무력감.</a:t>
            </a:r>
          </a:p>
        </p:txBody>
      </p:sp>
    </p:spTree>
    <p:extLst>
      <p:ext uri="{BB962C8B-B14F-4D97-AF65-F5344CB8AC3E}">
        <p14:creationId xmlns:p14="http://schemas.microsoft.com/office/powerpoint/2010/main" val="263727724"/>
      </p:ext>
    </p:extLst>
  </p:cSld>
  <p:clrMapOvr>
    <a:masterClrMapping/>
  </p:clrMapOvr>
  <p:transition xmlns:p14="http://schemas.microsoft.com/office/powerpoint/2010/main"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41016" y="3456972"/>
            <a:ext cx="7695794" cy="446645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48"/>
          <p:cNvSpPr/>
          <p:nvPr/>
        </p:nvSpPr>
        <p:spPr>
          <a:xfrm>
            <a:off x="4320184" y="914399"/>
            <a:ext cx="4364432" cy="184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4200"/>
              <a:t>3. 일상 생활의 오해</a:t>
            </a:r>
          </a:p>
          <a:p>
            <a:pPr lvl="0">
              <a:defRPr sz="1800"/>
            </a:pPr>
            <a:r>
              <a:rPr sz="3500"/>
              <a:t>- 학습된 무력감.</a:t>
            </a:r>
          </a:p>
        </p:txBody>
      </p:sp>
    </p:spTree>
    <p:extLst>
      <p:ext uri="{BB962C8B-B14F-4D97-AF65-F5344CB8AC3E}">
        <p14:creationId xmlns:p14="http://schemas.microsoft.com/office/powerpoint/2010/main" val="2577138272"/>
      </p:ext>
    </p:extLst>
  </p:cSld>
  <p:clrMapOvr>
    <a:masterClrMapping/>
  </p:clrMapOvr>
  <p:transition xmlns:p14="http://schemas.microsoft.com/office/powerpoint/2010/main"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s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19863" y="5004309"/>
            <a:ext cx="4365074" cy="2710941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Shape 51"/>
          <p:cNvSpPr/>
          <p:nvPr/>
        </p:nvSpPr>
        <p:spPr>
          <a:xfrm>
            <a:off x="2941218" y="1377950"/>
            <a:ext cx="7122364" cy="321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4200"/>
              <a:t>4. 인간 사고와 설명의 본질</a:t>
            </a:r>
          </a:p>
          <a:p>
            <a:pPr lvl="0">
              <a:defRPr sz="1800"/>
            </a:pPr>
            <a:r>
              <a:rPr sz="3400"/>
              <a:t> - 잘못된 것은 디자인이다.</a:t>
            </a:r>
          </a:p>
          <a:p>
            <a:pPr lvl="0">
              <a:defRPr sz="1800"/>
            </a:pPr>
            <a:endParaRPr sz="3400"/>
          </a:p>
          <a:p>
            <a:pPr lvl="0">
              <a:defRPr sz="1800"/>
            </a:pPr>
            <a:r>
              <a:rPr sz="2300"/>
              <a:t>    - 문제가 생기면 수리를 해야 한다. 고도의 기술을 가진</a:t>
            </a:r>
          </a:p>
          <a:p>
            <a:pPr lvl="0">
              <a:defRPr sz="1800"/>
            </a:pPr>
            <a:r>
              <a:rPr sz="2300"/>
              <a:t>훈련된 기술자가 복잡한 장비를 사용한다.</a:t>
            </a:r>
          </a:p>
          <a:p>
            <a:pPr lvl="0">
              <a:defRPr sz="1800"/>
            </a:pPr>
            <a:r>
              <a:rPr sz="2300"/>
              <a:t>이 과정에서 우리는 장비의 설계가 잘못 되었다고 보기 보다는</a:t>
            </a:r>
          </a:p>
          <a:p>
            <a:pPr lvl="0">
              <a:defRPr sz="1800"/>
            </a:pPr>
            <a:r>
              <a:rPr sz="2300"/>
              <a:t>장비 자체가 잘못되었다고 생각한다.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image_thumb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92753" y="4780160"/>
            <a:ext cx="6219294" cy="3796925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Shape 54"/>
          <p:cNvSpPr/>
          <p:nvPr/>
        </p:nvSpPr>
        <p:spPr>
          <a:xfrm>
            <a:off x="1114717" y="438150"/>
            <a:ext cx="10775366" cy="603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4200"/>
              <a:t>5. 사람들은 어떻게 일을 하는가 : 행위의 일곱 단계</a:t>
            </a:r>
          </a:p>
          <a:p>
            <a:pPr lvl="0">
              <a:defRPr sz="1800"/>
            </a:pPr>
            <a:endParaRPr sz="1500"/>
          </a:p>
          <a:p>
            <a:pPr lvl="0">
              <a:defRPr sz="1800"/>
            </a:pPr>
            <a:endParaRPr sz="2400"/>
          </a:p>
          <a:p>
            <a:pPr lvl="0">
              <a:defRPr sz="1800"/>
            </a:pPr>
            <a:r>
              <a:rPr sz="4200"/>
              <a:t>근사모델 </a:t>
            </a:r>
            <a:r>
              <a:rPr sz="2400"/>
              <a:t> </a:t>
            </a:r>
          </a:p>
          <a:p>
            <a:pPr lvl="0">
              <a:defRPr sz="1800"/>
            </a:pPr>
            <a:endParaRPr sz="2400"/>
          </a:p>
          <a:p>
            <a:pPr lvl="0">
              <a:defRPr sz="1800"/>
            </a:pPr>
            <a:r>
              <a:rPr sz="2400"/>
              <a:t>근사는 이론에 포함되지 않은 상황에 어떠한 요인이 있을 수 있기 때문에</a:t>
            </a:r>
          </a:p>
          <a:p>
            <a:pPr lvl="0">
              <a:defRPr sz="1800"/>
            </a:pPr>
            <a:r>
              <a:rPr sz="2400"/>
              <a:t>실제 측정 값이 될 수 있습니다. 예를 들어, 공기 저항의 영향은</a:t>
            </a:r>
          </a:p>
          <a:p>
            <a:pPr lvl="0">
              <a:defRPr sz="1800"/>
            </a:pPr>
            <a:r>
              <a:rPr sz="2400"/>
              <a:t>간단한 계산에 포함하지 않을 수 있습니다</a:t>
            </a:r>
          </a:p>
          <a:p>
            <a:pPr lvl="0">
              <a:defRPr sz="1800"/>
            </a:pPr>
            <a:r>
              <a:rPr sz="2400"/>
              <a:t> 이러한 상황에서, 이론은 현실에 근사값입니다. - wikipedia</a:t>
            </a:r>
          </a:p>
          <a:p>
            <a:pPr lvl="0">
              <a:defRPr sz="1800"/>
            </a:pPr>
            <a:endParaRPr sz="3500"/>
          </a:p>
          <a:p>
            <a:pPr lvl="0">
              <a:defRPr sz="1800"/>
            </a:pPr>
            <a:endParaRPr sz="3500"/>
          </a:p>
          <a:p>
            <a:pPr lvl="0">
              <a:defRPr sz="1800"/>
            </a:pPr>
            <a:endParaRPr sz="3600"/>
          </a:p>
        </p:txBody>
      </p:sp>
    </p:spTree>
  </p:cSld>
  <p:clrMapOvr>
    <a:masterClrMapping/>
  </p:clrMapOvr>
  <p:transition xmlns:p14="http://schemas.microsoft.com/office/powerpoint/2010/main"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pple SD 산돌고딕 Neo 옅은체"/>
        <a:ea typeface="Apple SD 산돌고딕 Neo 옅은체"/>
        <a:cs typeface="Apple SD 산돌고딕 Neo 옅은체"/>
      </a:majorFont>
      <a:minorFont>
        <a:latin typeface="Apple SD 산돌고딕 Neo 옅은체"/>
        <a:ea typeface="Apple SD 산돌고딕 Neo 옅은체"/>
        <a:cs typeface="Apple SD 산돌고딕 Neo 옅은체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pple SD 산돌고딕 Neo 옅은체"/>
        <a:ea typeface="Apple SD 산돌고딕 Neo 옅은체"/>
        <a:cs typeface="Apple SD 산돌고딕 Neo 옅은체"/>
      </a:majorFont>
      <a:minorFont>
        <a:latin typeface="Apple SD 산돌고딕 Neo 옅은체"/>
        <a:ea typeface="Apple SD 산돌고딕 Neo 옅은체"/>
        <a:cs typeface="Apple SD 산돌고딕 Neo 옅은체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193</Words>
  <Application>Microsoft Macintosh PowerPoint</Application>
  <PresentationFormat>Custom</PresentationFormat>
  <Paragraphs>40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junseok junseok</cp:lastModifiedBy>
  <cp:revision>3</cp:revision>
  <dcterms:modified xsi:type="dcterms:W3CDTF">2014-09-02T03:10:06Z</dcterms:modified>
</cp:coreProperties>
</file>