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68" r:id="rId6"/>
    <p:sldId id="274" r:id="rId7"/>
    <p:sldId id="258" r:id="rId8"/>
    <p:sldId id="259" r:id="rId9"/>
    <p:sldId id="260" r:id="rId10"/>
    <p:sldId id="275" r:id="rId11"/>
    <p:sldId id="261" r:id="rId12"/>
    <p:sldId id="262" r:id="rId13"/>
    <p:sldId id="263" r:id="rId14"/>
    <p:sldId id="265" r:id="rId15"/>
    <p:sldId id="267" r:id="rId16"/>
    <p:sldId id="276" r:id="rId17"/>
    <p:sldId id="270" r:id="rId18"/>
    <p:sldId id="264" r:id="rId19"/>
    <p:sldId id="269" r:id="rId20"/>
    <p:sldId id="271" r:id="rId21"/>
    <p:sldId id="277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307A-2611-46AB-AAA1-4646070AE98B}" type="datetimeFigureOut">
              <a:rPr kumimoji="1" lang="ja-JP" altLang="en-US" smtClean="0"/>
              <a:pPr/>
              <a:t>2017/7/10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9803-1540-48EC-A3E5-8CD23A0AD28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352928" cy="1470025"/>
          </a:xfrm>
        </p:spPr>
        <p:txBody>
          <a:bodyPr/>
          <a:lstStyle/>
          <a:p>
            <a:r>
              <a:rPr lang="ja-JP" altLang="en-US" dirty="0" smtClean="0"/>
              <a:t>福祉</a:t>
            </a:r>
            <a:r>
              <a:rPr lang="en-US" altLang="ja-JP" dirty="0" smtClean="0"/>
              <a:t>IT</a:t>
            </a:r>
            <a:r>
              <a:rPr lang="ja-JP" altLang="en-US" dirty="0" smtClean="0"/>
              <a:t>コンサルの可能性について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75656" y="2060848"/>
            <a:ext cx="6400800" cy="1752600"/>
          </a:xfrm>
        </p:spPr>
        <p:txBody>
          <a:bodyPr/>
          <a:lstStyle/>
          <a:p>
            <a:r>
              <a:rPr kumimoji="1" lang="ja-JP" altLang="en-US" dirty="0" smtClean="0"/>
              <a:t>施設・福祉サービス側の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サービス導入のサポートを行い</a:t>
            </a:r>
            <a:r>
              <a:rPr kumimoji="1" lang="ja-JP" altLang="en-US" dirty="0" smtClean="0"/>
              <a:t>、人手</a:t>
            </a:r>
            <a:r>
              <a:rPr kumimoji="1" lang="ja-JP" altLang="en-US" dirty="0" smtClean="0"/>
              <a:t>不足解消へ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助け</a:t>
            </a:r>
            <a:r>
              <a:rPr kumimoji="1" lang="ja-JP" altLang="en-US" dirty="0" smtClean="0"/>
              <a:t>と</a:t>
            </a:r>
            <a:r>
              <a:rPr kumimoji="1" lang="ja-JP" altLang="en-US" dirty="0" smtClean="0"/>
              <a:t>するために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kumimoji="1" lang="ja-JP" altLang="en-US" b="1" dirty="0" smtClean="0"/>
              <a:t>結論と売り込み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表向きの結論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dirty="0" smtClean="0"/>
              <a:t>そうはいっても、突然</a:t>
            </a:r>
            <a:r>
              <a:rPr lang="en-US" altLang="ja-JP" dirty="0" smtClean="0"/>
              <a:t>1</a:t>
            </a:r>
            <a:r>
              <a:rPr lang="ja-JP" altLang="en-US" dirty="0" smtClean="0"/>
              <a:t>施設に一人、</a:t>
            </a:r>
            <a:r>
              <a:rPr lang="en-US" altLang="ja-JP" dirty="0" smtClean="0"/>
              <a:t>IT</a:t>
            </a:r>
            <a:r>
              <a:rPr lang="ja-JP" altLang="en-US" dirty="0" smtClean="0"/>
              <a:t>専用者を配置するのは難しいと思われる。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/>
              <a:t>そこ</a:t>
            </a:r>
            <a:r>
              <a:rPr lang="ja-JP" altLang="en-US" dirty="0" smtClean="0"/>
              <a:t>で、</a:t>
            </a:r>
            <a:r>
              <a:rPr lang="en-US" altLang="ja-JP" dirty="0" smtClean="0"/>
              <a:t>IT</a:t>
            </a:r>
            <a:r>
              <a:rPr lang="ja-JP" altLang="en-US" dirty="0" smtClean="0"/>
              <a:t>コンサルという形で常駐ではなく、しかし常に</a:t>
            </a:r>
            <a:r>
              <a:rPr lang="ja-JP" altLang="en-US" dirty="0"/>
              <a:t>相談</a:t>
            </a:r>
            <a:r>
              <a:rPr lang="ja-JP" altLang="en-US" dirty="0" smtClean="0"/>
              <a:t>できる相手を取り入れてどうか？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人員の不足の対応、さらに最新技術などの相談、提案などを受けることができることを考えると、決して</a:t>
            </a:r>
            <a:r>
              <a:rPr lang="ja-JP" altLang="en-US" dirty="0"/>
              <a:t>無駄では</a:t>
            </a:r>
            <a:r>
              <a:rPr lang="ja-JP" altLang="en-US" dirty="0" smtClean="0"/>
              <a:t>なく、高いだけの投資には</a:t>
            </a:r>
            <a:r>
              <a:rPr lang="ja-JP" altLang="en-US" dirty="0" smtClean="0"/>
              <a:t>ならないはず。</a:t>
            </a:r>
            <a:endParaRPr lang="ja-JP" altLang="en-US" dirty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コンサルとして</a:t>
            </a:r>
            <a:r>
              <a:rPr kumimoji="1" lang="ja-JP" altLang="en-US" dirty="0" smtClean="0"/>
              <a:t>カワマタを使うメリット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472608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社会</a:t>
            </a:r>
            <a:r>
              <a:rPr kumimoji="1" lang="ja-JP" altLang="en-US" sz="2800" dirty="0" smtClean="0"/>
              <a:t>福祉への理解 </a:t>
            </a:r>
            <a:r>
              <a:rPr kumimoji="1" lang="en-US" altLang="ja-JP" sz="2800" dirty="0" smtClean="0"/>
              <a:t>– </a:t>
            </a:r>
            <a:r>
              <a:rPr kumimoji="1" lang="ja-JP" altLang="en-US" sz="2800" dirty="0" smtClean="0"/>
              <a:t>社会福祉専攻の学士を持っているので、最低限以上の知識があり</a:t>
            </a:r>
            <a:r>
              <a:rPr kumimoji="1" lang="ja-JP" altLang="en-US" sz="2800" dirty="0" smtClean="0"/>
              <a:t>、一般的な</a:t>
            </a:r>
            <a:r>
              <a:rPr lang="en-US" altLang="ja-JP" sz="2800" dirty="0" smtClean="0"/>
              <a:t>IT</a:t>
            </a:r>
            <a:r>
              <a:rPr lang="ja-JP" altLang="en-US" sz="2800" dirty="0" smtClean="0"/>
              <a:t>技術者に比べると、</a:t>
            </a:r>
            <a:r>
              <a:rPr kumimoji="1" lang="ja-JP" altLang="en-US" sz="2800" dirty="0" smtClean="0"/>
              <a:t>それぞれ</a:t>
            </a:r>
            <a:r>
              <a:rPr kumimoji="1" lang="ja-JP" altLang="en-US" sz="2800" dirty="0" smtClean="0"/>
              <a:t>の施設の問題に柔軟に対応できる。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IT</a:t>
            </a:r>
            <a:r>
              <a:rPr kumimoji="1" lang="ja-JP" altLang="en-US" sz="2800" dirty="0" smtClean="0"/>
              <a:t>技術者としての豊富な経験 </a:t>
            </a:r>
            <a:r>
              <a:rPr kumimoji="1" lang="en-US" altLang="ja-JP" sz="2800" dirty="0" smtClean="0"/>
              <a:t>– </a:t>
            </a:r>
            <a:r>
              <a:rPr kumimoji="1" lang="ja-JP" altLang="en-US" sz="2800" dirty="0" smtClean="0"/>
              <a:t>これまで</a:t>
            </a:r>
            <a:r>
              <a:rPr kumimoji="1" lang="en-US" altLang="ja-JP" sz="2800" dirty="0" smtClean="0"/>
              <a:t>20</a:t>
            </a:r>
            <a:r>
              <a:rPr lang="ja-JP" altLang="en-US" sz="2800" dirty="0" smtClean="0"/>
              <a:t>以上の現場での</a:t>
            </a:r>
            <a:r>
              <a:rPr kumimoji="1" lang="ja-JP" altLang="en-US" sz="2800" dirty="0" smtClean="0"/>
              <a:t>経験が</a:t>
            </a:r>
            <a:r>
              <a:rPr kumimoji="1" lang="ja-JP" altLang="en-US" sz="2800" dirty="0" smtClean="0"/>
              <a:t>ある</a:t>
            </a:r>
            <a:r>
              <a:rPr lang="ja-JP" altLang="en-US" sz="2800" dirty="0" smtClean="0"/>
              <a:t>。金融</a:t>
            </a:r>
            <a:r>
              <a:rPr lang="ja-JP" altLang="en-US" sz="2800" dirty="0" smtClean="0"/>
              <a:t>・保険・医療分野といった難しいユーザーも経験しており、要求を汲み取り、問題の具体化、解決への提案までを行うのに十分な場数を超えてきた、確かな説得力がある</a:t>
            </a:r>
            <a:r>
              <a:rPr lang="ja-JP" altLang="en-US" sz="2800" dirty="0" smtClean="0"/>
              <a:t>。また、パソコンのトラブルサポートなども行ってきているため、詳しく無い相手への操作方法の指導なども行える。</a:t>
            </a:r>
            <a:endParaRPr kumimoji="1" lang="en-US" altLang="ja-JP" sz="28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908720"/>
            <a:ext cx="4536504" cy="64807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kumimoji="1" lang="ja-JP" altLang="en-US" dirty="0" smtClean="0"/>
              <a:t>従来で開発を依頼する場合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最新技術を使いたい場合の絵図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2060848"/>
            <a:ext cx="57606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100392" y="2132856"/>
            <a:ext cx="4320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9512" y="141277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施設側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596336" y="1484784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システム会社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763688" y="1916832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最新</a:t>
            </a:r>
            <a:r>
              <a:rPr lang="ja-JP" altLang="en-US" dirty="0" smtClean="0"/>
              <a:t>技術を使いたい</a:t>
            </a:r>
            <a:endParaRPr kumimoji="1" lang="ja-JP" altLang="en-US" dirty="0"/>
          </a:p>
        </p:txBody>
      </p:sp>
      <p:sp>
        <p:nvSpPr>
          <p:cNvPr id="12" name="左矢印 11"/>
          <p:cNvSpPr/>
          <p:nvPr/>
        </p:nvSpPr>
        <p:spPr>
          <a:xfrm>
            <a:off x="1619672" y="2564904"/>
            <a:ext cx="5904656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何をどんなふうに？利用条件は？予算は？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1763688" y="3212976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3.(</a:t>
            </a:r>
            <a:r>
              <a:rPr kumimoji="1" lang="ja-JP" altLang="en-US" dirty="0" smtClean="0"/>
              <a:t>例えば</a:t>
            </a:r>
            <a:r>
              <a:rPr kumimoji="1" lang="en-US" altLang="ja-JP" dirty="0" smtClean="0"/>
              <a:t>)AI</a:t>
            </a:r>
            <a:r>
              <a:rPr kumimoji="1" lang="ja-JP" altLang="en-US" dirty="0" smtClean="0"/>
              <a:t>を使ってうまいこと適正値段で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1835696" y="4077072"/>
            <a:ext cx="5328592" cy="936104"/>
          </a:xfrm>
          <a:prstGeom prst="wedgeRoundRectCallout">
            <a:avLst>
              <a:gd name="adj1" fmla="val 61545"/>
              <a:gd name="adj2" fmla="val 8900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4.</a:t>
            </a:r>
            <a:r>
              <a:rPr lang="ja-JP" altLang="en-US" dirty="0" smtClean="0"/>
              <a:t>機能の使用条件がよくわからないから、いろい</a:t>
            </a:r>
            <a:r>
              <a:rPr lang="ja-JP" altLang="en-US" dirty="0"/>
              <a:t>ろ</a:t>
            </a:r>
            <a:r>
              <a:rPr lang="ja-JP" altLang="en-US" dirty="0" smtClean="0"/>
              <a:t>盛り込んだ形でいいか。時間もかかりそうだ。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値段もいろいろ盛り込んだ分の価格にしよう！</a:t>
            </a:r>
            <a:endParaRPr kumimoji="1" lang="ja-JP" altLang="en-US" dirty="0"/>
          </a:p>
        </p:txBody>
      </p:sp>
      <p:sp>
        <p:nvSpPr>
          <p:cNvPr id="16" name="左矢印 15"/>
          <p:cNvSpPr/>
          <p:nvPr/>
        </p:nvSpPr>
        <p:spPr>
          <a:xfrm>
            <a:off x="1619672" y="5085184"/>
            <a:ext cx="5904656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こんな価格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高い値段</a:t>
            </a:r>
            <a:r>
              <a:rPr kumimoji="1" lang="en-US" altLang="ja-JP" b="1" dirty="0" smtClean="0"/>
              <a:t>)</a:t>
            </a:r>
            <a:r>
              <a:rPr kumimoji="1" lang="ja-JP" altLang="en-US" dirty="0" smtClean="0"/>
              <a:t>でこれくらいの期間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長い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です。</a:t>
            </a:r>
            <a:endParaRPr kumimoji="1" lang="ja-JP" altLang="en-US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1763688" y="5877272"/>
            <a:ext cx="5616624" cy="792088"/>
          </a:xfrm>
          <a:prstGeom prst="wedgeRoundRectCallout">
            <a:avLst>
              <a:gd name="adj1" fmla="val -60161"/>
              <a:gd name="adj2" fmla="val 13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高いし、使えるようになるまでこんなにかかるのか！だったらそんなに無理してまでやる必要無い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908720"/>
            <a:ext cx="3744416" cy="6480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ja-JP" altLang="en-US" dirty="0" smtClean="0"/>
              <a:t>コンサル対応有りの場合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最新技術を使いたい場合の絵図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2060848"/>
            <a:ext cx="57606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100392" y="2132856"/>
            <a:ext cx="4320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9512" y="1412776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施設側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596336" y="1484784"/>
            <a:ext cx="1368152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カワマタ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763688" y="1700808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最新</a:t>
            </a:r>
            <a:r>
              <a:rPr lang="ja-JP" altLang="en-US" dirty="0" smtClean="0"/>
              <a:t>技術を使いたい</a:t>
            </a:r>
            <a:endParaRPr kumimoji="1" lang="ja-JP" altLang="en-US" dirty="0"/>
          </a:p>
        </p:txBody>
      </p:sp>
      <p:sp>
        <p:nvSpPr>
          <p:cNvPr id="12" name="左矢印 11"/>
          <p:cNvSpPr/>
          <p:nvPr/>
        </p:nvSpPr>
        <p:spPr>
          <a:xfrm>
            <a:off x="1619672" y="2348880"/>
            <a:ext cx="5904656" cy="72008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何</a:t>
            </a:r>
            <a:r>
              <a:rPr kumimoji="1" lang="ja-JP" altLang="en-US" dirty="0" smtClean="0"/>
              <a:t>をどんなふうに？利用条件は？予算は？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1763688" y="2996952"/>
            <a:ext cx="5760640" cy="792088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例えば</a:t>
            </a:r>
            <a:r>
              <a:rPr kumimoji="1" lang="en-US" altLang="ja-JP" dirty="0" smtClean="0"/>
              <a:t>)AI</a:t>
            </a:r>
            <a:r>
              <a:rPr kumimoji="1" lang="ja-JP" altLang="en-US" dirty="0" smtClean="0"/>
              <a:t>を使ってうまいこと適正値段で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1835696" y="3789040"/>
            <a:ext cx="5328592" cy="936104"/>
          </a:xfrm>
          <a:prstGeom prst="wedgeRoundRectCallout">
            <a:avLst>
              <a:gd name="adj1" fmla="val 61545"/>
              <a:gd name="adj2" fmla="val 89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</a:t>
            </a:r>
            <a:r>
              <a:rPr kumimoji="1" lang="ja-JP" altLang="en-US" dirty="0" smtClean="0"/>
              <a:t>施設に本当に必要な機能は</a:t>
            </a:r>
            <a:r>
              <a:rPr kumimoji="1" lang="en-US" altLang="ja-JP" dirty="0" smtClean="0"/>
              <a:t>XX</a:t>
            </a:r>
            <a:r>
              <a:rPr kumimoji="1" lang="ja-JP" altLang="en-US" dirty="0" smtClean="0"/>
              <a:t>かな？いくつかのシステム会社にあたってみて、どれくらいでできるかの見積もりとっておこう。</a:t>
            </a:r>
            <a:endParaRPr kumimoji="1" lang="ja-JP" altLang="en-US" dirty="0"/>
          </a:p>
        </p:txBody>
      </p:sp>
      <p:sp>
        <p:nvSpPr>
          <p:cNvPr id="16" name="左矢印 15"/>
          <p:cNvSpPr/>
          <p:nvPr/>
        </p:nvSpPr>
        <p:spPr>
          <a:xfrm>
            <a:off x="1475656" y="5229200"/>
            <a:ext cx="5904656" cy="86409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まず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XX</a:t>
            </a:r>
            <a:r>
              <a:rPr kumimoji="1" lang="ja-JP" altLang="en-US" dirty="0" smtClean="0"/>
              <a:t>という機能でしたら、</a:t>
            </a:r>
            <a:r>
              <a:rPr kumimoji="1" lang="en-US" altLang="ja-JP" dirty="0" smtClean="0"/>
              <a:t>YY</a:t>
            </a:r>
            <a:r>
              <a:rPr kumimoji="1" lang="ja-JP" altLang="en-US" dirty="0" smtClean="0"/>
              <a:t>円くらいでできそうです。</a:t>
            </a:r>
            <a:endParaRPr kumimoji="1" lang="ja-JP" altLang="en-US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1763688" y="6093296"/>
            <a:ext cx="5328592" cy="720080"/>
          </a:xfrm>
          <a:prstGeom prst="wedgeRoundRectCallout">
            <a:avLst>
              <a:gd name="adj1" fmla="val -58049"/>
              <a:gd name="adj2" fmla="val 149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意外</a:t>
            </a:r>
            <a:r>
              <a:rPr lang="ja-JP" altLang="en-US" dirty="0" smtClean="0"/>
              <a:t>と安くできるのか。この値段を受けて導入するか考えてみよう！</a:t>
            </a:r>
            <a:endParaRPr kumimoji="1" lang="ja-JP" altLang="en-US" dirty="0"/>
          </a:p>
        </p:txBody>
      </p:sp>
      <p:sp>
        <p:nvSpPr>
          <p:cNvPr id="19" name="下矢印 18"/>
          <p:cNvSpPr/>
          <p:nvPr/>
        </p:nvSpPr>
        <p:spPr>
          <a:xfrm>
            <a:off x="2339752" y="4797152"/>
            <a:ext cx="4536504" cy="576064"/>
          </a:xfrm>
          <a:prstGeom prst="down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見積後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908720"/>
            <a:ext cx="7488832" cy="6480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kumimoji="1" lang="ja-JP" altLang="en-US" dirty="0" smtClean="0"/>
              <a:t>コンサル対応有りの場合：開発会社とのやり取り想定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最新技術を使いたい場合の絵図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2060848"/>
            <a:ext cx="57606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100392" y="2132856"/>
            <a:ext cx="432048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79512" y="1340768"/>
            <a:ext cx="1440160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コンサル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7380312" y="1340768"/>
            <a:ext cx="1584176" cy="57606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システム会社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1403648" y="1916832"/>
            <a:ext cx="6408712" cy="7920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XX</a:t>
            </a:r>
            <a:r>
              <a:rPr lang="ja-JP" altLang="en-US" dirty="0" smtClean="0"/>
              <a:t>をするシステムを構築する場合、御社ではいくらでしょうか？</a:t>
            </a:r>
            <a:endParaRPr kumimoji="1" lang="ja-JP" altLang="en-US" dirty="0"/>
          </a:p>
        </p:txBody>
      </p:sp>
      <p:sp>
        <p:nvSpPr>
          <p:cNvPr id="12" name="左矢印 11"/>
          <p:cNvSpPr/>
          <p:nvPr/>
        </p:nvSpPr>
        <p:spPr>
          <a:xfrm>
            <a:off x="1403648" y="2564904"/>
            <a:ext cx="6264696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システム前提・規模・セキュリティ対応はどの程度か？</a:t>
            </a:r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1475656" y="3212976"/>
            <a:ext cx="6336704" cy="79208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～～くらいを想定している。</a:t>
            </a:r>
            <a:endParaRPr kumimoji="1" lang="ja-JP" altLang="en-US" dirty="0"/>
          </a:p>
        </p:txBody>
      </p:sp>
      <p:sp>
        <p:nvSpPr>
          <p:cNvPr id="14" name="左矢印 13"/>
          <p:cNvSpPr/>
          <p:nvPr/>
        </p:nvSpPr>
        <p:spPr>
          <a:xfrm>
            <a:off x="1331640" y="3933056"/>
            <a:ext cx="6480720" cy="7200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であれば</a:t>
            </a:r>
            <a:r>
              <a:rPr kumimoji="1" lang="en-US" altLang="ja-JP" dirty="0" smtClean="0"/>
              <a:t>YY</a:t>
            </a:r>
            <a:r>
              <a:rPr kumimoji="1" lang="ja-JP" altLang="en-US" dirty="0" smtClean="0"/>
              <a:t>円ほど、保守費は月額</a:t>
            </a:r>
            <a:r>
              <a:rPr lang="en-US" altLang="ja-JP" dirty="0"/>
              <a:t>ZZ</a:t>
            </a:r>
            <a:r>
              <a:rPr lang="ja-JP" altLang="en-US" dirty="0" smtClean="0"/>
              <a:t>円くらいです。</a:t>
            </a:r>
            <a:endParaRPr kumimoji="1" lang="ja-JP" altLang="en-US" dirty="0"/>
          </a:p>
        </p:txBody>
      </p:sp>
      <p:sp>
        <p:nvSpPr>
          <p:cNvPr id="18" name="右矢印 17"/>
          <p:cNvSpPr/>
          <p:nvPr/>
        </p:nvSpPr>
        <p:spPr>
          <a:xfrm>
            <a:off x="1475656" y="4581128"/>
            <a:ext cx="6336704" cy="108012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わかりました、ありがとう。では御社にお願いする場合はまたご連絡します。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1547664" y="5805264"/>
            <a:ext cx="6120680" cy="72008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上記のような見積を複数社と行い、値段、対応など問題無い会社をリストアップ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kumimoji="1" lang="ja-JP" altLang="en-US" b="1" dirty="0" smtClean="0"/>
              <a:t>価格設定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価格案の前提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61662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基本料金は月ごと固定</a:t>
            </a:r>
            <a:endParaRPr kumimoji="1" lang="en-US" altLang="ja-JP" dirty="0" smtClean="0"/>
          </a:p>
          <a:p>
            <a:r>
              <a:rPr lang="ja-JP" altLang="en-US" dirty="0" smtClean="0"/>
              <a:t>メールでの相談や訪問日に向けての認識あわせ、電話での軽微な確認などは基本料金に含む。</a:t>
            </a:r>
            <a:endParaRPr lang="en-US" altLang="ja-JP" dirty="0" smtClean="0"/>
          </a:p>
          <a:p>
            <a:r>
              <a:rPr kumimoji="1" lang="ja-JP" altLang="en-US" dirty="0" smtClean="0"/>
              <a:t>訪問は開発を伴わない全ての訪問作業。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PC</a:t>
            </a:r>
            <a:r>
              <a:rPr lang="ja-JP" altLang="en-US" dirty="0" smtClean="0"/>
              <a:t>操作・</a:t>
            </a:r>
            <a:r>
              <a:rPr lang="en-US" altLang="ja-JP" dirty="0" smtClean="0"/>
              <a:t>PC</a:t>
            </a:r>
            <a:r>
              <a:rPr lang="ja-JP" altLang="en-US" dirty="0" smtClean="0"/>
              <a:t>教室・</a:t>
            </a:r>
            <a:r>
              <a:rPr lang="en-US" altLang="ja-JP" dirty="0" smtClean="0"/>
              <a:t>IT</a:t>
            </a:r>
            <a:r>
              <a:rPr lang="ja-JP" altLang="en-US" dirty="0" smtClean="0"/>
              <a:t>機器確認など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基本</a:t>
            </a:r>
            <a:r>
              <a:rPr lang="en-US" altLang="ja-JP" dirty="0" smtClean="0"/>
              <a:t>4</a:t>
            </a:r>
            <a:r>
              <a:rPr lang="ja-JP" altLang="en-US" dirty="0" smtClean="0"/>
              <a:t>時間で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日の場合は</a:t>
            </a:r>
            <a:r>
              <a:rPr lang="en-US" altLang="ja-JP" dirty="0" smtClean="0"/>
              <a:t>8</a:t>
            </a:r>
            <a:r>
              <a:rPr lang="ja-JP" altLang="en-US" dirty="0" smtClean="0"/>
              <a:t>時間。それ以上は時間計算で追加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価格の根拠は通常の開発案件を行った場合の単金を目途に設定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1143000"/>
          </a:xfrm>
        </p:spPr>
        <p:txBody>
          <a:bodyPr/>
          <a:lstStyle/>
          <a:p>
            <a:r>
              <a:rPr lang="ja-JP" altLang="en-US" dirty="0" smtClean="0"/>
              <a:t>価格</a:t>
            </a:r>
            <a:r>
              <a:rPr lang="ja-JP" altLang="en-US" dirty="0" smtClean="0"/>
              <a:t>案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328592"/>
          </a:xfrm>
        </p:spPr>
        <p:txBody>
          <a:bodyPr/>
          <a:lstStyle/>
          <a:p>
            <a:r>
              <a:rPr kumimoji="1" lang="ja-JP" altLang="en-US" dirty="0" smtClean="0"/>
              <a:t>月額基本料金 </a:t>
            </a:r>
            <a:r>
              <a:rPr kumimoji="1" lang="en-US" altLang="ja-JP" dirty="0" smtClean="0"/>
              <a:t>– 400,000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月</a:t>
            </a:r>
            <a:endParaRPr kumimoji="1" lang="en-US" altLang="ja-JP" dirty="0" smtClean="0"/>
          </a:p>
          <a:p>
            <a:r>
              <a:rPr lang="ja-JP" altLang="en-US" dirty="0" smtClean="0"/>
              <a:t>訪問料金 </a:t>
            </a:r>
            <a:r>
              <a:rPr lang="en-US" altLang="ja-JP" dirty="0" smtClean="0"/>
              <a:t>–</a:t>
            </a:r>
            <a:r>
              <a:rPr lang="en-US" altLang="ja-JP" dirty="0" smtClean="0"/>
              <a:t> </a:t>
            </a:r>
            <a:r>
              <a:rPr lang="en-US" altLang="ja-JP" dirty="0" smtClean="0"/>
              <a:t>15,000</a:t>
            </a:r>
            <a:r>
              <a:rPr lang="ja-JP" altLang="en-US" dirty="0" smtClean="0"/>
              <a:t>円</a:t>
            </a:r>
            <a:r>
              <a:rPr lang="en-US" altLang="ja-JP" dirty="0" smtClean="0"/>
              <a:t>/0.5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ja-JP" altLang="en-US" dirty="0" smtClean="0"/>
              <a:t>各種調査・開発料金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都度見積り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実費は別途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★訪問が多くなると想定される施設のプラン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 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784976" cy="1143000"/>
          </a:xfrm>
        </p:spPr>
        <p:txBody>
          <a:bodyPr/>
          <a:lstStyle/>
          <a:p>
            <a:r>
              <a:rPr lang="ja-JP" altLang="en-US" dirty="0" smtClean="0"/>
              <a:t>価格</a:t>
            </a:r>
            <a:r>
              <a:rPr lang="ja-JP" altLang="en-US" dirty="0" smtClean="0"/>
              <a:t>案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328592"/>
          </a:xfrm>
        </p:spPr>
        <p:txBody>
          <a:bodyPr/>
          <a:lstStyle/>
          <a:p>
            <a:r>
              <a:rPr kumimoji="1" lang="ja-JP" altLang="en-US" dirty="0" smtClean="0"/>
              <a:t>月額基本料金 </a:t>
            </a:r>
            <a:r>
              <a:rPr kumimoji="1" lang="en-US" altLang="ja-JP" dirty="0" smtClean="0"/>
              <a:t>– 100,000</a:t>
            </a:r>
            <a:r>
              <a:rPr kumimoji="1" lang="ja-JP" altLang="en-US" dirty="0" smtClean="0"/>
              <a:t>円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月</a:t>
            </a:r>
            <a:endParaRPr kumimoji="1" lang="en-US" altLang="ja-JP" dirty="0" smtClean="0"/>
          </a:p>
          <a:p>
            <a:r>
              <a:rPr lang="ja-JP" altLang="en-US" dirty="0" smtClean="0"/>
              <a:t>訪問料金 </a:t>
            </a:r>
            <a:r>
              <a:rPr lang="en-US" altLang="ja-JP" dirty="0" smtClean="0"/>
              <a:t>–</a:t>
            </a:r>
            <a:r>
              <a:rPr lang="en-US" altLang="ja-JP" dirty="0" smtClean="0"/>
              <a:t> </a:t>
            </a:r>
            <a:r>
              <a:rPr lang="en-US" altLang="ja-JP" dirty="0" smtClean="0"/>
              <a:t>30,000</a:t>
            </a:r>
            <a:r>
              <a:rPr lang="ja-JP" altLang="en-US" dirty="0" smtClean="0"/>
              <a:t>円</a:t>
            </a:r>
            <a:r>
              <a:rPr lang="en-US" altLang="ja-JP" dirty="0" smtClean="0"/>
              <a:t>/</a:t>
            </a:r>
            <a:r>
              <a:rPr lang="en-US" altLang="ja-JP" dirty="0" smtClean="0"/>
              <a:t> 0.5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ja-JP" altLang="en-US" dirty="0" smtClean="0"/>
              <a:t>各種調査・開発料金 </a:t>
            </a:r>
            <a:r>
              <a:rPr lang="en-US" altLang="ja-JP" dirty="0" smtClean="0"/>
              <a:t>– </a:t>
            </a:r>
            <a:r>
              <a:rPr lang="ja-JP" altLang="en-US" dirty="0" smtClean="0"/>
              <a:t>都度</a:t>
            </a:r>
            <a:r>
              <a:rPr lang="ja-JP" altLang="en-US" dirty="0" smtClean="0"/>
              <a:t>見積り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実費は別途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★訪問が少ないと思われる施設用のプラン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初めに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r>
              <a:rPr kumimoji="1" lang="ja-JP" altLang="en-US" dirty="0" smtClean="0"/>
              <a:t>施設職員</a:t>
            </a:r>
            <a:r>
              <a:rPr kumimoji="1" lang="en-US" altLang="ja-JP" dirty="0" smtClean="0"/>
              <a:t>(</a:t>
            </a:r>
            <a:r>
              <a:rPr lang="ja-JP" altLang="en-US" dirty="0"/>
              <a:t>いせさん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からとの会話から、福祉施設職員と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技術者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カワマタ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との認識の齟齬があることが分かった</a:t>
            </a:r>
            <a:endParaRPr kumimoji="1" lang="en-US" altLang="ja-JP" dirty="0" smtClean="0"/>
          </a:p>
          <a:p>
            <a:r>
              <a:rPr lang="ja-JP" altLang="en-US" dirty="0" smtClean="0"/>
              <a:t>会話の要約　</a:t>
            </a:r>
            <a:r>
              <a:rPr lang="en-US" altLang="ja-JP" dirty="0" smtClean="0"/>
              <a:t>-</a:t>
            </a:r>
            <a:r>
              <a:rPr lang="ja-JP" altLang="en-US" dirty="0" smtClean="0"/>
              <a:t>　技術者としてはお金が無いから福祉施設は</a:t>
            </a:r>
            <a:r>
              <a:rPr lang="en-US" altLang="ja-JP" dirty="0" smtClean="0"/>
              <a:t>IT</a:t>
            </a:r>
            <a:r>
              <a:rPr lang="ja-JP" altLang="en-US" dirty="0" smtClean="0"/>
              <a:t>の活用に対して消極的だと思っていたが、実際お金はあるが詳しい人間がいないから、</a:t>
            </a:r>
            <a:r>
              <a:rPr lang="en-US" altLang="ja-JP" dirty="0" smtClean="0"/>
              <a:t>IT</a:t>
            </a:r>
            <a:r>
              <a:rPr lang="ja-JP" altLang="en-US" dirty="0" smtClean="0"/>
              <a:t>の活用をしていないとのことだった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価格</a:t>
            </a:r>
            <a:r>
              <a:rPr lang="ja-JP" altLang="en-US" dirty="0" smtClean="0"/>
              <a:t>案捕捉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184576"/>
          </a:xfrm>
        </p:spPr>
        <p:txBody>
          <a:bodyPr/>
          <a:lstStyle/>
          <a:p>
            <a:r>
              <a:rPr kumimoji="1" lang="ja-JP" altLang="en-US" dirty="0" smtClean="0"/>
              <a:t>開発作業は別途見積り</a:t>
            </a:r>
            <a:endParaRPr kumimoji="1" lang="en-US" altLang="ja-JP" dirty="0" smtClean="0"/>
          </a:p>
          <a:p>
            <a:r>
              <a:rPr lang="ja-JP" altLang="en-US" dirty="0" smtClean="0"/>
              <a:t>システム会社との打ち合わせ時の同席などは、訪問金額に含む</a:t>
            </a:r>
            <a:endParaRPr lang="en-US" altLang="ja-JP" dirty="0" smtClean="0"/>
          </a:p>
          <a:p>
            <a:r>
              <a:rPr kumimoji="1" lang="ja-JP" altLang="en-US" dirty="0" smtClean="0"/>
              <a:t>訪問を時間計算ではなく</a:t>
            </a:r>
            <a:r>
              <a:rPr kumimoji="1" lang="en-US" altLang="ja-JP" dirty="0" smtClean="0"/>
              <a:t>0.5</a:t>
            </a:r>
            <a:r>
              <a:rPr kumimoji="1" lang="ja-JP" altLang="en-US" dirty="0" smtClean="0"/>
              <a:t>日単位としたのは、僅かに往訪時間が延びる、などの場合でも</a:t>
            </a:r>
            <a:r>
              <a:rPr lang="en-US" altLang="ja-JP" dirty="0" smtClean="0"/>
              <a:t>0.5</a:t>
            </a:r>
            <a:r>
              <a:rPr lang="ja-JP" altLang="en-US" dirty="0" smtClean="0"/>
              <a:t>日の範囲内に含めるため。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資料ここまで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大きな</a:t>
            </a:r>
            <a:r>
              <a:rPr lang="ja-JP" altLang="en-US" dirty="0" smtClean="0"/>
              <a:t>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パソコン困りごと </a:t>
            </a:r>
            <a:r>
              <a:rPr lang="en-US" altLang="ja-JP" dirty="0" smtClean="0"/>
              <a:t>- </a:t>
            </a:r>
            <a:r>
              <a:rPr lang="ja-JP" altLang="en-US" dirty="0" smtClean="0"/>
              <a:t>現在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で作業している中での困りごとの対応の相談・解決などを専任者を雇うこと無く行える。</a:t>
            </a:r>
            <a:endParaRPr lang="en-US" altLang="ja-JP" dirty="0" smtClean="0"/>
          </a:p>
          <a:p>
            <a:r>
              <a:rPr lang="en-US" altLang="ja-JP" dirty="0" smtClean="0"/>
              <a:t>IT</a:t>
            </a:r>
            <a:r>
              <a:rPr lang="ja-JP" altLang="en-US" dirty="0" smtClean="0"/>
              <a:t>技術活用 </a:t>
            </a:r>
            <a:r>
              <a:rPr lang="en-US" altLang="ja-JP" dirty="0" smtClean="0"/>
              <a:t>- </a:t>
            </a:r>
            <a:r>
              <a:rPr lang="ja-JP" altLang="en-US" dirty="0" smtClean="0"/>
              <a:t>従来、負担となっている作業を簡単に行える機能の相談、提案などが受けられ、必要に応じて開発への段取りまで職員に負担無く行える。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⇒職員の事務作業などの負荷を軽減し、実作業へより集中できるようになる。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★</a:t>
            </a:r>
            <a:r>
              <a:rPr lang="ja-JP" altLang="en-US" dirty="0" smtClean="0"/>
              <a:t>人員の不足を</a:t>
            </a:r>
            <a:r>
              <a:rPr lang="en-US" altLang="ja-JP" dirty="0" smtClean="0"/>
              <a:t>IT</a:t>
            </a:r>
            <a:r>
              <a:rPr lang="ja-JP" altLang="en-US" dirty="0" smtClean="0"/>
              <a:t>技術で解消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ja-JP" altLang="en-US" b="1" dirty="0" smtClean="0"/>
              <a:t>パソコン</a:t>
            </a:r>
            <a:r>
              <a:rPr kumimoji="1" lang="ja-JP" altLang="en-US" b="1" dirty="0" smtClean="0"/>
              <a:t>困りごとについて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0"/>
            <a:ext cx="8568952" cy="79695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想定と回答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720080"/>
            <a:ext cx="9144000" cy="6309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kumimoji="1" lang="en-US" altLang="ja-JP" sz="2400" dirty="0" smtClean="0"/>
              <a:t>IT</a:t>
            </a:r>
            <a:r>
              <a:rPr kumimoji="1" lang="ja-JP" altLang="en-US" sz="2400" dirty="0" smtClean="0"/>
              <a:t>関連</a:t>
            </a:r>
            <a:r>
              <a:rPr lang="ja-JP" altLang="en-US" sz="2400" dirty="0" smtClean="0"/>
              <a:t>専用の職員を雇うほどでは無い。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ただ、パソコンを使用することが多くなって、対応に苦慮することがある。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⇒メール・電話での相談、状況に応じて直接訪問など、必要な時に対応を行えます。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不要時は</a:t>
            </a:r>
            <a:r>
              <a:rPr lang="en-US" altLang="ja-JP" sz="2400" dirty="0" smtClean="0"/>
              <a:t>【</a:t>
            </a:r>
            <a:r>
              <a:rPr lang="ja-JP" altLang="en-US" sz="2400" dirty="0" smtClean="0"/>
              <a:t>契約解除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のため専任者を雇って</a:t>
            </a:r>
            <a:r>
              <a:rPr lang="en-US" altLang="ja-JP" sz="2400" dirty="0" smtClean="0"/>
              <a:t>【</a:t>
            </a:r>
            <a:r>
              <a:rPr lang="ja-JP" altLang="en-US" sz="2400" dirty="0" smtClean="0"/>
              <a:t>解雇</a:t>
            </a:r>
            <a:r>
              <a:rPr lang="en-US" altLang="ja-JP" sz="2400" dirty="0" smtClean="0"/>
              <a:t>】</a:t>
            </a:r>
            <a:r>
              <a:rPr lang="ja-JP" altLang="en-US" sz="2400" dirty="0" smtClean="0"/>
              <a:t>より気安く可能</a:t>
            </a:r>
            <a:r>
              <a:rPr lang="en-US" altLang="ja-JP" sz="2400" dirty="0" smtClean="0"/>
              <a:t>)</a:t>
            </a: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難しいことではなく、単純にパソコンの使い方などを知れれば良い。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⇒パソコンで行いたいことを伺い、パソコン教室レベルの勉強会などを行えます。</a:t>
            </a: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職員へ</a:t>
            </a:r>
            <a:r>
              <a:rPr lang="en-US" altLang="ja-JP" sz="2400" dirty="0" smtClean="0"/>
              <a:t>SNS</a:t>
            </a:r>
            <a:r>
              <a:rPr lang="ja-JP" altLang="en-US" sz="2400" dirty="0" smtClean="0"/>
              <a:t>などへの情報流出防止対応などを行いたい。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⇒金融・保険・通信などの業界経験で培った流出防止対応を、噛み砕いてご説明し、勉強会の開催や資料をお渡しいたします。</a:t>
            </a:r>
            <a:endParaRPr lang="en-US" altLang="ja-JP" sz="2400" dirty="0" smtClean="0"/>
          </a:p>
          <a:p>
            <a:pPr>
              <a:buNone/>
            </a:pP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最先端技術を使ってみたい。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⇒具体的に何を使いたいかをお聞きし、業務に即する形で実際どのように使用できるかを提案いたします。</a:t>
            </a:r>
            <a:endParaRPr lang="en-US" altLang="ja-JP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kumimoji="1" lang="en-US" altLang="ja-JP" b="1" dirty="0" smtClean="0"/>
              <a:t>IT</a:t>
            </a:r>
            <a:r>
              <a:rPr kumimoji="1" lang="ja-JP" altLang="en-US" b="1" dirty="0" smtClean="0"/>
              <a:t>技術活用について</a:t>
            </a:r>
            <a:endParaRPr kumimoji="1" lang="ja-JP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IT</a:t>
            </a:r>
            <a:r>
              <a:rPr lang="ja-JP" altLang="en-US" dirty="0" smtClean="0"/>
              <a:t>技術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よる機能の活用先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kumimoji="1" lang="ja-JP" altLang="en-US" dirty="0" smtClean="0"/>
              <a:t>施設側</a:t>
            </a:r>
            <a:r>
              <a:rPr kumimoji="1" lang="ja-JP" altLang="en-US" dirty="0" smtClean="0"/>
              <a:t>はどんなところに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サービスを取り入れられるだろうか？</a:t>
            </a:r>
            <a:endParaRPr kumimoji="1" lang="en-US" altLang="ja-JP" dirty="0" smtClean="0"/>
          </a:p>
          <a:p>
            <a:pPr>
              <a:buFont typeface="Wingdings" pitchFamily="2" charset="2"/>
              <a:buChar char="p"/>
            </a:pPr>
            <a:r>
              <a:rPr kumimoji="1" lang="ja-JP" altLang="en-US" dirty="0" smtClean="0"/>
              <a:t>日報や申し送り資料の一元管理化</a:t>
            </a:r>
            <a:endParaRPr kumimoji="1" lang="en-US" altLang="ja-JP" dirty="0" smtClean="0"/>
          </a:p>
          <a:p>
            <a:pPr>
              <a:buFont typeface="Wingdings" pitchFamily="2" charset="2"/>
              <a:buChar char="p"/>
            </a:pPr>
            <a:r>
              <a:rPr lang="ja-JP" altLang="en-US" dirty="0" smtClean="0"/>
              <a:t>在宅ケア者向けの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カメラ導入や貸出</a:t>
            </a:r>
            <a:endParaRPr lang="en-US" altLang="ja-JP" dirty="0" smtClean="0"/>
          </a:p>
          <a:p>
            <a:pPr>
              <a:buFont typeface="Wingdings" pitchFamily="2" charset="2"/>
              <a:buChar char="p"/>
            </a:pPr>
            <a:r>
              <a:rPr kumimoji="1" lang="ja-JP" altLang="en-US" dirty="0" smtClean="0"/>
              <a:t>利用者集合空間のカメラ映像から、挙動による状態変化確認</a:t>
            </a:r>
            <a:r>
              <a:rPr kumimoji="1" lang="en-US" altLang="ja-JP" dirty="0" smtClean="0"/>
              <a:t>(AI</a:t>
            </a:r>
            <a:r>
              <a:rPr kumimoji="1" lang="ja-JP" altLang="en-US" dirty="0" smtClean="0"/>
              <a:t>技術などにより</a:t>
            </a:r>
            <a:r>
              <a:rPr kumimoji="1" lang="en-US" altLang="ja-JP" dirty="0" smtClean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ja-JP" altLang="en-US" dirty="0" smtClean="0"/>
              <a:t>各居室の施錠確認など</a:t>
            </a:r>
            <a:endParaRPr lang="en-US" altLang="ja-JP" dirty="0" smtClean="0"/>
          </a:p>
          <a:p>
            <a:pPr>
              <a:buFont typeface="Wingdings" pitchFamily="2" charset="2"/>
              <a:buChar char="p"/>
            </a:pPr>
            <a:r>
              <a:rPr kumimoji="1" lang="ja-JP" altLang="en-US" dirty="0" smtClean="0"/>
              <a:t>利用者家族への</a:t>
            </a:r>
            <a:r>
              <a:rPr kumimoji="1" lang="ja-JP" altLang="en-US" dirty="0" smtClean="0"/>
              <a:t>連絡先確認簡易化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err="1" smtClean="0"/>
              <a:t>．．．</a:t>
            </a:r>
            <a:r>
              <a:rPr lang="ja-JP" altLang="en-US" dirty="0" smtClean="0"/>
              <a:t>個別の施設を考えるともっとあるはず</a:t>
            </a:r>
            <a:endParaRPr kumimoji="1" lang="en-US" altLang="ja-JP" dirty="0" smtClean="0"/>
          </a:p>
          <a:p>
            <a:pPr>
              <a:buFont typeface="Wingdings" pitchFamily="2" charset="2"/>
              <a:buChar char="p"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技術を取り入れた</a:t>
            </a:r>
            <a:r>
              <a:rPr kumimoji="1" lang="ja-JP" altLang="en-US" dirty="0" smtClean="0"/>
              <a:t>際のメリット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/>
          <a:lstStyle/>
          <a:p>
            <a:r>
              <a:rPr kumimoji="1" lang="ja-JP" altLang="en-US" dirty="0" smtClean="0"/>
              <a:t>大きく分けると、以下をあげ</a:t>
            </a:r>
            <a:r>
              <a:rPr lang="ja-JP" altLang="en-US" dirty="0"/>
              <a:t>られる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事務仕事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簡略化 </a:t>
            </a:r>
            <a:r>
              <a:rPr lang="en-US" altLang="ja-JP" sz="2800" dirty="0" smtClean="0"/>
              <a:t>– </a:t>
            </a:r>
            <a:r>
              <a:rPr lang="ja-JP" altLang="en-US" sz="2800" dirty="0" smtClean="0"/>
              <a:t>日報の記載をフォーマットから記載できたり、利用者とその家族の連絡する時に、簡単に多くの連絡先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携帯電話・メール・</a:t>
            </a:r>
            <a:r>
              <a:rPr lang="en-US" altLang="ja-JP" sz="2800" dirty="0" smtClean="0"/>
              <a:t>line</a:t>
            </a:r>
            <a:r>
              <a:rPr lang="ja-JP" altLang="en-US" sz="2800" dirty="0" smtClean="0"/>
              <a:t>など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を一度に確認できる。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確認作業等の負荷軽減 </a:t>
            </a:r>
            <a:r>
              <a:rPr kumimoji="1" lang="en-US" altLang="ja-JP" sz="2800" dirty="0" smtClean="0"/>
              <a:t>+ </a:t>
            </a:r>
            <a:r>
              <a:rPr kumimoji="1" lang="ja-JP" altLang="en-US" sz="2800" dirty="0" smtClean="0"/>
              <a:t>確実性の増加 </a:t>
            </a:r>
            <a:r>
              <a:rPr kumimoji="1" lang="en-US" altLang="ja-JP" sz="2800" dirty="0" smtClean="0"/>
              <a:t>– </a:t>
            </a:r>
            <a:r>
              <a:rPr kumimoji="1" lang="ja-JP" altLang="en-US" sz="2800" dirty="0" smtClean="0"/>
              <a:t>施錠の確認や、</a:t>
            </a:r>
            <a:r>
              <a:rPr kumimoji="1" lang="en-US" altLang="ja-JP" sz="2800" dirty="0" smtClean="0"/>
              <a:t>Web</a:t>
            </a:r>
            <a:r>
              <a:rPr kumimoji="1" lang="ja-JP" altLang="en-US" sz="2800" dirty="0" smtClean="0"/>
              <a:t>カメラの活用により、一目で職員が足を使</a:t>
            </a:r>
            <a:r>
              <a:rPr lang="ja-JP" altLang="en-US" sz="2800" dirty="0"/>
              <a:t>うより</a:t>
            </a:r>
            <a:r>
              <a:rPr kumimoji="1" lang="ja-JP" altLang="en-US" sz="2800" dirty="0" smtClean="0"/>
              <a:t>確実に</a:t>
            </a:r>
            <a:r>
              <a:rPr kumimoji="1" lang="ja-JP" altLang="en-US" sz="2800" dirty="0" smtClean="0"/>
              <a:t>、確認</a:t>
            </a:r>
            <a:r>
              <a:rPr kumimoji="1" lang="ja-JP" altLang="en-US" sz="2800" dirty="0" smtClean="0"/>
              <a:t>作業を遂行できる。</a:t>
            </a: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最先端技術の使用により、変化の予兆を人による確認より先にキャッチできる。</a:t>
            </a: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できていない理由とさらなるメリット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現在の福祉施設で問題なことは、前頁で記載したようなことを取り入れられないことではなく、そのようなことをできることが分か</a:t>
            </a:r>
            <a:r>
              <a:rPr lang="ja-JP" altLang="en-US" sz="2800" dirty="0"/>
              <a:t>る人がいない</a:t>
            </a:r>
            <a:r>
              <a:rPr lang="ja-JP" altLang="en-US" sz="2800" dirty="0" smtClean="0"/>
              <a:t>こと。さらに相談できる相手がいないこと。</a:t>
            </a:r>
            <a:endParaRPr lang="en-US" altLang="ja-JP" sz="2800" dirty="0" smtClean="0"/>
          </a:p>
          <a:p>
            <a:r>
              <a:rPr lang="ja-JP" altLang="en-US" sz="2800" dirty="0" smtClean="0"/>
              <a:t>機能</a:t>
            </a:r>
            <a:r>
              <a:rPr lang="ja-JP" altLang="en-US" sz="2800" dirty="0" smtClean="0"/>
              <a:t>の作成などまで行うかどうかはともかく、例えばパソコンの操作方法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職員・利用者両方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教室など、</a:t>
            </a:r>
            <a:r>
              <a:rPr lang="en-US" altLang="ja-JP" sz="2800" dirty="0" smtClean="0"/>
              <a:t>IT</a:t>
            </a:r>
            <a:r>
              <a:rPr lang="ja-JP" altLang="en-US" sz="2800" dirty="0" smtClean="0"/>
              <a:t>関係全般の知識啓蒙は需要があり、そのために投資しても、施設側に金額以上のメリットはあると思われる。</a:t>
            </a:r>
            <a:endParaRPr lang="en-US" altLang="ja-JP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1476</Words>
  <Application>Microsoft Office PowerPoint</Application>
  <PresentationFormat>画面に合わせる 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福祉ITコンサルの可能性について</vt:lpstr>
      <vt:lpstr>初めに</vt:lpstr>
      <vt:lpstr>大きなメリット</vt:lpstr>
      <vt:lpstr>パソコン困りごとについて</vt:lpstr>
      <vt:lpstr>想定と回答</vt:lpstr>
      <vt:lpstr>IT技術活用について</vt:lpstr>
      <vt:lpstr>IT技術による機能の活用先</vt:lpstr>
      <vt:lpstr>IT技術を取り入れた際のメリット</vt:lpstr>
      <vt:lpstr>できていない理由とさらなるメリット</vt:lpstr>
      <vt:lpstr>結論と売り込み</vt:lpstr>
      <vt:lpstr>表向きの結論</vt:lpstr>
      <vt:lpstr>コンサルとしてカワマタを使うメリット</vt:lpstr>
      <vt:lpstr>最新技術を使いたい場合の絵図</vt:lpstr>
      <vt:lpstr>最新技術を使いたい場合の絵図</vt:lpstr>
      <vt:lpstr>最新技術を使いたい場合の絵図</vt:lpstr>
      <vt:lpstr>価格設定</vt:lpstr>
      <vt:lpstr>価格案の前提</vt:lpstr>
      <vt:lpstr>価格案A</vt:lpstr>
      <vt:lpstr>価格案B</vt:lpstr>
      <vt:lpstr>価格案捕捉</vt:lpstr>
      <vt:lpstr>資料ここまで</vt:lpstr>
    </vt:vector>
  </TitlesOfParts>
  <Company>amana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福祉ITコンサルの可能性について</dc:title>
  <dc:creator>t.kawamata.ez</dc:creator>
  <cp:lastModifiedBy>t.kawamata.ez</cp:lastModifiedBy>
  <cp:revision>58</cp:revision>
  <dcterms:created xsi:type="dcterms:W3CDTF">2017-07-07T04:07:18Z</dcterms:created>
  <dcterms:modified xsi:type="dcterms:W3CDTF">2017-07-10T08:55:42Z</dcterms:modified>
</cp:coreProperties>
</file>