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2" r:id="rId5"/>
    <p:sldId id="268" r:id="rId6"/>
    <p:sldId id="267" r:id="rId7"/>
    <p:sldId id="257" r:id="rId8"/>
    <p:sldId id="259" r:id="rId9"/>
    <p:sldId id="256" r:id="rId10"/>
    <p:sldId id="258" r:id="rId11"/>
    <p:sldId id="266" r:id="rId12"/>
    <p:sldId id="271" r:id="rId13"/>
    <p:sldId id="264" r:id="rId14"/>
    <p:sldId id="272" r:id="rId15"/>
    <p:sldId id="265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B055-53FD-48B9-AB8A-99B71979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5B714-16B1-4086-864A-62FCB263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02B8-7BC4-47CA-A474-B90AFAC2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70EC0-9D74-4185-B30D-8B908069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08EA-2FA6-40D7-8D72-43285E51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31A1-4603-4661-9C80-D0C01D69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57FFA-1C41-4879-B16A-EF25317A6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BF28-8F89-4146-A82E-FD259AD0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AD08C-4CAC-4D4F-98A6-9F2882B8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F674-F561-4E2C-97E0-F7FA8B78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3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4DADC-67FF-4D6B-BA1E-2644C48A2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6A50D-1E9D-4429-81FB-FFDD5FAD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D441-8D4B-4418-B10F-09E9AABD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397B-AEC2-46A7-939F-953AC2D0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5D64-3981-4D6D-8A7B-C2F55C2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C6D-EF6C-4BE5-98D1-A7BB170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F9CE-39AE-4F9B-9ECF-634E5691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5637-7EB5-4F23-A037-CB745DB0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C38C-DEFB-4A6A-88C4-F3396AC2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EB93-A435-44A0-8C86-60C07DFF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6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5ECF-946E-4A19-AE79-4F555257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B77B4-0508-4E34-9234-EF057285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2706-68AF-4732-A52C-E52BAD69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165C-EA87-4EF7-A35B-BA82765F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3D28-5B75-412B-86AC-EB8855A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6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AAE3-D451-4048-A54F-F07EC1E7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CB2B-4A6B-4D24-8822-7B058F4A1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1D8EA-771E-4461-8FB6-5DCA7EF6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D37B-077D-4482-8B06-442390F8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991A-4FD6-47E7-9AD1-A21F07D0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8C267-7B93-4447-8AFF-4EB512A7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93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398-5F9B-4A1C-BEBE-A3E80E58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1C43-65E9-4D6B-A1B5-BA57FA72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FF5BA-1D38-4C71-AEBD-0C72BACD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E9A87-7CC0-4F5C-9669-7FB0A78EF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54441-5B2D-44ED-9FA3-3BE540DD0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5E254-D892-4AEE-9A77-1F623F8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6FB8-5CFC-4AEC-840D-F40A13E2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B5FAA-F538-4265-851E-065BA607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47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7D8E-DBFF-478F-884B-6BA178F3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A17EF-BD5F-4E48-AF85-185A97A2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E0464-2881-4D1D-B5AD-555DC028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AFEBC-1113-413F-8166-E3B236A0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12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DBAD3-2EE9-4CEB-A7E0-87EDE574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475CC-D269-4608-93FB-ED07CE10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454CF-6DF9-4AA2-A674-935FE97F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45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639B-0D76-4A76-A6E2-DC48682A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3534-F441-4C6B-9366-CA82DE590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BB92-2A7A-416E-8116-9FD97B59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FC46D-A1DA-4D31-BD97-7F19E52C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B4CD8-9C6A-4794-A52C-FAC97B47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40FD-EA05-41FC-B40C-6F103396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9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D6EF-5949-4326-9DDA-B9166731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7A513-48E9-4C94-82A6-A49159D51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FB770-BEF0-4EC5-B4A1-DB8A96A4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F6A95-915B-41E9-AC24-98E68D89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335AE-C7DC-4740-B750-CD4F2C59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CA8EA-7784-4021-8784-42618D0C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E32AB-8C1E-4CB7-90E3-606B27E9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C625-7E2A-4216-9FFB-20101C7F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2159-A3EC-42C2-B7F8-0130F5F13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7AB2-840B-41CB-88B0-C8143F0866EC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816-044C-4D33-B946-79CAFD9C0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89D0-AB68-49F5-8938-116DC901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67E5-27D0-41E7-B035-C9EECCB63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0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Teach Humanoid Robots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How to Take a Penalty Kick</a:t>
            </a:r>
            <a:endParaRPr lang="de-DE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9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7BD3-9E83-4D06-9CF2-2E1AAC47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Machine Learning: Framework</a:t>
            </a:r>
            <a:endParaRPr lang="de-D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F853-6F02-46D6-B8AF-C903B251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71"/>
            <a:ext cx="10515600" cy="4351338"/>
          </a:xfrm>
        </p:spPr>
        <p:txBody>
          <a:bodyPr/>
          <a:lstStyle/>
          <a:p>
            <a:r>
              <a:rPr lang="en-US" dirty="0" smtClean="0"/>
              <a:t>Multilayer perceptron (MLP)</a:t>
            </a:r>
          </a:p>
          <a:p>
            <a:r>
              <a:rPr lang="en-US" dirty="0" err="1" smtClean="0"/>
              <a:t>Levenberg</a:t>
            </a:r>
            <a:r>
              <a:rPr lang="en-US" dirty="0" smtClean="0"/>
              <a:t>-Marquardt approach</a:t>
            </a:r>
            <a:endParaRPr lang="de-DE" dirty="0"/>
          </a:p>
        </p:txBody>
      </p:sp>
      <p:grpSp>
        <p:nvGrpSpPr>
          <p:cNvPr id="66" name="Group 65"/>
          <p:cNvGrpSpPr/>
          <p:nvPr/>
        </p:nvGrpSpPr>
        <p:grpSpPr>
          <a:xfrm>
            <a:off x="6905149" y="3003266"/>
            <a:ext cx="4448651" cy="3147843"/>
            <a:chOff x="3871446" y="2755097"/>
            <a:chExt cx="4448651" cy="3147843"/>
          </a:xfrm>
        </p:grpSpPr>
        <p:grpSp>
          <p:nvGrpSpPr>
            <p:cNvPr id="24" name="Group 23"/>
            <p:cNvGrpSpPr/>
            <p:nvPr/>
          </p:nvGrpSpPr>
          <p:grpSpPr>
            <a:xfrm>
              <a:off x="3974327" y="2755097"/>
              <a:ext cx="4243346" cy="2492393"/>
              <a:chOff x="3373094" y="1825625"/>
              <a:chExt cx="4243346" cy="2492393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373094" y="1825625"/>
                <a:ext cx="2974906" cy="2492393"/>
                <a:chOff x="3373094" y="1825625"/>
                <a:chExt cx="2974906" cy="2492393"/>
              </a:xfrm>
            </p:grpSpPr>
            <p:sp>
              <p:nvSpPr>
                <p:cNvPr id="4" name="Oval 3"/>
                <p:cNvSpPr>
                  <a:spLocks noChangeAspect="1"/>
                </p:cNvSpPr>
                <p:nvPr/>
              </p:nvSpPr>
              <p:spPr>
                <a:xfrm>
                  <a:off x="4500880" y="1825625"/>
                  <a:ext cx="504000" cy="504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5400000">
                  <a:off x="4581198" y="3245327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de-DE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rot="5400000">
                  <a:off x="5924318" y="3245327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de-DE" dirty="0"/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4500880" y="2541968"/>
                  <a:ext cx="504000" cy="504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Oval 12"/>
                <p:cNvSpPr>
                  <a:spLocks noChangeAspect="1"/>
                </p:cNvSpPr>
                <p:nvPr/>
              </p:nvSpPr>
              <p:spPr>
                <a:xfrm>
                  <a:off x="4500880" y="3814018"/>
                  <a:ext cx="504000" cy="504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5844000" y="1825625"/>
                  <a:ext cx="504000" cy="504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Oval 14"/>
                <p:cNvSpPr>
                  <a:spLocks noChangeAspect="1"/>
                </p:cNvSpPr>
                <p:nvPr/>
              </p:nvSpPr>
              <p:spPr>
                <a:xfrm>
                  <a:off x="5844000" y="2541968"/>
                  <a:ext cx="504000" cy="504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5844000" y="3814018"/>
                  <a:ext cx="504000" cy="504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tangle 16"/>
                <p:cNvSpPr>
                  <a:spLocks noChangeAspect="1"/>
                </p:cNvSpPr>
                <p:nvPr/>
              </p:nvSpPr>
              <p:spPr>
                <a:xfrm>
                  <a:off x="3413760" y="1933625"/>
                  <a:ext cx="288000" cy="288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Rectangle 17"/>
                <p:cNvSpPr>
                  <a:spLocks noChangeAspect="1"/>
                </p:cNvSpPr>
                <p:nvPr/>
              </p:nvSpPr>
              <p:spPr>
                <a:xfrm>
                  <a:off x="3413760" y="2649968"/>
                  <a:ext cx="288000" cy="288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tangle 18"/>
                <p:cNvSpPr>
                  <a:spLocks noChangeAspect="1"/>
                </p:cNvSpPr>
                <p:nvPr/>
              </p:nvSpPr>
              <p:spPr>
                <a:xfrm>
                  <a:off x="3413760" y="3922018"/>
                  <a:ext cx="288000" cy="288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 rot="5400000">
                  <a:off x="3386078" y="3245327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de-DE" dirty="0"/>
                </a:p>
              </p:txBody>
            </p:sp>
          </p:grp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7112440" y="2821645"/>
                <a:ext cx="504000" cy="504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52758" y="288897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de-DE" dirty="0"/>
              </a:p>
            </p:txBody>
          </p:sp>
        </p:grp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>
              <a:off x="4302993" y="3007097"/>
              <a:ext cx="7991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3"/>
              <a:endCxn id="12" idx="2"/>
            </p:cNvCxnSpPr>
            <p:nvPr/>
          </p:nvCxnSpPr>
          <p:spPr>
            <a:xfrm>
              <a:off x="4302993" y="3007097"/>
              <a:ext cx="799120" cy="7163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3"/>
              <a:endCxn id="13" idx="2"/>
            </p:cNvCxnSpPr>
            <p:nvPr/>
          </p:nvCxnSpPr>
          <p:spPr>
            <a:xfrm>
              <a:off x="4302993" y="3007097"/>
              <a:ext cx="799120" cy="1988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8" idx="3"/>
              <a:endCxn id="4" idx="2"/>
            </p:cNvCxnSpPr>
            <p:nvPr/>
          </p:nvCxnSpPr>
          <p:spPr>
            <a:xfrm flipV="1">
              <a:off x="4302993" y="3007097"/>
              <a:ext cx="799120" cy="7163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3"/>
              <a:endCxn id="12" idx="2"/>
            </p:cNvCxnSpPr>
            <p:nvPr/>
          </p:nvCxnSpPr>
          <p:spPr>
            <a:xfrm>
              <a:off x="4302993" y="3723440"/>
              <a:ext cx="7991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3"/>
              <a:endCxn id="13" idx="2"/>
            </p:cNvCxnSpPr>
            <p:nvPr/>
          </p:nvCxnSpPr>
          <p:spPr>
            <a:xfrm>
              <a:off x="4302993" y="3723440"/>
              <a:ext cx="799120" cy="1272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9" idx="3"/>
              <a:endCxn id="4" idx="2"/>
            </p:cNvCxnSpPr>
            <p:nvPr/>
          </p:nvCxnSpPr>
          <p:spPr>
            <a:xfrm flipV="1">
              <a:off x="4302993" y="3007097"/>
              <a:ext cx="799120" cy="1988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9" idx="3"/>
              <a:endCxn id="12" idx="2"/>
            </p:cNvCxnSpPr>
            <p:nvPr/>
          </p:nvCxnSpPr>
          <p:spPr>
            <a:xfrm flipV="1">
              <a:off x="4302993" y="3723440"/>
              <a:ext cx="799120" cy="12720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9" idx="3"/>
              <a:endCxn id="13" idx="2"/>
            </p:cNvCxnSpPr>
            <p:nvPr/>
          </p:nvCxnSpPr>
          <p:spPr>
            <a:xfrm>
              <a:off x="4302993" y="4995490"/>
              <a:ext cx="7991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4" idx="6"/>
              <a:endCxn id="21" idx="2"/>
            </p:cNvCxnSpPr>
            <p:nvPr/>
          </p:nvCxnSpPr>
          <p:spPr>
            <a:xfrm>
              <a:off x="6949233" y="3007097"/>
              <a:ext cx="764440" cy="9960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6"/>
              <a:endCxn id="21" idx="2"/>
            </p:cNvCxnSpPr>
            <p:nvPr/>
          </p:nvCxnSpPr>
          <p:spPr>
            <a:xfrm>
              <a:off x="6949233" y="3723440"/>
              <a:ext cx="764440" cy="279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6" idx="6"/>
              <a:endCxn id="21" idx="2"/>
            </p:cNvCxnSpPr>
            <p:nvPr/>
          </p:nvCxnSpPr>
          <p:spPr>
            <a:xfrm flipV="1">
              <a:off x="6949233" y="4003117"/>
              <a:ext cx="764440" cy="9923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611249" y="5379720"/>
              <a:ext cx="708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Output</a:t>
              </a:r>
            </a:p>
            <a:p>
              <a:pPr algn="ctr"/>
              <a:r>
                <a:rPr lang="en-US" sz="1400" dirty="0" smtClean="0"/>
                <a:t>Layer</a:t>
              </a:r>
              <a:endParaRPr lang="de-DE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69646" y="5379720"/>
              <a:ext cx="712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Hidden</a:t>
              </a:r>
            </a:p>
            <a:p>
              <a:pPr algn="ctr"/>
              <a:r>
                <a:rPr lang="en-US" sz="1400" dirty="0" smtClean="0"/>
                <a:t>Layer</a:t>
              </a:r>
              <a:endParaRPr lang="de-DE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1446" y="5379720"/>
              <a:ext cx="575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Input</a:t>
              </a:r>
            </a:p>
            <a:p>
              <a:pPr algn="ctr"/>
              <a:r>
                <a:rPr lang="en-US" sz="1400" dirty="0" smtClean="0"/>
                <a:t>Layer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0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7BD3-9E83-4D06-9CF2-2E1AAC47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Machine Learning: Framework</a:t>
            </a:r>
            <a:endParaRPr lang="de-DE" b="1" dirty="0">
              <a:latin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2057"/>
            <a:ext cx="5159779" cy="2179799"/>
          </a:xfrm>
        </p:spPr>
      </p:pic>
      <p:sp>
        <p:nvSpPr>
          <p:cNvPr id="25" name="Right Arrow 24"/>
          <p:cNvSpPr/>
          <p:nvPr/>
        </p:nvSpPr>
        <p:spPr>
          <a:xfrm>
            <a:off x="6277708" y="3923912"/>
            <a:ext cx="738553" cy="36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40" y="2527079"/>
            <a:ext cx="3539860" cy="31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Machine Learning: Results</a:t>
            </a:r>
            <a:endParaRPr lang="de-D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Number of data set: 1004</a:t>
            </a:r>
          </a:p>
          <a:p>
            <a:pPr lvl="1"/>
            <a:r>
              <a:rPr lang="en-US" dirty="0" smtClean="0"/>
              <a:t>Data variation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8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Predictive Modeling Algorithms</a:t>
            </a:r>
            <a:endParaRPr lang="de-D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Evolutionary algorithm</a:t>
            </a:r>
          </a:p>
          <a:p>
            <a:pPr lvl="1"/>
            <a:r>
              <a:rPr lang="en-US" dirty="0" smtClean="0"/>
              <a:t>Global optimization algorithm</a:t>
            </a:r>
          </a:p>
          <a:p>
            <a:pPr lvl="1"/>
            <a:r>
              <a:rPr lang="en-US" dirty="0" smtClean="0"/>
              <a:t>Stochastic algorithm</a:t>
            </a:r>
          </a:p>
          <a:p>
            <a:pPr lvl="1"/>
            <a:r>
              <a:rPr lang="en-US" dirty="0" smtClean="0"/>
              <a:t>Survival of the fittest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Min 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9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1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9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7BD3-9E83-4D06-9CF2-2E1AAC47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Machine Learning Framework</a:t>
            </a:r>
            <a:endParaRPr lang="de-D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F853-6F02-46D6-B8AF-C903B251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71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6" name="Group 5"/>
          <p:cNvGrpSpPr/>
          <p:nvPr/>
        </p:nvGrpSpPr>
        <p:grpSpPr>
          <a:xfrm>
            <a:off x="6872520" y="2257815"/>
            <a:ext cx="4448651" cy="3893294"/>
            <a:chOff x="6905149" y="2257815"/>
            <a:chExt cx="4448651" cy="3893294"/>
          </a:xfrm>
        </p:grpSpPr>
        <p:grpSp>
          <p:nvGrpSpPr>
            <p:cNvPr id="66" name="Group 65"/>
            <p:cNvGrpSpPr/>
            <p:nvPr/>
          </p:nvGrpSpPr>
          <p:grpSpPr>
            <a:xfrm>
              <a:off x="6905149" y="3003266"/>
              <a:ext cx="4448651" cy="3147843"/>
              <a:chOff x="3871446" y="2755097"/>
              <a:chExt cx="4448651" cy="314784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974327" y="2755097"/>
                <a:ext cx="4243346" cy="2492393"/>
                <a:chOff x="3373094" y="1825625"/>
                <a:chExt cx="4243346" cy="2492393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373094" y="1825625"/>
                  <a:ext cx="2974906" cy="2492393"/>
                  <a:chOff x="3373094" y="1825625"/>
                  <a:chExt cx="2974906" cy="2492393"/>
                </a:xfrm>
              </p:grpSpPr>
              <p:sp>
                <p:nvSpPr>
                  <p:cNvPr id="4" name="Oval 3"/>
                  <p:cNvSpPr>
                    <a:spLocks noChangeAspect="1"/>
                  </p:cNvSpPr>
                  <p:nvPr/>
                </p:nvSpPr>
                <p:spPr>
                  <a:xfrm>
                    <a:off x="4500880" y="1825625"/>
                    <a:ext cx="504000" cy="50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 rot="5400000">
                    <a:off x="4581198" y="3245327"/>
                    <a:ext cx="3433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dirty="0" smtClean="0"/>
                      <a:t>…</a:t>
                    </a:r>
                    <a:endParaRPr lang="de-DE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 rot="5400000">
                    <a:off x="5924318" y="3245327"/>
                    <a:ext cx="3433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dirty="0" smtClean="0"/>
                      <a:t>…</a:t>
                    </a:r>
                    <a:endParaRPr lang="de-DE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4500880" y="2541968"/>
                    <a:ext cx="504000" cy="50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500880" y="3814018"/>
                    <a:ext cx="504000" cy="50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5844000" y="1825625"/>
                    <a:ext cx="504000" cy="50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5844000" y="2541968"/>
                    <a:ext cx="504000" cy="50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5844000" y="3814018"/>
                    <a:ext cx="504000" cy="50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tangle 16"/>
                  <p:cNvSpPr>
                    <a:spLocks noChangeAspect="1"/>
                  </p:cNvSpPr>
                  <p:nvPr/>
                </p:nvSpPr>
                <p:spPr>
                  <a:xfrm>
                    <a:off x="3413760" y="1933625"/>
                    <a:ext cx="288000" cy="288000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" name="Rectangle 17"/>
                  <p:cNvSpPr>
                    <a:spLocks noChangeAspect="1"/>
                  </p:cNvSpPr>
                  <p:nvPr/>
                </p:nvSpPr>
                <p:spPr>
                  <a:xfrm>
                    <a:off x="3413760" y="2649968"/>
                    <a:ext cx="288000" cy="288000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" name="Rectangle 18"/>
                  <p:cNvSpPr>
                    <a:spLocks noChangeAspect="1"/>
                  </p:cNvSpPr>
                  <p:nvPr/>
                </p:nvSpPr>
                <p:spPr>
                  <a:xfrm>
                    <a:off x="3413760" y="3922018"/>
                    <a:ext cx="288000" cy="288000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 rot="5400000">
                    <a:off x="3386078" y="3245327"/>
                    <a:ext cx="3433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r>
                      <a:rPr lang="en-US" dirty="0" smtClean="0"/>
                      <a:t>…</a:t>
                    </a:r>
                    <a:endParaRPr lang="de-DE" dirty="0"/>
                  </a:p>
                </p:txBody>
              </p:sp>
            </p:grpSp>
            <p:sp>
              <p:nvSpPr>
                <p:cNvPr id="21" name="Oval 20"/>
                <p:cNvSpPr>
                  <a:spLocks noChangeAspect="1"/>
                </p:cNvSpPr>
                <p:nvPr/>
              </p:nvSpPr>
              <p:spPr>
                <a:xfrm>
                  <a:off x="7112440" y="2821645"/>
                  <a:ext cx="504000" cy="50400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252758" y="2888979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de-DE" dirty="0"/>
                </a:p>
              </p:txBody>
            </p:sp>
          </p:grpSp>
          <p:cxnSp>
            <p:nvCxnSpPr>
              <p:cNvPr id="26" name="Straight Arrow Connector 25"/>
              <p:cNvCxnSpPr>
                <a:endCxn id="4" idx="2"/>
              </p:cNvCxnSpPr>
              <p:nvPr/>
            </p:nvCxnSpPr>
            <p:spPr>
              <a:xfrm>
                <a:off x="4302993" y="3007097"/>
                <a:ext cx="7991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7" idx="3"/>
                <a:endCxn id="12" idx="2"/>
              </p:cNvCxnSpPr>
              <p:nvPr/>
            </p:nvCxnSpPr>
            <p:spPr>
              <a:xfrm>
                <a:off x="4302993" y="3007097"/>
                <a:ext cx="799120" cy="716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7" idx="3"/>
                <a:endCxn id="13" idx="2"/>
              </p:cNvCxnSpPr>
              <p:nvPr/>
            </p:nvCxnSpPr>
            <p:spPr>
              <a:xfrm>
                <a:off x="4302993" y="3007097"/>
                <a:ext cx="799120" cy="198839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8" idx="3"/>
                <a:endCxn id="4" idx="2"/>
              </p:cNvCxnSpPr>
              <p:nvPr/>
            </p:nvCxnSpPr>
            <p:spPr>
              <a:xfrm flipV="1">
                <a:off x="4302993" y="3007097"/>
                <a:ext cx="799120" cy="716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8" idx="3"/>
                <a:endCxn id="12" idx="2"/>
              </p:cNvCxnSpPr>
              <p:nvPr/>
            </p:nvCxnSpPr>
            <p:spPr>
              <a:xfrm>
                <a:off x="4302993" y="3723440"/>
                <a:ext cx="7991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8" idx="3"/>
                <a:endCxn id="13" idx="2"/>
              </p:cNvCxnSpPr>
              <p:nvPr/>
            </p:nvCxnSpPr>
            <p:spPr>
              <a:xfrm>
                <a:off x="4302993" y="3723440"/>
                <a:ext cx="799120" cy="12720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9" idx="3"/>
                <a:endCxn id="4" idx="2"/>
              </p:cNvCxnSpPr>
              <p:nvPr/>
            </p:nvCxnSpPr>
            <p:spPr>
              <a:xfrm flipV="1">
                <a:off x="4302993" y="3007097"/>
                <a:ext cx="799120" cy="198839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9" idx="3"/>
                <a:endCxn id="12" idx="2"/>
              </p:cNvCxnSpPr>
              <p:nvPr/>
            </p:nvCxnSpPr>
            <p:spPr>
              <a:xfrm flipV="1">
                <a:off x="4302993" y="3723440"/>
                <a:ext cx="799120" cy="12720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19" idx="3"/>
                <a:endCxn id="13" idx="2"/>
              </p:cNvCxnSpPr>
              <p:nvPr/>
            </p:nvCxnSpPr>
            <p:spPr>
              <a:xfrm>
                <a:off x="4302993" y="4995490"/>
                <a:ext cx="7991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14" idx="6"/>
                <a:endCxn id="21" idx="2"/>
              </p:cNvCxnSpPr>
              <p:nvPr/>
            </p:nvCxnSpPr>
            <p:spPr>
              <a:xfrm>
                <a:off x="6949233" y="3007097"/>
                <a:ext cx="764440" cy="9960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15" idx="6"/>
                <a:endCxn id="21" idx="2"/>
              </p:cNvCxnSpPr>
              <p:nvPr/>
            </p:nvCxnSpPr>
            <p:spPr>
              <a:xfrm>
                <a:off x="6949233" y="3723440"/>
                <a:ext cx="764440" cy="2796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6" idx="6"/>
                <a:endCxn id="21" idx="2"/>
              </p:cNvCxnSpPr>
              <p:nvPr/>
            </p:nvCxnSpPr>
            <p:spPr>
              <a:xfrm flipV="1">
                <a:off x="6949233" y="4003117"/>
                <a:ext cx="764440" cy="9923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611249" y="5379720"/>
                <a:ext cx="708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Output</a:t>
                </a:r>
              </a:p>
              <a:p>
                <a:pPr algn="ctr"/>
                <a:r>
                  <a:rPr lang="en-US" sz="1400" dirty="0" smtClean="0"/>
                  <a:t>Layer</a:t>
                </a:r>
                <a:endParaRPr lang="de-DE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669646" y="5379720"/>
                <a:ext cx="7120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Hidden</a:t>
                </a:r>
              </a:p>
              <a:p>
                <a:pPr algn="ctr"/>
                <a:r>
                  <a:rPr lang="en-US" sz="1400" dirty="0" smtClean="0"/>
                  <a:t>Layer</a:t>
                </a:r>
                <a:endParaRPr lang="de-DE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871446" y="5379720"/>
                <a:ext cx="575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Input</a:t>
                </a:r>
              </a:p>
              <a:p>
                <a:pPr algn="ctr"/>
                <a:r>
                  <a:rPr lang="en-US" sz="1400" dirty="0" smtClean="0"/>
                  <a:t>Layer</a:t>
                </a:r>
                <a:endParaRPr lang="de-DE" sz="1400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035441" y="2257815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842122" y="2264799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20811" y="2258683"/>
              <a:ext cx="1451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10 × 10 × 10</a:t>
              </a:r>
              <a:endParaRPr lang="de-DE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5305" y="1576587"/>
            <a:ext cx="8344336" cy="4073700"/>
            <a:chOff x="188038" y="2710622"/>
            <a:chExt cx="8344336" cy="4073700"/>
          </a:xfrm>
        </p:grpSpPr>
        <p:grpSp>
          <p:nvGrpSpPr>
            <p:cNvPr id="42" name="Group 41"/>
            <p:cNvGrpSpPr/>
            <p:nvPr/>
          </p:nvGrpSpPr>
          <p:grpSpPr>
            <a:xfrm>
              <a:off x="188038" y="2710622"/>
              <a:ext cx="8344336" cy="4073700"/>
              <a:chOff x="838200" y="3263480"/>
              <a:chExt cx="8344336" cy="40737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38200" y="5999479"/>
                <a:ext cx="5760000" cy="144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5239321" y="4622358"/>
                <a:ext cx="2880000" cy="1622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195732" y="4829669"/>
                <a:ext cx="251999" cy="1172076"/>
                <a:chOff x="4770532" y="4829670"/>
                <a:chExt cx="251999" cy="117207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 rot="5400000">
                  <a:off x="4554532" y="5644011"/>
                  <a:ext cx="504000" cy="7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 rot="5400000">
                  <a:off x="4554532" y="5137745"/>
                  <a:ext cx="504000" cy="72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770532" y="5929746"/>
                  <a:ext cx="251999" cy="72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 rot="5400000">
                  <a:off x="4770532" y="482967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8" name="Oval 47"/>
              <p:cNvSpPr/>
              <p:nvPr/>
            </p:nvSpPr>
            <p:spPr>
              <a:xfrm>
                <a:off x="3564927" y="5692932"/>
                <a:ext cx="306546" cy="30654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 flipH="1">
                <a:off x="3655136" y="4589775"/>
                <a:ext cx="5527400" cy="2747405"/>
              </a:xfrm>
              <a:prstGeom prst="arc">
                <a:avLst>
                  <a:gd name="adj1" fmla="val 16200000"/>
                  <a:gd name="adj2" fmla="val 21184905"/>
                </a:avLst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872519" y="4579615"/>
                <a:ext cx="0" cy="140970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6857478" y="5038720"/>
                <a:ext cx="8098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Output: </a:t>
                </a: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[Height]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916820" y="3634848"/>
              <a:ext cx="1324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Input: </a:t>
              </a:r>
            </a:p>
            <a:p>
              <a:r>
                <a:rPr lang="en-US" sz="1400" dirty="0" smtClean="0">
                  <a:solidFill>
                    <a:srgbClr val="FF0000"/>
                  </a:solidFill>
                </a:rPr>
                <a:t>[Torque, Angle]</a:t>
              </a:r>
              <a:endParaRPr lang="de-DE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0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Introduction</a:t>
            </a:r>
            <a:endParaRPr lang="de-D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Penalty kick</a:t>
            </a:r>
            <a:endParaRPr lang="de-DE" dirty="0"/>
          </a:p>
        </p:txBody>
      </p:sp>
      <p:pic>
        <p:nvPicPr>
          <p:cNvPr id="1028" name="Picture 4" descr="Football Humanoid Robot High Resolution Stock Photography and Images - Ala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0" t="6340" r="25467" b="11654"/>
          <a:stretch/>
        </p:blipFill>
        <p:spPr bwMode="auto">
          <a:xfrm>
            <a:off x="8922938" y="1825625"/>
            <a:ext cx="2430862" cy="43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Simulation Settings</a:t>
            </a:r>
            <a:endParaRPr lang="de-DE" b="1" dirty="0"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09464" y="2563884"/>
            <a:ext cx="8344336" cy="4073700"/>
            <a:chOff x="838200" y="3263480"/>
            <a:chExt cx="8344336" cy="4073700"/>
          </a:xfrm>
        </p:grpSpPr>
        <p:sp>
          <p:nvSpPr>
            <p:cNvPr id="4" name="Rectangle 3"/>
            <p:cNvSpPr/>
            <p:nvPr/>
          </p:nvSpPr>
          <p:spPr>
            <a:xfrm>
              <a:off x="838200" y="5999479"/>
              <a:ext cx="5760000" cy="144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5239321" y="4622358"/>
              <a:ext cx="2880000" cy="1622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195732" y="4829669"/>
              <a:ext cx="251999" cy="1172076"/>
              <a:chOff x="4770532" y="4829670"/>
              <a:chExt cx="251999" cy="1172076"/>
            </a:xfrm>
          </p:grpSpPr>
          <p:sp>
            <p:nvSpPr>
              <p:cNvPr id="6" name="Rectangle 5"/>
              <p:cNvSpPr/>
              <p:nvPr/>
            </p:nvSpPr>
            <p:spPr>
              <a:xfrm rot="5400000">
                <a:off x="4554532" y="5644011"/>
                <a:ext cx="5040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4554532" y="5137745"/>
                <a:ext cx="504000" cy="72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70532" y="5929746"/>
                <a:ext cx="251999" cy="72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4770532" y="4829670"/>
                <a:ext cx="72000" cy="72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564927" y="5692932"/>
              <a:ext cx="306546" cy="30654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Arc 11"/>
            <p:cNvSpPr/>
            <p:nvPr/>
          </p:nvSpPr>
          <p:spPr>
            <a:xfrm flipH="1">
              <a:off x="3655136" y="4589775"/>
              <a:ext cx="5527400" cy="2747405"/>
            </a:xfrm>
            <a:prstGeom prst="arc">
              <a:avLst>
                <a:gd name="adj1" fmla="val 16200000"/>
                <a:gd name="adj2" fmla="val 21184905"/>
              </a:avLst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872519" y="4579615"/>
              <a:ext cx="0" cy="1409703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72519" y="5130577"/>
              <a:ext cx="667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Height</a:t>
              </a:r>
              <a:endParaRPr lang="de-DE" sz="1400" dirty="0"/>
            </a:p>
          </p:txBody>
        </p:sp>
      </p:grpSp>
      <p:pic>
        <p:nvPicPr>
          <p:cNvPr id="2050" name="Picture 2" descr="Simple Flat Flag Icon Graphic Design Template Vector Stock Illustration -  Download Image Now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5" t="21915" r="30739" b="22168"/>
          <a:stretch/>
        </p:blipFill>
        <p:spPr bwMode="auto">
          <a:xfrm>
            <a:off x="9783514" y="4243837"/>
            <a:ext cx="465536" cy="6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force</a:t>
            </a:r>
          </a:p>
          <a:p>
            <a:r>
              <a:rPr lang="en-US" dirty="0" smtClean="0"/>
              <a:t>Foot angle</a:t>
            </a:r>
            <a:endParaRPr lang="de-DE" dirty="0"/>
          </a:p>
        </p:txBody>
      </p:sp>
      <p:pic>
        <p:nvPicPr>
          <p:cNvPr id="2058" name="Picture 10" descr="Question Mark Icon Stock Illustration - Download Image Now - iStock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3558">
            <a:off x="5996691" y="3058173"/>
            <a:ext cx="1101724" cy="11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Flowchart of Our Project</a:t>
            </a:r>
            <a:endParaRPr lang="de-D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22" name="Group 21"/>
          <p:cNvGrpSpPr/>
          <p:nvPr/>
        </p:nvGrpSpPr>
        <p:grpSpPr>
          <a:xfrm>
            <a:off x="1992853" y="2507881"/>
            <a:ext cx="8519412" cy="2986826"/>
            <a:chOff x="1509276" y="2907253"/>
            <a:chExt cx="8519412" cy="2986826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1509276" y="3914079"/>
              <a:ext cx="1980000" cy="19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Simulation</a:t>
              </a:r>
              <a:endParaRPr lang="de-DE" dirty="0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779414" y="3914079"/>
              <a:ext cx="1980000" cy="19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de-DE" dirty="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8048688" y="3914079"/>
              <a:ext cx="1980000" cy="19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Prediction</a:t>
              </a:r>
              <a:endParaRPr lang="de-DE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789875" y="4905826"/>
              <a:ext cx="64584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081129" y="4904079"/>
              <a:ext cx="64584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16200000" flipV="1">
              <a:off x="5768982" y="433359"/>
              <a:ext cx="12700" cy="6539412"/>
            </a:xfrm>
            <a:prstGeom prst="bentConnector3">
              <a:avLst>
                <a:gd name="adj1" fmla="val 4500000"/>
              </a:avLst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56100" y="2907253"/>
              <a:ext cx="2026627" cy="506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166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Modeling of a Multibody System</a:t>
            </a:r>
            <a:endParaRPr lang="de-D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88199" y="2694026"/>
            <a:ext cx="1781998" cy="3482937"/>
            <a:chOff x="2066318" y="2694026"/>
            <a:chExt cx="1781998" cy="3482937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 rot="5400000">
              <a:off x="2714316" y="5096963"/>
              <a:ext cx="1512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 rot="5400000">
              <a:off x="2714316" y="3584963"/>
              <a:ext cx="1512000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3092317" y="5960963"/>
              <a:ext cx="755999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 rot="5400000">
              <a:off x="2840732" y="2406026"/>
              <a:ext cx="216000" cy="792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 rot="5400000">
              <a:off x="1688317" y="5096963"/>
              <a:ext cx="1512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5400000">
              <a:off x="1688317" y="3584963"/>
              <a:ext cx="1512000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066318" y="5960963"/>
              <a:ext cx="755999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05604" y="2936963"/>
            <a:ext cx="2114263" cy="3238068"/>
            <a:chOff x="4384289" y="2938895"/>
            <a:chExt cx="2114263" cy="3238068"/>
          </a:xfrm>
        </p:grpSpPr>
        <p:grpSp>
          <p:nvGrpSpPr>
            <p:cNvPr id="16" name="Group 15"/>
            <p:cNvGrpSpPr/>
            <p:nvPr/>
          </p:nvGrpSpPr>
          <p:grpSpPr>
            <a:xfrm>
              <a:off x="4673999" y="2938895"/>
              <a:ext cx="1512000" cy="3238068"/>
              <a:chOff x="5005754" y="2694026"/>
              <a:chExt cx="1512000" cy="3238068"/>
            </a:xfrm>
          </p:grpSpPr>
          <p:sp>
            <p:nvSpPr>
              <p:cNvPr id="12" name="Rectangle 11"/>
              <p:cNvSpPr>
                <a:spLocks noChangeAspect="1"/>
              </p:cNvSpPr>
              <p:nvPr/>
            </p:nvSpPr>
            <p:spPr>
              <a:xfrm rot="9030273">
                <a:off x="5005754" y="4789051"/>
                <a:ext cx="1512000" cy="216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tangle 12"/>
              <p:cNvSpPr>
                <a:spLocks noChangeAspect="1"/>
              </p:cNvSpPr>
              <p:nvPr/>
            </p:nvSpPr>
            <p:spPr>
              <a:xfrm rot="3941990">
                <a:off x="5380538" y="3562427"/>
                <a:ext cx="1512000" cy="216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 rot="3569347">
                <a:off x="4764242" y="5446095"/>
                <a:ext cx="755999" cy="216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tangle 14"/>
              <p:cNvSpPr>
                <a:spLocks/>
              </p:cNvSpPr>
              <p:nvPr/>
            </p:nvSpPr>
            <p:spPr>
              <a:xfrm rot="5400000">
                <a:off x="5727000" y="2694026"/>
                <a:ext cx="216000" cy="216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Curved Up Arrow 16"/>
            <p:cNvSpPr/>
            <p:nvPr/>
          </p:nvSpPr>
          <p:spPr>
            <a:xfrm rot="4080421">
              <a:off x="4827892" y="3192658"/>
              <a:ext cx="777954" cy="33565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 rot="17504477">
              <a:off x="5941750" y="4594619"/>
              <a:ext cx="777954" cy="33565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Curved Up Arrow 18"/>
            <p:cNvSpPr/>
            <p:nvPr/>
          </p:nvSpPr>
          <p:spPr>
            <a:xfrm rot="6665797">
              <a:off x="4163138" y="5369824"/>
              <a:ext cx="777954" cy="33565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Modeling of a Multibody System</a:t>
            </a:r>
            <a:endParaRPr lang="de-DE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15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690CD7C-5468-4C07-8573-0CE31919F85D}"/>
              </a:ext>
            </a:extLst>
          </p:cNvPr>
          <p:cNvSpPr/>
          <p:nvPr/>
        </p:nvSpPr>
        <p:spPr>
          <a:xfrm>
            <a:off x="6835724" y="3309456"/>
            <a:ext cx="4840447" cy="2374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C3B443-885B-4E19-9311-AC5DD574E6BD}"/>
                  </a:ext>
                </a:extLst>
              </p:cNvPr>
              <p:cNvSpPr txBox="1"/>
              <p:nvPr/>
            </p:nvSpPr>
            <p:spPr>
              <a:xfrm>
                <a:off x="7927597" y="3829574"/>
                <a:ext cx="277409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C3B443-885B-4E19-9311-AC5DD574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97" y="3829574"/>
                <a:ext cx="277409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A97D2A-41AF-4014-A0B6-268857BD8776}"/>
                  </a:ext>
                </a:extLst>
              </p:cNvPr>
              <p:cNvSpPr txBox="1"/>
              <p:nvPr/>
            </p:nvSpPr>
            <p:spPr>
              <a:xfrm>
                <a:off x="7142138" y="5008017"/>
                <a:ext cx="3588391" cy="397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/>
                  <a:t>Distance to the center of mass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A97D2A-41AF-4014-A0B6-268857BD8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38" y="5008017"/>
                <a:ext cx="3588391" cy="397032"/>
              </a:xfrm>
              <a:prstGeom prst="rect">
                <a:avLst/>
              </a:prstGeom>
              <a:blipFill>
                <a:blip r:embed="rId3"/>
                <a:stretch>
                  <a:fillRect t="-1538" b="-24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ight Brace 61">
            <a:extLst>
              <a:ext uri="{FF2B5EF4-FFF2-40B4-BE49-F238E27FC236}">
                <a16:creationId xmlns:a16="http://schemas.microsoft.com/office/drawing/2014/main" id="{00EA52D4-0BAC-4962-9B4D-50396751C103}"/>
              </a:ext>
            </a:extLst>
          </p:cNvPr>
          <p:cNvSpPr/>
          <p:nvPr/>
        </p:nvSpPr>
        <p:spPr>
          <a:xfrm rot="5400000">
            <a:off x="8565777" y="4044111"/>
            <a:ext cx="170740" cy="734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59331F4C-24B9-49DB-9ED3-BB7A36E10CE5}"/>
              </a:ext>
            </a:extLst>
          </p:cNvPr>
          <p:cNvSpPr/>
          <p:nvPr/>
        </p:nvSpPr>
        <p:spPr>
          <a:xfrm rot="5400000">
            <a:off x="10372216" y="4048272"/>
            <a:ext cx="170740" cy="734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238582-DD1D-4DCE-95ED-50892BCEAD87}"/>
              </a:ext>
            </a:extLst>
          </p:cNvPr>
          <p:cNvSpPr txBox="1"/>
          <p:nvPr/>
        </p:nvSpPr>
        <p:spPr>
          <a:xfrm>
            <a:off x="7918478" y="4518918"/>
            <a:ext cx="146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Inertia of a thin stick</a:t>
            </a:r>
            <a:endParaRPr lang="de-DE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4B4911-0715-4312-BFEE-A7A6D4297E7E}"/>
              </a:ext>
            </a:extLst>
          </p:cNvPr>
          <p:cNvSpPr txBox="1"/>
          <p:nvPr/>
        </p:nvSpPr>
        <p:spPr>
          <a:xfrm>
            <a:off x="9682274" y="4496499"/>
            <a:ext cx="156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i="0" dirty="0">
                <a:solidFill>
                  <a:srgbClr val="000000"/>
                </a:solidFill>
                <a:effectLst/>
                <a:latin typeface="Linux Libertine"/>
              </a:rPr>
              <a:t>Parallel axis theorem</a:t>
            </a:r>
          </a:p>
          <a:p>
            <a:endParaRPr lang="de-DE" sz="1200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828E9199-43E7-4761-B392-731A7AF89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512" y="0"/>
            <a:ext cx="5650993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55">
                <a:extLst>
                  <a:ext uri="{FF2B5EF4-FFF2-40B4-BE49-F238E27FC236}">
                    <a16:creationId xmlns:a16="http://schemas.microsoft.com/office/drawing/2014/main" id="{7BCA66E6-C49D-4593-AE71-02B82B8D2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312762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Mass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600" dirty="0"/>
                            <a:t> [kg]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Length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dirty="0"/>
                            <a:t>/Radius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[m]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Center of Mass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Inertia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55">
                <a:extLst>
                  <a:ext uri="{FF2B5EF4-FFF2-40B4-BE49-F238E27FC236}">
                    <a16:creationId xmlns:a16="http://schemas.microsoft.com/office/drawing/2014/main" id="{7BCA66E6-C49D-4593-AE71-02B82B8D2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312762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62500" r="-185791" b="-3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273684" r="-185791" b="-4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285263" r="-185791" b="-9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68" t="-425581" r="-18579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94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5">
                <a:extLst>
                  <a:ext uri="{FF2B5EF4-FFF2-40B4-BE49-F238E27FC236}">
                    <a16:creationId xmlns:a16="http://schemas.microsoft.com/office/drawing/2014/main" id="{407A217D-0DD6-4C82-AF8D-FB99A4D43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06138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Mass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600" dirty="0"/>
                            <a:t> [kg]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Length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dirty="0"/>
                            <a:t>/Radius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[m]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Center of Mass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Inertia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600" dirty="0"/>
                            <a:t>-direction)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5">
                <a:extLst>
                  <a:ext uri="{FF2B5EF4-FFF2-40B4-BE49-F238E27FC236}">
                    <a16:creationId xmlns:a16="http://schemas.microsoft.com/office/drawing/2014/main" id="{407A217D-0DD6-4C82-AF8D-FB99A4D43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06138"/>
                  </p:ext>
                </p:extLst>
              </p:nvPr>
            </p:nvGraphicFramePr>
            <p:xfrm>
              <a:off x="5621481" y="154214"/>
              <a:ext cx="6471326" cy="27315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0505">
                      <a:extLst>
                        <a:ext uri="{9D8B030D-6E8A-4147-A177-3AD203B41FA5}">
                          <a16:colId xmlns:a16="http://schemas.microsoft.com/office/drawing/2014/main" val="699896081"/>
                        </a:ext>
                      </a:extLst>
                    </a:gridCol>
                    <a:gridCol w="776935">
                      <a:extLst>
                        <a:ext uri="{9D8B030D-6E8A-4147-A177-3AD203B41FA5}">
                          <a16:colId xmlns:a16="http://schemas.microsoft.com/office/drawing/2014/main" val="2256351641"/>
                        </a:ext>
                      </a:extLst>
                    </a:gridCol>
                    <a:gridCol w="1146365">
                      <a:extLst>
                        <a:ext uri="{9D8B030D-6E8A-4147-A177-3AD203B41FA5}">
                          <a16:colId xmlns:a16="http://schemas.microsoft.com/office/drawing/2014/main" val="948203868"/>
                        </a:ext>
                      </a:extLst>
                    </a:gridCol>
                    <a:gridCol w="1177157">
                      <a:extLst>
                        <a:ext uri="{9D8B030D-6E8A-4147-A177-3AD203B41FA5}">
                          <a16:colId xmlns:a16="http://schemas.microsoft.com/office/drawing/2014/main" val="2963028083"/>
                        </a:ext>
                      </a:extLst>
                    </a:gridCol>
                    <a:gridCol w="1100364">
                      <a:extLst>
                        <a:ext uri="{9D8B030D-6E8A-4147-A177-3AD203B41FA5}">
                          <a16:colId xmlns:a16="http://schemas.microsoft.com/office/drawing/2014/main" val="1377373450"/>
                        </a:ext>
                      </a:extLst>
                    </a:gridCol>
                  </a:tblGrid>
                  <a:tr h="349712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Pelvis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Upper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Lower Leg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Foot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6044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62500" r="-185791" b="-3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8.17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3.35</a:t>
                          </a:r>
                        </a:p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432969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273684" r="-185791" b="-4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57668"/>
                      </a:ext>
                    </a:extLst>
                  </a:tr>
                  <a:tr h="34971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Width [m]</a:t>
                          </a:r>
                          <a:endParaRPr lang="de-DE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  <a:endParaRPr lang="de-DE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de-DE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90261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285263" r="-185791" b="-9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0.0391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0.0255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059592"/>
                      </a:ext>
                    </a:extLst>
                  </a:tr>
                  <a:tr h="52421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68" t="-425581" r="-18579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0.3882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0.1669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260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B02DAECA-CB67-4A66-9ECF-52C5699B1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710503"/>
                  </p:ext>
                </p:extLst>
              </p:nvPr>
            </p:nvGraphicFramePr>
            <p:xfrm>
              <a:off x="5621481" y="3002781"/>
              <a:ext cx="6471327" cy="3738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109">
                      <a:extLst>
                        <a:ext uri="{9D8B030D-6E8A-4147-A177-3AD203B41FA5}">
                          <a16:colId xmlns:a16="http://schemas.microsoft.com/office/drawing/2014/main" val="2175374371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3792670733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1968981204"/>
                        </a:ext>
                      </a:extLst>
                    </a:gridCol>
                  </a:tblGrid>
                  <a:tr h="322568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Hip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Knee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9602081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Range [ </a:t>
                          </a: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̊</a:t>
                          </a:r>
                          <a:r>
                            <a:rPr lang="en-US" sz="1600" dirty="0"/>
                            <a:t>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[-120,10]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[-120,1]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526973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/>
                            <a:t>[m]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0.0033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98966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de-DE" sz="1600" dirty="0"/>
                            <a:t>[N] (Flex/Extention)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6000/6000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5000/5000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221948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600" dirty="0"/>
                            <a:t> [m] (Flex/Extention)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0.195/0.192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0.258/0.264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607049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𝑠𝑒𝑒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600" dirty="0"/>
                            <a:t> [m] (Flex/Extention)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0.135/0.191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0.112/0.28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7051653"/>
                      </a:ext>
                    </a:extLst>
                  </a:tr>
                  <a:tr h="3287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Stiffness [Nm/rad]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0577283"/>
                      </a:ext>
                    </a:extLst>
                  </a:tr>
                  <a:tr h="328379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Damping [Nm/rads]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59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B02DAECA-CB67-4A66-9ECF-52C5699B1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710503"/>
                  </p:ext>
                </p:extLst>
              </p:nvPr>
            </p:nvGraphicFramePr>
            <p:xfrm>
              <a:off x="5621481" y="3002781"/>
              <a:ext cx="6471327" cy="3738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109">
                      <a:extLst>
                        <a:ext uri="{9D8B030D-6E8A-4147-A177-3AD203B41FA5}">
                          <a16:colId xmlns:a16="http://schemas.microsoft.com/office/drawing/2014/main" val="2175374371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3792670733"/>
                        </a:ext>
                      </a:extLst>
                    </a:gridCol>
                    <a:gridCol w="2157109">
                      <a:extLst>
                        <a:ext uri="{9D8B030D-6E8A-4147-A177-3AD203B41FA5}">
                          <a16:colId xmlns:a16="http://schemas.microsoft.com/office/drawing/2014/main" val="19689812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Hip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Knee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9602081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Range [ </a:t>
                          </a: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̊</a:t>
                          </a:r>
                          <a:r>
                            <a:rPr lang="en-US" sz="1600" dirty="0"/>
                            <a:t>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[-120,10]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[-120,1]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2526973"/>
                      </a:ext>
                    </a:extLst>
                  </a:tr>
                  <a:tr h="4818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172152" r="-201130" b="-5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0.0033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0.05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9896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226316" r="-201130" b="-3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6000/6000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5000/5000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221948"/>
                      </a:ext>
                    </a:extLst>
                  </a:tr>
                  <a:tr h="6105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306931" r="-201130" b="-215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0.195/0.192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0.258/0.264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660704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2" t="-432632" r="-201130" b="-12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0.135/0.191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0.112/0.28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70516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Stiffness [Nm/rad]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100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05772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Damping [Nm/rads]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  <a:endParaRPr lang="de-DE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5946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A635A57-609C-40A4-B35C-7D52F8CE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512" y="0"/>
            <a:ext cx="5650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EF259-26E2-486B-AEB3-9FD8572F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7985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1F2379-EE78-4AAC-8296-E2F9606207DB}"/>
              </a:ext>
            </a:extLst>
          </p:cNvPr>
          <p:cNvCxnSpPr/>
          <p:nvPr/>
        </p:nvCxnSpPr>
        <p:spPr>
          <a:xfrm>
            <a:off x="2978092" y="947956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B5BF00-2DDD-44FD-81CD-2A48467561EE}"/>
              </a:ext>
            </a:extLst>
          </p:cNvPr>
          <p:cNvCxnSpPr/>
          <p:nvPr/>
        </p:nvCxnSpPr>
        <p:spPr>
          <a:xfrm>
            <a:off x="2978091" y="3784833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1A009-294A-462F-A480-0C24FB6D1160}"/>
              </a:ext>
            </a:extLst>
          </p:cNvPr>
          <p:cNvCxnSpPr/>
          <p:nvPr/>
        </p:nvCxnSpPr>
        <p:spPr>
          <a:xfrm>
            <a:off x="2958516" y="2358704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21A1C-7A01-45C2-B73B-0EF2EE96F5BD}"/>
              </a:ext>
            </a:extLst>
          </p:cNvPr>
          <p:cNvCxnSpPr>
            <a:cxnSpLocks/>
          </p:cNvCxnSpPr>
          <p:nvPr/>
        </p:nvCxnSpPr>
        <p:spPr>
          <a:xfrm>
            <a:off x="2416029" y="412459"/>
            <a:ext cx="228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E8FF40-2AE5-46A1-AD16-91512E1CD613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17174E-0681-45A4-B08D-98F1FC1B255B}"/>
              </a:ext>
            </a:extLst>
          </p:cNvPr>
          <p:cNvCxnSpPr/>
          <p:nvPr/>
        </p:nvCxnSpPr>
        <p:spPr>
          <a:xfrm>
            <a:off x="2958516" y="5036191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28BD7-4E95-483E-808F-853F0289FAF9}"/>
              </a:ext>
            </a:extLst>
          </p:cNvPr>
          <p:cNvCxnSpPr/>
          <p:nvPr/>
        </p:nvCxnSpPr>
        <p:spPr>
          <a:xfrm>
            <a:off x="2958516" y="6621710"/>
            <a:ext cx="171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7920B6-9DDD-42E9-A723-B5B2A07B1C03}"/>
              </a:ext>
            </a:extLst>
          </p:cNvPr>
          <p:cNvCxnSpPr>
            <a:cxnSpLocks/>
          </p:cNvCxnSpPr>
          <p:nvPr/>
        </p:nvCxnSpPr>
        <p:spPr>
          <a:xfrm flipV="1">
            <a:off x="2416029" y="409555"/>
            <a:ext cx="0" cy="53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25B04A-31C1-474B-8BC3-5FA848AC36E2}"/>
              </a:ext>
            </a:extLst>
          </p:cNvPr>
          <p:cNvSpPr txBox="1"/>
          <p:nvPr/>
        </p:nvSpPr>
        <p:spPr>
          <a:xfrm>
            <a:off x="3715558" y="120627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Pelvis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ABD27-0D3D-4DF8-AD78-7EA215D507D5}"/>
              </a:ext>
            </a:extLst>
          </p:cNvPr>
          <p:cNvSpPr txBox="1"/>
          <p:nvPr/>
        </p:nvSpPr>
        <p:spPr>
          <a:xfrm>
            <a:off x="3694375" y="58705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Hip Joint (1 DOF)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9D062-9550-4D66-AFF8-3E6C59C03179}"/>
              </a:ext>
            </a:extLst>
          </p:cNvPr>
          <p:cNvSpPr txBox="1"/>
          <p:nvPr/>
        </p:nvSpPr>
        <p:spPr>
          <a:xfrm>
            <a:off x="3663826" y="195101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leg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A8A6CB-20B4-4637-8D31-BC13ECFE2005}"/>
              </a:ext>
            </a:extLst>
          </p:cNvPr>
          <p:cNvSpPr txBox="1"/>
          <p:nvPr/>
        </p:nvSpPr>
        <p:spPr>
          <a:xfrm>
            <a:off x="3694375" y="3377146"/>
            <a:ext cx="19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Knee Joint (1 DOF)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9B5B7-CA3A-46A6-A2B7-A6C50981DFE7}"/>
              </a:ext>
            </a:extLst>
          </p:cNvPr>
          <p:cNvSpPr txBox="1"/>
          <p:nvPr/>
        </p:nvSpPr>
        <p:spPr>
          <a:xfrm>
            <a:off x="3818387" y="4669117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Leg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196C2-28CC-46BC-BA6D-DD08D1C45E4D}"/>
              </a:ext>
            </a:extLst>
          </p:cNvPr>
          <p:cNvSpPr txBox="1"/>
          <p:nvPr/>
        </p:nvSpPr>
        <p:spPr>
          <a:xfrm>
            <a:off x="3837962" y="6252378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5C345E-A7D7-4609-8AD8-AFBBE01751D7}"/>
              </a:ext>
            </a:extLst>
          </p:cNvPr>
          <p:cNvCxnSpPr/>
          <p:nvPr/>
        </p:nvCxnSpPr>
        <p:spPr>
          <a:xfrm flipH="1" flipV="1">
            <a:off x="1031846" y="2181138"/>
            <a:ext cx="696286" cy="8472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75706A-2550-460B-A751-77A07115CA11}"/>
              </a:ext>
            </a:extLst>
          </p:cNvPr>
          <p:cNvSpPr txBox="1"/>
          <p:nvPr/>
        </p:nvSpPr>
        <p:spPr>
          <a:xfrm>
            <a:off x="694895" y="1811806"/>
            <a:ext cx="6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Linux Libertine</vt:lpstr>
      <vt:lpstr>Arial</vt:lpstr>
      <vt:lpstr>Calibri</vt:lpstr>
      <vt:lpstr>Calibri Light</vt:lpstr>
      <vt:lpstr>Cambria Math</vt:lpstr>
      <vt:lpstr>Office Theme</vt:lpstr>
      <vt:lpstr>Teach Humanoid Robots How to Take a Penalty Kick</vt:lpstr>
      <vt:lpstr>Introduction</vt:lpstr>
      <vt:lpstr>Simulation Settings</vt:lpstr>
      <vt:lpstr>Flowchart of Our Project</vt:lpstr>
      <vt:lpstr>Modeling of a Multibody System</vt:lpstr>
      <vt:lpstr>Modeling of a Multibody System</vt:lpstr>
      <vt:lpstr>PowerPoint Presentation</vt:lpstr>
      <vt:lpstr>PowerPoint Presentation</vt:lpstr>
      <vt:lpstr>PowerPoint Presentation</vt:lpstr>
      <vt:lpstr>Machine Learning: Framework</vt:lpstr>
      <vt:lpstr>Machine Learning: Framework</vt:lpstr>
      <vt:lpstr>Machine Learning: Results</vt:lpstr>
      <vt:lpstr>Predictive Modeling Algorithms</vt:lpstr>
      <vt:lpstr>PowerPoint Presentation</vt:lpstr>
      <vt:lpstr>Results</vt:lpstr>
      <vt:lpstr>Machine Learning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Strelnikova</dc:creator>
  <cp:lastModifiedBy>Do Yeon Kim</cp:lastModifiedBy>
  <cp:revision>28</cp:revision>
  <dcterms:created xsi:type="dcterms:W3CDTF">2021-12-12T03:39:03Z</dcterms:created>
  <dcterms:modified xsi:type="dcterms:W3CDTF">2021-12-14T22:09:37Z</dcterms:modified>
</cp:coreProperties>
</file>