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73" r:id="rId28"/>
    <p:sldId id="278" r:id="rId29"/>
    <p:sldId id="277" r:id="rId30"/>
    <p:sldId id="297" r:id="rId31"/>
    <p:sldId id="298" r:id="rId32"/>
    <p:sldId id="296" r:id="rId33"/>
    <p:sldId id="286" r:id="rId34"/>
    <p:sldId id="280" r:id="rId35"/>
    <p:sldId id="281" r:id="rId36"/>
    <p:sldId id="282" r:id="rId37"/>
    <p:sldId id="283" r:id="rId38"/>
    <p:sldId id="284" r:id="rId39"/>
    <p:sldId id="275" r:id="rId40"/>
    <p:sldId id="285" r:id="rId41"/>
    <p:sldId id="274" r:id="rId42"/>
    <p:sldId id="27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CE568-5696-4DE8-847E-0D4E111768CE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6D903BE-7BD3-4E35-B4A0-7C33F46D35B6}">
      <dgm:prSet/>
      <dgm:spPr/>
      <dgm:t>
        <a:bodyPr/>
        <a:lstStyle/>
        <a:p>
          <a:r>
            <a:rPr lang="en-US"/>
            <a:t>Entering Input</a:t>
          </a:r>
        </a:p>
      </dgm:t>
    </dgm:pt>
    <dgm:pt modelId="{8E52D4E4-ABE3-4964-AF6D-70D7DC6FA896}" type="parTrans" cxnId="{5C44AE8C-7D72-4262-B997-6F8B46D996A0}">
      <dgm:prSet/>
      <dgm:spPr/>
      <dgm:t>
        <a:bodyPr/>
        <a:lstStyle/>
        <a:p>
          <a:endParaRPr lang="en-US"/>
        </a:p>
      </dgm:t>
    </dgm:pt>
    <dgm:pt modelId="{59F36282-E436-4486-A166-C7DBB3C24E01}" type="sibTrans" cxnId="{5C44AE8C-7D72-4262-B997-6F8B46D996A0}">
      <dgm:prSet/>
      <dgm:spPr/>
      <dgm:t>
        <a:bodyPr/>
        <a:lstStyle/>
        <a:p>
          <a:endParaRPr lang="en-US"/>
        </a:p>
      </dgm:t>
    </dgm:pt>
    <dgm:pt modelId="{2440E813-534D-479A-B34E-4E2304158B4C}">
      <dgm:prSet/>
      <dgm:spPr/>
      <dgm:t>
        <a:bodyPr/>
        <a:lstStyle/>
        <a:p>
          <a:r>
            <a:rPr lang="fr-FR"/>
            <a:t>x &lt;- 1</a:t>
          </a:r>
          <a:endParaRPr lang="en-US"/>
        </a:p>
      </dgm:t>
    </dgm:pt>
    <dgm:pt modelId="{1FA65087-66A8-4E3B-8077-FC2BBBCFAE71}" type="parTrans" cxnId="{4AE693B0-B6B3-429B-84DC-B3F4D903DE18}">
      <dgm:prSet/>
      <dgm:spPr/>
      <dgm:t>
        <a:bodyPr/>
        <a:lstStyle/>
        <a:p>
          <a:endParaRPr lang="en-US"/>
        </a:p>
      </dgm:t>
    </dgm:pt>
    <dgm:pt modelId="{DDD39154-DE08-41EA-8205-280E5BED898D}" type="sibTrans" cxnId="{4AE693B0-B6B3-429B-84DC-B3F4D903DE18}">
      <dgm:prSet/>
      <dgm:spPr/>
      <dgm:t>
        <a:bodyPr/>
        <a:lstStyle/>
        <a:p>
          <a:endParaRPr lang="en-US"/>
        </a:p>
      </dgm:t>
    </dgm:pt>
    <dgm:pt modelId="{80E2C83F-4BB3-43D4-9A8F-352C6ECA9A19}">
      <dgm:prSet/>
      <dgm:spPr/>
      <dgm:t>
        <a:bodyPr/>
        <a:lstStyle/>
        <a:p>
          <a:r>
            <a:rPr lang="fr-FR"/>
            <a:t>print(x)</a:t>
          </a:r>
          <a:endParaRPr lang="en-US"/>
        </a:p>
      </dgm:t>
    </dgm:pt>
    <dgm:pt modelId="{B9D1439A-30BA-43DC-B105-94347BD59423}" type="parTrans" cxnId="{8B15CD0E-A22F-490C-81AD-015472F1D876}">
      <dgm:prSet/>
      <dgm:spPr/>
      <dgm:t>
        <a:bodyPr/>
        <a:lstStyle/>
        <a:p>
          <a:endParaRPr lang="en-US"/>
        </a:p>
      </dgm:t>
    </dgm:pt>
    <dgm:pt modelId="{2B168F07-A8A6-41F3-8692-519142671225}" type="sibTrans" cxnId="{8B15CD0E-A22F-490C-81AD-015472F1D876}">
      <dgm:prSet/>
      <dgm:spPr/>
      <dgm:t>
        <a:bodyPr/>
        <a:lstStyle/>
        <a:p>
          <a:endParaRPr lang="en-US"/>
        </a:p>
      </dgm:t>
    </dgm:pt>
    <dgm:pt modelId="{E900F778-D98F-4E98-89A2-32A94F2D8E01}">
      <dgm:prSet/>
      <dgm:spPr/>
      <dgm:t>
        <a:bodyPr/>
        <a:lstStyle/>
        <a:p>
          <a:r>
            <a:rPr lang="en-US"/>
            <a:t>msg &lt;- "hello”</a:t>
          </a:r>
        </a:p>
      </dgm:t>
    </dgm:pt>
    <dgm:pt modelId="{C73C4DA1-4BBF-4879-8595-BFBF8BABC930}" type="parTrans" cxnId="{EB155A0C-6623-406E-BCE7-11D644F32AE4}">
      <dgm:prSet/>
      <dgm:spPr/>
      <dgm:t>
        <a:bodyPr/>
        <a:lstStyle/>
        <a:p>
          <a:endParaRPr lang="en-US"/>
        </a:p>
      </dgm:t>
    </dgm:pt>
    <dgm:pt modelId="{2BE1FF5A-63C1-4A84-AB5F-40651778F57A}" type="sibTrans" cxnId="{EB155A0C-6623-406E-BCE7-11D644F32AE4}">
      <dgm:prSet/>
      <dgm:spPr/>
      <dgm:t>
        <a:bodyPr/>
        <a:lstStyle/>
        <a:p>
          <a:endParaRPr lang="en-US"/>
        </a:p>
      </dgm:t>
    </dgm:pt>
    <dgm:pt modelId="{3BFEE487-E733-424E-9171-A74282F73E76}">
      <dgm:prSet/>
      <dgm:spPr/>
      <dgm:t>
        <a:bodyPr/>
        <a:lstStyle/>
        <a:p>
          <a:r>
            <a:rPr lang="en-US"/>
            <a:t>print(msg)</a:t>
          </a:r>
        </a:p>
      </dgm:t>
    </dgm:pt>
    <dgm:pt modelId="{0ADB52CD-EC2C-451C-8127-455A86751B69}" type="parTrans" cxnId="{819A2A66-423F-4AE8-98DD-785B7A145D1C}">
      <dgm:prSet/>
      <dgm:spPr/>
      <dgm:t>
        <a:bodyPr/>
        <a:lstStyle/>
        <a:p>
          <a:endParaRPr lang="en-US"/>
        </a:p>
      </dgm:t>
    </dgm:pt>
    <dgm:pt modelId="{1CC2C73F-2536-489E-A464-512F365555B8}" type="sibTrans" cxnId="{819A2A66-423F-4AE8-98DD-785B7A145D1C}">
      <dgm:prSet/>
      <dgm:spPr/>
      <dgm:t>
        <a:bodyPr/>
        <a:lstStyle/>
        <a:p>
          <a:endParaRPr lang="en-US"/>
        </a:p>
      </dgm:t>
    </dgm:pt>
    <dgm:pt modelId="{6B8AB5B2-F983-40DA-87CC-0E0C5FBBB6C4}">
      <dgm:prSet/>
      <dgm:spPr/>
      <dgm:t>
        <a:bodyPr/>
        <a:lstStyle/>
        <a:p>
          <a:r>
            <a:rPr lang="en-US"/>
            <a:t>Evaluation</a:t>
          </a:r>
        </a:p>
      </dgm:t>
    </dgm:pt>
    <dgm:pt modelId="{8BFD4300-69E9-4F7D-8E2D-6C2E5969F7B8}" type="parTrans" cxnId="{E9D5EEB1-02C8-41A1-96E4-44C22B45FF27}">
      <dgm:prSet/>
      <dgm:spPr/>
      <dgm:t>
        <a:bodyPr/>
        <a:lstStyle/>
        <a:p>
          <a:endParaRPr lang="en-US"/>
        </a:p>
      </dgm:t>
    </dgm:pt>
    <dgm:pt modelId="{7CEC2DF5-2530-4BFF-AC15-F2DAACEAE1FC}" type="sibTrans" cxnId="{E9D5EEB1-02C8-41A1-96E4-44C22B45FF27}">
      <dgm:prSet/>
      <dgm:spPr/>
      <dgm:t>
        <a:bodyPr/>
        <a:lstStyle/>
        <a:p>
          <a:endParaRPr lang="en-US"/>
        </a:p>
      </dgm:t>
    </dgm:pt>
    <dgm:pt modelId="{D8E44B92-5F1E-4151-820D-E1C3A5589197}">
      <dgm:prSet/>
      <dgm:spPr/>
      <dgm:t>
        <a:bodyPr/>
        <a:lstStyle/>
        <a:p>
          <a:r>
            <a:rPr lang="en-US"/>
            <a:t>x&lt;-5</a:t>
          </a:r>
        </a:p>
      </dgm:t>
    </dgm:pt>
    <dgm:pt modelId="{F7E3B2E6-F7F5-4BEE-B4F5-B6A4A8CFD96B}" type="parTrans" cxnId="{9CF7E2DA-0FD7-4C90-ABC8-E77E5209CD1D}">
      <dgm:prSet/>
      <dgm:spPr/>
      <dgm:t>
        <a:bodyPr/>
        <a:lstStyle/>
        <a:p>
          <a:endParaRPr lang="en-US"/>
        </a:p>
      </dgm:t>
    </dgm:pt>
    <dgm:pt modelId="{25177EBA-52A7-449D-B37B-BE440D4B6C6E}" type="sibTrans" cxnId="{9CF7E2DA-0FD7-4C90-ABC8-E77E5209CD1D}">
      <dgm:prSet/>
      <dgm:spPr/>
      <dgm:t>
        <a:bodyPr/>
        <a:lstStyle/>
        <a:p>
          <a:endParaRPr lang="en-US"/>
        </a:p>
      </dgm:t>
    </dgm:pt>
    <dgm:pt modelId="{67483DBF-ADBA-46A6-9ADF-76E4D41DD394}">
      <dgm:prSet/>
      <dgm:spPr/>
      <dgm:t>
        <a:bodyPr/>
        <a:lstStyle/>
        <a:p>
          <a:r>
            <a:rPr lang="en-US"/>
            <a:t>x</a:t>
          </a:r>
        </a:p>
      </dgm:t>
    </dgm:pt>
    <dgm:pt modelId="{653C48E9-D13A-4D1C-AC3C-5923698C8A4E}" type="parTrans" cxnId="{31F6979E-987E-4C18-8A72-68A544F5A3BF}">
      <dgm:prSet/>
      <dgm:spPr/>
      <dgm:t>
        <a:bodyPr/>
        <a:lstStyle/>
        <a:p>
          <a:endParaRPr lang="en-US"/>
        </a:p>
      </dgm:t>
    </dgm:pt>
    <dgm:pt modelId="{4B7BD34E-BBD5-484D-AA4A-D2EAED156684}" type="sibTrans" cxnId="{31F6979E-987E-4C18-8A72-68A544F5A3BF}">
      <dgm:prSet/>
      <dgm:spPr/>
      <dgm:t>
        <a:bodyPr/>
        <a:lstStyle/>
        <a:p>
          <a:endParaRPr lang="en-US"/>
        </a:p>
      </dgm:t>
    </dgm:pt>
    <dgm:pt modelId="{BC136F6C-C292-824E-9285-FF3764249E1E}" type="pres">
      <dgm:prSet presAssocID="{3E5CE568-5696-4DE8-847E-0D4E111768CE}" presName="Name0" presStyleCnt="0">
        <dgm:presLayoutVars>
          <dgm:dir/>
          <dgm:animLvl val="lvl"/>
          <dgm:resizeHandles val="exact"/>
        </dgm:presLayoutVars>
      </dgm:prSet>
      <dgm:spPr/>
    </dgm:pt>
    <dgm:pt modelId="{1DB8BEE6-699C-6548-B8BD-177B76135CBB}" type="pres">
      <dgm:prSet presAssocID="{B6D903BE-7BD3-4E35-B4A0-7C33F46D35B6}" presName="linNode" presStyleCnt="0"/>
      <dgm:spPr/>
    </dgm:pt>
    <dgm:pt modelId="{F615FC52-E3EC-A540-87FF-736A85260502}" type="pres">
      <dgm:prSet presAssocID="{B6D903BE-7BD3-4E35-B4A0-7C33F46D35B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8FAEAFA-F524-8943-B4DE-04B4D9C93E3E}" type="pres">
      <dgm:prSet presAssocID="{B6D903BE-7BD3-4E35-B4A0-7C33F46D35B6}" presName="descendantText" presStyleLbl="alignAccFollowNode1" presStyleIdx="0" presStyleCnt="2">
        <dgm:presLayoutVars>
          <dgm:bulletEnabled val="1"/>
        </dgm:presLayoutVars>
      </dgm:prSet>
      <dgm:spPr/>
    </dgm:pt>
    <dgm:pt modelId="{74DC30FA-3FC1-E746-841A-1B95EF368179}" type="pres">
      <dgm:prSet presAssocID="{59F36282-E436-4486-A166-C7DBB3C24E01}" presName="sp" presStyleCnt="0"/>
      <dgm:spPr/>
    </dgm:pt>
    <dgm:pt modelId="{F2E4B5DD-3A71-6B4D-B8D1-B0FAE1F18498}" type="pres">
      <dgm:prSet presAssocID="{6B8AB5B2-F983-40DA-87CC-0E0C5FBBB6C4}" presName="linNode" presStyleCnt="0"/>
      <dgm:spPr/>
    </dgm:pt>
    <dgm:pt modelId="{45032105-313B-D34F-BFA8-AB9F9AB03A02}" type="pres">
      <dgm:prSet presAssocID="{6B8AB5B2-F983-40DA-87CC-0E0C5FBBB6C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414A571-0711-264F-B745-243F9AE12BDF}" type="pres">
      <dgm:prSet presAssocID="{6B8AB5B2-F983-40DA-87CC-0E0C5FBBB6C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BA5D208-4F5F-2A4F-ABA7-A2677246418C}" type="presOf" srcId="{6B8AB5B2-F983-40DA-87CC-0E0C5FBBB6C4}" destId="{45032105-313B-D34F-BFA8-AB9F9AB03A02}" srcOrd="0" destOrd="0" presId="urn:microsoft.com/office/officeart/2005/8/layout/vList5"/>
    <dgm:cxn modelId="{EB155A0C-6623-406E-BCE7-11D644F32AE4}" srcId="{B6D903BE-7BD3-4E35-B4A0-7C33F46D35B6}" destId="{E900F778-D98F-4E98-89A2-32A94F2D8E01}" srcOrd="2" destOrd="0" parTransId="{C73C4DA1-4BBF-4879-8595-BFBF8BABC930}" sibTransId="{2BE1FF5A-63C1-4A84-AB5F-40651778F57A}"/>
    <dgm:cxn modelId="{5A86220D-FF61-7F44-AB2B-10F0A428EC7D}" type="presOf" srcId="{67483DBF-ADBA-46A6-9ADF-76E4D41DD394}" destId="{7414A571-0711-264F-B745-243F9AE12BDF}" srcOrd="0" destOrd="1" presId="urn:microsoft.com/office/officeart/2005/8/layout/vList5"/>
    <dgm:cxn modelId="{8B15CD0E-A22F-490C-81AD-015472F1D876}" srcId="{B6D903BE-7BD3-4E35-B4A0-7C33F46D35B6}" destId="{80E2C83F-4BB3-43D4-9A8F-352C6ECA9A19}" srcOrd="1" destOrd="0" parTransId="{B9D1439A-30BA-43DC-B105-94347BD59423}" sibTransId="{2B168F07-A8A6-41F3-8692-519142671225}"/>
    <dgm:cxn modelId="{77E19016-80DA-924C-8132-316E62A81F29}" type="presOf" srcId="{3BFEE487-E733-424E-9171-A74282F73E76}" destId="{88FAEAFA-F524-8943-B4DE-04B4D9C93E3E}" srcOrd="0" destOrd="3" presId="urn:microsoft.com/office/officeart/2005/8/layout/vList5"/>
    <dgm:cxn modelId="{A15EB92E-99A3-2D42-B5FB-8492342757DE}" type="presOf" srcId="{80E2C83F-4BB3-43D4-9A8F-352C6ECA9A19}" destId="{88FAEAFA-F524-8943-B4DE-04B4D9C93E3E}" srcOrd="0" destOrd="1" presId="urn:microsoft.com/office/officeart/2005/8/layout/vList5"/>
    <dgm:cxn modelId="{CA3FA761-E352-1545-808F-B3F86D5698A1}" type="presOf" srcId="{3E5CE568-5696-4DE8-847E-0D4E111768CE}" destId="{BC136F6C-C292-824E-9285-FF3764249E1E}" srcOrd="0" destOrd="0" presId="urn:microsoft.com/office/officeart/2005/8/layout/vList5"/>
    <dgm:cxn modelId="{819A2A66-423F-4AE8-98DD-785B7A145D1C}" srcId="{B6D903BE-7BD3-4E35-B4A0-7C33F46D35B6}" destId="{3BFEE487-E733-424E-9171-A74282F73E76}" srcOrd="3" destOrd="0" parTransId="{0ADB52CD-EC2C-451C-8127-455A86751B69}" sibTransId="{1CC2C73F-2536-489E-A464-512F365555B8}"/>
    <dgm:cxn modelId="{59537776-07E3-444B-8625-CA0439A60258}" type="presOf" srcId="{E900F778-D98F-4E98-89A2-32A94F2D8E01}" destId="{88FAEAFA-F524-8943-B4DE-04B4D9C93E3E}" srcOrd="0" destOrd="2" presId="urn:microsoft.com/office/officeart/2005/8/layout/vList5"/>
    <dgm:cxn modelId="{5C44AE8C-7D72-4262-B997-6F8B46D996A0}" srcId="{3E5CE568-5696-4DE8-847E-0D4E111768CE}" destId="{B6D903BE-7BD3-4E35-B4A0-7C33F46D35B6}" srcOrd="0" destOrd="0" parTransId="{8E52D4E4-ABE3-4964-AF6D-70D7DC6FA896}" sibTransId="{59F36282-E436-4486-A166-C7DBB3C24E01}"/>
    <dgm:cxn modelId="{31F6979E-987E-4C18-8A72-68A544F5A3BF}" srcId="{6B8AB5B2-F983-40DA-87CC-0E0C5FBBB6C4}" destId="{67483DBF-ADBA-46A6-9ADF-76E4D41DD394}" srcOrd="1" destOrd="0" parTransId="{653C48E9-D13A-4D1C-AC3C-5923698C8A4E}" sibTransId="{4B7BD34E-BBD5-484D-AA4A-D2EAED156684}"/>
    <dgm:cxn modelId="{9D423BA9-20CF-4740-B612-C1B73CA1ECF0}" type="presOf" srcId="{2440E813-534D-479A-B34E-4E2304158B4C}" destId="{88FAEAFA-F524-8943-B4DE-04B4D9C93E3E}" srcOrd="0" destOrd="0" presId="urn:microsoft.com/office/officeart/2005/8/layout/vList5"/>
    <dgm:cxn modelId="{4AE693B0-B6B3-429B-84DC-B3F4D903DE18}" srcId="{B6D903BE-7BD3-4E35-B4A0-7C33F46D35B6}" destId="{2440E813-534D-479A-B34E-4E2304158B4C}" srcOrd="0" destOrd="0" parTransId="{1FA65087-66A8-4E3B-8077-FC2BBBCFAE71}" sibTransId="{DDD39154-DE08-41EA-8205-280E5BED898D}"/>
    <dgm:cxn modelId="{E9D5EEB1-02C8-41A1-96E4-44C22B45FF27}" srcId="{3E5CE568-5696-4DE8-847E-0D4E111768CE}" destId="{6B8AB5B2-F983-40DA-87CC-0E0C5FBBB6C4}" srcOrd="1" destOrd="0" parTransId="{8BFD4300-69E9-4F7D-8E2D-6C2E5969F7B8}" sibTransId="{7CEC2DF5-2530-4BFF-AC15-F2DAACEAE1FC}"/>
    <dgm:cxn modelId="{ABF543D6-C951-C84B-B09D-FFBD2E7A5959}" type="presOf" srcId="{D8E44B92-5F1E-4151-820D-E1C3A5589197}" destId="{7414A571-0711-264F-B745-243F9AE12BDF}" srcOrd="0" destOrd="0" presId="urn:microsoft.com/office/officeart/2005/8/layout/vList5"/>
    <dgm:cxn modelId="{9CF7E2DA-0FD7-4C90-ABC8-E77E5209CD1D}" srcId="{6B8AB5B2-F983-40DA-87CC-0E0C5FBBB6C4}" destId="{D8E44B92-5F1E-4151-820D-E1C3A5589197}" srcOrd="0" destOrd="0" parTransId="{F7E3B2E6-F7F5-4BEE-B4F5-B6A4A8CFD96B}" sibTransId="{25177EBA-52A7-449D-B37B-BE440D4B6C6E}"/>
    <dgm:cxn modelId="{548B6EED-3917-6244-B228-E261FDCD949A}" type="presOf" srcId="{B6D903BE-7BD3-4E35-B4A0-7C33F46D35B6}" destId="{F615FC52-E3EC-A540-87FF-736A85260502}" srcOrd="0" destOrd="0" presId="urn:microsoft.com/office/officeart/2005/8/layout/vList5"/>
    <dgm:cxn modelId="{D7BD0B0C-A763-8D45-A243-35DDFBA037CC}" type="presParOf" srcId="{BC136F6C-C292-824E-9285-FF3764249E1E}" destId="{1DB8BEE6-699C-6548-B8BD-177B76135CBB}" srcOrd="0" destOrd="0" presId="urn:microsoft.com/office/officeart/2005/8/layout/vList5"/>
    <dgm:cxn modelId="{1A61859F-39D2-444F-B61B-DBD1BB4D5F25}" type="presParOf" srcId="{1DB8BEE6-699C-6548-B8BD-177B76135CBB}" destId="{F615FC52-E3EC-A540-87FF-736A85260502}" srcOrd="0" destOrd="0" presId="urn:microsoft.com/office/officeart/2005/8/layout/vList5"/>
    <dgm:cxn modelId="{CB55749C-3844-6D4D-99F9-EE93C0EC2414}" type="presParOf" srcId="{1DB8BEE6-699C-6548-B8BD-177B76135CBB}" destId="{88FAEAFA-F524-8943-B4DE-04B4D9C93E3E}" srcOrd="1" destOrd="0" presId="urn:microsoft.com/office/officeart/2005/8/layout/vList5"/>
    <dgm:cxn modelId="{12D04DC1-73DD-F14A-BCD3-267EDABF6AF4}" type="presParOf" srcId="{BC136F6C-C292-824E-9285-FF3764249E1E}" destId="{74DC30FA-3FC1-E746-841A-1B95EF368179}" srcOrd="1" destOrd="0" presId="urn:microsoft.com/office/officeart/2005/8/layout/vList5"/>
    <dgm:cxn modelId="{895DA94C-6A92-5241-859D-04FB1DCA3E02}" type="presParOf" srcId="{BC136F6C-C292-824E-9285-FF3764249E1E}" destId="{F2E4B5DD-3A71-6B4D-B8D1-B0FAE1F18498}" srcOrd="2" destOrd="0" presId="urn:microsoft.com/office/officeart/2005/8/layout/vList5"/>
    <dgm:cxn modelId="{D3CB981C-714D-304D-BCCC-8ACADFEDE4DD}" type="presParOf" srcId="{F2E4B5DD-3A71-6B4D-B8D1-B0FAE1F18498}" destId="{45032105-313B-D34F-BFA8-AB9F9AB03A02}" srcOrd="0" destOrd="0" presId="urn:microsoft.com/office/officeart/2005/8/layout/vList5"/>
    <dgm:cxn modelId="{EF73DE53-025E-B54F-A784-4B72778C3F4E}" type="presParOf" srcId="{F2E4B5DD-3A71-6B4D-B8D1-B0FAE1F18498}" destId="{7414A571-0711-264F-B745-243F9AE12B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4B385E-DD35-499C-8282-38BB9D06F88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DCBA19-AAA1-4621-B86B-6362CB6FFB9A}">
      <dgm:prSet/>
      <dgm:spPr/>
      <dgm:t>
        <a:bodyPr/>
        <a:lstStyle/>
        <a:p>
          <a:r>
            <a:rPr lang="en-US"/>
            <a:t>Data Types</a:t>
          </a:r>
        </a:p>
      </dgm:t>
    </dgm:pt>
    <dgm:pt modelId="{E02137C2-FF89-44B5-AC21-6FDECCF63AAB}" type="parTrans" cxnId="{75963B93-0ED7-408F-B6B7-0ADC91D6A805}">
      <dgm:prSet/>
      <dgm:spPr/>
      <dgm:t>
        <a:bodyPr/>
        <a:lstStyle/>
        <a:p>
          <a:endParaRPr lang="en-US"/>
        </a:p>
      </dgm:t>
    </dgm:pt>
    <dgm:pt modelId="{A0CFCAE8-3D11-431E-B27F-E0493B220848}" type="sibTrans" cxnId="{75963B93-0ED7-408F-B6B7-0ADC91D6A805}">
      <dgm:prSet/>
      <dgm:spPr/>
      <dgm:t>
        <a:bodyPr/>
        <a:lstStyle/>
        <a:p>
          <a:endParaRPr lang="en-US"/>
        </a:p>
      </dgm:t>
    </dgm:pt>
    <dgm:pt modelId="{49DC5CDF-3F62-49A8-8065-4880E0511DE3}">
      <dgm:prSet/>
      <dgm:spPr/>
      <dgm:t>
        <a:bodyPr/>
        <a:lstStyle/>
        <a:p>
          <a:r>
            <a:rPr lang="en-US"/>
            <a:t>• character</a:t>
          </a:r>
        </a:p>
      </dgm:t>
    </dgm:pt>
    <dgm:pt modelId="{FDC42A57-8BE4-4AF8-8FB9-1B6A1E81A083}" type="parTrans" cxnId="{D382416B-B7DF-40F4-AA34-E200EEC81F88}">
      <dgm:prSet/>
      <dgm:spPr/>
      <dgm:t>
        <a:bodyPr/>
        <a:lstStyle/>
        <a:p>
          <a:endParaRPr lang="en-US"/>
        </a:p>
      </dgm:t>
    </dgm:pt>
    <dgm:pt modelId="{1D824E34-8AD0-4AAD-8EE2-74DF0617B0DB}" type="sibTrans" cxnId="{D382416B-B7DF-40F4-AA34-E200EEC81F88}">
      <dgm:prSet/>
      <dgm:spPr/>
      <dgm:t>
        <a:bodyPr/>
        <a:lstStyle/>
        <a:p>
          <a:endParaRPr lang="en-US"/>
        </a:p>
      </dgm:t>
    </dgm:pt>
    <dgm:pt modelId="{DD440490-1FAC-4549-81AD-47CBC3C24327}">
      <dgm:prSet/>
      <dgm:spPr/>
      <dgm:t>
        <a:bodyPr/>
        <a:lstStyle/>
        <a:p>
          <a:r>
            <a:rPr lang="en-US"/>
            <a:t>• numeric (real numbers)</a:t>
          </a:r>
        </a:p>
      </dgm:t>
    </dgm:pt>
    <dgm:pt modelId="{91DFBE02-BEB4-4F7D-918C-F9BE52B8214F}" type="parTrans" cxnId="{B3CBE13F-4A16-4279-B8BB-38814FB8FAFD}">
      <dgm:prSet/>
      <dgm:spPr/>
      <dgm:t>
        <a:bodyPr/>
        <a:lstStyle/>
        <a:p>
          <a:endParaRPr lang="en-US"/>
        </a:p>
      </dgm:t>
    </dgm:pt>
    <dgm:pt modelId="{9B18F912-7E34-4DAF-9E3F-869CBB6B4D4D}" type="sibTrans" cxnId="{B3CBE13F-4A16-4279-B8BB-38814FB8FAFD}">
      <dgm:prSet/>
      <dgm:spPr/>
      <dgm:t>
        <a:bodyPr/>
        <a:lstStyle/>
        <a:p>
          <a:endParaRPr lang="en-US"/>
        </a:p>
      </dgm:t>
    </dgm:pt>
    <dgm:pt modelId="{7F98564E-3B4A-4836-9138-7B9DEDD4669D}">
      <dgm:prSet/>
      <dgm:spPr/>
      <dgm:t>
        <a:bodyPr/>
        <a:lstStyle/>
        <a:p>
          <a:r>
            <a:rPr lang="en-US"/>
            <a:t>• integer</a:t>
          </a:r>
        </a:p>
      </dgm:t>
    </dgm:pt>
    <dgm:pt modelId="{807E000F-454D-468E-A15A-A450F38B6476}" type="parTrans" cxnId="{C438A10D-908B-4BCE-A72B-1FE9570DB7A7}">
      <dgm:prSet/>
      <dgm:spPr/>
      <dgm:t>
        <a:bodyPr/>
        <a:lstStyle/>
        <a:p>
          <a:endParaRPr lang="en-US"/>
        </a:p>
      </dgm:t>
    </dgm:pt>
    <dgm:pt modelId="{D4EB044C-5D45-42D4-B428-0F2C42216E95}" type="sibTrans" cxnId="{C438A10D-908B-4BCE-A72B-1FE9570DB7A7}">
      <dgm:prSet/>
      <dgm:spPr/>
      <dgm:t>
        <a:bodyPr/>
        <a:lstStyle/>
        <a:p>
          <a:endParaRPr lang="en-US"/>
        </a:p>
      </dgm:t>
    </dgm:pt>
    <dgm:pt modelId="{B97CADBD-DD3F-44A3-B25D-214FBDA5C12D}">
      <dgm:prSet/>
      <dgm:spPr/>
      <dgm:t>
        <a:bodyPr/>
        <a:lstStyle/>
        <a:p>
          <a:r>
            <a:rPr lang="en-US"/>
            <a:t>• complex</a:t>
          </a:r>
        </a:p>
      </dgm:t>
    </dgm:pt>
    <dgm:pt modelId="{8C5BF28A-60D0-4696-8FFF-28AB081E0E78}" type="parTrans" cxnId="{5AA120E5-15C1-41B0-AF5B-5BB8CF135F33}">
      <dgm:prSet/>
      <dgm:spPr/>
      <dgm:t>
        <a:bodyPr/>
        <a:lstStyle/>
        <a:p>
          <a:endParaRPr lang="en-US"/>
        </a:p>
      </dgm:t>
    </dgm:pt>
    <dgm:pt modelId="{F70D3DA5-EDFB-48D2-893E-C86FD635AB86}" type="sibTrans" cxnId="{5AA120E5-15C1-41B0-AF5B-5BB8CF135F33}">
      <dgm:prSet/>
      <dgm:spPr/>
      <dgm:t>
        <a:bodyPr/>
        <a:lstStyle/>
        <a:p>
          <a:endParaRPr lang="en-US"/>
        </a:p>
      </dgm:t>
    </dgm:pt>
    <dgm:pt modelId="{90FDD989-B8A9-4A90-B566-367B49239A8F}">
      <dgm:prSet/>
      <dgm:spPr/>
      <dgm:t>
        <a:bodyPr/>
        <a:lstStyle/>
        <a:p>
          <a:r>
            <a:rPr lang="en-US"/>
            <a:t>• logical (True/False)</a:t>
          </a:r>
        </a:p>
      </dgm:t>
    </dgm:pt>
    <dgm:pt modelId="{62BCAACE-52B5-4A22-A056-1DDE874F4788}" type="parTrans" cxnId="{06F2014D-9CBA-455C-A17D-DC3C8660F354}">
      <dgm:prSet/>
      <dgm:spPr/>
      <dgm:t>
        <a:bodyPr/>
        <a:lstStyle/>
        <a:p>
          <a:endParaRPr lang="en-US"/>
        </a:p>
      </dgm:t>
    </dgm:pt>
    <dgm:pt modelId="{E822E3A6-CD66-4BB0-AB4A-1FA40551DA74}" type="sibTrans" cxnId="{06F2014D-9CBA-455C-A17D-DC3C8660F354}">
      <dgm:prSet/>
      <dgm:spPr/>
      <dgm:t>
        <a:bodyPr/>
        <a:lstStyle/>
        <a:p>
          <a:endParaRPr lang="en-US"/>
        </a:p>
      </dgm:t>
    </dgm:pt>
    <dgm:pt modelId="{02540A7D-35B3-42C1-8A88-42A26C17DFAA}">
      <dgm:prSet/>
      <dgm:spPr/>
      <dgm:t>
        <a:bodyPr/>
        <a:lstStyle/>
        <a:p>
          <a:r>
            <a:rPr lang="en-US"/>
            <a:t>The most basic type of R object is a vector. </a:t>
          </a:r>
        </a:p>
      </dgm:t>
    </dgm:pt>
    <dgm:pt modelId="{4F396231-35F0-4A0E-A715-B0796E780AFC}" type="parTrans" cxnId="{EB27C82F-A11F-4878-8247-E3BC082529CA}">
      <dgm:prSet/>
      <dgm:spPr/>
      <dgm:t>
        <a:bodyPr/>
        <a:lstStyle/>
        <a:p>
          <a:endParaRPr lang="en-US"/>
        </a:p>
      </dgm:t>
    </dgm:pt>
    <dgm:pt modelId="{F43D409F-A851-47AF-B9E0-FEFE59D3E5D3}" type="sibTrans" cxnId="{EB27C82F-A11F-4878-8247-E3BC082529CA}">
      <dgm:prSet/>
      <dgm:spPr/>
      <dgm:t>
        <a:bodyPr/>
        <a:lstStyle/>
        <a:p>
          <a:endParaRPr lang="en-US"/>
        </a:p>
      </dgm:t>
    </dgm:pt>
    <dgm:pt modelId="{1F92BBD1-E8E2-4FFF-8FE8-6550FE0F2CFE}">
      <dgm:prSet/>
      <dgm:spPr/>
      <dgm:t>
        <a:bodyPr/>
        <a:lstStyle/>
        <a:p>
          <a:r>
            <a:rPr lang="en-US"/>
            <a:t>Empty vectors can be created with the vector() function</a:t>
          </a:r>
        </a:p>
      </dgm:t>
    </dgm:pt>
    <dgm:pt modelId="{00823B08-B224-4EC3-9E52-D5501101D5E7}" type="parTrans" cxnId="{44A77011-1A38-4FC1-A948-8CA9E81DC121}">
      <dgm:prSet/>
      <dgm:spPr/>
      <dgm:t>
        <a:bodyPr/>
        <a:lstStyle/>
        <a:p>
          <a:endParaRPr lang="en-US"/>
        </a:p>
      </dgm:t>
    </dgm:pt>
    <dgm:pt modelId="{7AA4579E-2DA8-481E-984F-026627F41D8C}" type="sibTrans" cxnId="{44A77011-1A38-4FC1-A948-8CA9E81DC121}">
      <dgm:prSet/>
      <dgm:spPr/>
      <dgm:t>
        <a:bodyPr/>
        <a:lstStyle/>
        <a:p>
          <a:endParaRPr lang="en-US"/>
        </a:p>
      </dgm:t>
    </dgm:pt>
    <dgm:pt modelId="{D3874B55-D211-4E17-B9E6-ABF79B4334B9}">
      <dgm:prSet/>
      <dgm:spPr/>
      <dgm:t>
        <a:bodyPr/>
        <a:lstStyle/>
        <a:p>
          <a:r>
            <a:rPr lang="en-US"/>
            <a:t>You can always check the data type with: class() function.</a:t>
          </a:r>
        </a:p>
      </dgm:t>
    </dgm:pt>
    <dgm:pt modelId="{B4CF1371-22F4-4F3D-9E7B-EDF714400302}" type="parTrans" cxnId="{E9AA0DC9-E2B7-4BD1-96A1-D60720D5A8EF}">
      <dgm:prSet/>
      <dgm:spPr/>
      <dgm:t>
        <a:bodyPr/>
        <a:lstStyle/>
        <a:p>
          <a:endParaRPr lang="en-US"/>
        </a:p>
      </dgm:t>
    </dgm:pt>
    <dgm:pt modelId="{456A70FA-DC87-4D44-9356-AEBCA776FCB0}" type="sibTrans" cxnId="{E9AA0DC9-E2B7-4BD1-96A1-D60720D5A8EF}">
      <dgm:prSet/>
      <dgm:spPr/>
      <dgm:t>
        <a:bodyPr/>
        <a:lstStyle/>
        <a:p>
          <a:endParaRPr lang="en-US"/>
        </a:p>
      </dgm:t>
    </dgm:pt>
    <dgm:pt modelId="{34EC5B58-F1CF-8D46-9631-2BDCD73AFCA6}" type="pres">
      <dgm:prSet presAssocID="{914B385E-DD35-499C-8282-38BB9D06F886}" presName="linear" presStyleCnt="0">
        <dgm:presLayoutVars>
          <dgm:animLvl val="lvl"/>
          <dgm:resizeHandles val="exact"/>
        </dgm:presLayoutVars>
      </dgm:prSet>
      <dgm:spPr/>
    </dgm:pt>
    <dgm:pt modelId="{D7C187B4-AADF-394D-A109-03A8C6A19016}" type="pres">
      <dgm:prSet presAssocID="{3BDCBA19-AAA1-4621-B86B-6362CB6FFB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0072EA-8633-5146-9D7C-CF4086BE52F3}" type="pres">
      <dgm:prSet presAssocID="{3BDCBA19-AAA1-4621-B86B-6362CB6FFB9A}" presName="childText" presStyleLbl="revTx" presStyleIdx="0" presStyleCnt="1">
        <dgm:presLayoutVars>
          <dgm:bulletEnabled val="1"/>
        </dgm:presLayoutVars>
      </dgm:prSet>
      <dgm:spPr/>
    </dgm:pt>
    <dgm:pt modelId="{A55F1944-1E8B-0D4F-AC88-583C0D21691A}" type="pres">
      <dgm:prSet presAssocID="{02540A7D-35B3-42C1-8A88-42A26C17DF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281FFE-6E96-2949-8B5F-2F30D7891278}" type="pres">
      <dgm:prSet presAssocID="{F43D409F-A851-47AF-B9E0-FEFE59D3E5D3}" presName="spacer" presStyleCnt="0"/>
      <dgm:spPr/>
    </dgm:pt>
    <dgm:pt modelId="{ABFB9F50-DE26-3C42-93DD-317663AD432B}" type="pres">
      <dgm:prSet presAssocID="{1F92BBD1-E8E2-4FFF-8FE8-6550FE0F2CF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C03DD90-81B0-084E-ADFC-1D2D501E4849}" type="pres">
      <dgm:prSet presAssocID="{7AA4579E-2DA8-481E-984F-026627F41D8C}" presName="spacer" presStyleCnt="0"/>
      <dgm:spPr/>
    </dgm:pt>
    <dgm:pt modelId="{32D6C190-6BBC-9642-9442-BA720F11C9C0}" type="pres">
      <dgm:prSet presAssocID="{D3874B55-D211-4E17-B9E6-ABF79B4334B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38A10D-908B-4BCE-A72B-1FE9570DB7A7}" srcId="{3BDCBA19-AAA1-4621-B86B-6362CB6FFB9A}" destId="{7F98564E-3B4A-4836-9138-7B9DEDD4669D}" srcOrd="2" destOrd="0" parTransId="{807E000F-454D-468E-A15A-A450F38B6476}" sibTransId="{D4EB044C-5D45-42D4-B428-0F2C42216E95}"/>
    <dgm:cxn modelId="{7078E30F-7323-9447-BAA3-10B3CC9C7053}" type="presOf" srcId="{914B385E-DD35-499C-8282-38BB9D06F886}" destId="{34EC5B58-F1CF-8D46-9631-2BDCD73AFCA6}" srcOrd="0" destOrd="0" presId="urn:microsoft.com/office/officeart/2005/8/layout/vList2"/>
    <dgm:cxn modelId="{44A77011-1A38-4FC1-A948-8CA9E81DC121}" srcId="{914B385E-DD35-499C-8282-38BB9D06F886}" destId="{1F92BBD1-E8E2-4FFF-8FE8-6550FE0F2CFE}" srcOrd="2" destOrd="0" parTransId="{00823B08-B224-4EC3-9E52-D5501101D5E7}" sibTransId="{7AA4579E-2DA8-481E-984F-026627F41D8C}"/>
    <dgm:cxn modelId="{E1313920-D723-164A-AC93-96E1CAD5CF61}" type="presOf" srcId="{3BDCBA19-AAA1-4621-B86B-6362CB6FFB9A}" destId="{D7C187B4-AADF-394D-A109-03A8C6A19016}" srcOrd="0" destOrd="0" presId="urn:microsoft.com/office/officeart/2005/8/layout/vList2"/>
    <dgm:cxn modelId="{EB27C82F-A11F-4878-8247-E3BC082529CA}" srcId="{914B385E-DD35-499C-8282-38BB9D06F886}" destId="{02540A7D-35B3-42C1-8A88-42A26C17DFAA}" srcOrd="1" destOrd="0" parTransId="{4F396231-35F0-4A0E-A715-B0796E780AFC}" sibTransId="{F43D409F-A851-47AF-B9E0-FEFE59D3E5D3}"/>
    <dgm:cxn modelId="{B3CBE13F-4A16-4279-B8BB-38814FB8FAFD}" srcId="{3BDCBA19-AAA1-4621-B86B-6362CB6FFB9A}" destId="{DD440490-1FAC-4549-81AD-47CBC3C24327}" srcOrd="1" destOrd="0" parTransId="{91DFBE02-BEB4-4F7D-918C-F9BE52B8214F}" sibTransId="{9B18F912-7E34-4DAF-9E3F-869CBB6B4D4D}"/>
    <dgm:cxn modelId="{78F50D49-AF9A-3343-A02C-0694CE5D546E}" type="presOf" srcId="{B97CADBD-DD3F-44A3-B25D-214FBDA5C12D}" destId="{290072EA-8633-5146-9D7C-CF4086BE52F3}" srcOrd="0" destOrd="3" presId="urn:microsoft.com/office/officeart/2005/8/layout/vList2"/>
    <dgm:cxn modelId="{06F2014D-9CBA-455C-A17D-DC3C8660F354}" srcId="{3BDCBA19-AAA1-4621-B86B-6362CB6FFB9A}" destId="{90FDD989-B8A9-4A90-B566-367B49239A8F}" srcOrd="4" destOrd="0" parTransId="{62BCAACE-52B5-4A22-A056-1DDE874F4788}" sibTransId="{E822E3A6-CD66-4BB0-AB4A-1FA40551DA74}"/>
    <dgm:cxn modelId="{BD6A745B-D736-7F49-BC20-FC55BE890D5E}" type="presOf" srcId="{7F98564E-3B4A-4836-9138-7B9DEDD4669D}" destId="{290072EA-8633-5146-9D7C-CF4086BE52F3}" srcOrd="0" destOrd="2" presId="urn:microsoft.com/office/officeart/2005/8/layout/vList2"/>
    <dgm:cxn modelId="{D382416B-B7DF-40F4-AA34-E200EEC81F88}" srcId="{3BDCBA19-AAA1-4621-B86B-6362CB6FFB9A}" destId="{49DC5CDF-3F62-49A8-8065-4880E0511DE3}" srcOrd="0" destOrd="0" parTransId="{FDC42A57-8BE4-4AF8-8FB9-1B6A1E81A083}" sibTransId="{1D824E34-8AD0-4AAD-8EE2-74DF0617B0DB}"/>
    <dgm:cxn modelId="{03BF2582-154E-614F-BCD8-00BE80470E74}" type="presOf" srcId="{DD440490-1FAC-4549-81AD-47CBC3C24327}" destId="{290072EA-8633-5146-9D7C-CF4086BE52F3}" srcOrd="0" destOrd="1" presId="urn:microsoft.com/office/officeart/2005/8/layout/vList2"/>
    <dgm:cxn modelId="{C727DE86-6E7A-494B-9AD1-DEC8F0B75C54}" type="presOf" srcId="{02540A7D-35B3-42C1-8A88-42A26C17DFAA}" destId="{A55F1944-1E8B-0D4F-AC88-583C0D21691A}" srcOrd="0" destOrd="0" presId="urn:microsoft.com/office/officeart/2005/8/layout/vList2"/>
    <dgm:cxn modelId="{75963B93-0ED7-408F-B6B7-0ADC91D6A805}" srcId="{914B385E-DD35-499C-8282-38BB9D06F886}" destId="{3BDCBA19-AAA1-4621-B86B-6362CB6FFB9A}" srcOrd="0" destOrd="0" parTransId="{E02137C2-FF89-44B5-AC21-6FDECCF63AAB}" sibTransId="{A0CFCAE8-3D11-431E-B27F-E0493B220848}"/>
    <dgm:cxn modelId="{F622529B-04F0-FE46-80FC-62F9490262D2}" type="presOf" srcId="{D3874B55-D211-4E17-B9E6-ABF79B4334B9}" destId="{32D6C190-6BBC-9642-9442-BA720F11C9C0}" srcOrd="0" destOrd="0" presId="urn:microsoft.com/office/officeart/2005/8/layout/vList2"/>
    <dgm:cxn modelId="{5393109D-DD90-5B4A-A799-93ED5656FC71}" type="presOf" srcId="{49DC5CDF-3F62-49A8-8065-4880E0511DE3}" destId="{290072EA-8633-5146-9D7C-CF4086BE52F3}" srcOrd="0" destOrd="0" presId="urn:microsoft.com/office/officeart/2005/8/layout/vList2"/>
    <dgm:cxn modelId="{B0530FC2-1582-3B42-861F-6E2B069DF4E1}" type="presOf" srcId="{90FDD989-B8A9-4A90-B566-367B49239A8F}" destId="{290072EA-8633-5146-9D7C-CF4086BE52F3}" srcOrd="0" destOrd="4" presId="urn:microsoft.com/office/officeart/2005/8/layout/vList2"/>
    <dgm:cxn modelId="{E9AA0DC9-E2B7-4BD1-96A1-D60720D5A8EF}" srcId="{914B385E-DD35-499C-8282-38BB9D06F886}" destId="{D3874B55-D211-4E17-B9E6-ABF79B4334B9}" srcOrd="3" destOrd="0" parTransId="{B4CF1371-22F4-4F3D-9E7B-EDF714400302}" sibTransId="{456A70FA-DC87-4D44-9356-AEBCA776FCB0}"/>
    <dgm:cxn modelId="{B2E01AD7-4AE3-A944-84E2-DE197F4FC60C}" type="presOf" srcId="{1F92BBD1-E8E2-4FFF-8FE8-6550FE0F2CFE}" destId="{ABFB9F50-DE26-3C42-93DD-317663AD432B}" srcOrd="0" destOrd="0" presId="urn:microsoft.com/office/officeart/2005/8/layout/vList2"/>
    <dgm:cxn modelId="{5AA120E5-15C1-41B0-AF5B-5BB8CF135F33}" srcId="{3BDCBA19-AAA1-4621-B86B-6362CB6FFB9A}" destId="{B97CADBD-DD3F-44A3-B25D-214FBDA5C12D}" srcOrd="3" destOrd="0" parTransId="{8C5BF28A-60D0-4696-8FFF-28AB081E0E78}" sibTransId="{F70D3DA5-EDFB-48D2-893E-C86FD635AB86}"/>
    <dgm:cxn modelId="{1E938993-7341-7447-B864-83B7B67BDEBD}" type="presParOf" srcId="{34EC5B58-F1CF-8D46-9631-2BDCD73AFCA6}" destId="{D7C187B4-AADF-394D-A109-03A8C6A19016}" srcOrd="0" destOrd="0" presId="urn:microsoft.com/office/officeart/2005/8/layout/vList2"/>
    <dgm:cxn modelId="{4963BDB3-627C-DF45-8AEE-E0A482D0E37E}" type="presParOf" srcId="{34EC5B58-F1CF-8D46-9631-2BDCD73AFCA6}" destId="{290072EA-8633-5146-9D7C-CF4086BE52F3}" srcOrd="1" destOrd="0" presId="urn:microsoft.com/office/officeart/2005/8/layout/vList2"/>
    <dgm:cxn modelId="{13BA2EF6-DE3E-624F-AAFF-C1C7B4E4D97E}" type="presParOf" srcId="{34EC5B58-F1CF-8D46-9631-2BDCD73AFCA6}" destId="{A55F1944-1E8B-0D4F-AC88-583C0D21691A}" srcOrd="2" destOrd="0" presId="urn:microsoft.com/office/officeart/2005/8/layout/vList2"/>
    <dgm:cxn modelId="{BCEA4C0D-1C18-0F41-8A37-F908ECBB88E8}" type="presParOf" srcId="{34EC5B58-F1CF-8D46-9631-2BDCD73AFCA6}" destId="{B4281FFE-6E96-2949-8B5F-2F30D7891278}" srcOrd="3" destOrd="0" presId="urn:microsoft.com/office/officeart/2005/8/layout/vList2"/>
    <dgm:cxn modelId="{11472F31-614E-E045-9A0E-2D8D3A62AB75}" type="presParOf" srcId="{34EC5B58-F1CF-8D46-9631-2BDCD73AFCA6}" destId="{ABFB9F50-DE26-3C42-93DD-317663AD432B}" srcOrd="4" destOrd="0" presId="urn:microsoft.com/office/officeart/2005/8/layout/vList2"/>
    <dgm:cxn modelId="{E2AA0D3B-C125-954F-A6A1-F7CC726FC5D0}" type="presParOf" srcId="{34EC5B58-F1CF-8D46-9631-2BDCD73AFCA6}" destId="{8C03DD90-81B0-084E-ADFC-1D2D501E4849}" srcOrd="5" destOrd="0" presId="urn:microsoft.com/office/officeart/2005/8/layout/vList2"/>
    <dgm:cxn modelId="{0ADCDAA8-601F-8744-8053-5E868A496396}" type="presParOf" srcId="{34EC5B58-F1CF-8D46-9631-2BDCD73AFCA6}" destId="{32D6C190-6BBC-9642-9442-BA720F11C9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5810DE-5FB7-430C-BBC9-1DCA2E02F69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88A263-9EA5-473D-8B2B-980E2CA089C2}">
      <dgm:prSet/>
      <dgm:spPr/>
      <dgm:t>
        <a:bodyPr/>
        <a:lstStyle/>
        <a:p>
          <a:r>
            <a:rPr lang="en-US"/>
            <a:t>Lists are a special type of vector that can contain elements of different classes.</a:t>
          </a:r>
        </a:p>
      </dgm:t>
    </dgm:pt>
    <dgm:pt modelId="{2A69EC22-CEF7-495E-B2FD-9BEC47611349}" type="parTrans" cxnId="{54B2B417-30CB-4529-9D59-71F83B5B24EE}">
      <dgm:prSet/>
      <dgm:spPr/>
      <dgm:t>
        <a:bodyPr/>
        <a:lstStyle/>
        <a:p>
          <a:endParaRPr lang="en-US"/>
        </a:p>
      </dgm:t>
    </dgm:pt>
    <dgm:pt modelId="{AD95B4DB-AD0E-4691-97E7-2D3FD9F8DACF}" type="sibTrans" cxnId="{54B2B417-30CB-4529-9D59-71F83B5B24EE}">
      <dgm:prSet/>
      <dgm:spPr/>
      <dgm:t>
        <a:bodyPr/>
        <a:lstStyle/>
        <a:p>
          <a:endParaRPr lang="en-US"/>
        </a:p>
      </dgm:t>
    </dgm:pt>
    <dgm:pt modelId="{2B551A7A-48F1-488C-A905-B417FF7A7B4F}">
      <dgm:prSet/>
      <dgm:spPr/>
      <dgm:t>
        <a:bodyPr/>
        <a:lstStyle/>
        <a:p>
          <a:r>
            <a:rPr lang="fr-FR"/>
            <a:t>x &lt;- list(1, "a", TRUE, 1 + 4i)</a:t>
          </a:r>
          <a:endParaRPr lang="en-US"/>
        </a:p>
      </dgm:t>
    </dgm:pt>
    <dgm:pt modelId="{F1FD59AC-1210-4ECC-A53F-42F3E83C0A5B}" type="parTrans" cxnId="{0123FA69-F5B6-46D1-8F6F-901E3CC1E39D}">
      <dgm:prSet/>
      <dgm:spPr/>
      <dgm:t>
        <a:bodyPr/>
        <a:lstStyle/>
        <a:p>
          <a:endParaRPr lang="en-US"/>
        </a:p>
      </dgm:t>
    </dgm:pt>
    <dgm:pt modelId="{184D0C6A-EA0E-459F-9BAA-AE3A92F3AF9E}" type="sibTrans" cxnId="{0123FA69-F5B6-46D1-8F6F-901E3CC1E39D}">
      <dgm:prSet/>
      <dgm:spPr/>
      <dgm:t>
        <a:bodyPr/>
        <a:lstStyle/>
        <a:p>
          <a:endParaRPr lang="en-US"/>
        </a:p>
      </dgm:t>
    </dgm:pt>
    <dgm:pt modelId="{B56553B4-2118-43B6-81A0-4F7116D2005D}">
      <dgm:prSet/>
      <dgm:spPr/>
      <dgm:t>
        <a:bodyPr/>
        <a:lstStyle/>
        <a:p>
          <a:r>
            <a:rPr lang="en-US"/>
            <a:t>We can also create an empty list of a pre-specified length with the vector() function</a:t>
          </a:r>
        </a:p>
      </dgm:t>
    </dgm:pt>
    <dgm:pt modelId="{1470BF6D-138A-4A19-A3DE-EC9B6E536C3E}" type="parTrans" cxnId="{0735F724-E2D5-4A1D-BAD6-FB9FC85E7CE2}">
      <dgm:prSet/>
      <dgm:spPr/>
      <dgm:t>
        <a:bodyPr/>
        <a:lstStyle/>
        <a:p>
          <a:endParaRPr lang="en-US"/>
        </a:p>
      </dgm:t>
    </dgm:pt>
    <dgm:pt modelId="{97F1322A-7CF9-4888-869A-61CE634464F5}" type="sibTrans" cxnId="{0735F724-E2D5-4A1D-BAD6-FB9FC85E7CE2}">
      <dgm:prSet/>
      <dgm:spPr/>
      <dgm:t>
        <a:bodyPr/>
        <a:lstStyle/>
        <a:p>
          <a:endParaRPr lang="en-US"/>
        </a:p>
      </dgm:t>
    </dgm:pt>
    <dgm:pt modelId="{C8F57502-9F72-47EA-BE05-6D3EBD720036}">
      <dgm:prSet/>
      <dgm:spPr/>
      <dgm:t>
        <a:bodyPr/>
        <a:lstStyle/>
        <a:p>
          <a:r>
            <a:rPr lang="en-US"/>
            <a:t>x &lt;- vector("list", length = 5)</a:t>
          </a:r>
        </a:p>
      </dgm:t>
    </dgm:pt>
    <dgm:pt modelId="{475A27E4-CB58-41DF-9961-AB02C313B030}" type="parTrans" cxnId="{09FA9E60-C5A6-46D5-A4B0-D9B86281AA3E}">
      <dgm:prSet/>
      <dgm:spPr/>
      <dgm:t>
        <a:bodyPr/>
        <a:lstStyle/>
        <a:p>
          <a:endParaRPr lang="en-US"/>
        </a:p>
      </dgm:t>
    </dgm:pt>
    <dgm:pt modelId="{34F0E45D-67FB-4D8E-8918-1D3C509141F2}" type="sibTrans" cxnId="{09FA9E60-C5A6-46D5-A4B0-D9B86281AA3E}">
      <dgm:prSet/>
      <dgm:spPr/>
      <dgm:t>
        <a:bodyPr/>
        <a:lstStyle/>
        <a:p>
          <a:endParaRPr lang="en-US"/>
        </a:p>
      </dgm:t>
    </dgm:pt>
    <dgm:pt modelId="{B0A5CF85-F719-2A47-BC8C-DB7E69799900}" type="pres">
      <dgm:prSet presAssocID="{465810DE-5FB7-430C-BBC9-1DCA2E02F69E}" presName="linear" presStyleCnt="0">
        <dgm:presLayoutVars>
          <dgm:animLvl val="lvl"/>
          <dgm:resizeHandles val="exact"/>
        </dgm:presLayoutVars>
      </dgm:prSet>
      <dgm:spPr/>
    </dgm:pt>
    <dgm:pt modelId="{AC55E903-44F0-B04E-A062-C1D6D900E4E2}" type="pres">
      <dgm:prSet presAssocID="{F288A263-9EA5-473D-8B2B-980E2CA089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1374799-719F-964A-B28F-FCACD2E5C1A2}" type="pres">
      <dgm:prSet presAssocID="{F288A263-9EA5-473D-8B2B-980E2CA089C2}" presName="childText" presStyleLbl="revTx" presStyleIdx="0" presStyleCnt="2">
        <dgm:presLayoutVars>
          <dgm:bulletEnabled val="1"/>
        </dgm:presLayoutVars>
      </dgm:prSet>
      <dgm:spPr/>
    </dgm:pt>
    <dgm:pt modelId="{66D5DE18-1D41-5842-951F-2952786563DE}" type="pres">
      <dgm:prSet presAssocID="{B56553B4-2118-43B6-81A0-4F7116D2005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B7A623-791D-1E49-B2DD-9DBC39255110}" type="pres">
      <dgm:prSet presAssocID="{B56553B4-2118-43B6-81A0-4F7116D2005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4B2B417-30CB-4529-9D59-71F83B5B24EE}" srcId="{465810DE-5FB7-430C-BBC9-1DCA2E02F69E}" destId="{F288A263-9EA5-473D-8B2B-980E2CA089C2}" srcOrd="0" destOrd="0" parTransId="{2A69EC22-CEF7-495E-B2FD-9BEC47611349}" sibTransId="{AD95B4DB-AD0E-4691-97E7-2D3FD9F8DACF}"/>
    <dgm:cxn modelId="{0735F724-E2D5-4A1D-BAD6-FB9FC85E7CE2}" srcId="{465810DE-5FB7-430C-BBC9-1DCA2E02F69E}" destId="{B56553B4-2118-43B6-81A0-4F7116D2005D}" srcOrd="1" destOrd="0" parTransId="{1470BF6D-138A-4A19-A3DE-EC9B6E536C3E}" sibTransId="{97F1322A-7CF9-4888-869A-61CE634464F5}"/>
    <dgm:cxn modelId="{3D18A235-09B9-9F4B-9F5F-6CB4803D681A}" type="presOf" srcId="{2B551A7A-48F1-488C-A905-B417FF7A7B4F}" destId="{B1374799-719F-964A-B28F-FCACD2E5C1A2}" srcOrd="0" destOrd="0" presId="urn:microsoft.com/office/officeart/2005/8/layout/vList2"/>
    <dgm:cxn modelId="{ACEFD14C-A49D-E54C-9816-FA0E2CF9FEDF}" type="presOf" srcId="{F288A263-9EA5-473D-8B2B-980E2CA089C2}" destId="{AC55E903-44F0-B04E-A062-C1D6D900E4E2}" srcOrd="0" destOrd="0" presId="urn:microsoft.com/office/officeart/2005/8/layout/vList2"/>
    <dgm:cxn modelId="{09FA9E60-C5A6-46D5-A4B0-D9B86281AA3E}" srcId="{B56553B4-2118-43B6-81A0-4F7116D2005D}" destId="{C8F57502-9F72-47EA-BE05-6D3EBD720036}" srcOrd="0" destOrd="0" parTransId="{475A27E4-CB58-41DF-9961-AB02C313B030}" sibTransId="{34F0E45D-67FB-4D8E-8918-1D3C509141F2}"/>
    <dgm:cxn modelId="{14685A65-4378-6C4F-91A6-3BB34B7E4264}" type="presOf" srcId="{B56553B4-2118-43B6-81A0-4F7116D2005D}" destId="{66D5DE18-1D41-5842-951F-2952786563DE}" srcOrd="0" destOrd="0" presId="urn:microsoft.com/office/officeart/2005/8/layout/vList2"/>
    <dgm:cxn modelId="{0123FA69-F5B6-46D1-8F6F-901E3CC1E39D}" srcId="{F288A263-9EA5-473D-8B2B-980E2CA089C2}" destId="{2B551A7A-48F1-488C-A905-B417FF7A7B4F}" srcOrd="0" destOrd="0" parTransId="{F1FD59AC-1210-4ECC-A53F-42F3E83C0A5B}" sibTransId="{184D0C6A-EA0E-459F-9BAA-AE3A92F3AF9E}"/>
    <dgm:cxn modelId="{0F29FC9C-F357-7F45-A397-24D07E4872E7}" type="presOf" srcId="{465810DE-5FB7-430C-BBC9-1DCA2E02F69E}" destId="{B0A5CF85-F719-2A47-BC8C-DB7E69799900}" srcOrd="0" destOrd="0" presId="urn:microsoft.com/office/officeart/2005/8/layout/vList2"/>
    <dgm:cxn modelId="{B9DAEFB9-6227-F44F-9FD2-86B0129DBBFB}" type="presOf" srcId="{C8F57502-9F72-47EA-BE05-6D3EBD720036}" destId="{67B7A623-791D-1E49-B2DD-9DBC39255110}" srcOrd="0" destOrd="0" presId="urn:microsoft.com/office/officeart/2005/8/layout/vList2"/>
    <dgm:cxn modelId="{9807454A-542A-E544-8BBB-DB4154CDE1AE}" type="presParOf" srcId="{B0A5CF85-F719-2A47-BC8C-DB7E69799900}" destId="{AC55E903-44F0-B04E-A062-C1D6D900E4E2}" srcOrd="0" destOrd="0" presId="urn:microsoft.com/office/officeart/2005/8/layout/vList2"/>
    <dgm:cxn modelId="{6498DF11-51BF-D648-841F-5F7EC36EB541}" type="presParOf" srcId="{B0A5CF85-F719-2A47-BC8C-DB7E69799900}" destId="{B1374799-719F-964A-B28F-FCACD2E5C1A2}" srcOrd="1" destOrd="0" presId="urn:microsoft.com/office/officeart/2005/8/layout/vList2"/>
    <dgm:cxn modelId="{62B74E5C-318C-C44F-BAEA-90931948F6D4}" type="presParOf" srcId="{B0A5CF85-F719-2A47-BC8C-DB7E69799900}" destId="{66D5DE18-1D41-5842-951F-2952786563DE}" srcOrd="2" destOrd="0" presId="urn:microsoft.com/office/officeart/2005/8/layout/vList2"/>
    <dgm:cxn modelId="{C91C419B-234B-934A-89A4-969E79F334C9}" type="presParOf" srcId="{B0A5CF85-F719-2A47-BC8C-DB7E69799900}" destId="{67B7A623-791D-1E49-B2DD-9DBC3925511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9A9193-8A34-4257-9CDF-BBA25BB9D2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AB7E61-2323-407F-B76E-C26E17FC67F3}">
      <dgm:prSet/>
      <dgm:spPr/>
      <dgm:t>
        <a:bodyPr/>
        <a:lstStyle/>
        <a:p>
          <a:r>
            <a:rPr lang="en-US"/>
            <a:t>Factors are used to represent categorical data and can be unordered or ordered. </a:t>
          </a:r>
        </a:p>
      </dgm:t>
    </dgm:pt>
    <dgm:pt modelId="{1645CADA-A38C-4E56-B671-5ECE3F39F2ED}" type="parTrans" cxnId="{FFCC961D-85B7-4893-839A-2D354EDBD833}">
      <dgm:prSet/>
      <dgm:spPr/>
      <dgm:t>
        <a:bodyPr/>
        <a:lstStyle/>
        <a:p>
          <a:endParaRPr lang="en-US"/>
        </a:p>
      </dgm:t>
    </dgm:pt>
    <dgm:pt modelId="{5395D412-5BA6-4CA7-8D65-1F031F29363E}" type="sibTrans" cxnId="{FFCC961D-85B7-4893-839A-2D354EDBD833}">
      <dgm:prSet/>
      <dgm:spPr/>
      <dgm:t>
        <a:bodyPr/>
        <a:lstStyle/>
        <a:p>
          <a:endParaRPr lang="en-US"/>
        </a:p>
      </dgm:t>
    </dgm:pt>
    <dgm:pt modelId="{0CC8C7F7-A587-4801-84FB-DEF11054546A}">
      <dgm:prSet/>
      <dgm:spPr/>
      <dgm:t>
        <a:bodyPr/>
        <a:lstStyle/>
        <a:p>
          <a:r>
            <a:rPr lang="en-US"/>
            <a:t>One can think of a factor as an integer vector where each integer has a label. </a:t>
          </a:r>
        </a:p>
      </dgm:t>
    </dgm:pt>
    <dgm:pt modelId="{20F86340-2410-4165-B551-87BC48D32326}" type="parTrans" cxnId="{6D464999-423B-4BE4-BB3A-8961ED9873B0}">
      <dgm:prSet/>
      <dgm:spPr/>
      <dgm:t>
        <a:bodyPr/>
        <a:lstStyle/>
        <a:p>
          <a:endParaRPr lang="en-US"/>
        </a:p>
      </dgm:t>
    </dgm:pt>
    <dgm:pt modelId="{66BE963D-B519-4A84-B6C9-2563409E96A6}" type="sibTrans" cxnId="{6D464999-423B-4BE4-BB3A-8961ED9873B0}">
      <dgm:prSet/>
      <dgm:spPr/>
      <dgm:t>
        <a:bodyPr/>
        <a:lstStyle/>
        <a:p>
          <a:endParaRPr lang="en-US"/>
        </a:p>
      </dgm:t>
    </dgm:pt>
    <dgm:pt modelId="{CFCCD860-4A54-44D5-B434-192A0F3749BB}">
      <dgm:prSet/>
      <dgm:spPr/>
      <dgm:t>
        <a:bodyPr/>
        <a:lstStyle/>
        <a:p>
          <a:r>
            <a:rPr lang="en-US"/>
            <a:t>Factors are important in statistical modeling and are treated specially by modelling functions like </a:t>
          </a:r>
          <a:r>
            <a:rPr lang="en-US" i="1"/>
            <a:t>lm()</a:t>
          </a:r>
          <a:r>
            <a:rPr lang="en-US"/>
            <a:t>.</a:t>
          </a:r>
        </a:p>
      </dgm:t>
    </dgm:pt>
    <dgm:pt modelId="{B20ED563-31DA-42D1-ADC5-F3161D7C3832}" type="parTrans" cxnId="{CBB32190-D952-41D3-9031-7621A4E60DDF}">
      <dgm:prSet/>
      <dgm:spPr/>
      <dgm:t>
        <a:bodyPr/>
        <a:lstStyle/>
        <a:p>
          <a:endParaRPr lang="en-US"/>
        </a:p>
      </dgm:t>
    </dgm:pt>
    <dgm:pt modelId="{3510D2E8-B4D2-49AF-9BFA-7A783878C491}" type="sibTrans" cxnId="{CBB32190-D952-41D3-9031-7621A4E60DDF}">
      <dgm:prSet/>
      <dgm:spPr/>
      <dgm:t>
        <a:bodyPr/>
        <a:lstStyle/>
        <a:p>
          <a:endParaRPr lang="en-US"/>
        </a:p>
      </dgm:t>
    </dgm:pt>
    <dgm:pt modelId="{04AAC88A-86EA-46D3-9275-3A5E0872E8FE}">
      <dgm:prSet/>
      <dgm:spPr/>
      <dgm:t>
        <a:bodyPr/>
        <a:lstStyle/>
        <a:p>
          <a:r>
            <a:rPr lang="en-US"/>
            <a:t>Often factors will be automatically created for you when you read a dataset in using a function like read.table().</a:t>
          </a:r>
        </a:p>
      </dgm:t>
    </dgm:pt>
    <dgm:pt modelId="{8E112DFC-76C3-4549-90EE-BCF2A2190184}" type="parTrans" cxnId="{0FB1FFC1-9CEA-49CD-8727-B814C1FE5B49}">
      <dgm:prSet/>
      <dgm:spPr/>
      <dgm:t>
        <a:bodyPr/>
        <a:lstStyle/>
        <a:p>
          <a:endParaRPr lang="en-US"/>
        </a:p>
      </dgm:t>
    </dgm:pt>
    <dgm:pt modelId="{91F05299-86FB-4929-97D9-129E593D4FD7}" type="sibTrans" cxnId="{0FB1FFC1-9CEA-49CD-8727-B814C1FE5B49}">
      <dgm:prSet/>
      <dgm:spPr/>
      <dgm:t>
        <a:bodyPr/>
        <a:lstStyle/>
        <a:p>
          <a:endParaRPr lang="en-US"/>
        </a:p>
      </dgm:t>
    </dgm:pt>
    <dgm:pt modelId="{17F4D117-B6AA-47E8-BDEF-F204D7C0F410}">
      <dgm:prSet/>
      <dgm:spPr/>
      <dgm:t>
        <a:bodyPr/>
        <a:lstStyle/>
        <a:p>
          <a:r>
            <a:rPr lang="hu-HU"/>
            <a:t>x &lt;- factor(c("yes", "yes", "no", "yes", "no"))</a:t>
          </a:r>
          <a:endParaRPr lang="en-US"/>
        </a:p>
      </dgm:t>
    </dgm:pt>
    <dgm:pt modelId="{9C21A433-E861-4D82-8577-38608E801E93}" type="parTrans" cxnId="{05C2FE3D-141C-4B35-955E-70B6B5AA8013}">
      <dgm:prSet/>
      <dgm:spPr/>
      <dgm:t>
        <a:bodyPr/>
        <a:lstStyle/>
        <a:p>
          <a:endParaRPr lang="en-US"/>
        </a:p>
      </dgm:t>
    </dgm:pt>
    <dgm:pt modelId="{62A38B38-C659-4556-93DF-5C27A8A27E6C}" type="sibTrans" cxnId="{05C2FE3D-141C-4B35-955E-70B6B5AA8013}">
      <dgm:prSet/>
      <dgm:spPr/>
      <dgm:t>
        <a:bodyPr/>
        <a:lstStyle/>
        <a:p>
          <a:endParaRPr lang="en-US"/>
        </a:p>
      </dgm:t>
    </dgm:pt>
    <dgm:pt modelId="{CB81D88F-9BFE-4348-A212-F79ABD90B550}">
      <dgm:prSet/>
      <dgm:spPr/>
      <dgm:t>
        <a:bodyPr/>
        <a:lstStyle/>
        <a:p>
          <a:r>
            <a:rPr lang="en-US"/>
            <a:t>table(x)</a:t>
          </a:r>
        </a:p>
      </dgm:t>
    </dgm:pt>
    <dgm:pt modelId="{0CF873D9-35D2-4383-8318-AABF7ED190E1}" type="parTrans" cxnId="{778D2E27-E92E-4AB1-8692-B8D2A4ABD1FF}">
      <dgm:prSet/>
      <dgm:spPr/>
      <dgm:t>
        <a:bodyPr/>
        <a:lstStyle/>
        <a:p>
          <a:endParaRPr lang="en-US"/>
        </a:p>
      </dgm:t>
    </dgm:pt>
    <dgm:pt modelId="{3160A8D9-A1A6-4F00-9F3E-195B38FE9DAD}" type="sibTrans" cxnId="{778D2E27-E92E-4AB1-8692-B8D2A4ABD1FF}">
      <dgm:prSet/>
      <dgm:spPr/>
      <dgm:t>
        <a:bodyPr/>
        <a:lstStyle/>
        <a:p>
          <a:endParaRPr lang="en-US"/>
        </a:p>
      </dgm:t>
    </dgm:pt>
    <dgm:pt modelId="{1BF59EE3-BDA3-487E-9486-5A7FDFA86E3E}">
      <dgm:prSet/>
      <dgm:spPr/>
      <dgm:t>
        <a:bodyPr/>
        <a:lstStyle/>
        <a:p>
          <a:r>
            <a:rPr lang="en-US"/>
            <a:t>unclass(x)</a:t>
          </a:r>
        </a:p>
      </dgm:t>
    </dgm:pt>
    <dgm:pt modelId="{9976D25C-6A7F-4E4A-9CAC-C5D7FBAE8E05}" type="parTrans" cxnId="{55D7BAE9-B784-4E29-98F5-3FFF2263CCC5}">
      <dgm:prSet/>
      <dgm:spPr/>
      <dgm:t>
        <a:bodyPr/>
        <a:lstStyle/>
        <a:p>
          <a:endParaRPr lang="en-US"/>
        </a:p>
      </dgm:t>
    </dgm:pt>
    <dgm:pt modelId="{26E00742-CEBC-4C4D-9E9E-963CD227D240}" type="sibTrans" cxnId="{55D7BAE9-B784-4E29-98F5-3FFF2263CCC5}">
      <dgm:prSet/>
      <dgm:spPr/>
      <dgm:t>
        <a:bodyPr/>
        <a:lstStyle/>
        <a:p>
          <a:endParaRPr lang="en-US"/>
        </a:p>
      </dgm:t>
    </dgm:pt>
    <dgm:pt modelId="{C89879BC-BFF4-8C45-A26C-753AB56A6EF9}" type="pres">
      <dgm:prSet presAssocID="{FA9A9193-8A34-4257-9CDF-BBA25BB9D2C0}" presName="linear" presStyleCnt="0">
        <dgm:presLayoutVars>
          <dgm:animLvl val="lvl"/>
          <dgm:resizeHandles val="exact"/>
        </dgm:presLayoutVars>
      </dgm:prSet>
      <dgm:spPr/>
    </dgm:pt>
    <dgm:pt modelId="{34ECCC04-3148-2448-BA9C-4148181F5FF2}" type="pres">
      <dgm:prSet presAssocID="{31AB7E61-2323-407F-B76E-C26E17FC67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5EE09B-2642-AA42-97F7-0CBA3D4B6672}" type="pres">
      <dgm:prSet presAssocID="{5395D412-5BA6-4CA7-8D65-1F031F29363E}" presName="spacer" presStyleCnt="0"/>
      <dgm:spPr/>
    </dgm:pt>
    <dgm:pt modelId="{81EC7B82-F91C-5C4D-BE17-DD4FD95B69DA}" type="pres">
      <dgm:prSet presAssocID="{0CC8C7F7-A587-4801-84FB-DEF1105454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2CD43D-93BB-4E48-A2E6-FF40178C5C6A}" type="pres">
      <dgm:prSet presAssocID="{66BE963D-B519-4A84-B6C9-2563409E96A6}" presName="spacer" presStyleCnt="0"/>
      <dgm:spPr/>
    </dgm:pt>
    <dgm:pt modelId="{1538D566-188F-5147-958C-EA4F331972EF}" type="pres">
      <dgm:prSet presAssocID="{CFCCD860-4A54-44D5-B434-192A0F3749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5BD3E8-2A9E-AC4E-9BF2-711122C4B5B4}" type="pres">
      <dgm:prSet presAssocID="{3510D2E8-B4D2-49AF-9BFA-7A783878C491}" presName="spacer" presStyleCnt="0"/>
      <dgm:spPr/>
    </dgm:pt>
    <dgm:pt modelId="{CE67C64D-4D8D-FC41-9D4A-FB6AAFE811D2}" type="pres">
      <dgm:prSet presAssocID="{04AAC88A-86EA-46D3-9275-3A5E0872E8F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D75020-6B14-B949-8386-8D44CD8E0077}" type="pres">
      <dgm:prSet presAssocID="{04AAC88A-86EA-46D3-9275-3A5E0872E8F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E673809-4BD1-6348-89E9-921D3EE13B4D}" type="presOf" srcId="{CFCCD860-4A54-44D5-B434-192A0F3749BB}" destId="{1538D566-188F-5147-958C-EA4F331972EF}" srcOrd="0" destOrd="0" presId="urn:microsoft.com/office/officeart/2005/8/layout/vList2"/>
    <dgm:cxn modelId="{FFCC961D-85B7-4893-839A-2D354EDBD833}" srcId="{FA9A9193-8A34-4257-9CDF-BBA25BB9D2C0}" destId="{31AB7E61-2323-407F-B76E-C26E17FC67F3}" srcOrd="0" destOrd="0" parTransId="{1645CADA-A38C-4E56-B671-5ECE3F39F2ED}" sibTransId="{5395D412-5BA6-4CA7-8D65-1F031F29363E}"/>
    <dgm:cxn modelId="{778D2E27-E92E-4AB1-8692-B8D2A4ABD1FF}" srcId="{04AAC88A-86EA-46D3-9275-3A5E0872E8FE}" destId="{CB81D88F-9BFE-4348-A212-F79ABD90B550}" srcOrd="1" destOrd="0" parTransId="{0CF873D9-35D2-4383-8318-AABF7ED190E1}" sibTransId="{3160A8D9-A1A6-4F00-9F3E-195B38FE9DAD}"/>
    <dgm:cxn modelId="{40E8E937-B423-7749-A625-AA74B3F727FD}" type="presOf" srcId="{FA9A9193-8A34-4257-9CDF-BBA25BB9D2C0}" destId="{C89879BC-BFF4-8C45-A26C-753AB56A6EF9}" srcOrd="0" destOrd="0" presId="urn:microsoft.com/office/officeart/2005/8/layout/vList2"/>
    <dgm:cxn modelId="{05C2FE3D-141C-4B35-955E-70B6B5AA8013}" srcId="{04AAC88A-86EA-46D3-9275-3A5E0872E8FE}" destId="{17F4D117-B6AA-47E8-BDEF-F204D7C0F410}" srcOrd="0" destOrd="0" parTransId="{9C21A433-E861-4D82-8577-38608E801E93}" sibTransId="{62A38B38-C659-4556-93DF-5C27A8A27E6C}"/>
    <dgm:cxn modelId="{60D5D344-3DB2-AA4E-BA70-AD5ADBEEEE43}" type="presOf" srcId="{17F4D117-B6AA-47E8-BDEF-F204D7C0F410}" destId="{55D75020-6B14-B949-8386-8D44CD8E0077}" srcOrd="0" destOrd="0" presId="urn:microsoft.com/office/officeart/2005/8/layout/vList2"/>
    <dgm:cxn modelId="{6A0F344F-E562-6B42-A363-E1F24C2385EE}" type="presOf" srcId="{CB81D88F-9BFE-4348-A212-F79ABD90B550}" destId="{55D75020-6B14-B949-8386-8D44CD8E0077}" srcOrd="0" destOrd="1" presId="urn:microsoft.com/office/officeart/2005/8/layout/vList2"/>
    <dgm:cxn modelId="{4DDCDA74-E049-8648-AFB7-ED089ED5277B}" type="presOf" srcId="{1BF59EE3-BDA3-487E-9486-5A7FDFA86E3E}" destId="{55D75020-6B14-B949-8386-8D44CD8E0077}" srcOrd="0" destOrd="2" presId="urn:microsoft.com/office/officeart/2005/8/layout/vList2"/>
    <dgm:cxn modelId="{CBB32190-D952-41D3-9031-7621A4E60DDF}" srcId="{FA9A9193-8A34-4257-9CDF-BBA25BB9D2C0}" destId="{CFCCD860-4A54-44D5-B434-192A0F3749BB}" srcOrd="2" destOrd="0" parTransId="{B20ED563-31DA-42D1-ADC5-F3161D7C3832}" sibTransId="{3510D2E8-B4D2-49AF-9BFA-7A783878C491}"/>
    <dgm:cxn modelId="{6D464999-423B-4BE4-BB3A-8961ED9873B0}" srcId="{FA9A9193-8A34-4257-9CDF-BBA25BB9D2C0}" destId="{0CC8C7F7-A587-4801-84FB-DEF11054546A}" srcOrd="1" destOrd="0" parTransId="{20F86340-2410-4165-B551-87BC48D32326}" sibTransId="{66BE963D-B519-4A84-B6C9-2563409E96A6}"/>
    <dgm:cxn modelId="{540BE4B4-9698-3744-9480-3F53878C4701}" type="presOf" srcId="{31AB7E61-2323-407F-B76E-C26E17FC67F3}" destId="{34ECCC04-3148-2448-BA9C-4148181F5FF2}" srcOrd="0" destOrd="0" presId="urn:microsoft.com/office/officeart/2005/8/layout/vList2"/>
    <dgm:cxn modelId="{0FB1FFC1-9CEA-49CD-8727-B814C1FE5B49}" srcId="{FA9A9193-8A34-4257-9CDF-BBA25BB9D2C0}" destId="{04AAC88A-86EA-46D3-9275-3A5E0872E8FE}" srcOrd="3" destOrd="0" parTransId="{8E112DFC-76C3-4549-90EE-BCF2A2190184}" sibTransId="{91F05299-86FB-4929-97D9-129E593D4FD7}"/>
    <dgm:cxn modelId="{7B6E46D9-03E4-E54F-8D69-C0766A912155}" type="presOf" srcId="{0CC8C7F7-A587-4801-84FB-DEF11054546A}" destId="{81EC7B82-F91C-5C4D-BE17-DD4FD95B69DA}" srcOrd="0" destOrd="0" presId="urn:microsoft.com/office/officeart/2005/8/layout/vList2"/>
    <dgm:cxn modelId="{55D7BAE9-B784-4E29-98F5-3FFF2263CCC5}" srcId="{04AAC88A-86EA-46D3-9275-3A5E0872E8FE}" destId="{1BF59EE3-BDA3-487E-9486-5A7FDFA86E3E}" srcOrd="2" destOrd="0" parTransId="{9976D25C-6A7F-4E4A-9CAC-C5D7FBAE8E05}" sibTransId="{26E00742-CEBC-4C4D-9E9E-963CD227D240}"/>
    <dgm:cxn modelId="{3E4082FC-1ACC-4A47-B187-75695FB6E539}" type="presOf" srcId="{04AAC88A-86EA-46D3-9275-3A5E0872E8FE}" destId="{CE67C64D-4D8D-FC41-9D4A-FB6AAFE811D2}" srcOrd="0" destOrd="0" presId="urn:microsoft.com/office/officeart/2005/8/layout/vList2"/>
    <dgm:cxn modelId="{B2A07842-3E8C-794F-8CD1-B6FD09942346}" type="presParOf" srcId="{C89879BC-BFF4-8C45-A26C-753AB56A6EF9}" destId="{34ECCC04-3148-2448-BA9C-4148181F5FF2}" srcOrd="0" destOrd="0" presId="urn:microsoft.com/office/officeart/2005/8/layout/vList2"/>
    <dgm:cxn modelId="{B14B6B9D-F75A-1942-AE1B-7B6AF9BA282F}" type="presParOf" srcId="{C89879BC-BFF4-8C45-A26C-753AB56A6EF9}" destId="{095EE09B-2642-AA42-97F7-0CBA3D4B6672}" srcOrd="1" destOrd="0" presId="urn:microsoft.com/office/officeart/2005/8/layout/vList2"/>
    <dgm:cxn modelId="{756E492E-D861-E54E-85BC-3B5CE61842A8}" type="presParOf" srcId="{C89879BC-BFF4-8C45-A26C-753AB56A6EF9}" destId="{81EC7B82-F91C-5C4D-BE17-DD4FD95B69DA}" srcOrd="2" destOrd="0" presId="urn:microsoft.com/office/officeart/2005/8/layout/vList2"/>
    <dgm:cxn modelId="{D91D0652-D525-5749-A814-583C5CBA7541}" type="presParOf" srcId="{C89879BC-BFF4-8C45-A26C-753AB56A6EF9}" destId="{022CD43D-93BB-4E48-A2E6-FF40178C5C6A}" srcOrd="3" destOrd="0" presId="urn:microsoft.com/office/officeart/2005/8/layout/vList2"/>
    <dgm:cxn modelId="{6F746761-2E3A-0F47-BD8F-11022A0265CB}" type="presParOf" srcId="{C89879BC-BFF4-8C45-A26C-753AB56A6EF9}" destId="{1538D566-188F-5147-958C-EA4F331972EF}" srcOrd="4" destOrd="0" presId="urn:microsoft.com/office/officeart/2005/8/layout/vList2"/>
    <dgm:cxn modelId="{94E71A15-B9F5-F241-819B-8F5F050D02FA}" type="presParOf" srcId="{C89879BC-BFF4-8C45-A26C-753AB56A6EF9}" destId="{0B5BD3E8-2A9E-AC4E-9BF2-711122C4B5B4}" srcOrd="5" destOrd="0" presId="urn:microsoft.com/office/officeart/2005/8/layout/vList2"/>
    <dgm:cxn modelId="{C852C845-92AB-584E-97D3-C529C9849C2B}" type="presParOf" srcId="{C89879BC-BFF4-8C45-A26C-753AB56A6EF9}" destId="{CE67C64D-4D8D-FC41-9D4A-FB6AAFE811D2}" srcOrd="6" destOrd="0" presId="urn:microsoft.com/office/officeart/2005/8/layout/vList2"/>
    <dgm:cxn modelId="{19306DC0-7EB9-ED44-BF9F-FF5AA94068DA}" type="presParOf" srcId="{C89879BC-BFF4-8C45-A26C-753AB56A6EF9}" destId="{55D75020-6B14-B949-8386-8D44CD8E007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1DA0C6-2F8D-42C0-AAA7-213627D7AC1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55F2FB-728A-4638-8EFF-A53308FAABA7}">
      <dgm:prSet/>
      <dgm:spPr/>
      <dgm:t>
        <a:bodyPr/>
        <a:lstStyle/>
        <a:p>
          <a:r>
            <a:rPr lang="en-US" dirty="0"/>
            <a:t>Missing values are denoted by NA or </a:t>
          </a:r>
          <a:r>
            <a:rPr lang="en-US" dirty="0" err="1"/>
            <a:t>NaN</a:t>
          </a:r>
          <a:r>
            <a:rPr lang="en-US" dirty="0"/>
            <a:t> for undefined mathematical operations.</a:t>
          </a:r>
        </a:p>
      </dgm:t>
    </dgm:pt>
    <dgm:pt modelId="{94A67098-2019-4338-857F-0A51B6496350}" type="parTrans" cxnId="{B9E8A322-51FA-428B-965C-ED0226B1C79E}">
      <dgm:prSet/>
      <dgm:spPr/>
      <dgm:t>
        <a:bodyPr/>
        <a:lstStyle/>
        <a:p>
          <a:endParaRPr lang="en-US"/>
        </a:p>
      </dgm:t>
    </dgm:pt>
    <dgm:pt modelId="{DDEE8F45-F135-4B09-A3F0-DF1F6B1F2D45}" type="sibTrans" cxnId="{B9E8A322-51FA-428B-965C-ED0226B1C79E}">
      <dgm:prSet/>
      <dgm:spPr/>
      <dgm:t>
        <a:bodyPr/>
        <a:lstStyle/>
        <a:p>
          <a:endParaRPr lang="en-US"/>
        </a:p>
      </dgm:t>
    </dgm:pt>
    <dgm:pt modelId="{E9662EB0-243B-4459-86D4-0AEBD9FD7F35}">
      <dgm:prSet/>
      <dgm:spPr/>
      <dgm:t>
        <a:bodyPr/>
        <a:lstStyle/>
        <a:p>
          <a:r>
            <a:rPr lang="en-US"/>
            <a:t>is.na() is used to test objects if they are  NA</a:t>
          </a:r>
        </a:p>
      </dgm:t>
    </dgm:pt>
    <dgm:pt modelId="{90DB198F-A6C6-4A2B-86CD-AEE146FED54B}" type="parTrans" cxnId="{C4D07D83-5DC9-4608-A2CF-57F873324316}">
      <dgm:prSet/>
      <dgm:spPr/>
      <dgm:t>
        <a:bodyPr/>
        <a:lstStyle/>
        <a:p>
          <a:endParaRPr lang="en-US"/>
        </a:p>
      </dgm:t>
    </dgm:pt>
    <dgm:pt modelId="{E27F797A-356A-4131-9AB9-8DFE6F750223}" type="sibTrans" cxnId="{C4D07D83-5DC9-4608-A2CF-57F873324316}">
      <dgm:prSet/>
      <dgm:spPr/>
      <dgm:t>
        <a:bodyPr/>
        <a:lstStyle/>
        <a:p>
          <a:endParaRPr lang="en-US"/>
        </a:p>
      </dgm:t>
    </dgm:pt>
    <dgm:pt modelId="{C6A38F68-2D4E-4005-803D-CDBC0AEFAF10}">
      <dgm:prSet/>
      <dgm:spPr/>
      <dgm:t>
        <a:bodyPr/>
        <a:lstStyle/>
        <a:p>
          <a:r>
            <a:rPr lang="en-US"/>
            <a:t>is.nan() is used to test for  NaN</a:t>
          </a:r>
        </a:p>
      </dgm:t>
    </dgm:pt>
    <dgm:pt modelId="{83D39B31-8695-4747-BE5F-410C5BFE4B4C}" type="parTrans" cxnId="{1AED321D-C84F-4AC7-A87E-C0E7496EEBA5}">
      <dgm:prSet/>
      <dgm:spPr/>
      <dgm:t>
        <a:bodyPr/>
        <a:lstStyle/>
        <a:p>
          <a:endParaRPr lang="en-US"/>
        </a:p>
      </dgm:t>
    </dgm:pt>
    <dgm:pt modelId="{F64D5DD9-23C3-400D-9396-6FEF68CFFA9D}" type="sibTrans" cxnId="{1AED321D-C84F-4AC7-A87E-C0E7496EEBA5}">
      <dgm:prSet/>
      <dgm:spPr/>
      <dgm:t>
        <a:bodyPr/>
        <a:lstStyle/>
        <a:p>
          <a:endParaRPr lang="en-US"/>
        </a:p>
      </dgm:t>
    </dgm:pt>
    <dgm:pt modelId="{319FE0FA-02E3-4083-81C0-5BB9A492DA12}">
      <dgm:prSet/>
      <dgm:spPr/>
      <dgm:t>
        <a:bodyPr/>
        <a:lstStyle/>
        <a:p>
          <a:r>
            <a:rPr lang="en-US"/>
            <a:t>NA values have a class also, so there are integer  NA, character  NA, etc.</a:t>
          </a:r>
        </a:p>
      </dgm:t>
    </dgm:pt>
    <dgm:pt modelId="{D26A34B9-1FE4-432A-85CB-2B05DFFE8B27}" type="parTrans" cxnId="{4E50B3F0-E3F9-4978-98B0-98E051C430A1}">
      <dgm:prSet/>
      <dgm:spPr/>
      <dgm:t>
        <a:bodyPr/>
        <a:lstStyle/>
        <a:p>
          <a:endParaRPr lang="en-US"/>
        </a:p>
      </dgm:t>
    </dgm:pt>
    <dgm:pt modelId="{E0E5475C-E01E-49DA-9AE3-AFA81B0D116B}" type="sibTrans" cxnId="{4E50B3F0-E3F9-4978-98B0-98E051C430A1}">
      <dgm:prSet/>
      <dgm:spPr/>
      <dgm:t>
        <a:bodyPr/>
        <a:lstStyle/>
        <a:p>
          <a:endParaRPr lang="en-US"/>
        </a:p>
      </dgm:t>
    </dgm:pt>
    <dgm:pt modelId="{2ECCAB89-C8DC-43F3-9706-2D65DC5BA394}">
      <dgm:prSet/>
      <dgm:spPr/>
      <dgm:t>
        <a:bodyPr/>
        <a:lstStyle/>
        <a:p>
          <a:r>
            <a:rPr lang="en-US"/>
            <a:t>A  NaN value is also  NA but the converse is not true</a:t>
          </a:r>
        </a:p>
      </dgm:t>
    </dgm:pt>
    <dgm:pt modelId="{0D786B1A-C68A-4D37-8692-8A358EDC07C9}" type="parTrans" cxnId="{D29DF005-65AD-4943-B63D-2142C33CEFF2}">
      <dgm:prSet/>
      <dgm:spPr/>
      <dgm:t>
        <a:bodyPr/>
        <a:lstStyle/>
        <a:p>
          <a:endParaRPr lang="en-US"/>
        </a:p>
      </dgm:t>
    </dgm:pt>
    <dgm:pt modelId="{92A43C6C-9C79-44DB-A107-C1D90BA81603}" type="sibTrans" cxnId="{D29DF005-65AD-4943-B63D-2142C33CEFF2}">
      <dgm:prSet/>
      <dgm:spPr/>
      <dgm:t>
        <a:bodyPr/>
        <a:lstStyle/>
        <a:p>
          <a:endParaRPr lang="en-US"/>
        </a:p>
      </dgm:t>
    </dgm:pt>
    <dgm:pt modelId="{1C04EE5C-0E48-4FF0-9B2C-3A176FDB2946}">
      <dgm:prSet/>
      <dgm:spPr/>
      <dgm:t>
        <a:bodyPr/>
        <a:lstStyle/>
        <a:p>
          <a:r>
            <a:rPr lang="fr-FR"/>
            <a:t>&gt;x &lt;- c(1, 2, NA, 10, 3)</a:t>
          </a:r>
          <a:endParaRPr lang="en-US"/>
        </a:p>
      </dgm:t>
    </dgm:pt>
    <dgm:pt modelId="{48E2529F-3951-4919-B01F-B43ECEBDAFBE}" type="parTrans" cxnId="{CE2A6AA4-0A0F-441B-8AD0-CF3FA4ED653B}">
      <dgm:prSet/>
      <dgm:spPr/>
      <dgm:t>
        <a:bodyPr/>
        <a:lstStyle/>
        <a:p>
          <a:endParaRPr lang="en-US"/>
        </a:p>
      </dgm:t>
    </dgm:pt>
    <dgm:pt modelId="{305C66FB-DBBB-4655-BCBE-B7BF230E1579}" type="sibTrans" cxnId="{CE2A6AA4-0A0F-441B-8AD0-CF3FA4ED653B}">
      <dgm:prSet/>
      <dgm:spPr/>
      <dgm:t>
        <a:bodyPr/>
        <a:lstStyle/>
        <a:p>
          <a:endParaRPr lang="en-US"/>
        </a:p>
      </dgm:t>
    </dgm:pt>
    <dgm:pt modelId="{50E73463-78BD-44EA-916D-73A263D0E17B}">
      <dgm:prSet/>
      <dgm:spPr/>
      <dgm:t>
        <a:bodyPr/>
        <a:lstStyle/>
        <a:p>
          <a:r>
            <a:rPr lang="hu-HU"/>
            <a:t>&gt; is.na(x)</a:t>
          </a:r>
          <a:endParaRPr lang="en-US"/>
        </a:p>
      </dgm:t>
    </dgm:pt>
    <dgm:pt modelId="{966344C0-87CD-4FA1-9D83-93782ABD7620}" type="parTrans" cxnId="{D8BF8125-8AD8-41C1-ACD6-54CD116D59C5}">
      <dgm:prSet/>
      <dgm:spPr/>
      <dgm:t>
        <a:bodyPr/>
        <a:lstStyle/>
        <a:p>
          <a:endParaRPr lang="en-US"/>
        </a:p>
      </dgm:t>
    </dgm:pt>
    <dgm:pt modelId="{F9379CC5-21E8-4DED-882A-9404078FF935}" type="sibTrans" cxnId="{D8BF8125-8AD8-41C1-ACD6-54CD116D59C5}">
      <dgm:prSet/>
      <dgm:spPr/>
      <dgm:t>
        <a:bodyPr/>
        <a:lstStyle/>
        <a:p>
          <a:endParaRPr lang="en-US"/>
        </a:p>
      </dgm:t>
    </dgm:pt>
    <dgm:pt modelId="{A5481704-747C-4D3A-A5D1-7440103E3441}">
      <dgm:prSet/>
      <dgm:spPr/>
      <dgm:t>
        <a:bodyPr/>
        <a:lstStyle/>
        <a:p>
          <a:r>
            <a:rPr lang="en-US"/>
            <a:t>[1] FALSE FALSE TRUE FALSE FALSE</a:t>
          </a:r>
        </a:p>
      </dgm:t>
    </dgm:pt>
    <dgm:pt modelId="{C3C038B9-7DD0-4C19-BFBD-D94F698E66C7}" type="parTrans" cxnId="{76FE3B83-89D1-44FC-B41B-D3FC80AE3059}">
      <dgm:prSet/>
      <dgm:spPr/>
      <dgm:t>
        <a:bodyPr/>
        <a:lstStyle/>
        <a:p>
          <a:endParaRPr lang="en-US"/>
        </a:p>
      </dgm:t>
    </dgm:pt>
    <dgm:pt modelId="{FE243BE1-F26D-4B81-8D0A-C7CCF437C956}" type="sibTrans" cxnId="{76FE3B83-89D1-44FC-B41B-D3FC80AE3059}">
      <dgm:prSet/>
      <dgm:spPr/>
      <dgm:t>
        <a:bodyPr/>
        <a:lstStyle/>
        <a:p>
          <a:endParaRPr lang="en-US"/>
        </a:p>
      </dgm:t>
    </dgm:pt>
    <dgm:pt modelId="{6577157C-1CA7-4EA6-968B-3A4AF00B3408}">
      <dgm:prSet/>
      <dgm:spPr/>
      <dgm:t>
        <a:bodyPr/>
        <a:lstStyle/>
        <a:p>
          <a:r>
            <a:rPr lang="hu-HU"/>
            <a:t>&gt; is.nan(x)</a:t>
          </a:r>
          <a:endParaRPr lang="en-US"/>
        </a:p>
      </dgm:t>
    </dgm:pt>
    <dgm:pt modelId="{FF48618E-6DD9-4CA7-847D-137808FC64A5}" type="parTrans" cxnId="{206A38AF-BE69-475B-A8AC-C8A5E0A8F152}">
      <dgm:prSet/>
      <dgm:spPr/>
      <dgm:t>
        <a:bodyPr/>
        <a:lstStyle/>
        <a:p>
          <a:endParaRPr lang="en-US"/>
        </a:p>
      </dgm:t>
    </dgm:pt>
    <dgm:pt modelId="{8974A335-E83F-4933-9515-CC8E5F362A00}" type="sibTrans" cxnId="{206A38AF-BE69-475B-A8AC-C8A5E0A8F152}">
      <dgm:prSet/>
      <dgm:spPr/>
      <dgm:t>
        <a:bodyPr/>
        <a:lstStyle/>
        <a:p>
          <a:endParaRPr lang="en-US"/>
        </a:p>
      </dgm:t>
    </dgm:pt>
    <dgm:pt modelId="{816B573D-940F-40F5-B772-7DA78E8E2A61}">
      <dgm:prSet/>
      <dgm:spPr/>
      <dgm:t>
        <a:bodyPr/>
        <a:lstStyle/>
        <a:p>
          <a:r>
            <a:rPr lang="en-US"/>
            <a:t>[1] FALSE FALSE FALSE FALSE FALSE</a:t>
          </a:r>
        </a:p>
      </dgm:t>
    </dgm:pt>
    <dgm:pt modelId="{5E4B4BA8-1CB9-44BC-AB67-024941F389C3}" type="parTrans" cxnId="{3B56AFFA-06DB-43CC-9A4F-56D403CFEBE7}">
      <dgm:prSet/>
      <dgm:spPr/>
      <dgm:t>
        <a:bodyPr/>
        <a:lstStyle/>
        <a:p>
          <a:endParaRPr lang="en-US"/>
        </a:p>
      </dgm:t>
    </dgm:pt>
    <dgm:pt modelId="{F51456AC-FA9B-440D-A2B9-D771904C54E0}" type="sibTrans" cxnId="{3B56AFFA-06DB-43CC-9A4F-56D403CFEBE7}">
      <dgm:prSet/>
      <dgm:spPr/>
      <dgm:t>
        <a:bodyPr/>
        <a:lstStyle/>
        <a:p>
          <a:endParaRPr lang="en-US"/>
        </a:p>
      </dgm:t>
    </dgm:pt>
    <dgm:pt modelId="{5A4CA2B1-F221-634F-B3AB-2A8C95B1D1FA}" type="pres">
      <dgm:prSet presAssocID="{8E1DA0C6-2F8D-42C0-AAA7-213627D7AC11}" presName="linear" presStyleCnt="0">
        <dgm:presLayoutVars>
          <dgm:animLvl val="lvl"/>
          <dgm:resizeHandles val="exact"/>
        </dgm:presLayoutVars>
      </dgm:prSet>
      <dgm:spPr/>
    </dgm:pt>
    <dgm:pt modelId="{64649072-C248-5843-838B-B4FB37D45445}" type="pres">
      <dgm:prSet presAssocID="{F955F2FB-728A-4638-8EFF-A53308FAABA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527DE75-4A80-E946-A9A8-4AAC828E6635}" type="pres">
      <dgm:prSet presAssocID="{F955F2FB-728A-4638-8EFF-A53308FAABA7}" presName="childText" presStyleLbl="revTx" presStyleIdx="0" presStyleCnt="1">
        <dgm:presLayoutVars>
          <dgm:bulletEnabled val="1"/>
        </dgm:presLayoutVars>
      </dgm:prSet>
      <dgm:spPr/>
    </dgm:pt>
    <dgm:pt modelId="{030B6FAB-8B16-FF4C-83A3-3677010EBA89}" type="pres">
      <dgm:prSet presAssocID="{1C04EE5C-0E48-4FF0-9B2C-3A176FDB294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C8C1070-483A-CD49-A5BB-2C489A496763}" type="pres">
      <dgm:prSet presAssocID="{305C66FB-DBBB-4655-BCBE-B7BF230E1579}" presName="spacer" presStyleCnt="0"/>
      <dgm:spPr/>
    </dgm:pt>
    <dgm:pt modelId="{0AECBFF2-5290-C24B-9AC0-44C57E8BB8E3}" type="pres">
      <dgm:prSet presAssocID="{50E73463-78BD-44EA-916D-73A263D0E1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3970902-8890-F542-AD0E-9903D33E6A56}" type="pres">
      <dgm:prSet presAssocID="{F9379CC5-21E8-4DED-882A-9404078FF935}" presName="spacer" presStyleCnt="0"/>
      <dgm:spPr/>
    </dgm:pt>
    <dgm:pt modelId="{4809D685-C2BA-9247-B61F-E270154F4E41}" type="pres">
      <dgm:prSet presAssocID="{A5481704-747C-4D3A-A5D1-7440103E344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E897354-C612-D341-A468-7AE36F8C6F29}" type="pres">
      <dgm:prSet presAssocID="{FE243BE1-F26D-4B81-8D0A-C7CCF437C956}" presName="spacer" presStyleCnt="0"/>
      <dgm:spPr/>
    </dgm:pt>
    <dgm:pt modelId="{10613FE6-A697-6F4F-9CC1-AF57C5E17992}" type="pres">
      <dgm:prSet presAssocID="{6577157C-1CA7-4EA6-968B-3A4AF00B340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DE6714C-AB01-C446-AFA9-FDF7A8FBDBA4}" type="pres">
      <dgm:prSet presAssocID="{8974A335-E83F-4933-9515-CC8E5F362A00}" presName="spacer" presStyleCnt="0"/>
      <dgm:spPr/>
    </dgm:pt>
    <dgm:pt modelId="{602A78E2-DD4F-4541-9C25-98B39B6B09F2}" type="pres">
      <dgm:prSet presAssocID="{816B573D-940F-40F5-B772-7DA78E8E2A6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29DF005-65AD-4943-B63D-2142C33CEFF2}" srcId="{F955F2FB-728A-4638-8EFF-A53308FAABA7}" destId="{2ECCAB89-C8DC-43F3-9706-2D65DC5BA394}" srcOrd="3" destOrd="0" parTransId="{0D786B1A-C68A-4D37-8692-8A358EDC07C9}" sibTransId="{92A43C6C-9C79-44DB-A107-C1D90BA81603}"/>
    <dgm:cxn modelId="{1AED321D-C84F-4AC7-A87E-C0E7496EEBA5}" srcId="{F955F2FB-728A-4638-8EFF-A53308FAABA7}" destId="{C6A38F68-2D4E-4005-803D-CDBC0AEFAF10}" srcOrd="1" destOrd="0" parTransId="{83D39B31-8695-4747-BE5F-410C5BFE4B4C}" sibTransId="{F64D5DD9-23C3-400D-9396-6FEF68CFFA9D}"/>
    <dgm:cxn modelId="{B9E8A322-51FA-428B-965C-ED0226B1C79E}" srcId="{8E1DA0C6-2F8D-42C0-AAA7-213627D7AC11}" destId="{F955F2FB-728A-4638-8EFF-A53308FAABA7}" srcOrd="0" destOrd="0" parTransId="{94A67098-2019-4338-857F-0A51B6496350}" sibTransId="{DDEE8F45-F135-4B09-A3F0-DF1F6B1F2D45}"/>
    <dgm:cxn modelId="{D8BF8125-8AD8-41C1-ACD6-54CD116D59C5}" srcId="{8E1DA0C6-2F8D-42C0-AAA7-213627D7AC11}" destId="{50E73463-78BD-44EA-916D-73A263D0E17B}" srcOrd="2" destOrd="0" parTransId="{966344C0-87CD-4FA1-9D83-93782ABD7620}" sibTransId="{F9379CC5-21E8-4DED-882A-9404078FF935}"/>
    <dgm:cxn modelId="{F7F9C440-68D1-2448-B4A6-D92340E052E3}" type="presOf" srcId="{2ECCAB89-C8DC-43F3-9706-2D65DC5BA394}" destId="{2527DE75-4A80-E946-A9A8-4AAC828E6635}" srcOrd="0" destOrd="3" presId="urn:microsoft.com/office/officeart/2005/8/layout/vList2"/>
    <dgm:cxn modelId="{F1280350-E75A-BF47-9C59-EB20D3CBD221}" type="presOf" srcId="{50E73463-78BD-44EA-916D-73A263D0E17B}" destId="{0AECBFF2-5290-C24B-9AC0-44C57E8BB8E3}" srcOrd="0" destOrd="0" presId="urn:microsoft.com/office/officeart/2005/8/layout/vList2"/>
    <dgm:cxn modelId="{06F5BC51-63B2-AB4C-AD23-9D339E78A0E2}" type="presOf" srcId="{1C04EE5C-0E48-4FF0-9B2C-3A176FDB2946}" destId="{030B6FAB-8B16-FF4C-83A3-3677010EBA89}" srcOrd="0" destOrd="0" presId="urn:microsoft.com/office/officeart/2005/8/layout/vList2"/>
    <dgm:cxn modelId="{14574F78-5AD0-614E-84AD-1F2E66B81B69}" type="presOf" srcId="{C6A38F68-2D4E-4005-803D-CDBC0AEFAF10}" destId="{2527DE75-4A80-E946-A9A8-4AAC828E6635}" srcOrd="0" destOrd="1" presId="urn:microsoft.com/office/officeart/2005/8/layout/vList2"/>
    <dgm:cxn modelId="{E4844B7D-F5E7-6642-80C9-6D2607EDABED}" type="presOf" srcId="{816B573D-940F-40F5-B772-7DA78E8E2A61}" destId="{602A78E2-DD4F-4541-9C25-98B39B6B09F2}" srcOrd="0" destOrd="0" presId="urn:microsoft.com/office/officeart/2005/8/layout/vList2"/>
    <dgm:cxn modelId="{76FE3B83-89D1-44FC-B41B-D3FC80AE3059}" srcId="{8E1DA0C6-2F8D-42C0-AAA7-213627D7AC11}" destId="{A5481704-747C-4D3A-A5D1-7440103E3441}" srcOrd="3" destOrd="0" parTransId="{C3C038B9-7DD0-4C19-BFBD-D94F698E66C7}" sibTransId="{FE243BE1-F26D-4B81-8D0A-C7CCF437C956}"/>
    <dgm:cxn modelId="{C4D07D83-5DC9-4608-A2CF-57F873324316}" srcId="{F955F2FB-728A-4638-8EFF-A53308FAABA7}" destId="{E9662EB0-243B-4459-86D4-0AEBD9FD7F35}" srcOrd="0" destOrd="0" parTransId="{90DB198F-A6C6-4A2B-86CD-AEE146FED54B}" sibTransId="{E27F797A-356A-4131-9AB9-8DFE6F750223}"/>
    <dgm:cxn modelId="{CE2A6AA4-0A0F-441B-8AD0-CF3FA4ED653B}" srcId="{8E1DA0C6-2F8D-42C0-AAA7-213627D7AC11}" destId="{1C04EE5C-0E48-4FF0-9B2C-3A176FDB2946}" srcOrd="1" destOrd="0" parTransId="{48E2529F-3951-4919-B01F-B43ECEBDAFBE}" sibTransId="{305C66FB-DBBB-4655-BCBE-B7BF230E1579}"/>
    <dgm:cxn modelId="{206A38AF-BE69-475B-A8AC-C8A5E0A8F152}" srcId="{8E1DA0C6-2F8D-42C0-AAA7-213627D7AC11}" destId="{6577157C-1CA7-4EA6-968B-3A4AF00B3408}" srcOrd="4" destOrd="0" parTransId="{FF48618E-6DD9-4CA7-847D-137808FC64A5}" sibTransId="{8974A335-E83F-4933-9515-CC8E5F362A00}"/>
    <dgm:cxn modelId="{00E8D1B1-AE27-CF42-9A00-E429A455AB43}" type="presOf" srcId="{F955F2FB-728A-4638-8EFF-A53308FAABA7}" destId="{64649072-C248-5843-838B-B4FB37D45445}" srcOrd="0" destOrd="0" presId="urn:microsoft.com/office/officeart/2005/8/layout/vList2"/>
    <dgm:cxn modelId="{8892ADB4-67A8-BE4B-82CE-A3EBF0973572}" type="presOf" srcId="{319FE0FA-02E3-4083-81C0-5BB9A492DA12}" destId="{2527DE75-4A80-E946-A9A8-4AAC828E6635}" srcOrd="0" destOrd="2" presId="urn:microsoft.com/office/officeart/2005/8/layout/vList2"/>
    <dgm:cxn modelId="{5F5193B8-E79E-E649-878A-ED56705E5061}" type="presOf" srcId="{8E1DA0C6-2F8D-42C0-AAA7-213627D7AC11}" destId="{5A4CA2B1-F221-634F-B3AB-2A8C95B1D1FA}" srcOrd="0" destOrd="0" presId="urn:microsoft.com/office/officeart/2005/8/layout/vList2"/>
    <dgm:cxn modelId="{32D21FBC-476F-7F49-9B3E-805EDEB4ACA5}" type="presOf" srcId="{A5481704-747C-4D3A-A5D1-7440103E3441}" destId="{4809D685-C2BA-9247-B61F-E270154F4E41}" srcOrd="0" destOrd="0" presId="urn:microsoft.com/office/officeart/2005/8/layout/vList2"/>
    <dgm:cxn modelId="{F6F667CE-80B5-3E43-A703-E04BCBEDBC11}" type="presOf" srcId="{E9662EB0-243B-4459-86D4-0AEBD9FD7F35}" destId="{2527DE75-4A80-E946-A9A8-4AAC828E6635}" srcOrd="0" destOrd="0" presId="urn:microsoft.com/office/officeart/2005/8/layout/vList2"/>
    <dgm:cxn modelId="{D18D7FE9-3C3C-AC4C-B079-99A4BF2C700D}" type="presOf" srcId="{6577157C-1CA7-4EA6-968B-3A4AF00B3408}" destId="{10613FE6-A697-6F4F-9CC1-AF57C5E17992}" srcOrd="0" destOrd="0" presId="urn:microsoft.com/office/officeart/2005/8/layout/vList2"/>
    <dgm:cxn modelId="{4E50B3F0-E3F9-4978-98B0-98E051C430A1}" srcId="{F955F2FB-728A-4638-8EFF-A53308FAABA7}" destId="{319FE0FA-02E3-4083-81C0-5BB9A492DA12}" srcOrd="2" destOrd="0" parTransId="{D26A34B9-1FE4-432A-85CB-2B05DFFE8B27}" sibTransId="{E0E5475C-E01E-49DA-9AE3-AFA81B0D116B}"/>
    <dgm:cxn modelId="{3B56AFFA-06DB-43CC-9A4F-56D403CFEBE7}" srcId="{8E1DA0C6-2F8D-42C0-AAA7-213627D7AC11}" destId="{816B573D-940F-40F5-B772-7DA78E8E2A61}" srcOrd="5" destOrd="0" parTransId="{5E4B4BA8-1CB9-44BC-AB67-024941F389C3}" sibTransId="{F51456AC-FA9B-440D-A2B9-D771904C54E0}"/>
    <dgm:cxn modelId="{6DB27091-CFDD-9C45-A9BB-371E51B5203F}" type="presParOf" srcId="{5A4CA2B1-F221-634F-B3AB-2A8C95B1D1FA}" destId="{64649072-C248-5843-838B-B4FB37D45445}" srcOrd="0" destOrd="0" presId="urn:microsoft.com/office/officeart/2005/8/layout/vList2"/>
    <dgm:cxn modelId="{0860CED4-45D5-F243-BBEF-370D8CAB5687}" type="presParOf" srcId="{5A4CA2B1-F221-634F-B3AB-2A8C95B1D1FA}" destId="{2527DE75-4A80-E946-A9A8-4AAC828E6635}" srcOrd="1" destOrd="0" presId="urn:microsoft.com/office/officeart/2005/8/layout/vList2"/>
    <dgm:cxn modelId="{19A6467A-32DA-D146-85FF-EA5CA07594C3}" type="presParOf" srcId="{5A4CA2B1-F221-634F-B3AB-2A8C95B1D1FA}" destId="{030B6FAB-8B16-FF4C-83A3-3677010EBA89}" srcOrd="2" destOrd="0" presId="urn:microsoft.com/office/officeart/2005/8/layout/vList2"/>
    <dgm:cxn modelId="{B0074A36-29A6-D441-A367-7C5ED2F2053E}" type="presParOf" srcId="{5A4CA2B1-F221-634F-B3AB-2A8C95B1D1FA}" destId="{9C8C1070-483A-CD49-A5BB-2C489A496763}" srcOrd="3" destOrd="0" presId="urn:microsoft.com/office/officeart/2005/8/layout/vList2"/>
    <dgm:cxn modelId="{6530E2A1-7B28-0742-AE31-6BE28B4C6B48}" type="presParOf" srcId="{5A4CA2B1-F221-634F-B3AB-2A8C95B1D1FA}" destId="{0AECBFF2-5290-C24B-9AC0-44C57E8BB8E3}" srcOrd="4" destOrd="0" presId="urn:microsoft.com/office/officeart/2005/8/layout/vList2"/>
    <dgm:cxn modelId="{21C0D136-FE27-304D-836A-F9026633D769}" type="presParOf" srcId="{5A4CA2B1-F221-634F-B3AB-2A8C95B1D1FA}" destId="{13970902-8890-F542-AD0E-9903D33E6A56}" srcOrd="5" destOrd="0" presId="urn:microsoft.com/office/officeart/2005/8/layout/vList2"/>
    <dgm:cxn modelId="{568AEBA9-69DC-8F46-9D68-DD3483B1F507}" type="presParOf" srcId="{5A4CA2B1-F221-634F-B3AB-2A8C95B1D1FA}" destId="{4809D685-C2BA-9247-B61F-E270154F4E41}" srcOrd="6" destOrd="0" presId="urn:microsoft.com/office/officeart/2005/8/layout/vList2"/>
    <dgm:cxn modelId="{35287D29-81F8-794F-A5E3-FCB3702EA0D1}" type="presParOf" srcId="{5A4CA2B1-F221-634F-B3AB-2A8C95B1D1FA}" destId="{7E897354-C612-D341-A468-7AE36F8C6F29}" srcOrd="7" destOrd="0" presId="urn:microsoft.com/office/officeart/2005/8/layout/vList2"/>
    <dgm:cxn modelId="{1D876B57-FABD-EC45-8A1B-85D88402799E}" type="presParOf" srcId="{5A4CA2B1-F221-634F-B3AB-2A8C95B1D1FA}" destId="{10613FE6-A697-6F4F-9CC1-AF57C5E17992}" srcOrd="8" destOrd="0" presId="urn:microsoft.com/office/officeart/2005/8/layout/vList2"/>
    <dgm:cxn modelId="{6B18595B-A0E1-F743-A7E7-C3DDCC7FBF7D}" type="presParOf" srcId="{5A4CA2B1-F221-634F-B3AB-2A8C95B1D1FA}" destId="{1DE6714C-AB01-C446-AFA9-FDF7A8FBDBA4}" srcOrd="9" destOrd="0" presId="urn:microsoft.com/office/officeart/2005/8/layout/vList2"/>
    <dgm:cxn modelId="{FBB5C9A3-3FA4-A040-B6B3-41505933070D}" type="presParOf" srcId="{5A4CA2B1-F221-634F-B3AB-2A8C95B1D1FA}" destId="{602A78E2-DD4F-4541-9C25-98B39B6B09F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4CCDE0-1F23-43DC-8816-2EA8DA10B9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614169-E5A6-4133-9C4D-BE0C0BC1515A}">
      <dgm:prSet/>
      <dgm:spPr/>
      <dgm:t>
        <a:bodyPr/>
        <a:lstStyle/>
        <a:p>
          <a:r>
            <a:rPr lang="en-US"/>
            <a:t>R has a rich collection of functions for performing calculations necessary for doing statistics.</a:t>
          </a:r>
        </a:p>
      </dgm:t>
    </dgm:pt>
    <dgm:pt modelId="{58FCCA6E-C57B-40C7-83F5-0D44772970FF}" type="parTrans" cxnId="{7C556308-A173-407F-BE4D-31A7E7ABD079}">
      <dgm:prSet/>
      <dgm:spPr/>
      <dgm:t>
        <a:bodyPr/>
        <a:lstStyle/>
        <a:p>
          <a:endParaRPr lang="en-US"/>
        </a:p>
      </dgm:t>
    </dgm:pt>
    <dgm:pt modelId="{4408667D-6117-409F-88F5-8B1978E13E7D}" type="sibTrans" cxnId="{7C556308-A173-407F-BE4D-31A7E7ABD079}">
      <dgm:prSet/>
      <dgm:spPr/>
      <dgm:t>
        <a:bodyPr/>
        <a:lstStyle/>
        <a:p>
          <a:endParaRPr lang="en-US"/>
        </a:p>
      </dgm:t>
    </dgm:pt>
    <dgm:pt modelId="{2CAE579E-3CDB-4F84-8E07-9FC9E71172DD}">
      <dgm:prSet/>
      <dgm:spPr/>
      <dgm:t>
        <a:bodyPr/>
        <a:lstStyle/>
        <a:p>
          <a:r>
            <a:rPr lang="en-US"/>
            <a:t>Much of learning R comes down to acquiring a large enough vocabulary of functions to solve your problems. </a:t>
          </a:r>
        </a:p>
      </dgm:t>
    </dgm:pt>
    <dgm:pt modelId="{83C0E056-0E16-415C-9C39-EC606EE8D57D}" type="parTrans" cxnId="{2D6982BB-7E39-4B4A-9451-3109D21A9676}">
      <dgm:prSet/>
      <dgm:spPr/>
      <dgm:t>
        <a:bodyPr/>
        <a:lstStyle/>
        <a:p>
          <a:endParaRPr lang="en-US"/>
        </a:p>
      </dgm:t>
    </dgm:pt>
    <dgm:pt modelId="{6363D7FC-2B66-471D-A1D0-F87CBC99A626}" type="sibTrans" cxnId="{2D6982BB-7E39-4B4A-9451-3109D21A9676}">
      <dgm:prSet/>
      <dgm:spPr/>
      <dgm:t>
        <a:bodyPr/>
        <a:lstStyle/>
        <a:p>
          <a:endParaRPr lang="en-US"/>
        </a:p>
      </dgm:t>
    </dgm:pt>
    <dgm:pt modelId="{DF261CBD-30E2-4CBC-965D-DBD5FD33B9F5}">
      <dgm:prSet/>
      <dgm:spPr/>
      <dgm:t>
        <a:bodyPr/>
        <a:lstStyle/>
        <a:p>
          <a:r>
            <a:rPr lang="en-US"/>
            <a:t>The actual structure of the programs may be quite simple, but you still need to learn the names of the functions that do the required work. </a:t>
          </a:r>
        </a:p>
      </dgm:t>
    </dgm:pt>
    <dgm:pt modelId="{B6D88EA6-3A80-4F73-8C10-0C1EAA95EB27}" type="parTrans" cxnId="{7664954C-4C8E-41E9-A1F7-CC6C81F485DB}">
      <dgm:prSet/>
      <dgm:spPr/>
      <dgm:t>
        <a:bodyPr/>
        <a:lstStyle/>
        <a:p>
          <a:endParaRPr lang="en-US"/>
        </a:p>
      </dgm:t>
    </dgm:pt>
    <dgm:pt modelId="{3658D6DD-E37F-45B2-B2C0-AC24FBF579F8}" type="sibTrans" cxnId="{7664954C-4C8E-41E9-A1F7-CC6C81F485DB}">
      <dgm:prSet/>
      <dgm:spPr/>
      <dgm:t>
        <a:bodyPr/>
        <a:lstStyle/>
        <a:p>
          <a:endParaRPr lang="en-US"/>
        </a:p>
      </dgm:t>
    </dgm:pt>
    <dgm:pt modelId="{5E319683-093A-4D6F-8904-3A7A6A9637FF}">
      <dgm:prSet/>
      <dgm:spPr/>
      <dgm:t>
        <a:bodyPr/>
        <a:lstStyle/>
        <a:p>
          <a:r>
            <a:rPr lang="en-US"/>
            <a:t>However, even for everyday users need to write their own functions.</a:t>
          </a:r>
        </a:p>
      </dgm:t>
    </dgm:pt>
    <dgm:pt modelId="{8D75B1F3-C908-420A-8C7D-0E3B5DB23837}" type="parTrans" cxnId="{8211690F-798D-4F27-8B8C-9226E168D3C2}">
      <dgm:prSet/>
      <dgm:spPr/>
      <dgm:t>
        <a:bodyPr/>
        <a:lstStyle/>
        <a:p>
          <a:endParaRPr lang="en-US"/>
        </a:p>
      </dgm:t>
    </dgm:pt>
    <dgm:pt modelId="{53E1AF1C-90D1-456F-B3C0-848E300ABEC3}" type="sibTrans" cxnId="{8211690F-798D-4F27-8B8C-9226E168D3C2}">
      <dgm:prSet/>
      <dgm:spPr/>
      <dgm:t>
        <a:bodyPr/>
        <a:lstStyle/>
        <a:p>
          <a:endParaRPr lang="en-US"/>
        </a:p>
      </dgm:t>
    </dgm:pt>
    <dgm:pt modelId="{7407CD70-F252-B44C-9FA4-0259E566759C}" type="pres">
      <dgm:prSet presAssocID="{934CCDE0-1F23-43DC-8816-2EA8DA10B91B}" presName="linear" presStyleCnt="0">
        <dgm:presLayoutVars>
          <dgm:animLvl val="lvl"/>
          <dgm:resizeHandles val="exact"/>
        </dgm:presLayoutVars>
      </dgm:prSet>
      <dgm:spPr/>
    </dgm:pt>
    <dgm:pt modelId="{6E43EED3-2378-374B-9283-3264425DA26D}" type="pres">
      <dgm:prSet presAssocID="{A5614169-E5A6-4133-9C4D-BE0C0BC151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FD4619-AAF7-A441-8DD1-787ADE54E2F5}" type="pres">
      <dgm:prSet presAssocID="{4408667D-6117-409F-88F5-8B1978E13E7D}" presName="spacer" presStyleCnt="0"/>
      <dgm:spPr/>
    </dgm:pt>
    <dgm:pt modelId="{82444BB6-E524-A14F-867C-EDCE1E442151}" type="pres">
      <dgm:prSet presAssocID="{2CAE579E-3CDB-4F84-8E07-9FC9E71172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F80DF56-E783-F644-B123-01BBA36F3960}" type="pres">
      <dgm:prSet presAssocID="{6363D7FC-2B66-471D-A1D0-F87CBC99A626}" presName="spacer" presStyleCnt="0"/>
      <dgm:spPr/>
    </dgm:pt>
    <dgm:pt modelId="{7B707080-C7D5-D74B-BD2B-F43B0EA2ACAC}" type="pres">
      <dgm:prSet presAssocID="{DF261CBD-30E2-4CBC-965D-DBD5FD33B9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61A8DCC-B317-B541-8628-8B36CA186D96}" type="pres">
      <dgm:prSet presAssocID="{3658D6DD-E37F-45B2-B2C0-AC24FBF579F8}" presName="spacer" presStyleCnt="0"/>
      <dgm:spPr/>
    </dgm:pt>
    <dgm:pt modelId="{D76024B2-7F5F-B744-A4CC-62A027AB1E5D}" type="pres">
      <dgm:prSet presAssocID="{5E319683-093A-4D6F-8904-3A7A6A9637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556308-A173-407F-BE4D-31A7E7ABD079}" srcId="{934CCDE0-1F23-43DC-8816-2EA8DA10B91B}" destId="{A5614169-E5A6-4133-9C4D-BE0C0BC1515A}" srcOrd="0" destOrd="0" parTransId="{58FCCA6E-C57B-40C7-83F5-0D44772970FF}" sibTransId="{4408667D-6117-409F-88F5-8B1978E13E7D}"/>
    <dgm:cxn modelId="{8211690F-798D-4F27-8B8C-9226E168D3C2}" srcId="{934CCDE0-1F23-43DC-8816-2EA8DA10B91B}" destId="{5E319683-093A-4D6F-8904-3A7A6A9637FF}" srcOrd="3" destOrd="0" parTransId="{8D75B1F3-C908-420A-8C7D-0E3B5DB23837}" sibTransId="{53E1AF1C-90D1-456F-B3C0-848E300ABEC3}"/>
    <dgm:cxn modelId="{1172281E-CA32-734F-B645-826C85C8D89E}" type="presOf" srcId="{2CAE579E-3CDB-4F84-8E07-9FC9E71172DD}" destId="{82444BB6-E524-A14F-867C-EDCE1E442151}" srcOrd="0" destOrd="0" presId="urn:microsoft.com/office/officeart/2005/8/layout/vList2"/>
    <dgm:cxn modelId="{01150A23-6701-EA4C-96B7-9575EA1E7FCA}" type="presOf" srcId="{5E319683-093A-4D6F-8904-3A7A6A9637FF}" destId="{D76024B2-7F5F-B744-A4CC-62A027AB1E5D}" srcOrd="0" destOrd="0" presId="urn:microsoft.com/office/officeart/2005/8/layout/vList2"/>
    <dgm:cxn modelId="{5DE2613F-34FD-2248-B412-7D09FF9C3CBE}" type="presOf" srcId="{A5614169-E5A6-4133-9C4D-BE0C0BC1515A}" destId="{6E43EED3-2378-374B-9283-3264425DA26D}" srcOrd="0" destOrd="0" presId="urn:microsoft.com/office/officeart/2005/8/layout/vList2"/>
    <dgm:cxn modelId="{7664954C-4C8E-41E9-A1F7-CC6C81F485DB}" srcId="{934CCDE0-1F23-43DC-8816-2EA8DA10B91B}" destId="{DF261CBD-30E2-4CBC-965D-DBD5FD33B9F5}" srcOrd="2" destOrd="0" parTransId="{B6D88EA6-3A80-4F73-8C10-0C1EAA95EB27}" sibTransId="{3658D6DD-E37F-45B2-B2C0-AC24FBF579F8}"/>
    <dgm:cxn modelId="{2D6982BB-7E39-4B4A-9451-3109D21A9676}" srcId="{934CCDE0-1F23-43DC-8816-2EA8DA10B91B}" destId="{2CAE579E-3CDB-4F84-8E07-9FC9E71172DD}" srcOrd="1" destOrd="0" parTransId="{83C0E056-0E16-415C-9C39-EC606EE8D57D}" sibTransId="{6363D7FC-2B66-471D-A1D0-F87CBC99A626}"/>
    <dgm:cxn modelId="{51D26BC3-B81C-1F49-9E7A-7FAA9380FBEE}" type="presOf" srcId="{934CCDE0-1F23-43DC-8816-2EA8DA10B91B}" destId="{7407CD70-F252-B44C-9FA4-0259E566759C}" srcOrd="0" destOrd="0" presId="urn:microsoft.com/office/officeart/2005/8/layout/vList2"/>
    <dgm:cxn modelId="{517E6CD1-FC7E-9649-9155-785461D466D2}" type="presOf" srcId="{DF261CBD-30E2-4CBC-965D-DBD5FD33B9F5}" destId="{7B707080-C7D5-D74B-BD2B-F43B0EA2ACAC}" srcOrd="0" destOrd="0" presId="urn:microsoft.com/office/officeart/2005/8/layout/vList2"/>
    <dgm:cxn modelId="{A2FCFFBA-35BF-804B-A58C-0FC94B6FC1A8}" type="presParOf" srcId="{7407CD70-F252-B44C-9FA4-0259E566759C}" destId="{6E43EED3-2378-374B-9283-3264425DA26D}" srcOrd="0" destOrd="0" presId="urn:microsoft.com/office/officeart/2005/8/layout/vList2"/>
    <dgm:cxn modelId="{C188C60E-C279-7841-8830-FC457ADBE489}" type="presParOf" srcId="{7407CD70-F252-B44C-9FA4-0259E566759C}" destId="{2EFD4619-AAF7-A441-8DD1-787ADE54E2F5}" srcOrd="1" destOrd="0" presId="urn:microsoft.com/office/officeart/2005/8/layout/vList2"/>
    <dgm:cxn modelId="{364DB558-AAFA-D946-8483-BB8B14341E59}" type="presParOf" srcId="{7407CD70-F252-B44C-9FA4-0259E566759C}" destId="{82444BB6-E524-A14F-867C-EDCE1E442151}" srcOrd="2" destOrd="0" presId="urn:microsoft.com/office/officeart/2005/8/layout/vList2"/>
    <dgm:cxn modelId="{8CE94EE0-DC45-5A48-A12E-F572F896AF44}" type="presParOf" srcId="{7407CD70-F252-B44C-9FA4-0259E566759C}" destId="{2F80DF56-E783-F644-B123-01BBA36F3960}" srcOrd="3" destOrd="0" presId="urn:microsoft.com/office/officeart/2005/8/layout/vList2"/>
    <dgm:cxn modelId="{75CC89D8-6050-0445-AF0E-36925EA7D3FB}" type="presParOf" srcId="{7407CD70-F252-B44C-9FA4-0259E566759C}" destId="{7B707080-C7D5-D74B-BD2B-F43B0EA2ACAC}" srcOrd="4" destOrd="0" presId="urn:microsoft.com/office/officeart/2005/8/layout/vList2"/>
    <dgm:cxn modelId="{D3399862-3857-304E-92E5-429180F546BB}" type="presParOf" srcId="{7407CD70-F252-B44C-9FA4-0259E566759C}" destId="{161A8DCC-B317-B541-8628-8B36CA186D96}" srcOrd="5" destOrd="0" presId="urn:microsoft.com/office/officeart/2005/8/layout/vList2"/>
    <dgm:cxn modelId="{86825D8E-C0DF-574B-B1AB-8BFAB6A6E4E6}" type="presParOf" srcId="{7407CD70-F252-B44C-9FA4-0259E566759C}" destId="{D76024B2-7F5F-B744-A4CC-62A027AB1E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DCDC06-1993-48AE-B23E-3B89D652CFF5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17C0C22-3E93-4342-BCC9-842C0D790A4B}">
      <dgm:prSet/>
      <dgm:spPr/>
      <dgm:t>
        <a:bodyPr/>
        <a:lstStyle/>
        <a:p>
          <a:r>
            <a:rPr lang="en-US"/>
            <a:t>Functions are written in a library file with a .R extension and the files are loaded into the R Markdown document doing an analysis with the source command. </a:t>
          </a:r>
        </a:p>
      </dgm:t>
    </dgm:pt>
    <dgm:pt modelId="{7C22ADFB-3768-4A54-A757-C0E1239A0FED}" type="parTrans" cxnId="{C8AF22BB-F7D2-4FD4-98A7-978E0295226C}">
      <dgm:prSet/>
      <dgm:spPr/>
      <dgm:t>
        <a:bodyPr/>
        <a:lstStyle/>
        <a:p>
          <a:endParaRPr lang="en-US"/>
        </a:p>
      </dgm:t>
    </dgm:pt>
    <dgm:pt modelId="{071FCF60-D100-4F7A-886A-A24BA9215592}" type="sibTrans" cxnId="{C8AF22BB-F7D2-4FD4-98A7-978E0295226C}">
      <dgm:prSet/>
      <dgm:spPr/>
      <dgm:t>
        <a:bodyPr/>
        <a:lstStyle/>
        <a:p>
          <a:endParaRPr lang="en-US"/>
        </a:p>
      </dgm:t>
    </dgm:pt>
    <dgm:pt modelId="{08AEADE0-3F97-41FC-9103-C7EB2E2CB69E}">
      <dgm:prSet/>
      <dgm:spPr/>
      <dgm:t>
        <a:bodyPr/>
        <a:lstStyle/>
        <a:p>
          <a:r>
            <a:rPr lang="en-US"/>
            <a:t>Putting the code into its own function saves retyping the commands and ensures reproducibility by forcing exactly the same code to be run when it is used.</a:t>
          </a:r>
        </a:p>
      </dgm:t>
    </dgm:pt>
    <dgm:pt modelId="{CEC2C657-6755-43F9-9FEE-C5520D21E390}" type="parTrans" cxnId="{266626F0-B544-4D5B-B216-F825F1D298CF}">
      <dgm:prSet/>
      <dgm:spPr/>
      <dgm:t>
        <a:bodyPr/>
        <a:lstStyle/>
        <a:p>
          <a:endParaRPr lang="en-US"/>
        </a:p>
      </dgm:t>
    </dgm:pt>
    <dgm:pt modelId="{EE19F8CA-27E9-425D-9570-ED9668CE402E}" type="sibTrans" cxnId="{266626F0-B544-4D5B-B216-F825F1D298CF}">
      <dgm:prSet/>
      <dgm:spPr/>
      <dgm:t>
        <a:bodyPr/>
        <a:lstStyle/>
        <a:p>
          <a:endParaRPr lang="en-US"/>
        </a:p>
      </dgm:t>
    </dgm:pt>
    <dgm:pt modelId="{0810BE2D-7CDA-024E-A5E9-6F78F6CA12B0}" type="pres">
      <dgm:prSet presAssocID="{7EDCDC06-1993-48AE-B23E-3B89D652CFF5}" presName="compositeShape" presStyleCnt="0">
        <dgm:presLayoutVars>
          <dgm:chMax val="7"/>
          <dgm:dir/>
          <dgm:resizeHandles val="exact"/>
        </dgm:presLayoutVars>
      </dgm:prSet>
      <dgm:spPr/>
    </dgm:pt>
    <dgm:pt modelId="{D27F01A5-3517-084B-8725-85A95742A10D}" type="pres">
      <dgm:prSet presAssocID="{7EDCDC06-1993-48AE-B23E-3B89D652CFF5}" presName="wedge1" presStyleLbl="node1" presStyleIdx="0" presStyleCnt="2"/>
      <dgm:spPr/>
    </dgm:pt>
    <dgm:pt modelId="{E6E97D88-98FE-0D4D-AE53-16076E4CE14C}" type="pres">
      <dgm:prSet presAssocID="{7EDCDC06-1993-48AE-B23E-3B89D652CFF5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84BE18F-8010-F64F-AB28-17A31FBDE658}" type="pres">
      <dgm:prSet presAssocID="{7EDCDC06-1993-48AE-B23E-3B89D652CFF5}" presName="wedge2" presStyleLbl="node1" presStyleIdx="1" presStyleCnt="2"/>
      <dgm:spPr/>
    </dgm:pt>
    <dgm:pt modelId="{F4D0A843-FBDF-9B4C-96AB-EF3840DDE0F5}" type="pres">
      <dgm:prSet presAssocID="{7EDCDC06-1993-48AE-B23E-3B89D652CFF5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E2162727-7939-9A49-8813-A1495D439E67}" type="presOf" srcId="{08AEADE0-3F97-41FC-9103-C7EB2E2CB69E}" destId="{F4D0A843-FBDF-9B4C-96AB-EF3840DDE0F5}" srcOrd="1" destOrd="0" presId="urn:microsoft.com/office/officeart/2005/8/layout/chart3"/>
    <dgm:cxn modelId="{ED7E0630-3F17-254D-BB33-9517104CDBF9}" type="presOf" srcId="{7EDCDC06-1993-48AE-B23E-3B89D652CFF5}" destId="{0810BE2D-7CDA-024E-A5E9-6F78F6CA12B0}" srcOrd="0" destOrd="0" presId="urn:microsoft.com/office/officeart/2005/8/layout/chart3"/>
    <dgm:cxn modelId="{BC588C4C-4C97-E84F-B8DE-02B43866FE1E}" type="presOf" srcId="{B17C0C22-3E93-4342-BCC9-842C0D790A4B}" destId="{D27F01A5-3517-084B-8725-85A95742A10D}" srcOrd="0" destOrd="0" presId="urn:microsoft.com/office/officeart/2005/8/layout/chart3"/>
    <dgm:cxn modelId="{B1E00060-C77A-564C-AFE5-EAA89E8D8CE1}" type="presOf" srcId="{08AEADE0-3F97-41FC-9103-C7EB2E2CB69E}" destId="{C84BE18F-8010-F64F-AB28-17A31FBDE658}" srcOrd="0" destOrd="0" presId="urn:microsoft.com/office/officeart/2005/8/layout/chart3"/>
    <dgm:cxn modelId="{C8AF22BB-F7D2-4FD4-98A7-978E0295226C}" srcId="{7EDCDC06-1993-48AE-B23E-3B89D652CFF5}" destId="{B17C0C22-3E93-4342-BCC9-842C0D790A4B}" srcOrd="0" destOrd="0" parTransId="{7C22ADFB-3768-4A54-A757-C0E1239A0FED}" sibTransId="{071FCF60-D100-4F7A-886A-A24BA9215592}"/>
    <dgm:cxn modelId="{638150D2-6742-F245-AFFE-9E363DC61782}" type="presOf" srcId="{B17C0C22-3E93-4342-BCC9-842C0D790A4B}" destId="{E6E97D88-98FE-0D4D-AE53-16076E4CE14C}" srcOrd="1" destOrd="0" presId="urn:microsoft.com/office/officeart/2005/8/layout/chart3"/>
    <dgm:cxn modelId="{266626F0-B544-4D5B-B216-F825F1D298CF}" srcId="{7EDCDC06-1993-48AE-B23E-3B89D652CFF5}" destId="{08AEADE0-3F97-41FC-9103-C7EB2E2CB69E}" srcOrd="1" destOrd="0" parTransId="{CEC2C657-6755-43F9-9FEE-C5520D21E390}" sibTransId="{EE19F8CA-27E9-425D-9570-ED9668CE402E}"/>
    <dgm:cxn modelId="{3A77C9F2-6F3D-E849-8530-7FEB902E8113}" type="presParOf" srcId="{0810BE2D-7CDA-024E-A5E9-6F78F6CA12B0}" destId="{D27F01A5-3517-084B-8725-85A95742A10D}" srcOrd="0" destOrd="0" presId="urn:microsoft.com/office/officeart/2005/8/layout/chart3"/>
    <dgm:cxn modelId="{29303AEE-117C-4842-A925-F3719C442B63}" type="presParOf" srcId="{0810BE2D-7CDA-024E-A5E9-6F78F6CA12B0}" destId="{E6E97D88-98FE-0D4D-AE53-16076E4CE14C}" srcOrd="1" destOrd="0" presId="urn:microsoft.com/office/officeart/2005/8/layout/chart3"/>
    <dgm:cxn modelId="{C14167C1-39C0-2349-9C84-E3D2BF17ED72}" type="presParOf" srcId="{0810BE2D-7CDA-024E-A5E9-6F78F6CA12B0}" destId="{C84BE18F-8010-F64F-AB28-17A31FBDE658}" srcOrd="2" destOrd="0" presId="urn:microsoft.com/office/officeart/2005/8/layout/chart3"/>
    <dgm:cxn modelId="{57784DEE-FFC2-9E49-BA89-EB31F67BD84F}" type="presParOf" srcId="{0810BE2D-7CDA-024E-A5E9-6F78F6CA12B0}" destId="{F4D0A843-FBDF-9B4C-96AB-EF3840DDE0F5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47229E-862D-4226-8426-FE7C3025E4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7CDF7F-D890-474B-8FC6-42A904EFCE92}">
      <dgm:prSet/>
      <dgm:spPr/>
      <dgm:t>
        <a:bodyPr/>
        <a:lstStyle/>
        <a:p>
          <a:r>
            <a:rPr lang="en-US"/>
            <a:t>&gt; getwd()  # get current working directory</a:t>
          </a:r>
        </a:p>
      </dgm:t>
    </dgm:pt>
    <dgm:pt modelId="{005CB0B9-DA9C-4FAC-A66D-58035C25332C}" type="parTrans" cxnId="{F74FAA14-8924-4335-AF6D-C819D260CE79}">
      <dgm:prSet/>
      <dgm:spPr/>
      <dgm:t>
        <a:bodyPr/>
        <a:lstStyle/>
        <a:p>
          <a:endParaRPr lang="en-US"/>
        </a:p>
      </dgm:t>
    </dgm:pt>
    <dgm:pt modelId="{E318AEC1-E181-4625-AB0A-D7AE888A00D3}" type="sibTrans" cxnId="{F74FAA14-8924-4335-AF6D-C819D260CE79}">
      <dgm:prSet/>
      <dgm:spPr/>
      <dgm:t>
        <a:bodyPr/>
        <a:lstStyle/>
        <a:p>
          <a:endParaRPr lang="en-US"/>
        </a:p>
      </dgm:t>
    </dgm:pt>
    <dgm:pt modelId="{7AC6C56E-44FA-4491-96F0-70C75263FDE0}">
      <dgm:prSet/>
      <dgm:spPr/>
      <dgm:t>
        <a:bodyPr/>
        <a:lstStyle/>
        <a:p>
          <a:r>
            <a:rPr lang="en-US"/>
            <a:t>You can select a different working directory with the function setwd(), and thus avoid entering the full path of the data files.</a:t>
          </a:r>
        </a:p>
      </dgm:t>
    </dgm:pt>
    <dgm:pt modelId="{04247425-0051-4461-9E66-31549B0E102D}" type="parTrans" cxnId="{CB7291C1-1FF6-4FD5-98AE-9E3D828DEE26}">
      <dgm:prSet/>
      <dgm:spPr/>
      <dgm:t>
        <a:bodyPr/>
        <a:lstStyle/>
        <a:p>
          <a:endParaRPr lang="en-US"/>
        </a:p>
      </dgm:t>
    </dgm:pt>
    <dgm:pt modelId="{C0CF1987-C8F9-4D81-A5CA-A783271E3356}" type="sibTrans" cxnId="{CB7291C1-1FF6-4FD5-98AE-9E3D828DEE26}">
      <dgm:prSet/>
      <dgm:spPr/>
      <dgm:t>
        <a:bodyPr/>
        <a:lstStyle/>
        <a:p>
          <a:endParaRPr lang="en-US"/>
        </a:p>
      </dgm:t>
    </dgm:pt>
    <dgm:pt modelId="{3087E0DA-308E-4A30-A9F8-6F1EE1F7357F}">
      <dgm:prSet/>
      <dgm:spPr/>
      <dgm:t>
        <a:bodyPr/>
        <a:lstStyle/>
        <a:p>
          <a:r>
            <a:rPr lang="en-US"/>
            <a:t>&gt; setwd("&lt;new path&gt;")  # set working directory</a:t>
          </a:r>
        </a:p>
      </dgm:t>
    </dgm:pt>
    <dgm:pt modelId="{7F934BC4-3A52-47A0-BC0B-A168F8386E90}" type="parTrans" cxnId="{AE0B474E-5853-45FB-86BA-420B71141D10}">
      <dgm:prSet/>
      <dgm:spPr/>
      <dgm:t>
        <a:bodyPr/>
        <a:lstStyle/>
        <a:p>
          <a:endParaRPr lang="en-US"/>
        </a:p>
      </dgm:t>
    </dgm:pt>
    <dgm:pt modelId="{04B910AB-6FB6-485F-BB9D-FBE2939AA330}" type="sibTrans" cxnId="{AE0B474E-5853-45FB-86BA-420B71141D10}">
      <dgm:prSet/>
      <dgm:spPr/>
      <dgm:t>
        <a:bodyPr/>
        <a:lstStyle/>
        <a:p>
          <a:endParaRPr lang="en-US"/>
        </a:p>
      </dgm:t>
    </dgm:pt>
    <dgm:pt modelId="{AC9C0BB0-3DB7-447A-ABAA-5313C4E7DB5C}">
      <dgm:prSet/>
      <dgm:spPr/>
      <dgm:t>
        <a:bodyPr/>
        <a:lstStyle/>
        <a:p>
          <a:r>
            <a:rPr lang="en-US"/>
            <a:t>Note that the forward slash should be used as the path separator even on Windows platform.</a:t>
          </a:r>
        </a:p>
      </dgm:t>
    </dgm:pt>
    <dgm:pt modelId="{A25DB755-A2CD-49F7-A56D-C706EE01CDA4}" type="parTrans" cxnId="{1D052724-AF5B-4936-BA53-F2842BD29D24}">
      <dgm:prSet/>
      <dgm:spPr/>
      <dgm:t>
        <a:bodyPr/>
        <a:lstStyle/>
        <a:p>
          <a:endParaRPr lang="en-US"/>
        </a:p>
      </dgm:t>
    </dgm:pt>
    <dgm:pt modelId="{0FF625A0-E093-4D82-B70B-D6CD21F509AE}" type="sibTrans" cxnId="{1D052724-AF5B-4936-BA53-F2842BD29D24}">
      <dgm:prSet/>
      <dgm:spPr/>
      <dgm:t>
        <a:bodyPr/>
        <a:lstStyle/>
        <a:p>
          <a:endParaRPr lang="en-US"/>
        </a:p>
      </dgm:t>
    </dgm:pt>
    <dgm:pt modelId="{F1A9671D-1348-47FD-9055-830E33929755}">
      <dgm:prSet/>
      <dgm:spPr/>
      <dgm:t>
        <a:bodyPr/>
        <a:lstStyle/>
        <a:p>
          <a:r>
            <a:rPr lang="en-US"/>
            <a:t>&gt; setwd("C:/MyDoc")</a:t>
          </a:r>
        </a:p>
      </dgm:t>
    </dgm:pt>
    <dgm:pt modelId="{9422975A-3320-4A9D-BE00-C8C2CF835A05}" type="parTrans" cxnId="{0F79EB6E-6C2D-48C7-98E4-FEB03390BDE3}">
      <dgm:prSet/>
      <dgm:spPr/>
      <dgm:t>
        <a:bodyPr/>
        <a:lstStyle/>
        <a:p>
          <a:endParaRPr lang="en-US"/>
        </a:p>
      </dgm:t>
    </dgm:pt>
    <dgm:pt modelId="{05884B08-24E9-48B6-8C75-B1AA6648BF91}" type="sibTrans" cxnId="{0F79EB6E-6C2D-48C7-98E4-FEB03390BDE3}">
      <dgm:prSet/>
      <dgm:spPr/>
      <dgm:t>
        <a:bodyPr/>
        <a:lstStyle/>
        <a:p>
          <a:endParaRPr lang="en-US"/>
        </a:p>
      </dgm:t>
    </dgm:pt>
    <dgm:pt modelId="{6F9A1127-738C-4B57-B311-F8A195A03761}" type="pres">
      <dgm:prSet presAssocID="{4247229E-862D-4226-8426-FE7C3025E4B4}" presName="root" presStyleCnt="0">
        <dgm:presLayoutVars>
          <dgm:dir/>
          <dgm:resizeHandles val="exact"/>
        </dgm:presLayoutVars>
      </dgm:prSet>
      <dgm:spPr/>
    </dgm:pt>
    <dgm:pt modelId="{8DDB7ACC-25E7-4A44-B82B-C52BD2BA1C85}" type="pres">
      <dgm:prSet presAssocID="{267CDF7F-D890-474B-8FC6-42A904EFCE92}" presName="compNode" presStyleCnt="0"/>
      <dgm:spPr/>
    </dgm:pt>
    <dgm:pt modelId="{395A9638-4DB2-4FC4-87EA-8DA389DA27AE}" type="pres">
      <dgm:prSet presAssocID="{267CDF7F-D890-474B-8FC6-42A904EFCE92}" presName="bgRect" presStyleLbl="bgShp" presStyleIdx="0" presStyleCnt="2"/>
      <dgm:spPr/>
    </dgm:pt>
    <dgm:pt modelId="{BE1090BA-00AF-4F98-810E-8E3E3BE38BE3}" type="pres">
      <dgm:prSet presAssocID="{267CDF7F-D890-474B-8FC6-42A904EFCE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6FC8D2C-8700-4F4D-AE74-9E60EBC101DD}" type="pres">
      <dgm:prSet presAssocID="{267CDF7F-D890-474B-8FC6-42A904EFCE92}" presName="spaceRect" presStyleCnt="0"/>
      <dgm:spPr/>
    </dgm:pt>
    <dgm:pt modelId="{692744B8-A077-4E1C-9174-682255D3BECB}" type="pres">
      <dgm:prSet presAssocID="{267CDF7F-D890-474B-8FC6-42A904EFCE92}" presName="parTx" presStyleLbl="revTx" presStyleIdx="0" presStyleCnt="4">
        <dgm:presLayoutVars>
          <dgm:chMax val="0"/>
          <dgm:chPref val="0"/>
        </dgm:presLayoutVars>
      </dgm:prSet>
      <dgm:spPr/>
    </dgm:pt>
    <dgm:pt modelId="{7E043896-6851-4153-BA54-8FE03BD5650E}" type="pres">
      <dgm:prSet presAssocID="{267CDF7F-D890-474B-8FC6-42A904EFCE92}" presName="desTx" presStyleLbl="revTx" presStyleIdx="1" presStyleCnt="4">
        <dgm:presLayoutVars/>
      </dgm:prSet>
      <dgm:spPr/>
    </dgm:pt>
    <dgm:pt modelId="{8EC22EFD-4DF6-425A-B004-14B3ABF783D2}" type="pres">
      <dgm:prSet presAssocID="{E318AEC1-E181-4625-AB0A-D7AE888A00D3}" presName="sibTrans" presStyleCnt="0"/>
      <dgm:spPr/>
    </dgm:pt>
    <dgm:pt modelId="{16BF9FD4-D7E1-4E71-9AD9-DBBDF13ABCD8}" type="pres">
      <dgm:prSet presAssocID="{3087E0DA-308E-4A30-A9F8-6F1EE1F7357F}" presName="compNode" presStyleCnt="0"/>
      <dgm:spPr/>
    </dgm:pt>
    <dgm:pt modelId="{4904774B-E7FB-4CBC-95CF-7BD9B00F4466}" type="pres">
      <dgm:prSet presAssocID="{3087E0DA-308E-4A30-A9F8-6F1EE1F7357F}" presName="bgRect" presStyleLbl="bgShp" presStyleIdx="1" presStyleCnt="2"/>
      <dgm:spPr/>
    </dgm:pt>
    <dgm:pt modelId="{5D48B2D3-76E1-455E-9035-C0D36D0D19A6}" type="pres">
      <dgm:prSet presAssocID="{3087E0DA-308E-4A30-A9F8-6F1EE1F735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7F79408-1BF5-4ED9-B745-22342E0E660C}" type="pres">
      <dgm:prSet presAssocID="{3087E0DA-308E-4A30-A9F8-6F1EE1F7357F}" presName="spaceRect" presStyleCnt="0"/>
      <dgm:spPr/>
    </dgm:pt>
    <dgm:pt modelId="{473F85BA-BE6B-41F5-BCD6-5EEBEA43747A}" type="pres">
      <dgm:prSet presAssocID="{3087E0DA-308E-4A30-A9F8-6F1EE1F7357F}" presName="parTx" presStyleLbl="revTx" presStyleIdx="2" presStyleCnt="4">
        <dgm:presLayoutVars>
          <dgm:chMax val="0"/>
          <dgm:chPref val="0"/>
        </dgm:presLayoutVars>
      </dgm:prSet>
      <dgm:spPr/>
    </dgm:pt>
    <dgm:pt modelId="{65919779-FBFE-494C-B6B0-B47ADA2CDB04}" type="pres">
      <dgm:prSet presAssocID="{3087E0DA-308E-4A30-A9F8-6F1EE1F7357F}" presName="desTx" presStyleLbl="revTx" presStyleIdx="3" presStyleCnt="4">
        <dgm:presLayoutVars/>
      </dgm:prSet>
      <dgm:spPr/>
    </dgm:pt>
  </dgm:ptLst>
  <dgm:cxnLst>
    <dgm:cxn modelId="{A1E8AE12-9305-4D6D-AD8D-71057502073F}" type="presOf" srcId="{4247229E-862D-4226-8426-FE7C3025E4B4}" destId="{6F9A1127-738C-4B57-B311-F8A195A03761}" srcOrd="0" destOrd="0" presId="urn:microsoft.com/office/officeart/2018/2/layout/IconVerticalSolidList"/>
    <dgm:cxn modelId="{F74FAA14-8924-4335-AF6D-C819D260CE79}" srcId="{4247229E-862D-4226-8426-FE7C3025E4B4}" destId="{267CDF7F-D890-474B-8FC6-42A904EFCE92}" srcOrd="0" destOrd="0" parTransId="{005CB0B9-DA9C-4FAC-A66D-58035C25332C}" sibTransId="{E318AEC1-E181-4625-AB0A-D7AE888A00D3}"/>
    <dgm:cxn modelId="{1D052724-AF5B-4936-BA53-F2842BD29D24}" srcId="{3087E0DA-308E-4A30-A9F8-6F1EE1F7357F}" destId="{AC9C0BB0-3DB7-447A-ABAA-5313C4E7DB5C}" srcOrd="0" destOrd="0" parTransId="{A25DB755-A2CD-49F7-A56D-C706EE01CDA4}" sibTransId="{0FF625A0-E093-4D82-B70B-D6CD21F509AE}"/>
    <dgm:cxn modelId="{AE0B474E-5853-45FB-86BA-420B71141D10}" srcId="{4247229E-862D-4226-8426-FE7C3025E4B4}" destId="{3087E0DA-308E-4A30-A9F8-6F1EE1F7357F}" srcOrd="1" destOrd="0" parTransId="{7F934BC4-3A52-47A0-BC0B-A168F8386E90}" sibTransId="{04B910AB-6FB6-485F-BB9D-FBE2939AA330}"/>
    <dgm:cxn modelId="{068A2559-EE2D-4ACC-A298-1D6EF1D95E7B}" type="presOf" srcId="{AC9C0BB0-3DB7-447A-ABAA-5313C4E7DB5C}" destId="{65919779-FBFE-494C-B6B0-B47ADA2CDB04}" srcOrd="0" destOrd="0" presId="urn:microsoft.com/office/officeart/2018/2/layout/IconVerticalSolidList"/>
    <dgm:cxn modelId="{0F79EB6E-6C2D-48C7-98E4-FEB03390BDE3}" srcId="{3087E0DA-308E-4A30-A9F8-6F1EE1F7357F}" destId="{F1A9671D-1348-47FD-9055-830E33929755}" srcOrd="1" destOrd="0" parTransId="{9422975A-3320-4A9D-BE00-C8C2CF835A05}" sibTransId="{05884B08-24E9-48B6-8C75-B1AA6648BF91}"/>
    <dgm:cxn modelId="{3271E3A5-519F-4AFB-8879-7C327E915184}" type="presOf" srcId="{F1A9671D-1348-47FD-9055-830E33929755}" destId="{65919779-FBFE-494C-B6B0-B47ADA2CDB04}" srcOrd="0" destOrd="1" presId="urn:microsoft.com/office/officeart/2018/2/layout/IconVerticalSolidList"/>
    <dgm:cxn modelId="{CB7291C1-1FF6-4FD5-98AE-9E3D828DEE26}" srcId="{267CDF7F-D890-474B-8FC6-42A904EFCE92}" destId="{7AC6C56E-44FA-4491-96F0-70C75263FDE0}" srcOrd="0" destOrd="0" parTransId="{04247425-0051-4461-9E66-31549B0E102D}" sibTransId="{C0CF1987-C8F9-4D81-A5CA-A783271E3356}"/>
    <dgm:cxn modelId="{EE2FFACC-D397-4626-B2DC-ED5E2F78938C}" type="presOf" srcId="{3087E0DA-308E-4A30-A9F8-6F1EE1F7357F}" destId="{473F85BA-BE6B-41F5-BCD6-5EEBEA43747A}" srcOrd="0" destOrd="0" presId="urn:microsoft.com/office/officeart/2018/2/layout/IconVerticalSolidList"/>
    <dgm:cxn modelId="{461894E0-8BAC-41B5-922E-518FA1A3CB20}" type="presOf" srcId="{267CDF7F-D890-474B-8FC6-42A904EFCE92}" destId="{692744B8-A077-4E1C-9174-682255D3BECB}" srcOrd="0" destOrd="0" presId="urn:microsoft.com/office/officeart/2018/2/layout/IconVerticalSolidList"/>
    <dgm:cxn modelId="{D1764BEE-9D4D-45EA-A52C-01B7F2FABAC8}" type="presOf" srcId="{7AC6C56E-44FA-4491-96F0-70C75263FDE0}" destId="{7E043896-6851-4153-BA54-8FE03BD5650E}" srcOrd="0" destOrd="0" presId="urn:microsoft.com/office/officeart/2018/2/layout/IconVerticalSolidList"/>
    <dgm:cxn modelId="{D0542BAA-1578-48E7-98CB-D9B9B5990365}" type="presParOf" srcId="{6F9A1127-738C-4B57-B311-F8A195A03761}" destId="{8DDB7ACC-25E7-4A44-B82B-C52BD2BA1C85}" srcOrd="0" destOrd="0" presId="urn:microsoft.com/office/officeart/2018/2/layout/IconVerticalSolidList"/>
    <dgm:cxn modelId="{1E8B72A2-2F88-4027-8B86-CB9816239ADD}" type="presParOf" srcId="{8DDB7ACC-25E7-4A44-B82B-C52BD2BA1C85}" destId="{395A9638-4DB2-4FC4-87EA-8DA389DA27AE}" srcOrd="0" destOrd="0" presId="urn:microsoft.com/office/officeart/2018/2/layout/IconVerticalSolidList"/>
    <dgm:cxn modelId="{330C5763-C1E7-44CA-9FCE-8912CC4578C3}" type="presParOf" srcId="{8DDB7ACC-25E7-4A44-B82B-C52BD2BA1C85}" destId="{BE1090BA-00AF-4F98-810E-8E3E3BE38BE3}" srcOrd="1" destOrd="0" presId="urn:microsoft.com/office/officeart/2018/2/layout/IconVerticalSolidList"/>
    <dgm:cxn modelId="{AA131D64-ED4E-48C4-BEFD-C0916C0B48FE}" type="presParOf" srcId="{8DDB7ACC-25E7-4A44-B82B-C52BD2BA1C85}" destId="{A6FC8D2C-8700-4F4D-AE74-9E60EBC101DD}" srcOrd="2" destOrd="0" presId="urn:microsoft.com/office/officeart/2018/2/layout/IconVerticalSolidList"/>
    <dgm:cxn modelId="{53F6E31E-0ECD-4951-8338-856E2DAA3CC2}" type="presParOf" srcId="{8DDB7ACC-25E7-4A44-B82B-C52BD2BA1C85}" destId="{692744B8-A077-4E1C-9174-682255D3BECB}" srcOrd="3" destOrd="0" presId="urn:microsoft.com/office/officeart/2018/2/layout/IconVerticalSolidList"/>
    <dgm:cxn modelId="{18BF2226-FFAF-4ACD-880C-C4EF05A526D1}" type="presParOf" srcId="{8DDB7ACC-25E7-4A44-B82B-C52BD2BA1C85}" destId="{7E043896-6851-4153-BA54-8FE03BD5650E}" srcOrd="4" destOrd="0" presId="urn:microsoft.com/office/officeart/2018/2/layout/IconVerticalSolidList"/>
    <dgm:cxn modelId="{FDBFD54C-C09E-444D-8108-29DC28A5C493}" type="presParOf" srcId="{6F9A1127-738C-4B57-B311-F8A195A03761}" destId="{8EC22EFD-4DF6-425A-B004-14B3ABF783D2}" srcOrd="1" destOrd="0" presId="urn:microsoft.com/office/officeart/2018/2/layout/IconVerticalSolidList"/>
    <dgm:cxn modelId="{25F6A4F4-3E5A-49C8-947E-02A630340650}" type="presParOf" srcId="{6F9A1127-738C-4B57-B311-F8A195A03761}" destId="{16BF9FD4-D7E1-4E71-9AD9-DBBDF13ABCD8}" srcOrd="2" destOrd="0" presId="urn:microsoft.com/office/officeart/2018/2/layout/IconVerticalSolidList"/>
    <dgm:cxn modelId="{26AFA858-8351-47DC-8D6A-A4E75F9B56ED}" type="presParOf" srcId="{16BF9FD4-D7E1-4E71-9AD9-DBBDF13ABCD8}" destId="{4904774B-E7FB-4CBC-95CF-7BD9B00F4466}" srcOrd="0" destOrd="0" presId="urn:microsoft.com/office/officeart/2018/2/layout/IconVerticalSolidList"/>
    <dgm:cxn modelId="{F25A4322-C994-4046-8A96-15F92F674E30}" type="presParOf" srcId="{16BF9FD4-D7E1-4E71-9AD9-DBBDF13ABCD8}" destId="{5D48B2D3-76E1-455E-9035-C0D36D0D19A6}" srcOrd="1" destOrd="0" presId="urn:microsoft.com/office/officeart/2018/2/layout/IconVerticalSolidList"/>
    <dgm:cxn modelId="{6B0133E0-DF3A-4EC9-A1FF-58DDC192B316}" type="presParOf" srcId="{16BF9FD4-D7E1-4E71-9AD9-DBBDF13ABCD8}" destId="{87F79408-1BF5-4ED9-B745-22342E0E660C}" srcOrd="2" destOrd="0" presId="urn:microsoft.com/office/officeart/2018/2/layout/IconVerticalSolidList"/>
    <dgm:cxn modelId="{1811C606-FA3E-4348-B361-41DC2A3E0AF8}" type="presParOf" srcId="{16BF9FD4-D7E1-4E71-9AD9-DBBDF13ABCD8}" destId="{473F85BA-BE6B-41F5-BCD6-5EEBEA43747A}" srcOrd="3" destOrd="0" presId="urn:microsoft.com/office/officeart/2018/2/layout/IconVerticalSolidList"/>
    <dgm:cxn modelId="{D4AAFC60-F160-402B-91D8-821233B49A84}" type="presParOf" srcId="{16BF9FD4-D7E1-4E71-9AD9-DBBDF13ABCD8}" destId="{65919779-FBFE-494C-B6B0-B47ADA2CDB0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AEAFA-F524-8943-B4DE-04B4D9C93E3E}">
      <dsp:nvSpPr>
        <dsp:cNvPr id="0" name=""/>
        <dsp:cNvSpPr/>
      </dsp:nvSpPr>
      <dsp:spPr>
        <a:xfrm rot="5400000">
          <a:off x="4513935" y="-1462414"/>
          <a:ext cx="1698041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/>
            <a:t>x &lt;- 1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/>
            <a:t>print(x)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msg &lt;- "hello”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print(msg)</a:t>
          </a:r>
        </a:p>
      </dsp:txBody>
      <dsp:txXfrm rot="-5400000">
        <a:off x="2839212" y="295201"/>
        <a:ext cx="4964596" cy="1532257"/>
      </dsp:txXfrm>
    </dsp:sp>
    <dsp:sp modelId="{F615FC52-E3EC-A540-87FF-736A85260502}">
      <dsp:nvSpPr>
        <dsp:cNvPr id="0" name=""/>
        <dsp:cNvSpPr/>
      </dsp:nvSpPr>
      <dsp:spPr>
        <a:xfrm>
          <a:off x="0" y="53"/>
          <a:ext cx="2839211" cy="21225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Entering Input</a:t>
          </a:r>
        </a:p>
      </dsp:txBody>
      <dsp:txXfrm>
        <a:off x="103614" y="103667"/>
        <a:ext cx="2631983" cy="1915324"/>
      </dsp:txXfrm>
    </dsp:sp>
    <dsp:sp modelId="{7414A571-0711-264F-B745-243F9AE12BDF}">
      <dsp:nvSpPr>
        <dsp:cNvPr id="0" name=""/>
        <dsp:cNvSpPr/>
      </dsp:nvSpPr>
      <dsp:spPr>
        <a:xfrm rot="5400000">
          <a:off x="4513935" y="766264"/>
          <a:ext cx="1698041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x&lt;-5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x</a:t>
          </a:r>
        </a:p>
      </dsp:txBody>
      <dsp:txXfrm rot="-5400000">
        <a:off x="2839212" y="2523879"/>
        <a:ext cx="4964596" cy="1532257"/>
      </dsp:txXfrm>
    </dsp:sp>
    <dsp:sp modelId="{45032105-313B-D34F-BFA8-AB9F9AB03A02}">
      <dsp:nvSpPr>
        <dsp:cNvPr id="0" name=""/>
        <dsp:cNvSpPr/>
      </dsp:nvSpPr>
      <dsp:spPr>
        <a:xfrm>
          <a:off x="0" y="2228732"/>
          <a:ext cx="2839211" cy="21225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Evaluation</a:t>
          </a:r>
        </a:p>
      </dsp:txBody>
      <dsp:txXfrm>
        <a:off x="103614" y="2332346"/>
        <a:ext cx="2631983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187B4-AADF-394D-A109-03A8C6A19016}">
      <dsp:nvSpPr>
        <dsp:cNvPr id="0" name=""/>
        <dsp:cNvSpPr/>
      </dsp:nvSpPr>
      <dsp:spPr>
        <a:xfrm>
          <a:off x="0" y="50544"/>
          <a:ext cx="7886700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Types</a:t>
          </a:r>
        </a:p>
      </dsp:txBody>
      <dsp:txXfrm>
        <a:off x="29271" y="79815"/>
        <a:ext cx="7828158" cy="541083"/>
      </dsp:txXfrm>
    </dsp:sp>
    <dsp:sp modelId="{290072EA-8633-5146-9D7C-CF4086BE52F3}">
      <dsp:nvSpPr>
        <dsp:cNvPr id="0" name=""/>
        <dsp:cNvSpPr/>
      </dsp:nvSpPr>
      <dsp:spPr>
        <a:xfrm>
          <a:off x="0" y="650169"/>
          <a:ext cx="7886700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• character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• numeric (real numbers)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• integer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• complex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• logical (True/False)</a:t>
          </a:r>
        </a:p>
      </dsp:txBody>
      <dsp:txXfrm>
        <a:off x="0" y="650169"/>
        <a:ext cx="7886700" cy="1707750"/>
      </dsp:txXfrm>
    </dsp:sp>
    <dsp:sp modelId="{A55F1944-1E8B-0D4F-AC88-583C0D21691A}">
      <dsp:nvSpPr>
        <dsp:cNvPr id="0" name=""/>
        <dsp:cNvSpPr/>
      </dsp:nvSpPr>
      <dsp:spPr>
        <a:xfrm>
          <a:off x="0" y="2357919"/>
          <a:ext cx="7886700" cy="59962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most basic type of R object is a vector. </a:t>
          </a:r>
        </a:p>
      </dsp:txBody>
      <dsp:txXfrm>
        <a:off x="29271" y="2387190"/>
        <a:ext cx="7828158" cy="541083"/>
      </dsp:txXfrm>
    </dsp:sp>
    <dsp:sp modelId="{ABFB9F50-DE26-3C42-93DD-317663AD432B}">
      <dsp:nvSpPr>
        <dsp:cNvPr id="0" name=""/>
        <dsp:cNvSpPr/>
      </dsp:nvSpPr>
      <dsp:spPr>
        <a:xfrm>
          <a:off x="0" y="3029544"/>
          <a:ext cx="7886700" cy="59962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Empty vectors can be created with the vector() function</a:t>
          </a:r>
        </a:p>
      </dsp:txBody>
      <dsp:txXfrm>
        <a:off x="29271" y="3058815"/>
        <a:ext cx="7828158" cy="541083"/>
      </dsp:txXfrm>
    </dsp:sp>
    <dsp:sp modelId="{32D6C190-6BBC-9642-9442-BA720F11C9C0}">
      <dsp:nvSpPr>
        <dsp:cNvPr id="0" name=""/>
        <dsp:cNvSpPr/>
      </dsp:nvSpPr>
      <dsp:spPr>
        <a:xfrm>
          <a:off x="0" y="3701169"/>
          <a:ext cx="7886700" cy="5996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can always check the data type with: class() function.</a:t>
          </a:r>
        </a:p>
      </dsp:txBody>
      <dsp:txXfrm>
        <a:off x="29271" y="3730440"/>
        <a:ext cx="7828158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5E903-44F0-B04E-A062-C1D6D900E4E2}">
      <dsp:nvSpPr>
        <dsp:cNvPr id="0" name=""/>
        <dsp:cNvSpPr/>
      </dsp:nvSpPr>
      <dsp:spPr>
        <a:xfrm>
          <a:off x="0" y="41822"/>
          <a:ext cx="8195871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Lists are a special type of vector that can contain elements of different classes.</a:t>
          </a:r>
        </a:p>
      </dsp:txBody>
      <dsp:txXfrm>
        <a:off x="62141" y="103963"/>
        <a:ext cx="8071589" cy="1148678"/>
      </dsp:txXfrm>
    </dsp:sp>
    <dsp:sp modelId="{B1374799-719F-964A-B28F-FCACD2E5C1A2}">
      <dsp:nvSpPr>
        <dsp:cNvPr id="0" name=""/>
        <dsp:cNvSpPr/>
      </dsp:nvSpPr>
      <dsp:spPr>
        <a:xfrm>
          <a:off x="0" y="1314782"/>
          <a:ext cx="8195871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500" kern="1200"/>
            <a:t>x &lt;- list(1, "a", TRUE, 1 + 4i)</a:t>
          </a:r>
          <a:endParaRPr lang="en-US" sz="2500" kern="1200"/>
        </a:p>
      </dsp:txBody>
      <dsp:txXfrm>
        <a:off x="0" y="1314782"/>
        <a:ext cx="8195871" cy="529920"/>
      </dsp:txXfrm>
    </dsp:sp>
    <dsp:sp modelId="{66D5DE18-1D41-5842-951F-2952786563DE}">
      <dsp:nvSpPr>
        <dsp:cNvPr id="0" name=""/>
        <dsp:cNvSpPr/>
      </dsp:nvSpPr>
      <dsp:spPr>
        <a:xfrm>
          <a:off x="0" y="1844702"/>
          <a:ext cx="8195871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We can also create an empty list of a pre-specified length with the vector() function</a:t>
          </a:r>
        </a:p>
      </dsp:txBody>
      <dsp:txXfrm>
        <a:off x="62141" y="1906843"/>
        <a:ext cx="8071589" cy="1148678"/>
      </dsp:txXfrm>
    </dsp:sp>
    <dsp:sp modelId="{67B7A623-791D-1E49-B2DD-9DBC39255110}">
      <dsp:nvSpPr>
        <dsp:cNvPr id="0" name=""/>
        <dsp:cNvSpPr/>
      </dsp:nvSpPr>
      <dsp:spPr>
        <a:xfrm>
          <a:off x="0" y="3117662"/>
          <a:ext cx="8195871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x &lt;- vector("list", length = 5)</a:t>
          </a:r>
        </a:p>
      </dsp:txBody>
      <dsp:txXfrm>
        <a:off x="0" y="3117662"/>
        <a:ext cx="8195871" cy="529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CCC04-3148-2448-BA9C-4148181F5FF2}">
      <dsp:nvSpPr>
        <dsp:cNvPr id="0" name=""/>
        <dsp:cNvSpPr/>
      </dsp:nvSpPr>
      <dsp:spPr>
        <a:xfrm>
          <a:off x="0" y="86302"/>
          <a:ext cx="8195871" cy="675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Factors are used to represent categorical data and can be unordered or ordered. </a:t>
          </a:r>
        </a:p>
      </dsp:txBody>
      <dsp:txXfrm>
        <a:off x="32967" y="119269"/>
        <a:ext cx="8129937" cy="609393"/>
      </dsp:txXfrm>
    </dsp:sp>
    <dsp:sp modelId="{81EC7B82-F91C-5C4D-BE17-DD4FD95B69DA}">
      <dsp:nvSpPr>
        <dsp:cNvPr id="0" name=""/>
        <dsp:cNvSpPr/>
      </dsp:nvSpPr>
      <dsp:spPr>
        <a:xfrm>
          <a:off x="0" y="810589"/>
          <a:ext cx="8195871" cy="675327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One can think of a factor as an integer vector where each integer has a label. </a:t>
          </a:r>
        </a:p>
      </dsp:txBody>
      <dsp:txXfrm>
        <a:off x="32967" y="843556"/>
        <a:ext cx="8129937" cy="609393"/>
      </dsp:txXfrm>
    </dsp:sp>
    <dsp:sp modelId="{1538D566-188F-5147-958C-EA4F331972EF}">
      <dsp:nvSpPr>
        <dsp:cNvPr id="0" name=""/>
        <dsp:cNvSpPr/>
      </dsp:nvSpPr>
      <dsp:spPr>
        <a:xfrm>
          <a:off x="0" y="1534877"/>
          <a:ext cx="8195871" cy="675327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Factors are important in statistical modeling and are treated specially by modelling functions like </a:t>
          </a:r>
          <a:r>
            <a:rPr lang="en-US" sz="1700" i="1" kern="1200"/>
            <a:t>lm()</a:t>
          </a:r>
          <a:r>
            <a:rPr lang="en-US" sz="1700" kern="1200"/>
            <a:t>.</a:t>
          </a:r>
        </a:p>
      </dsp:txBody>
      <dsp:txXfrm>
        <a:off x="32967" y="1567844"/>
        <a:ext cx="8129937" cy="609393"/>
      </dsp:txXfrm>
    </dsp:sp>
    <dsp:sp modelId="{CE67C64D-4D8D-FC41-9D4A-FB6AAFE811D2}">
      <dsp:nvSpPr>
        <dsp:cNvPr id="0" name=""/>
        <dsp:cNvSpPr/>
      </dsp:nvSpPr>
      <dsp:spPr>
        <a:xfrm>
          <a:off x="0" y="2259165"/>
          <a:ext cx="8195871" cy="67532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Often factors will be automatically created for you when you read a dataset in using a function like read.table().</a:t>
          </a:r>
        </a:p>
      </dsp:txBody>
      <dsp:txXfrm>
        <a:off x="32967" y="2292132"/>
        <a:ext cx="8129937" cy="609393"/>
      </dsp:txXfrm>
    </dsp:sp>
    <dsp:sp modelId="{55D75020-6B14-B949-8386-8D44CD8E0077}">
      <dsp:nvSpPr>
        <dsp:cNvPr id="0" name=""/>
        <dsp:cNvSpPr/>
      </dsp:nvSpPr>
      <dsp:spPr>
        <a:xfrm>
          <a:off x="0" y="2934492"/>
          <a:ext cx="8195871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300" kern="1200"/>
            <a:t>x &lt;- factor(c("yes", "yes", "no", "yes", "no"))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table(x)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unclass(x)</a:t>
          </a:r>
        </a:p>
      </dsp:txBody>
      <dsp:txXfrm>
        <a:off x="0" y="2934492"/>
        <a:ext cx="8195871" cy="6686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49072-C248-5843-838B-B4FB37D45445}">
      <dsp:nvSpPr>
        <dsp:cNvPr id="0" name=""/>
        <dsp:cNvSpPr/>
      </dsp:nvSpPr>
      <dsp:spPr>
        <a:xfrm>
          <a:off x="0" y="74874"/>
          <a:ext cx="8195871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Missing values are denoted by NA or </a:t>
          </a:r>
          <a:r>
            <a:rPr lang="en-US" sz="1700" kern="1200" dirty="0" err="1"/>
            <a:t>NaN</a:t>
          </a:r>
          <a:r>
            <a:rPr lang="en-US" sz="1700" kern="1200" dirty="0"/>
            <a:t> for undefined mathematical operations.</a:t>
          </a:r>
        </a:p>
      </dsp:txBody>
      <dsp:txXfrm>
        <a:off x="19904" y="94778"/>
        <a:ext cx="8156063" cy="367937"/>
      </dsp:txXfrm>
    </dsp:sp>
    <dsp:sp modelId="{2527DE75-4A80-E946-A9A8-4AAC828E6635}">
      <dsp:nvSpPr>
        <dsp:cNvPr id="0" name=""/>
        <dsp:cNvSpPr/>
      </dsp:nvSpPr>
      <dsp:spPr>
        <a:xfrm>
          <a:off x="0" y="482619"/>
          <a:ext cx="8195871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is.na() is used to test objects if they are  NA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is.nan() is used to test for  NaN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NA values have a class also, so there are integer  NA, character  NA, etc.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A  NaN value is also  NA but the converse is not true</a:t>
          </a:r>
        </a:p>
      </dsp:txBody>
      <dsp:txXfrm>
        <a:off x="0" y="482619"/>
        <a:ext cx="8195871" cy="897345"/>
      </dsp:txXfrm>
    </dsp:sp>
    <dsp:sp modelId="{030B6FAB-8B16-FF4C-83A3-3677010EBA89}">
      <dsp:nvSpPr>
        <dsp:cNvPr id="0" name=""/>
        <dsp:cNvSpPr/>
      </dsp:nvSpPr>
      <dsp:spPr>
        <a:xfrm>
          <a:off x="0" y="1379964"/>
          <a:ext cx="8195871" cy="407745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&gt;x &lt;- c(1, 2, NA, 10, 3)</a:t>
          </a:r>
          <a:endParaRPr lang="en-US" sz="1700" kern="1200"/>
        </a:p>
      </dsp:txBody>
      <dsp:txXfrm>
        <a:off x="19904" y="1399868"/>
        <a:ext cx="8156063" cy="367937"/>
      </dsp:txXfrm>
    </dsp:sp>
    <dsp:sp modelId="{0AECBFF2-5290-C24B-9AC0-44C57E8BB8E3}">
      <dsp:nvSpPr>
        <dsp:cNvPr id="0" name=""/>
        <dsp:cNvSpPr/>
      </dsp:nvSpPr>
      <dsp:spPr>
        <a:xfrm>
          <a:off x="0" y="1836670"/>
          <a:ext cx="8195871" cy="407745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/>
            <a:t>&gt; is.na(x)</a:t>
          </a:r>
          <a:endParaRPr lang="en-US" sz="1700" kern="1200"/>
        </a:p>
      </dsp:txBody>
      <dsp:txXfrm>
        <a:off x="19904" y="1856574"/>
        <a:ext cx="8156063" cy="367937"/>
      </dsp:txXfrm>
    </dsp:sp>
    <dsp:sp modelId="{4809D685-C2BA-9247-B61F-E270154F4E41}">
      <dsp:nvSpPr>
        <dsp:cNvPr id="0" name=""/>
        <dsp:cNvSpPr/>
      </dsp:nvSpPr>
      <dsp:spPr>
        <a:xfrm>
          <a:off x="0" y="2293375"/>
          <a:ext cx="8195871" cy="407745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[1] FALSE FALSE TRUE FALSE FALSE</a:t>
          </a:r>
        </a:p>
      </dsp:txBody>
      <dsp:txXfrm>
        <a:off x="19904" y="2313279"/>
        <a:ext cx="8156063" cy="367937"/>
      </dsp:txXfrm>
    </dsp:sp>
    <dsp:sp modelId="{10613FE6-A697-6F4F-9CC1-AF57C5E17992}">
      <dsp:nvSpPr>
        <dsp:cNvPr id="0" name=""/>
        <dsp:cNvSpPr/>
      </dsp:nvSpPr>
      <dsp:spPr>
        <a:xfrm>
          <a:off x="0" y="2750080"/>
          <a:ext cx="8195871" cy="407745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/>
            <a:t>&gt; is.nan(x)</a:t>
          </a:r>
          <a:endParaRPr lang="en-US" sz="1700" kern="1200"/>
        </a:p>
      </dsp:txBody>
      <dsp:txXfrm>
        <a:off x="19904" y="2769984"/>
        <a:ext cx="8156063" cy="367937"/>
      </dsp:txXfrm>
    </dsp:sp>
    <dsp:sp modelId="{602A78E2-DD4F-4541-9C25-98B39B6B09F2}">
      <dsp:nvSpPr>
        <dsp:cNvPr id="0" name=""/>
        <dsp:cNvSpPr/>
      </dsp:nvSpPr>
      <dsp:spPr>
        <a:xfrm>
          <a:off x="0" y="3206785"/>
          <a:ext cx="8195871" cy="40774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[1] FALSE FALSE FALSE FALSE FALSE</a:t>
          </a:r>
        </a:p>
      </dsp:txBody>
      <dsp:txXfrm>
        <a:off x="19904" y="3226689"/>
        <a:ext cx="8156063" cy="3679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3EED3-2378-374B-9283-3264425DA26D}">
      <dsp:nvSpPr>
        <dsp:cNvPr id="0" name=""/>
        <dsp:cNvSpPr/>
      </dsp:nvSpPr>
      <dsp:spPr>
        <a:xfrm>
          <a:off x="0" y="79703"/>
          <a:ext cx="4358346" cy="13386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 has a rich collection of functions for performing calculations necessary for doing statistics.</a:t>
          </a:r>
        </a:p>
      </dsp:txBody>
      <dsp:txXfrm>
        <a:off x="65348" y="145051"/>
        <a:ext cx="4227650" cy="1207966"/>
      </dsp:txXfrm>
    </dsp:sp>
    <dsp:sp modelId="{82444BB6-E524-A14F-867C-EDCE1E442151}">
      <dsp:nvSpPr>
        <dsp:cNvPr id="0" name=""/>
        <dsp:cNvSpPr/>
      </dsp:nvSpPr>
      <dsp:spPr>
        <a:xfrm>
          <a:off x="0" y="1473086"/>
          <a:ext cx="4358346" cy="1338662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Much of learning R comes down to acquiring a large enough vocabulary of functions to solve your problems. </a:t>
          </a:r>
        </a:p>
      </dsp:txBody>
      <dsp:txXfrm>
        <a:off x="65348" y="1538434"/>
        <a:ext cx="4227650" cy="1207966"/>
      </dsp:txXfrm>
    </dsp:sp>
    <dsp:sp modelId="{7B707080-C7D5-D74B-BD2B-F43B0EA2ACAC}">
      <dsp:nvSpPr>
        <dsp:cNvPr id="0" name=""/>
        <dsp:cNvSpPr/>
      </dsp:nvSpPr>
      <dsp:spPr>
        <a:xfrm>
          <a:off x="0" y="2866469"/>
          <a:ext cx="4358346" cy="1338662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actual structure of the programs may be quite simple, but you still need to learn the names of the functions that do the required work. </a:t>
          </a:r>
        </a:p>
      </dsp:txBody>
      <dsp:txXfrm>
        <a:off x="65348" y="2931817"/>
        <a:ext cx="4227650" cy="1207966"/>
      </dsp:txXfrm>
    </dsp:sp>
    <dsp:sp modelId="{D76024B2-7F5F-B744-A4CC-62A027AB1E5D}">
      <dsp:nvSpPr>
        <dsp:cNvPr id="0" name=""/>
        <dsp:cNvSpPr/>
      </dsp:nvSpPr>
      <dsp:spPr>
        <a:xfrm>
          <a:off x="0" y="4259852"/>
          <a:ext cx="4358346" cy="133866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However, even for everyday users need to write their own functions.</a:t>
          </a:r>
        </a:p>
      </dsp:txBody>
      <dsp:txXfrm>
        <a:off x="65348" y="4325200"/>
        <a:ext cx="4227650" cy="12079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F01A5-3517-084B-8725-85A95742A10D}">
      <dsp:nvSpPr>
        <dsp:cNvPr id="0" name=""/>
        <dsp:cNvSpPr/>
      </dsp:nvSpPr>
      <dsp:spPr>
        <a:xfrm>
          <a:off x="392251" y="1008604"/>
          <a:ext cx="3661010" cy="3661010"/>
        </a:xfrm>
        <a:prstGeom prst="pie">
          <a:avLst>
            <a:gd name="adj1" fmla="val 16200000"/>
            <a:gd name="adj2" fmla="val 54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Functions are written in a library file with a .R extension and the files are loaded into the R Markdown document doing an analysis with the source command. </a:t>
          </a:r>
        </a:p>
      </dsp:txBody>
      <dsp:txXfrm>
        <a:off x="2222756" y="1553397"/>
        <a:ext cx="1285712" cy="2571424"/>
      </dsp:txXfrm>
    </dsp:sp>
    <dsp:sp modelId="{C84BE18F-8010-F64F-AB28-17A31FBDE658}">
      <dsp:nvSpPr>
        <dsp:cNvPr id="0" name=""/>
        <dsp:cNvSpPr/>
      </dsp:nvSpPr>
      <dsp:spPr>
        <a:xfrm>
          <a:off x="305084" y="1008604"/>
          <a:ext cx="3661010" cy="366101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Putting the code into its own function saves retyping the commands and ensures reproducibility by forcing exactly the same code to be run when it is used.</a:t>
          </a:r>
        </a:p>
      </dsp:txBody>
      <dsp:txXfrm>
        <a:off x="828085" y="1553397"/>
        <a:ext cx="1285712" cy="2571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A9638-4DB2-4FC4-87EA-8DA389DA27AE}">
      <dsp:nvSpPr>
        <dsp:cNvPr id="0" name=""/>
        <dsp:cNvSpPr/>
      </dsp:nvSpPr>
      <dsp:spPr>
        <a:xfrm>
          <a:off x="0" y="681330"/>
          <a:ext cx="8195871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090BA-00AF-4F98-810E-8E3E3BE38BE3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744B8-A077-4E1C-9174-682255D3BECB}">
      <dsp:nvSpPr>
        <dsp:cNvPr id="0" name=""/>
        <dsp:cNvSpPr/>
      </dsp:nvSpPr>
      <dsp:spPr>
        <a:xfrm>
          <a:off x="1452806" y="681330"/>
          <a:ext cx="3688141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&gt; getwd()  # get current working directory</a:t>
          </a:r>
        </a:p>
      </dsp:txBody>
      <dsp:txXfrm>
        <a:off x="1452806" y="681330"/>
        <a:ext cx="3688141" cy="1257841"/>
      </dsp:txXfrm>
    </dsp:sp>
    <dsp:sp modelId="{7E043896-6851-4153-BA54-8FE03BD5650E}">
      <dsp:nvSpPr>
        <dsp:cNvPr id="0" name=""/>
        <dsp:cNvSpPr/>
      </dsp:nvSpPr>
      <dsp:spPr>
        <a:xfrm>
          <a:off x="5140948" y="681330"/>
          <a:ext cx="30549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 can select a different working directory with the function setwd(), and thus avoid entering the full path of the data files.</a:t>
          </a:r>
        </a:p>
      </dsp:txBody>
      <dsp:txXfrm>
        <a:off x="5140948" y="681330"/>
        <a:ext cx="3054922" cy="1257841"/>
      </dsp:txXfrm>
    </dsp:sp>
    <dsp:sp modelId="{4904774B-E7FB-4CBC-95CF-7BD9B00F4466}">
      <dsp:nvSpPr>
        <dsp:cNvPr id="0" name=""/>
        <dsp:cNvSpPr/>
      </dsp:nvSpPr>
      <dsp:spPr>
        <a:xfrm>
          <a:off x="0" y="2253632"/>
          <a:ext cx="8195871" cy="1257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8B2D3-76E1-455E-9035-C0D36D0D19A6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F85BA-BE6B-41F5-BCD6-5EEBEA43747A}">
      <dsp:nvSpPr>
        <dsp:cNvPr id="0" name=""/>
        <dsp:cNvSpPr/>
      </dsp:nvSpPr>
      <dsp:spPr>
        <a:xfrm>
          <a:off x="1452806" y="2253632"/>
          <a:ext cx="3688141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&gt; setwd("&lt;new path&gt;")  # set working directory</a:t>
          </a:r>
        </a:p>
      </dsp:txBody>
      <dsp:txXfrm>
        <a:off x="1452806" y="2253632"/>
        <a:ext cx="3688141" cy="1257841"/>
      </dsp:txXfrm>
    </dsp:sp>
    <dsp:sp modelId="{65919779-FBFE-494C-B6B0-B47ADA2CDB04}">
      <dsp:nvSpPr>
        <dsp:cNvPr id="0" name=""/>
        <dsp:cNvSpPr/>
      </dsp:nvSpPr>
      <dsp:spPr>
        <a:xfrm>
          <a:off x="5140948" y="2253632"/>
          <a:ext cx="30549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Note that the forward slash should be used as the path separator even on Windows platform.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&gt; setwd("C:/MyDoc")</a:t>
          </a:r>
        </a:p>
      </dsp:txBody>
      <dsp:txXfrm>
        <a:off x="5140948" y="2253632"/>
        <a:ext cx="3054922" cy="1257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4C2AD-D914-0F45-A787-2972A5699B28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6D7A-696A-9A44-BD6C-A542415B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2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9D53F-93CD-684F-A928-ADE945CE6DC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0151-135D-BC47-A593-7C70EC7C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4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64DF-4BE7-D684-3D0A-B2B46366D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32F80-6B6E-029C-49AC-5FF681C2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1D70-8B15-F159-66D3-1B689ECF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01A6-289B-B248-9E09-9A0B6EEB2E2B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57335-8CD5-0343-E18B-3C463004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FF87-F5FD-8665-346F-C19FE42C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2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FEF5-E451-71F6-E314-EAE200C0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87FB1-B00C-F724-29AC-B4261C04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71A28-86C1-A867-2666-56A21F97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90D2-D744-294B-A1F4-CFEBE084FBCB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1B92-74F3-5B00-E516-211446DA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0942-72A2-EDF1-017E-EEBA0787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2766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A7127-C928-B489-45F8-AADE2B465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C7A48-A081-2765-BC0A-27AAA3896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77DE-A3B4-53C9-C156-4A8E7912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90D2-D744-294B-A1F4-CFEBE084FBCB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6F1C3-62B6-9CC3-964C-9D87CD82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C62D1-7079-2763-8ACB-C0B0AB2C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71911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72CB-54E4-F78C-8FF5-C492FEC7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2D6D-F26E-A1CE-BC10-F563B64E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6A60-8904-BC53-E14C-F4E3EEAE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90D2-D744-294B-A1F4-CFEBE084FBCB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E08F8-5575-8610-4683-9FB7A15F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CDF2-D369-451B-6B6E-85157559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608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4F55-4A3D-F641-C2FF-2B02A986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EF7F8-19BF-97FB-27A5-61577068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1106-3F80-3C05-CD7A-3D4EAADE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5F8-BF10-B14A-B92D-B31EFD544848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5A11-6D7E-39A4-7CDC-74634EB6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040C-6E21-8334-23C7-6EFAE94C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8683-06E6-3418-EE56-EC6C8DCA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D6123-0845-24D8-04DA-0CA118363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7160C-93A1-5FE9-0594-6D1980F0A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3D165-D81E-89CB-B51C-1C1FE2FF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90D2-D744-294B-A1F4-CFEBE084FBCB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9E821-433D-AF59-9EEA-160208B9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D434C-44C9-6B7E-8F4A-917B96CA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3059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DFCB-F3AB-E944-D0AB-E4B521EB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5067E-7E9C-15C3-40F7-1E9FFDDED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D956B-B7E5-ECBF-5C55-70B66D58E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DC206-CD37-00E2-2F21-CCD220814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B2EDF-0E1A-901D-E584-59A99E34A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4A6C9-8AA5-1E1B-33AA-461AB811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90D2-D744-294B-A1F4-CFEBE084FBCB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644D8-EF54-38A1-A3F8-E46A9B51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2B5CD-BCF6-9EF3-ACAB-FA5360FD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2506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B0F5-2131-F7A0-987A-5183144B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03C91-6DAB-F21D-3991-EA94E601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FF78-9436-364B-9F25-351D8FAA362C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9DEDF-E54A-088A-6B89-B9BD0F9B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876A-5E80-C5CB-BC4E-E490A486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6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3045A-FD2D-2DDA-24C5-32AFEF62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FB44-8FC4-484C-AF13-2B80AED7C05B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DFE7F-972D-FAB4-A3F1-1852C973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B99B-CCD5-D800-CECD-1530843B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4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09E1-7F72-CB27-6229-00F881A5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BCA0-D4E7-CCA4-38ED-9B0A5104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C56F9-F9B8-1ED1-093B-ECD19EDD4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1899B-A2CC-C0DB-61FE-6F9A6416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90D2-D744-294B-A1F4-CFEBE084FBCB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E944D-C9DA-AB9C-9000-AA1F1921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C7B6-4E6D-C131-08B5-40F26D4F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3698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BB5C-5930-6C3F-9822-0A2AC742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C55F1-EC92-A214-3470-808EA4FAC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5D0BD-073E-F357-BF04-ADB3ECA13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FAEF4-EB7D-C71E-5A77-86857C1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EA7A-EEE2-7947-A056-4D53931641DC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C2D6A-9162-4053-A765-4D6B5A85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C971E-7547-E452-700F-1EB17CB2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0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AB3BD-F0BA-242B-AB13-E1379B90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5FF6-B9DC-A618-6403-1AD95566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48FF-31C1-2E7C-DF8B-A6B56F4C5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90D2-D744-294B-A1F4-CFEBE084FBCB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3C78D-4B6F-5A80-4641-64D954FB5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4C67-6848-D65F-91F8-AEB450F6F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R—Tutorial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Halil</a:t>
            </a:r>
            <a:r>
              <a:rPr lang="en-US" dirty="0"/>
              <a:t> </a:t>
            </a:r>
            <a:r>
              <a:rPr lang="en-US" dirty="0" err="1"/>
              <a:t>Bisgin</a:t>
            </a:r>
            <a:r>
              <a:rPr lang="en-US" dirty="0"/>
              <a:t>, PhD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7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Matrices</a:t>
            </a:r>
          </a:p>
        </p:txBody>
      </p:sp>
      <p:sp>
        <p:nvSpPr>
          <p:cNvPr id="2" name="Content Placeholder 1"/>
          <p:cNvSpPr>
            <a:spLocks/>
          </p:cNvSpPr>
          <p:nvPr/>
        </p:nvSpPr>
        <p:spPr>
          <a:xfrm>
            <a:off x="1234216" y="2615979"/>
            <a:ext cx="3308639" cy="30806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5362" defTabSz="768096">
              <a:spcAft>
                <a:spcPts val="600"/>
              </a:spcAft>
            </a:pPr>
            <a:r>
              <a:rPr lang="pl-PL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m &lt;- </a:t>
            </a:r>
            <a:r>
              <a:rPr lang="pl-PL" sz="151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</a:t>
            </a:r>
            <a:r>
              <a:rPr lang="pl-PL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(1:6, </a:t>
            </a:r>
            <a:r>
              <a:rPr lang="pl-PL" sz="151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nrow</a:t>
            </a:r>
            <a:r>
              <a:rPr lang="pl-PL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2, </a:t>
            </a:r>
            <a:r>
              <a:rPr lang="pl-PL" sz="151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ncol</a:t>
            </a:r>
            <a:r>
              <a:rPr lang="pl-PL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3)</a:t>
            </a:r>
          </a:p>
          <a:p>
            <a:pPr marL="15362" defTabSz="768096">
              <a:spcAft>
                <a:spcPts val="600"/>
              </a:spcAft>
            </a:pPr>
            <a:r>
              <a:rPr lang="pl-PL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m</a:t>
            </a:r>
          </a:p>
          <a:p>
            <a:pPr marL="15362" defTabSz="768096">
              <a:spcAft>
                <a:spcPts val="600"/>
              </a:spcAft>
            </a:pPr>
            <a:r>
              <a:rPr lang="pl-PL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[,1] [,2] [,3]</a:t>
            </a:r>
          </a:p>
          <a:p>
            <a:pPr marL="15362" defTabSz="768096">
              <a:spcAft>
                <a:spcPts val="600"/>
              </a:spcAft>
            </a:pPr>
            <a:r>
              <a:rPr lang="pl-PL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[1,] 1 3 5</a:t>
            </a:r>
          </a:p>
          <a:p>
            <a:pPr marL="15362" defTabSz="768096">
              <a:spcAft>
                <a:spcPts val="600"/>
              </a:spcAft>
            </a:pPr>
            <a:r>
              <a:rPr lang="pl-PL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[2,] 2 4 6</a:t>
            </a:r>
          </a:p>
          <a:p>
            <a:pPr marL="18288" indent="0">
              <a:spcAft>
                <a:spcPts val="600"/>
              </a:spcAft>
              <a:buNone/>
            </a:pPr>
            <a:endParaRPr lang="pl-PL"/>
          </a:p>
        </p:txBody>
      </p:sp>
      <p:sp>
        <p:nvSpPr>
          <p:cNvPr id="4" name="Date Placeholder 3"/>
          <p:cNvSpPr>
            <a:spLocks/>
          </p:cNvSpPr>
          <p:nvPr/>
        </p:nvSpPr>
        <p:spPr>
          <a:xfrm>
            <a:off x="1221490" y="5997850"/>
            <a:ext cx="1732886" cy="307534"/>
          </a:xfrm>
          <a:prstGeom prst="rect">
            <a:avLst/>
          </a:prstGeom>
        </p:spPr>
        <p:txBody>
          <a:bodyPr/>
          <a:lstStyle/>
          <a:p>
            <a:pPr defTabSz="768096">
              <a:spcAft>
                <a:spcPts val="600"/>
              </a:spcAft>
            </a:pPr>
            <a:fld id="{265A7CAE-82A9-9D41-A01F-86C1DE179E35}" type="datetime2"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68096"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sp>
        <p:nvSpPr>
          <p:cNvPr id="5" name="Slide Number Placeholder 4"/>
          <p:cNvSpPr>
            <a:spLocks/>
          </p:cNvSpPr>
          <p:nvPr/>
        </p:nvSpPr>
        <p:spPr>
          <a:xfrm>
            <a:off x="6131334" y="5997850"/>
            <a:ext cx="1732886" cy="307534"/>
          </a:xfrm>
          <a:prstGeom prst="rect">
            <a:avLst/>
          </a:prstGeom>
        </p:spPr>
        <p:txBody>
          <a:bodyPr/>
          <a:lstStyle/>
          <a:p>
            <a:pPr defTabSz="768096">
              <a:spcAft>
                <a:spcPts val="600"/>
              </a:spcAft>
            </a:pPr>
            <a:fld id="{1789C0F2-17E0-497A-9BBE-0C73201AAFE3}" type="slidenum"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68096"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55726" y="2615979"/>
            <a:ext cx="3084738" cy="284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362" defTabSz="768096">
              <a:spcAft>
                <a:spcPts val="600"/>
              </a:spcAft>
            </a:pP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m &lt;- 1:10</a:t>
            </a:r>
          </a:p>
          <a:p>
            <a:pPr marL="15362" defTabSz="768096">
              <a:spcAft>
                <a:spcPts val="600"/>
              </a:spcAft>
            </a:pP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m</a:t>
            </a:r>
          </a:p>
          <a:p>
            <a:pPr marL="15362" defTabSz="768096">
              <a:spcAft>
                <a:spcPts val="600"/>
              </a:spcAft>
            </a:pPr>
            <a:r>
              <a:rPr lang="da-DK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 1 2 3 4 5 6 7 8 9 10</a:t>
            </a:r>
          </a:p>
          <a:p>
            <a:pPr marL="15362" defTabSz="768096">
              <a:spcAft>
                <a:spcPts val="600"/>
              </a:spcAft>
            </a:pPr>
            <a:r>
              <a:rPr lang="da-DK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da-DK" sz="1512" kern="1200" err="1">
                <a:solidFill>
                  <a:srgbClr val="B30000"/>
                </a:solidFill>
                <a:latin typeface="+mn-lt"/>
                <a:ea typeface="+mn-ea"/>
                <a:cs typeface="+mn-cs"/>
              </a:rPr>
              <a:t>dim</a:t>
            </a:r>
            <a:r>
              <a:rPr lang="da-DK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(m) &lt;- c(2, 5)</a:t>
            </a:r>
          </a:p>
          <a:p>
            <a:pPr marL="15362" defTabSz="768096">
              <a:spcAft>
                <a:spcPts val="600"/>
              </a:spcAft>
            </a:pPr>
            <a:r>
              <a:rPr lang="da-DK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m</a:t>
            </a:r>
          </a:p>
          <a:p>
            <a:pPr marL="15362" defTabSz="768096">
              <a:spcAft>
                <a:spcPts val="600"/>
              </a:spcAft>
            </a:pPr>
            <a:r>
              <a:rPr lang="da-DK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[,1] [,2] [,3] [,4] [,5]</a:t>
            </a:r>
          </a:p>
          <a:p>
            <a:pPr marL="15362" defTabSz="768096">
              <a:spcAft>
                <a:spcPts val="600"/>
              </a:spcAft>
            </a:pPr>
            <a:r>
              <a:rPr lang="da-DK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[1,] 1 3 5 7 9</a:t>
            </a:r>
          </a:p>
          <a:p>
            <a:pPr marL="15362" defTabSz="768096">
              <a:spcAft>
                <a:spcPts val="600"/>
              </a:spcAft>
            </a:pPr>
            <a:r>
              <a:rPr lang="da-DK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[2,] 2 4 6 8 10</a:t>
            </a:r>
            <a:endParaRPr lang="en-US" sz="151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236060"/>
            <a:ext cx="7543800" cy="412034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Matrices can be created by column-binding or row-binding with the </a:t>
            </a:r>
            <a:r>
              <a:rPr lang="en-US" dirty="0" err="1"/>
              <a:t>cbind</a:t>
            </a:r>
            <a:r>
              <a:rPr lang="en-US" dirty="0"/>
              <a:t>() and </a:t>
            </a:r>
            <a:r>
              <a:rPr lang="en-US" dirty="0" err="1"/>
              <a:t>rbind</a:t>
            </a:r>
            <a:r>
              <a:rPr lang="en-US" dirty="0"/>
              <a:t>() functions.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fr-FR" dirty="0"/>
              <a:t>&gt; x &lt;- 1:3</a:t>
            </a:r>
          </a:p>
          <a:p>
            <a:pPr marL="18288" indent="0">
              <a:buNone/>
            </a:pPr>
            <a:r>
              <a:rPr lang="es-ES_tradnl" dirty="0"/>
              <a:t>&gt; y &lt;- 10:12</a:t>
            </a:r>
          </a:p>
          <a:p>
            <a:pPr marL="18288" indent="0">
              <a:buNone/>
            </a:pPr>
            <a:r>
              <a:rPr lang="es-ES_tradnl" dirty="0"/>
              <a:t>&gt; </a:t>
            </a:r>
            <a:r>
              <a:rPr lang="es-ES_tradnl" dirty="0" err="1"/>
              <a:t>cbind</a:t>
            </a:r>
            <a:r>
              <a:rPr lang="es-ES_tradnl" dirty="0"/>
              <a:t>(x, y)</a:t>
            </a:r>
          </a:p>
          <a:p>
            <a:pPr marL="18288" indent="0">
              <a:buNone/>
            </a:pPr>
            <a:r>
              <a:rPr lang="es-ES_tradnl" dirty="0"/>
              <a:t>x y</a:t>
            </a:r>
          </a:p>
          <a:p>
            <a:pPr marL="18288" indent="0">
              <a:buNone/>
            </a:pPr>
            <a:r>
              <a:rPr lang="es-ES_tradnl" dirty="0"/>
              <a:t>[1,] 1 10</a:t>
            </a:r>
          </a:p>
          <a:p>
            <a:pPr marL="18288" indent="0">
              <a:buNone/>
            </a:pPr>
            <a:r>
              <a:rPr lang="es-ES_tradnl" dirty="0"/>
              <a:t>[2,] 2 11</a:t>
            </a:r>
          </a:p>
          <a:p>
            <a:pPr marL="18288" indent="0">
              <a:buNone/>
            </a:pPr>
            <a:r>
              <a:rPr lang="es-ES_tradnl" dirty="0"/>
              <a:t>[3,] 3 12</a:t>
            </a:r>
          </a:p>
          <a:p>
            <a:pPr marL="18288" indent="0">
              <a:buNone/>
            </a:pPr>
            <a:endParaRPr lang="es-ES_tradnl" dirty="0"/>
          </a:p>
          <a:p>
            <a:pPr marL="18288" indent="0">
              <a:buNone/>
            </a:pPr>
            <a:r>
              <a:rPr lang="es-ES_tradnl" dirty="0"/>
              <a:t>&gt; </a:t>
            </a:r>
            <a:r>
              <a:rPr lang="es-ES_tradnl" dirty="0" err="1"/>
              <a:t>rbind</a:t>
            </a:r>
            <a:r>
              <a:rPr lang="es-ES_tradnl" dirty="0"/>
              <a:t>(x, y)</a:t>
            </a:r>
          </a:p>
          <a:p>
            <a:pPr marL="18288" indent="0">
              <a:buNone/>
            </a:pPr>
            <a:r>
              <a:rPr lang="es-ES_tradnl" dirty="0"/>
              <a:t>[,1] [,2] [,3]</a:t>
            </a:r>
          </a:p>
          <a:p>
            <a:pPr marL="18288" indent="0">
              <a:buNone/>
            </a:pPr>
            <a:r>
              <a:rPr lang="da-DK" dirty="0"/>
              <a:t>x 1 2 3</a:t>
            </a:r>
          </a:p>
          <a:p>
            <a:pPr marL="18288" indent="0">
              <a:buNone/>
            </a:pPr>
            <a:r>
              <a:rPr lang="da-DK" dirty="0"/>
              <a:t>y 10 11 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CAE-82A9-9D41-A01F-86C1DE179E35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65A7CAE-82A9-9D41-A01F-86C1DE179E35}" type="datetime2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Sunday, January 14, 2024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9DDD965-A4FA-934E-4470-FF06AABDB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93497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06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Factors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65A7CAE-82A9-9D41-A01F-86C1DE179E35}" type="datetime2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Sunday, January 14, 2024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3D0E6DF6-8BD8-C111-727A-B197B3560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26664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264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Missing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65A7CAE-82A9-9D41-A01F-86C1DE179E35}" type="datetime2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Sunday, January 14, 2024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D9D1CED8-40E5-F773-6EAD-3DA6F704B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36371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112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Frames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Data frames are used to store tabular data in R.</a:t>
            </a:r>
          </a:p>
          <a:p>
            <a:r>
              <a:rPr lang="en-US" sz="1700"/>
              <a:t>Data frames are represented as a special type of list where every element of the list has to have the same length</a:t>
            </a:r>
          </a:p>
          <a:p>
            <a:r>
              <a:rPr lang="en-US" sz="1700"/>
              <a:t>Unlike matrices, data frames can store different classes of objects in each column</a:t>
            </a:r>
          </a:p>
          <a:p>
            <a:r>
              <a:rPr lang="en-US" sz="1700"/>
              <a:t>Data frames have a special attribute called </a:t>
            </a:r>
            <a:r>
              <a:rPr lang="en-US" sz="1700">
                <a:latin typeface="American Typewriter"/>
                <a:cs typeface="American Typewriter"/>
              </a:rPr>
              <a:t>row.names</a:t>
            </a:r>
          </a:p>
          <a:p>
            <a:r>
              <a:rPr lang="en-US" sz="1700"/>
              <a:t>Data frames can be converted to a matrix by calling </a:t>
            </a:r>
            <a:r>
              <a:rPr lang="en-US" sz="1700">
                <a:latin typeface="American Typewriter"/>
                <a:cs typeface="American Typewriter"/>
              </a:rPr>
              <a:t>data.matrix()</a:t>
            </a:r>
            <a:r>
              <a:rPr lang="en-US" sz="1700"/>
              <a:t>. (</a:t>
            </a:r>
            <a:r>
              <a:rPr lang="en-US" sz="1700">
                <a:latin typeface="American Typewriter"/>
                <a:cs typeface="American Typewriter"/>
              </a:rPr>
              <a:t>as.matrix() </a:t>
            </a:r>
            <a:r>
              <a:rPr lang="en-US" sz="1700"/>
              <a:t>also works )</a:t>
            </a:r>
          </a:p>
          <a:p>
            <a:endParaRPr lang="en-US" sz="1700">
              <a:latin typeface="American Typewriter"/>
              <a:cs typeface="American Typewriter"/>
            </a:endParaRPr>
          </a:p>
          <a:p>
            <a:endParaRPr lang="en-US" sz="1700"/>
          </a:p>
          <a:p>
            <a:endParaRPr lang="en-US" sz="17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431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65A7CAE-82A9-9D41-A01F-86C1DE179E35}" type="datetime2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Sunday, January 14, 2024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6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90722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Data Frames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0BBBA-E054-AB7D-1EBF-0158D50AD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30" r="33114" b="-1"/>
          <a:stretch/>
        </p:blipFill>
        <p:spPr>
          <a:xfrm>
            <a:off x="20" y="1"/>
            <a:ext cx="3039386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  <a:gd name="connsiteX0" fmla="*/ 0 w 3182691"/>
              <a:gd name="connsiteY0" fmla="*/ 0 h 18288"/>
              <a:gd name="connsiteX1" fmla="*/ 572884 w 3182691"/>
              <a:gd name="connsiteY1" fmla="*/ 0 h 18288"/>
              <a:gd name="connsiteX2" fmla="*/ 1113942 w 3182691"/>
              <a:gd name="connsiteY2" fmla="*/ 0 h 18288"/>
              <a:gd name="connsiteX3" fmla="*/ 1686826 w 3182691"/>
              <a:gd name="connsiteY3" fmla="*/ 0 h 18288"/>
              <a:gd name="connsiteX4" fmla="*/ 2323364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546153 w 3182691"/>
              <a:gd name="connsiteY7" fmla="*/ 18288 h 18288"/>
              <a:gd name="connsiteX8" fmla="*/ 1845961 w 3182691"/>
              <a:gd name="connsiteY8" fmla="*/ 18288 h 18288"/>
              <a:gd name="connsiteX9" fmla="*/ 1304903 w 3182691"/>
              <a:gd name="connsiteY9" fmla="*/ 18288 h 18288"/>
              <a:gd name="connsiteX10" fmla="*/ 604711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6402" y="-9774"/>
                  <a:pt x="1016900" y="-17532"/>
                  <a:pt x="1273076" y="0"/>
                </a:cubicBezTo>
                <a:cubicBezTo>
                  <a:pt x="1519343" y="-34410"/>
                  <a:pt x="1705438" y="-53754"/>
                  <a:pt x="1909615" y="0"/>
                </a:cubicBezTo>
                <a:cubicBezTo>
                  <a:pt x="2120433" y="2855"/>
                  <a:pt x="2209200" y="-17463"/>
                  <a:pt x="2482499" y="0"/>
                </a:cubicBezTo>
                <a:cubicBezTo>
                  <a:pt x="2733571" y="54170"/>
                  <a:pt x="2997997" y="-48885"/>
                  <a:pt x="3182691" y="0"/>
                </a:cubicBezTo>
                <a:cubicBezTo>
                  <a:pt x="3182657" y="4844"/>
                  <a:pt x="3182281" y="11009"/>
                  <a:pt x="3182691" y="18288"/>
                </a:cubicBezTo>
                <a:cubicBezTo>
                  <a:pt x="2941063" y="3169"/>
                  <a:pt x="2872422" y="16194"/>
                  <a:pt x="2609807" y="18288"/>
                </a:cubicBezTo>
                <a:cubicBezTo>
                  <a:pt x="2341801" y="10032"/>
                  <a:pt x="2328606" y="28832"/>
                  <a:pt x="2068749" y="18288"/>
                </a:cubicBezTo>
                <a:cubicBezTo>
                  <a:pt x="1813820" y="1121"/>
                  <a:pt x="1714804" y="37605"/>
                  <a:pt x="1432211" y="18288"/>
                </a:cubicBezTo>
                <a:cubicBezTo>
                  <a:pt x="1164810" y="-27006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3084" y="-23531"/>
                  <a:pt x="399010" y="-30989"/>
                  <a:pt x="572884" y="0"/>
                </a:cubicBezTo>
                <a:cubicBezTo>
                  <a:pt x="745196" y="46048"/>
                  <a:pt x="956262" y="22379"/>
                  <a:pt x="1113942" y="0"/>
                </a:cubicBezTo>
                <a:cubicBezTo>
                  <a:pt x="1345494" y="6575"/>
                  <a:pt x="1537971" y="57434"/>
                  <a:pt x="1686826" y="0"/>
                </a:cubicBezTo>
                <a:cubicBezTo>
                  <a:pt x="1847487" y="-5870"/>
                  <a:pt x="2194651" y="-1232"/>
                  <a:pt x="2323364" y="0"/>
                </a:cubicBezTo>
                <a:cubicBezTo>
                  <a:pt x="2488731" y="36406"/>
                  <a:pt x="2902092" y="-40336"/>
                  <a:pt x="3182691" y="0"/>
                </a:cubicBezTo>
                <a:cubicBezTo>
                  <a:pt x="3182166" y="5049"/>
                  <a:pt x="3182884" y="12044"/>
                  <a:pt x="3182691" y="18288"/>
                </a:cubicBezTo>
                <a:cubicBezTo>
                  <a:pt x="3012562" y="-37820"/>
                  <a:pt x="2765408" y="35618"/>
                  <a:pt x="2546153" y="18288"/>
                </a:cubicBezTo>
                <a:cubicBezTo>
                  <a:pt x="2331952" y="13878"/>
                  <a:pt x="2142129" y="19805"/>
                  <a:pt x="1845961" y="18288"/>
                </a:cubicBezTo>
                <a:cubicBezTo>
                  <a:pt x="1537526" y="31994"/>
                  <a:pt x="1468653" y="-6175"/>
                  <a:pt x="1304903" y="18288"/>
                </a:cubicBezTo>
                <a:cubicBezTo>
                  <a:pt x="1191987" y="26138"/>
                  <a:pt x="927061" y="14626"/>
                  <a:pt x="604711" y="18288"/>
                </a:cubicBezTo>
                <a:cubicBezTo>
                  <a:pt x="273947" y="45577"/>
                  <a:pt x="111622" y="-2455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1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38014" y="3247"/>
                  <a:pt x="1005059" y="8075"/>
                  <a:pt x="1273076" y="0"/>
                </a:cubicBezTo>
                <a:cubicBezTo>
                  <a:pt x="1555121" y="-15110"/>
                  <a:pt x="1674116" y="-4878"/>
                  <a:pt x="1909615" y="0"/>
                </a:cubicBezTo>
                <a:cubicBezTo>
                  <a:pt x="2127874" y="21642"/>
                  <a:pt x="2229467" y="-10228"/>
                  <a:pt x="2482499" y="0"/>
                </a:cubicBezTo>
                <a:cubicBezTo>
                  <a:pt x="2772379" y="28915"/>
                  <a:pt x="3003217" y="-43687"/>
                  <a:pt x="3182691" y="0"/>
                </a:cubicBezTo>
                <a:cubicBezTo>
                  <a:pt x="3183005" y="4158"/>
                  <a:pt x="3181712" y="12539"/>
                  <a:pt x="3182691" y="18288"/>
                </a:cubicBezTo>
                <a:cubicBezTo>
                  <a:pt x="2948637" y="17089"/>
                  <a:pt x="2873728" y="22327"/>
                  <a:pt x="2609807" y="18288"/>
                </a:cubicBezTo>
                <a:cubicBezTo>
                  <a:pt x="2342839" y="11870"/>
                  <a:pt x="2331621" y="30535"/>
                  <a:pt x="2068749" y="18288"/>
                </a:cubicBezTo>
                <a:cubicBezTo>
                  <a:pt x="1813814" y="-7352"/>
                  <a:pt x="1700576" y="36739"/>
                  <a:pt x="1432211" y="18288"/>
                </a:cubicBezTo>
                <a:cubicBezTo>
                  <a:pt x="1148444" y="-27053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1"/>
                      <a:gd name="connsiteY0" fmla="*/ 0 h 18288"/>
                      <a:gd name="connsiteX1" fmla="*/ 636538 w 3182691"/>
                      <a:gd name="connsiteY1" fmla="*/ 0 h 18288"/>
                      <a:gd name="connsiteX2" fmla="*/ 1273076 w 3182691"/>
                      <a:gd name="connsiteY2" fmla="*/ 0 h 18288"/>
                      <a:gd name="connsiteX3" fmla="*/ 1909615 w 3182691"/>
                      <a:gd name="connsiteY3" fmla="*/ 0 h 18288"/>
                      <a:gd name="connsiteX4" fmla="*/ 2482499 w 3182691"/>
                      <a:gd name="connsiteY4" fmla="*/ 0 h 18288"/>
                      <a:gd name="connsiteX5" fmla="*/ 3182691 w 3182691"/>
                      <a:gd name="connsiteY5" fmla="*/ 0 h 18288"/>
                      <a:gd name="connsiteX6" fmla="*/ 3182691 w 3182691"/>
                      <a:gd name="connsiteY6" fmla="*/ 18288 h 18288"/>
                      <a:gd name="connsiteX7" fmla="*/ 2609807 w 3182691"/>
                      <a:gd name="connsiteY7" fmla="*/ 18288 h 18288"/>
                      <a:gd name="connsiteX8" fmla="*/ 2068749 w 3182691"/>
                      <a:gd name="connsiteY8" fmla="*/ 18288 h 18288"/>
                      <a:gd name="connsiteX9" fmla="*/ 1432211 w 3182691"/>
                      <a:gd name="connsiteY9" fmla="*/ 18288 h 18288"/>
                      <a:gd name="connsiteX10" fmla="*/ 859327 w 3182691"/>
                      <a:gd name="connsiteY10" fmla="*/ 18288 h 18288"/>
                      <a:gd name="connsiteX11" fmla="*/ 0 w 3182691"/>
                      <a:gd name="connsiteY11" fmla="*/ 18288 h 18288"/>
                      <a:gd name="connsiteX12" fmla="*/ 0 w 3182691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1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13406" y="3458"/>
                          <a:pt x="1273076" y="0"/>
                        </a:cubicBezTo>
                        <a:cubicBezTo>
                          <a:pt x="1532746" y="-3458"/>
                          <a:pt x="1697408" y="-16840"/>
                          <a:pt x="1909615" y="0"/>
                        </a:cubicBezTo>
                        <a:cubicBezTo>
                          <a:pt x="2121822" y="16840"/>
                          <a:pt x="2213494" y="-18555"/>
                          <a:pt x="2482499" y="0"/>
                        </a:cubicBezTo>
                        <a:cubicBezTo>
                          <a:pt x="2751504" y="18555"/>
                          <a:pt x="3004132" y="-28750"/>
                          <a:pt x="3182691" y="0"/>
                        </a:cubicBezTo>
                        <a:cubicBezTo>
                          <a:pt x="3183133" y="4516"/>
                          <a:pt x="3181864" y="12266"/>
                          <a:pt x="3182691" y="18288"/>
                        </a:cubicBezTo>
                        <a:cubicBezTo>
                          <a:pt x="2947041" y="16687"/>
                          <a:pt x="2875741" y="22937"/>
                          <a:pt x="2609807" y="18288"/>
                        </a:cubicBezTo>
                        <a:cubicBezTo>
                          <a:pt x="2343873" y="13639"/>
                          <a:pt x="2331203" y="31729"/>
                          <a:pt x="2068749" y="18288"/>
                        </a:cubicBezTo>
                        <a:cubicBezTo>
                          <a:pt x="1806295" y="4847"/>
                          <a:pt x="1713773" y="47088"/>
                          <a:pt x="1432211" y="18288"/>
                        </a:cubicBezTo>
                        <a:cubicBezTo>
                          <a:pt x="1150649" y="-10512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1" h="18288" stroke="0" extrusionOk="0">
                        <a:moveTo>
                          <a:pt x="0" y="0"/>
                        </a:moveTo>
                        <a:cubicBezTo>
                          <a:pt x="247695" y="-19360"/>
                          <a:pt x="392581" y="-28596"/>
                          <a:pt x="572884" y="0"/>
                        </a:cubicBezTo>
                        <a:cubicBezTo>
                          <a:pt x="753187" y="28596"/>
                          <a:pt x="922042" y="4121"/>
                          <a:pt x="1113942" y="0"/>
                        </a:cubicBezTo>
                        <a:cubicBezTo>
                          <a:pt x="1305842" y="-4121"/>
                          <a:pt x="1501806" y="28092"/>
                          <a:pt x="1686826" y="0"/>
                        </a:cubicBezTo>
                        <a:cubicBezTo>
                          <a:pt x="1871846" y="-28092"/>
                          <a:pt x="2170181" y="-20672"/>
                          <a:pt x="2323364" y="0"/>
                        </a:cubicBezTo>
                        <a:cubicBezTo>
                          <a:pt x="2476547" y="20672"/>
                          <a:pt x="2919163" y="6097"/>
                          <a:pt x="3182691" y="0"/>
                        </a:cubicBezTo>
                        <a:cubicBezTo>
                          <a:pt x="3183268" y="4624"/>
                          <a:pt x="3183510" y="11191"/>
                          <a:pt x="3182691" y="18288"/>
                        </a:cubicBezTo>
                        <a:cubicBezTo>
                          <a:pt x="3026064" y="-10849"/>
                          <a:pt x="2775005" y="23067"/>
                          <a:pt x="2546153" y="18288"/>
                        </a:cubicBezTo>
                        <a:cubicBezTo>
                          <a:pt x="2317301" y="13509"/>
                          <a:pt x="2164351" y="-9884"/>
                          <a:pt x="1845961" y="18288"/>
                        </a:cubicBezTo>
                        <a:cubicBezTo>
                          <a:pt x="1527571" y="46460"/>
                          <a:pt x="1455006" y="5824"/>
                          <a:pt x="1304903" y="18288"/>
                        </a:cubicBezTo>
                        <a:cubicBezTo>
                          <a:pt x="1154800" y="30752"/>
                          <a:pt x="942107" y="-12056"/>
                          <a:pt x="604711" y="18288"/>
                        </a:cubicBezTo>
                        <a:cubicBezTo>
                          <a:pt x="267315" y="48632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90722" y="2706624"/>
            <a:ext cx="5170932" cy="34838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1900"/>
              <a:t>&gt; var1 &lt;- 1:5</a:t>
            </a:r>
          </a:p>
          <a:p>
            <a:pPr marL="18288" indent="0">
              <a:buNone/>
            </a:pPr>
            <a:r>
              <a:rPr lang="en-US" sz="1900"/>
              <a:t>&gt; var2 &lt;- (1:5)/10</a:t>
            </a:r>
          </a:p>
          <a:p>
            <a:pPr>
              <a:buFont typeface="Wingdings" charset="0"/>
              <a:buChar char="Ø"/>
            </a:pPr>
            <a:r>
              <a:rPr lang="en-US" sz="1900"/>
              <a:t>var3 &lt;- c("R", "and", "Data Mining", "Examples", "Case Studies")</a:t>
            </a:r>
          </a:p>
          <a:p>
            <a:pPr>
              <a:buFont typeface="Wingdings" charset="0"/>
              <a:buChar char="Ø"/>
            </a:pPr>
            <a:r>
              <a:rPr lang="en-US" sz="1900"/>
              <a:t>df1 &lt;- data.frame(col1=var1, col2=var2, col3=var3)</a:t>
            </a:r>
          </a:p>
          <a:p>
            <a:pPr>
              <a:buFont typeface="Wingdings" charset="0"/>
              <a:buChar char="Ø"/>
            </a:pPr>
            <a:r>
              <a:rPr lang="en-US" sz="1900"/>
              <a:t>names(df1) &lt;- c("VarInt", "VarReal", "VarChar")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A7CAE-82A9-9D41-A01F-86C1DE179E35}" type="datetime2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Sunday, January 14, 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5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90722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Data Frame</a:t>
            </a:r>
          </a:p>
        </p:txBody>
      </p:sp>
      <p:pic>
        <p:nvPicPr>
          <p:cNvPr id="7" name="Picture 6" descr="Typebar ready to print a question mark">
            <a:extLst>
              <a:ext uri="{FF2B5EF4-FFF2-40B4-BE49-F238E27FC236}">
                <a16:creationId xmlns:a16="http://schemas.microsoft.com/office/drawing/2014/main" id="{CA80F1F4-2DA3-AB0A-EFBD-32EA74791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6" r="38651" b="-2"/>
          <a:stretch/>
        </p:blipFill>
        <p:spPr>
          <a:xfrm>
            <a:off x="20" y="1"/>
            <a:ext cx="3039386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  <a:gd name="connsiteX0" fmla="*/ 0 w 3182691"/>
              <a:gd name="connsiteY0" fmla="*/ 0 h 18288"/>
              <a:gd name="connsiteX1" fmla="*/ 572884 w 3182691"/>
              <a:gd name="connsiteY1" fmla="*/ 0 h 18288"/>
              <a:gd name="connsiteX2" fmla="*/ 1113942 w 3182691"/>
              <a:gd name="connsiteY2" fmla="*/ 0 h 18288"/>
              <a:gd name="connsiteX3" fmla="*/ 1686826 w 3182691"/>
              <a:gd name="connsiteY3" fmla="*/ 0 h 18288"/>
              <a:gd name="connsiteX4" fmla="*/ 2323364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546153 w 3182691"/>
              <a:gd name="connsiteY7" fmla="*/ 18288 h 18288"/>
              <a:gd name="connsiteX8" fmla="*/ 1845961 w 3182691"/>
              <a:gd name="connsiteY8" fmla="*/ 18288 h 18288"/>
              <a:gd name="connsiteX9" fmla="*/ 1304903 w 3182691"/>
              <a:gd name="connsiteY9" fmla="*/ 18288 h 18288"/>
              <a:gd name="connsiteX10" fmla="*/ 604711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6402" y="-9774"/>
                  <a:pt x="1016900" y="-17532"/>
                  <a:pt x="1273076" y="0"/>
                </a:cubicBezTo>
                <a:cubicBezTo>
                  <a:pt x="1519343" y="-34410"/>
                  <a:pt x="1705438" y="-53754"/>
                  <a:pt x="1909615" y="0"/>
                </a:cubicBezTo>
                <a:cubicBezTo>
                  <a:pt x="2120433" y="2855"/>
                  <a:pt x="2209200" y="-17463"/>
                  <a:pt x="2482499" y="0"/>
                </a:cubicBezTo>
                <a:cubicBezTo>
                  <a:pt x="2733571" y="54170"/>
                  <a:pt x="2997997" y="-48885"/>
                  <a:pt x="3182691" y="0"/>
                </a:cubicBezTo>
                <a:cubicBezTo>
                  <a:pt x="3182657" y="4844"/>
                  <a:pt x="3182281" y="11009"/>
                  <a:pt x="3182691" y="18288"/>
                </a:cubicBezTo>
                <a:cubicBezTo>
                  <a:pt x="2941063" y="3169"/>
                  <a:pt x="2872422" y="16194"/>
                  <a:pt x="2609807" y="18288"/>
                </a:cubicBezTo>
                <a:cubicBezTo>
                  <a:pt x="2341801" y="10032"/>
                  <a:pt x="2328606" y="28832"/>
                  <a:pt x="2068749" y="18288"/>
                </a:cubicBezTo>
                <a:cubicBezTo>
                  <a:pt x="1813820" y="1121"/>
                  <a:pt x="1714804" y="37605"/>
                  <a:pt x="1432211" y="18288"/>
                </a:cubicBezTo>
                <a:cubicBezTo>
                  <a:pt x="1164810" y="-27006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3084" y="-23531"/>
                  <a:pt x="399010" y="-30989"/>
                  <a:pt x="572884" y="0"/>
                </a:cubicBezTo>
                <a:cubicBezTo>
                  <a:pt x="745196" y="46048"/>
                  <a:pt x="956262" y="22379"/>
                  <a:pt x="1113942" y="0"/>
                </a:cubicBezTo>
                <a:cubicBezTo>
                  <a:pt x="1345494" y="6575"/>
                  <a:pt x="1537971" y="57434"/>
                  <a:pt x="1686826" y="0"/>
                </a:cubicBezTo>
                <a:cubicBezTo>
                  <a:pt x="1847487" y="-5870"/>
                  <a:pt x="2194651" y="-1232"/>
                  <a:pt x="2323364" y="0"/>
                </a:cubicBezTo>
                <a:cubicBezTo>
                  <a:pt x="2488731" y="36406"/>
                  <a:pt x="2902092" y="-40336"/>
                  <a:pt x="3182691" y="0"/>
                </a:cubicBezTo>
                <a:cubicBezTo>
                  <a:pt x="3182166" y="5049"/>
                  <a:pt x="3182884" y="12044"/>
                  <a:pt x="3182691" y="18288"/>
                </a:cubicBezTo>
                <a:cubicBezTo>
                  <a:pt x="3012562" y="-37820"/>
                  <a:pt x="2765408" y="35618"/>
                  <a:pt x="2546153" y="18288"/>
                </a:cubicBezTo>
                <a:cubicBezTo>
                  <a:pt x="2331952" y="13878"/>
                  <a:pt x="2142129" y="19805"/>
                  <a:pt x="1845961" y="18288"/>
                </a:cubicBezTo>
                <a:cubicBezTo>
                  <a:pt x="1537526" y="31994"/>
                  <a:pt x="1468653" y="-6175"/>
                  <a:pt x="1304903" y="18288"/>
                </a:cubicBezTo>
                <a:cubicBezTo>
                  <a:pt x="1191987" y="26138"/>
                  <a:pt x="927061" y="14626"/>
                  <a:pt x="604711" y="18288"/>
                </a:cubicBezTo>
                <a:cubicBezTo>
                  <a:pt x="273947" y="45577"/>
                  <a:pt x="111622" y="-2455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1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38014" y="3247"/>
                  <a:pt x="1005059" y="8075"/>
                  <a:pt x="1273076" y="0"/>
                </a:cubicBezTo>
                <a:cubicBezTo>
                  <a:pt x="1555121" y="-15110"/>
                  <a:pt x="1674116" y="-4878"/>
                  <a:pt x="1909615" y="0"/>
                </a:cubicBezTo>
                <a:cubicBezTo>
                  <a:pt x="2127874" y="21642"/>
                  <a:pt x="2229467" y="-10228"/>
                  <a:pt x="2482499" y="0"/>
                </a:cubicBezTo>
                <a:cubicBezTo>
                  <a:pt x="2772379" y="28915"/>
                  <a:pt x="3003217" y="-43687"/>
                  <a:pt x="3182691" y="0"/>
                </a:cubicBezTo>
                <a:cubicBezTo>
                  <a:pt x="3183005" y="4158"/>
                  <a:pt x="3181712" y="12539"/>
                  <a:pt x="3182691" y="18288"/>
                </a:cubicBezTo>
                <a:cubicBezTo>
                  <a:pt x="2948637" y="17089"/>
                  <a:pt x="2873728" y="22327"/>
                  <a:pt x="2609807" y="18288"/>
                </a:cubicBezTo>
                <a:cubicBezTo>
                  <a:pt x="2342839" y="11870"/>
                  <a:pt x="2331621" y="30535"/>
                  <a:pt x="2068749" y="18288"/>
                </a:cubicBezTo>
                <a:cubicBezTo>
                  <a:pt x="1813814" y="-7352"/>
                  <a:pt x="1700576" y="36739"/>
                  <a:pt x="1432211" y="18288"/>
                </a:cubicBezTo>
                <a:cubicBezTo>
                  <a:pt x="1148444" y="-27053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1"/>
                      <a:gd name="connsiteY0" fmla="*/ 0 h 18288"/>
                      <a:gd name="connsiteX1" fmla="*/ 636538 w 3182691"/>
                      <a:gd name="connsiteY1" fmla="*/ 0 h 18288"/>
                      <a:gd name="connsiteX2" fmla="*/ 1273076 w 3182691"/>
                      <a:gd name="connsiteY2" fmla="*/ 0 h 18288"/>
                      <a:gd name="connsiteX3" fmla="*/ 1909615 w 3182691"/>
                      <a:gd name="connsiteY3" fmla="*/ 0 h 18288"/>
                      <a:gd name="connsiteX4" fmla="*/ 2482499 w 3182691"/>
                      <a:gd name="connsiteY4" fmla="*/ 0 h 18288"/>
                      <a:gd name="connsiteX5" fmla="*/ 3182691 w 3182691"/>
                      <a:gd name="connsiteY5" fmla="*/ 0 h 18288"/>
                      <a:gd name="connsiteX6" fmla="*/ 3182691 w 3182691"/>
                      <a:gd name="connsiteY6" fmla="*/ 18288 h 18288"/>
                      <a:gd name="connsiteX7" fmla="*/ 2609807 w 3182691"/>
                      <a:gd name="connsiteY7" fmla="*/ 18288 h 18288"/>
                      <a:gd name="connsiteX8" fmla="*/ 2068749 w 3182691"/>
                      <a:gd name="connsiteY8" fmla="*/ 18288 h 18288"/>
                      <a:gd name="connsiteX9" fmla="*/ 1432211 w 3182691"/>
                      <a:gd name="connsiteY9" fmla="*/ 18288 h 18288"/>
                      <a:gd name="connsiteX10" fmla="*/ 859327 w 3182691"/>
                      <a:gd name="connsiteY10" fmla="*/ 18288 h 18288"/>
                      <a:gd name="connsiteX11" fmla="*/ 0 w 3182691"/>
                      <a:gd name="connsiteY11" fmla="*/ 18288 h 18288"/>
                      <a:gd name="connsiteX12" fmla="*/ 0 w 3182691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1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13406" y="3458"/>
                          <a:pt x="1273076" y="0"/>
                        </a:cubicBezTo>
                        <a:cubicBezTo>
                          <a:pt x="1532746" y="-3458"/>
                          <a:pt x="1697408" y="-16840"/>
                          <a:pt x="1909615" y="0"/>
                        </a:cubicBezTo>
                        <a:cubicBezTo>
                          <a:pt x="2121822" y="16840"/>
                          <a:pt x="2213494" y="-18555"/>
                          <a:pt x="2482499" y="0"/>
                        </a:cubicBezTo>
                        <a:cubicBezTo>
                          <a:pt x="2751504" y="18555"/>
                          <a:pt x="3004132" y="-28750"/>
                          <a:pt x="3182691" y="0"/>
                        </a:cubicBezTo>
                        <a:cubicBezTo>
                          <a:pt x="3183133" y="4516"/>
                          <a:pt x="3181864" y="12266"/>
                          <a:pt x="3182691" y="18288"/>
                        </a:cubicBezTo>
                        <a:cubicBezTo>
                          <a:pt x="2947041" y="16687"/>
                          <a:pt x="2875741" y="22937"/>
                          <a:pt x="2609807" y="18288"/>
                        </a:cubicBezTo>
                        <a:cubicBezTo>
                          <a:pt x="2343873" y="13639"/>
                          <a:pt x="2331203" y="31729"/>
                          <a:pt x="2068749" y="18288"/>
                        </a:cubicBezTo>
                        <a:cubicBezTo>
                          <a:pt x="1806295" y="4847"/>
                          <a:pt x="1713773" y="47088"/>
                          <a:pt x="1432211" y="18288"/>
                        </a:cubicBezTo>
                        <a:cubicBezTo>
                          <a:pt x="1150649" y="-10512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1" h="18288" stroke="0" extrusionOk="0">
                        <a:moveTo>
                          <a:pt x="0" y="0"/>
                        </a:moveTo>
                        <a:cubicBezTo>
                          <a:pt x="247695" y="-19360"/>
                          <a:pt x="392581" y="-28596"/>
                          <a:pt x="572884" y="0"/>
                        </a:cubicBezTo>
                        <a:cubicBezTo>
                          <a:pt x="753187" y="28596"/>
                          <a:pt x="922042" y="4121"/>
                          <a:pt x="1113942" y="0"/>
                        </a:cubicBezTo>
                        <a:cubicBezTo>
                          <a:pt x="1305842" y="-4121"/>
                          <a:pt x="1501806" y="28092"/>
                          <a:pt x="1686826" y="0"/>
                        </a:cubicBezTo>
                        <a:cubicBezTo>
                          <a:pt x="1871846" y="-28092"/>
                          <a:pt x="2170181" y="-20672"/>
                          <a:pt x="2323364" y="0"/>
                        </a:cubicBezTo>
                        <a:cubicBezTo>
                          <a:pt x="2476547" y="20672"/>
                          <a:pt x="2919163" y="6097"/>
                          <a:pt x="3182691" y="0"/>
                        </a:cubicBezTo>
                        <a:cubicBezTo>
                          <a:pt x="3183268" y="4624"/>
                          <a:pt x="3183510" y="11191"/>
                          <a:pt x="3182691" y="18288"/>
                        </a:cubicBezTo>
                        <a:cubicBezTo>
                          <a:pt x="3026064" y="-10849"/>
                          <a:pt x="2775005" y="23067"/>
                          <a:pt x="2546153" y="18288"/>
                        </a:cubicBezTo>
                        <a:cubicBezTo>
                          <a:pt x="2317301" y="13509"/>
                          <a:pt x="2164351" y="-9884"/>
                          <a:pt x="1845961" y="18288"/>
                        </a:cubicBezTo>
                        <a:cubicBezTo>
                          <a:pt x="1527571" y="46460"/>
                          <a:pt x="1455006" y="5824"/>
                          <a:pt x="1304903" y="18288"/>
                        </a:cubicBezTo>
                        <a:cubicBezTo>
                          <a:pt x="1154800" y="30752"/>
                          <a:pt x="942107" y="-12056"/>
                          <a:pt x="604711" y="18288"/>
                        </a:cubicBezTo>
                        <a:cubicBezTo>
                          <a:pt x="267315" y="48632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90722" y="2706624"/>
            <a:ext cx="5170932" cy="34838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pl-PL" sz="1900"/>
              <a:t>&gt; m &lt;- matrix(1:4, nrow = 2, ncol = 2)</a:t>
            </a:r>
          </a:p>
          <a:p>
            <a:pPr marL="18288" indent="0">
              <a:buNone/>
            </a:pPr>
            <a:r>
              <a:rPr lang="pl-PL" sz="1900"/>
              <a:t>&gt; dimnames(m) &lt;- list(c("a", "b"), c("c", "d"))</a:t>
            </a:r>
          </a:p>
          <a:p>
            <a:pPr marL="18288" indent="0">
              <a:buNone/>
            </a:pPr>
            <a:r>
              <a:rPr lang="pl-PL" sz="1900"/>
              <a:t>&gt; m</a:t>
            </a:r>
          </a:p>
          <a:p>
            <a:pPr marL="18288" indent="0">
              <a:buNone/>
            </a:pPr>
            <a:r>
              <a:rPr lang="pl-PL" sz="1900"/>
              <a:t>c d</a:t>
            </a:r>
          </a:p>
          <a:p>
            <a:pPr marL="18288" indent="0">
              <a:buNone/>
            </a:pPr>
            <a:r>
              <a:rPr lang="pl-PL" sz="1900"/>
              <a:t>a 1 3</a:t>
            </a:r>
          </a:p>
          <a:p>
            <a:pPr marL="18288" indent="0">
              <a:buNone/>
            </a:pPr>
            <a:r>
              <a:rPr lang="pl-PL" sz="1900"/>
              <a:t>b 2 4</a:t>
            </a:r>
          </a:p>
          <a:p>
            <a:pPr marL="18288" indent="0">
              <a:buNone/>
            </a:pPr>
            <a:endParaRPr lang="pl-PL" sz="1900"/>
          </a:p>
          <a:p>
            <a:pPr marL="18288" indent="0">
              <a:buNone/>
            </a:pPr>
            <a:r>
              <a:rPr lang="hu-HU" sz="1900"/>
              <a:t>&gt; colnames(m) &lt;- c("h", "f")</a:t>
            </a:r>
          </a:p>
          <a:p>
            <a:pPr marL="18288" indent="0">
              <a:buNone/>
            </a:pPr>
            <a:r>
              <a:rPr lang="pl-PL" sz="1900"/>
              <a:t>&gt; rownames(m) &lt;- c("x", "z")</a:t>
            </a:r>
            <a:endParaRPr lang="en-US" sz="19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A7CAE-82A9-9D41-A01F-86C1DE179E35}" type="datetime2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Sunday, January 14, 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8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202" y="630936"/>
            <a:ext cx="2699766" cy="1463040"/>
          </a:xfrm>
        </p:spPr>
        <p:txBody>
          <a:bodyPr anchor="ctr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FOR LOOPS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355598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  <a:gd name="connsiteX0" fmla="*/ 0 w 1554480"/>
              <a:gd name="connsiteY0" fmla="*/ 0 h 13716"/>
              <a:gd name="connsiteX1" fmla="*/ 502615 w 1554480"/>
              <a:gd name="connsiteY1" fmla="*/ 0 h 13716"/>
              <a:gd name="connsiteX2" fmla="*/ 974141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1816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69558" y="-27075"/>
                  <a:pt x="365297" y="14897"/>
                  <a:pt x="549250" y="0"/>
                </a:cubicBezTo>
                <a:cubicBezTo>
                  <a:pt x="762323" y="14872"/>
                  <a:pt x="864871" y="21041"/>
                  <a:pt x="1082954" y="0"/>
                </a:cubicBezTo>
                <a:cubicBezTo>
                  <a:pt x="1306037" y="9403"/>
                  <a:pt x="1371926" y="14821"/>
                  <a:pt x="1554480" y="0"/>
                </a:cubicBezTo>
                <a:cubicBezTo>
                  <a:pt x="1554010" y="4793"/>
                  <a:pt x="1554680" y="10394"/>
                  <a:pt x="1554480" y="13716"/>
                </a:cubicBezTo>
                <a:cubicBezTo>
                  <a:pt x="1328957" y="3179"/>
                  <a:pt x="1207025" y="27731"/>
                  <a:pt x="1067410" y="13716"/>
                </a:cubicBezTo>
                <a:cubicBezTo>
                  <a:pt x="897316" y="-7440"/>
                  <a:pt x="788951" y="-24962"/>
                  <a:pt x="549250" y="13716"/>
                </a:cubicBezTo>
                <a:cubicBezTo>
                  <a:pt x="300394" y="-2982"/>
                  <a:pt x="129576" y="35301"/>
                  <a:pt x="0" y="13716"/>
                </a:cubicBezTo>
                <a:cubicBezTo>
                  <a:pt x="354" y="8869"/>
                  <a:pt x="649" y="6738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513" y="10124"/>
                  <a:pt x="389298" y="10419"/>
                  <a:pt x="502615" y="0"/>
                </a:cubicBezTo>
                <a:cubicBezTo>
                  <a:pt x="616735" y="10147"/>
                  <a:pt x="791037" y="-19212"/>
                  <a:pt x="974141" y="0"/>
                </a:cubicBezTo>
                <a:cubicBezTo>
                  <a:pt x="1141919" y="34853"/>
                  <a:pt x="1248514" y="16971"/>
                  <a:pt x="1554480" y="0"/>
                </a:cubicBezTo>
                <a:cubicBezTo>
                  <a:pt x="1554288" y="3835"/>
                  <a:pt x="1554171" y="7531"/>
                  <a:pt x="1554480" y="13716"/>
                </a:cubicBezTo>
                <a:cubicBezTo>
                  <a:pt x="1337806" y="9080"/>
                  <a:pt x="1308467" y="19887"/>
                  <a:pt x="1067410" y="13716"/>
                </a:cubicBezTo>
                <a:cubicBezTo>
                  <a:pt x="824349" y="13143"/>
                  <a:pt x="783437" y="24151"/>
                  <a:pt x="518160" y="13716"/>
                </a:cubicBezTo>
                <a:cubicBezTo>
                  <a:pt x="271530" y="4598"/>
                  <a:pt x="132568" y="-7659"/>
                  <a:pt x="0" y="13716"/>
                </a:cubicBezTo>
                <a:cubicBezTo>
                  <a:pt x="768" y="9617"/>
                  <a:pt x="-274" y="4847"/>
                  <a:pt x="0" y="0"/>
                </a:cubicBezTo>
                <a:close/>
              </a:path>
              <a:path w="1554480" h="13716" fill="none" stroke="0" extrusionOk="0">
                <a:moveTo>
                  <a:pt x="0" y="0"/>
                </a:moveTo>
                <a:cubicBezTo>
                  <a:pt x="95687" y="-31247"/>
                  <a:pt x="331569" y="3404"/>
                  <a:pt x="549250" y="0"/>
                </a:cubicBezTo>
                <a:cubicBezTo>
                  <a:pt x="776590" y="6530"/>
                  <a:pt x="844530" y="-5109"/>
                  <a:pt x="1082954" y="0"/>
                </a:cubicBezTo>
                <a:cubicBezTo>
                  <a:pt x="1293569" y="15486"/>
                  <a:pt x="1361850" y="13824"/>
                  <a:pt x="1554480" y="0"/>
                </a:cubicBezTo>
                <a:cubicBezTo>
                  <a:pt x="1553504" y="4786"/>
                  <a:pt x="1554832" y="10912"/>
                  <a:pt x="1554480" y="13716"/>
                </a:cubicBezTo>
                <a:cubicBezTo>
                  <a:pt x="1366718" y="4861"/>
                  <a:pt x="1218290" y="26644"/>
                  <a:pt x="1067410" y="13716"/>
                </a:cubicBezTo>
                <a:cubicBezTo>
                  <a:pt x="900327" y="-8822"/>
                  <a:pt x="792178" y="6310"/>
                  <a:pt x="549250" y="13716"/>
                </a:cubicBezTo>
                <a:cubicBezTo>
                  <a:pt x="295300" y="2843"/>
                  <a:pt x="142619" y="40779"/>
                  <a:pt x="0" y="13716"/>
                </a:cubicBezTo>
                <a:cubicBezTo>
                  <a:pt x="813" y="8812"/>
                  <a:pt x="948" y="672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4480"/>
                      <a:gd name="connsiteY0" fmla="*/ 0 h 13716"/>
                      <a:gd name="connsiteX1" fmla="*/ 549250 w 1554480"/>
                      <a:gd name="connsiteY1" fmla="*/ 0 h 13716"/>
                      <a:gd name="connsiteX2" fmla="*/ 1082954 w 1554480"/>
                      <a:gd name="connsiteY2" fmla="*/ 0 h 13716"/>
                      <a:gd name="connsiteX3" fmla="*/ 1554480 w 1554480"/>
                      <a:gd name="connsiteY3" fmla="*/ 0 h 13716"/>
                      <a:gd name="connsiteX4" fmla="*/ 1554480 w 1554480"/>
                      <a:gd name="connsiteY4" fmla="*/ 13716 h 13716"/>
                      <a:gd name="connsiteX5" fmla="*/ 1067410 w 1554480"/>
                      <a:gd name="connsiteY5" fmla="*/ 13716 h 13716"/>
                      <a:gd name="connsiteX6" fmla="*/ 549250 w 1554480"/>
                      <a:gd name="connsiteY6" fmla="*/ 13716 h 13716"/>
                      <a:gd name="connsiteX7" fmla="*/ 0 w 1554480"/>
                      <a:gd name="connsiteY7" fmla="*/ 13716 h 13716"/>
                      <a:gd name="connsiteX8" fmla="*/ 0 w 1554480"/>
                      <a:gd name="connsiteY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4480" h="13716" fill="none" extrusionOk="0">
                        <a:moveTo>
                          <a:pt x="0" y="0"/>
                        </a:moveTo>
                        <a:cubicBezTo>
                          <a:pt x="114141" y="-19864"/>
                          <a:pt x="345055" y="-1657"/>
                          <a:pt x="549250" y="0"/>
                        </a:cubicBezTo>
                        <a:cubicBezTo>
                          <a:pt x="753445" y="1657"/>
                          <a:pt x="862292" y="-5674"/>
                          <a:pt x="1082954" y="0"/>
                        </a:cubicBezTo>
                        <a:cubicBezTo>
                          <a:pt x="1303616" y="5674"/>
                          <a:pt x="1363530" y="4537"/>
                          <a:pt x="1554480" y="0"/>
                        </a:cubicBezTo>
                        <a:cubicBezTo>
                          <a:pt x="1553820" y="4959"/>
                          <a:pt x="1554594" y="10798"/>
                          <a:pt x="1554480" y="13716"/>
                        </a:cubicBezTo>
                        <a:cubicBezTo>
                          <a:pt x="1338847" y="1555"/>
                          <a:pt x="1215066" y="33279"/>
                          <a:pt x="1067410" y="13716"/>
                        </a:cubicBezTo>
                        <a:cubicBezTo>
                          <a:pt x="919754" y="-5847"/>
                          <a:pt x="800465" y="-1492"/>
                          <a:pt x="549250" y="13716"/>
                        </a:cubicBezTo>
                        <a:cubicBezTo>
                          <a:pt x="298035" y="28924"/>
                          <a:pt x="158868" y="18197"/>
                          <a:pt x="0" y="13716"/>
                        </a:cubicBezTo>
                        <a:cubicBezTo>
                          <a:pt x="488" y="8630"/>
                          <a:pt x="480" y="6612"/>
                          <a:pt x="0" y="0"/>
                        </a:cubicBezTo>
                        <a:close/>
                      </a:path>
                      <a:path w="1554480" h="13716" stroke="0" extrusionOk="0">
                        <a:moveTo>
                          <a:pt x="0" y="0"/>
                        </a:moveTo>
                        <a:cubicBezTo>
                          <a:pt x="249941" y="-58"/>
                          <a:pt x="367334" y="23448"/>
                          <a:pt x="502615" y="0"/>
                        </a:cubicBezTo>
                        <a:cubicBezTo>
                          <a:pt x="637897" y="-23448"/>
                          <a:pt x="813653" y="-20418"/>
                          <a:pt x="974141" y="0"/>
                        </a:cubicBezTo>
                        <a:cubicBezTo>
                          <a:pt x="1134629" y="20418"/>
                          <a:pt x="1268772" y="6288"/>
                          <a:pt x="1554480" y="0"/>
                        </a:cubicBezTo>
                        <a:cubicBezTo>
                          <a:pt x="1554232" y="4157"/>
                          <a:pt x="1554673" y="7559"/>
                          <a:pt x="1554480" y="13716"/>
                        </a:cubicBezTo>
                        <a:cubicBezTo>
                          <a:pt x="1336087" y="7600"/>
                          <a:pt x="1310024" y="15187"/>
                          <a:pt x="1067410" y="13716"/>
                        </a:cubicBezTo>
                        <a:cubicBezTo>
                          <a:pt x="824796" y="12246"/>
                          <a:pt x="787902" y="30075"/>
                          <a:pt x="518160" y="13716"/>
                        </a:cubicBezTo>
                        <a:cubicBezTo>
                          <a:pt x="248418" y="-2643"/>
                          <a:pt x="133160" y="4633"/>
                          <a:pt x="0" y="13716"/>
                        </a:cubicBezTo>
                        <a:cubicBezTo>
                          <a:pt x="43" y="9160"/>
                          <a:pt x="-111" y="4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5846" y="630936"/>
            <a:ext cx="5305807" cy="1463040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Not much different.</a:t>
            </a:r>
          </a:p>
          <a:p>
            <a:r>
              <a:rPr lang="en-US" sz="1900">
                <a:solidFill>
                  <a:srgbClr val="FFFFFF"/>
                </a:solidFill>
              </a:rPr>
              <a:t>Need to indicate the index and its range, though</a:t>
            </a:r>
          </a:p>
          <a:p>
            <a:endParaRPr lang="en-US" sz="1900">
              <a:solidFill>
                <a:srgbClr val="FFFFFF"/>
              </a:solidFill>
            </a:endParaRPr>
          </a:p>
        </p:txBody>
      </p:sp>
      <p:pic>
        <p:nvPicPr>
          <p:cNvPr id="8" name="Picture 7" descr="Screen Shot 2018-04-02 at 3.09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7" y="2971800"/>
            <a:ext cx="8025462" cy="32784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A7CAE-82A9-9D41-A01F-86C1DE179E35}" type="datetime2">
              <a:rPr lang="en-US" smtClean="0"/>
              <a:pPr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4300"/>
              <a:t>Other flow control</a:t>
            </a:r>
            <a:br>
              <a:rPr lang="en-US" sz="4300"/>
            </a:br>
            <a:endParaRPr lang="en-US" sz="43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  <a:gd name="connsiteX0" fmla="*/ 0 w 2606040"/>
              <a:gd name="connsiteY0" fmla="*/ 0 h 18288"/>
              <a:gd name="connsiteX1" fmla="*/ 599389 w 2606040"/>
              <a:gd name="connsiteY1" fmla="*/ 0 h 18288"/>
              <a:gd name="connsiteX2" fmla="*/ 1303020 w 2606040"/>
              <a:gd name="connsiteY2" fmla="*/ 0 h 18288"/>
              <a:gd name="connsiteX3" fmla="*/ 1876349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80590 w 2606040"/>
              <a:gd name="connsiteY6" fmla="*/ 18288 h 18288"/>
              <a:gd name="connsiteX7" fmla="*/ 1276960 w 2606040"/>
              <a:gd name="connsiteY7" fmla="*/ 18288 h 18288"/>
              <a:gd name="connsiteX8" fmla="*/ 65151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11079" y="-22080"/>
                  <a:pt x="479378" y="-26537"/>
                  <a:pt x="625450" y="0"/>
                </a:cubicBezTo>
                <a:cubicBezTo>
                  <a:pt x="925937" y="-4758"/>
                  <a:pt x="973176" y="15739"/>
                  <a:pt x="1224839" y="0"/>
                </a:cubicBezTo>
                <a:cubicBezTo>
                  <a:pt x="1479663" y="-11328"/>
                  <a:pt x="1566636" y="18697"/>
                  <a:pt x="1824228" y="0"/>
                </a:cubicBezTo>
                <a:cubicBezTo>
                  <a:pt x="2086799" y="-72665"/>
                  <a:pt x="2306223" y="-891"/>
                  <a:pt x="2606040" y="0"/>
                </a:cubicBezTo>
                <a:cubicBezTo>
                  <a:pt x="2606645" y="4461"/>
                  <a:pt x="2607031" y="13181"/>
                  <a:pt x="2606040" y="18288"/>
                </a:cubicBezTo>
                <a:cubicBezTo>
                  <a:pt x="2260204" y="29342"/>
                  <a:pt x="2175708" y="5614"/>
                  <a:pt x="1902409" y="18288"/>
                </a:cubicBezTo>
                <a:cubicBezTo>
                  <a:pt x="1638502" y="41064"/>
                  <a:pt x="1460923" y="-16269"/>
                  <a:pt x="1276960" y="18288"/>
                </a:cubicBezTo>
                <a:cubicBezTo>
                  <a:pt x="1057717" y="14361"/>
                  <a:pt x="867956" y="2320"/>
                  <a:pt x="677570" y="18288"/>
                </a:cubicBezTo>
                <a:cubicBezTo>
                  <a:pt x="457951" y="33373"/>
                  <a:pt x="189752" y="55388"/>
                  <a:pt x="0" y="18288"/>
                </a:cubicBezTo>
                <a:cubicBezTo>
                  <a:pt x="1586" y="13022"/>
                  <a:pt x="-95" y="4569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72759" y="3236"/>
                  <a:pt x="361166" y="-13413"/>
                  <a:pt x="599389" y="0"/>
                </a:cubicBezTo>
                <a:cubicBezTo>
                  <a:pt x="841226" y="37042"/>
                  <a:pt x="968991" y="14587"/>
                  <a:pt x="1303020" y="0"/>
                </a:cubicBezTo>
                <a:cubicBezTo>
                  <a:pt x="1643101" y="-7120"/>
                  <a:pt x="1717813" y="7213"/>
                  <a:pt x="1876349" y="0"/>
                </a:cubicBezTo>
                <a:cubicBezTo>
                  <a:pt x="2036762" y="-14138"/>
                  <a:pt x="2426397" y="-4451"/>
                  <a:pt x="2606040" y="0"/>
                </a:cubicBezTo>
                <a:cubicBezTo>
                  <a:pt x="2606314" y="8448"/>
                  <a:pt x="2606550" y="14527"/>
                  <a:pt x="2606040" y="18288"/>
                </a:cubicBezTo>
                <a:cubicBezTo>
                  <a:pt x="2344840" y="2643"/>
                  <a:pt x="2192043" y="7399"/>
                  <a:pt x="1980590" y="18288"/>
                </a:cubicBezTo>
                <a:cubicBezTo>
                  <a:pt x="1783984" y="-9745"/>
                  <a:pt x="1487673" y="45908"/>
                  <a:pt x="1276960" y="18288"/>
                </a:cubicBezTo>
                <a:cubicBezTo>
                  <a:pt x="1088134" y="-41257"/>
                  <a:pt x="877974" y="49968"/>
                  <a:pt x="651510" y="18288"/>
                </a:cubicBezTo>
                <a:cubicBezTo>
                  <a:pt x="430798" y="-27764"/>
                  <a:pt x="132889" y="-33467"/>
                  <a:pt x="0" y="18288"/>
                </a:cubicBezTo>
                <a:cubicBezTo>
                  <a:pt x="212" y="10845"/>
                  <a:pt x="-833" y="6193"/>
                  <a:pt x="0" y="0"/>
                </a:cubicBezTo>
                <a:close/>
              </a:path>
              <a:path w="2606040" h="18288" fill="none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27712" y="6878"/>
                  <a:pt x="971143" y="7084"/>
                  <a:pt x="1224839" y="0"/>
                </a:cubicBezTo>
                <a:cubicBezTo>
                  <a:pt x="1477775" y="-16815"/>
                  <a:pt x="1569904" y="19146"/>
                  <a:pt x="1824228" y="0"/>
                </a:cubicBezTo>
                <a:cubicBezTo>
                  <a:pt x="2055206" y="24867"/>
                  <a:pt x="2317192" y="-62872"/>
                  <a:pt x="2606040" y="0"/>
                </a:cubicBezTo>
                <a:cubicBezTo>
                  <a:pt x="2606166" y="3680"/>
                  <a:pt x="2606905" y="11461"/>
                  <a:pt x="2606040" y="18288"/>
                </a:cubicBezTo>
                <a:cubicBezTo>
                  <a:pt x="2234648" y="26976"/>
                  <a:pt x="2180202" y="-10361"/>
                  <a:pt x="1902409" y="18288"/>
                </a:cubicBezTo>
                <a:cubicBezTo>
                  <a:pt x="1635562" y="47194"/>
                  <a:pt x="1477339" y="4794"/>
                  <a:pt x="1276960" y="18288"/>
                </a:cubicBezTo>
                <a:cubicBezTo>
                  <a:pt x="1058094" y="66922"/>
                  <a:pt x="904206" y="-20636"/>
                  <a:pt x="677570" y="18288"/>
                </a:cubicBezTo>
                <a:cubicBezTo>
                  <a:pt x="485746" y="14713"/>
                  <a:pt x="195925" y="33005"/>
                  <a:pt x="0" y="18288"/>
                </a:cubicBezTo>
                <a:cubicBezTo>
                  <a:pt x="1168" y="12774"/>
                  <a:pt x="-229" y="374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606040"/>
                      <a:gd name="connsiteY0" fmla="*/ 0 h 18288"/>
                      <a:gd name="connsiteX1" fmla="*/ 625450 w 2606040"/>
                      <a:gd name="connsiteY1" fmla="*/ 0 h 18288"/>
                      <a:gd name="connsiteX2" fmla="*/ 1224839 w 2606040"/>
                      <a:gd name="connsiteY2" fmla="*/ 0 h 18288"/>
                      <a:gd name="connsiteX3" fmla="*/ 1824228 w 2606040"/>
                      <a:gd name="connsiteY3" fmla="*/ 0 h 18288"/>
                      <a:gd name="connsiteX4" fmla="*/ 2606040 w 2606040"/>
                      <a:gd name="connsiteY4" fmla="*/ 0 h 18288"/>
                      <a:gd name="connsiteX5" fmla="*/ 2606040 w 2606040"/>
                      <a:gd name="connsiteY5" fmla="*/ 18288 h 18288"/>
                      <a:gd name="connsiteX6" fmla="*/ 1902409 w 2606040"/>
                      <a:gd name="connsiteY6" fmla="*/ 18288 h 18288"/>
                      <a:gd name="connsiteX7" fmla="*/ 1276960 w 2606040"/>
                      <a:gd name="connsiteY7" fmla="*/ 18288 h 18288"/>
                      <a:gd name="connsiteX8" fmla="*/ 677570 w 2606040"/>
                      <a:gd name="connsiteY8" fmla="*/ 18288 h 18288"/>
                      <a:gd name="connsiteX9" fmla="*/ 0 w 2606040"/>
                      <a:gd name="connsiteY9" fmla="*/ 18288 h 18288"/>
                      <a:gd name="connsiteX10" fmla="*/ 0 w 2606040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8288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462" y="4771"/>
                          <a:pt x="2606793" y="12323"/>
                          <a:pt x="2606040" y="18288"/>
                        </a:cubicBezTo>
                        <a:cubicBezTo>
                          <a:pt x="2256758" y="31410"/>
                          <a:pt x="2173673" y="-12878"/>
                          <a:pt x="1902409" y="18288"/>
                        </a:cubicBezTo>
                        <a:cubicBezTo>
                          <a:pt x="1631145" y="49454"/>
                          <a:pt x="1461378" y="5466"/>
                          <a:pt x="1276960" y="18288"/>
                        </a:cubicBezTo>
                        <a:cubicBezTo>
                          <a:pt x="1092542" y="31110"/>
                          <a:pt x="890442" y="13213"/>
                          <a:pt x="677570" y="18288"/>
                        </a:cubicBezTo>
                        <a:cubicBezTo>
                          <a:pt x="464698" y="23364"/>
                          <a:pt x="187648" y="35837"/>
                          <a:pt x="0" y="18288"/>
                        </a:cubicBezTo>
                        <a:cubicBezTo>
                          <a:pt x="841" y="12879"/>
                          <a:pt x="-726" y="3977"/>
                          <a:pt x="0" y="0"/>
                        </a:cubicBezTo>
                        <a:close/>
                      </a:path>
                      <a:path w="2606040" h="18288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5426" y="8857"/>
                          <a:pt x="2606544" y="13619"/>
                          <a:pt x="2606040" y="18288"/>
                        </a:cubicBezTo>
                        <a:cubicBezTo>
                          <a:pt x="2393024" y="2241"/>
                          <a:pt x="2191161" y="39259"/>
                          <a:pt x="1980590" y="18288"/>
                        </a:cubicBezTo>
                        <a:cubicBezTo>
                          <a:pt x="1770019" y="-2683"/>
                          <a:pt x="1476440" y="36114"/>
                          <a:pt x="1276960" y="18288"/>
                        </a:cubicBezTo>
                        <a:cubicBezTo>
                          <a:pt x="1077480" y="463"/>
                          <a:pt x="880988" y="42125"/>
                          <a:pt x="651510" y="18288"/>
                        </a:cubicBezTo>
                        <a:cubicBezTo>
                          <a:pt x="422032" y="-5549"/>
                          <a:pt x="130744" y="-1947"/>
                          <a:pt x="0" y="18288"/>
                        </a:cubicBezTo>
                        <a:cubicBezTo>
                          <a:pt x="-487" y="10816"/>
                          <a:pt x="-839" y="6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/>
              <a:t>R has a </a:t>
            </a:r>
            <a:r>
              <a:rPr lang="en-US" sz="1500" i="1" dirty="0"/>
              <a:t>while</a:t>
            </a:r>
            <a:r>
              <a:rPr lang="en-US" sz="1500" dirty="0"/>
              <a:t> function as well as a for function. This allows iterations of flexible length.</a:t>
            </a:r>
          </a:p>
          <a:p>
            <a:endParaRPr lang="en-US" sz="1500" dirty="0"/>
          </a:p>
          <a:p>
            <a:r>
              <a:rPr lang="en-US" sz="1500" dirty="0"/>
              <a:t>while(expression) </a:t>
            </a:r>
          </a:p>
          <a:p>
            <a:pPr marL="384048" lvl="1" indent="0">
              <a:buNone/>
            </a:pPr>
            <a:r>
              <a:rPr lang="en-US" sz="1500" dirty="0"/>
              <a:t>	{</a:t>
            </a:r>
          </a:p>
          <a:p>
            <a:pPr marL="18288" indent="0">
              <a:buNone/>
            </a:pPr>
            <a:r>
              <a:rPr lang="en-US" sz="1500" dirty="0"/>
              <a:t>	 code block</a:t>
            </a:r>
          </a:p>
          <a:p>
            <a:pPr marL="18288" indent="0">
              <a:buNone/>
            </a:pPr>
            <a:r>
              <a:rPr lang="en-US" sz="1500" dirty="0"/>
              <a:t>	}</a:t>
            </a:r>
          </a:p>
          <a:p>
            <a:endParaRPr lang="en-US" sz="1500" dirty="0"/>
          </a:p>
          <a:p>
            <a:r>
              <a:rPr lang="en-US" sz="1500" dirty="0"/>
              <a:t>should be read as</a:t>
            </a:r>
          </a:p>
          <a:p>
            <a:endParaRPr lang="en-US" sz="1500" dirty="0"/>
          </a:p>
          <a:p>
            <a:pPr lvl="1"/>
            <a:r>
              <a:rPr lang="en-US" sz="1500" dirty="0"/>
              <a:t>while the expression is true, iteratively execute the code block and re-evaluate the expression based on the result.</a:t>
            </a:r>
          </a:p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A7CAE-82A9-9D41-A01F-86C1DE179E35}" type="datetime2">
              <a:rPr lang="en-US" smtClean="0"/>
              <a:pPr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pic>
        <p:nvPicPr>
          <p:cNvPr id="7" name="Picture 6" descr="Blue digital binary data on a screen">
            <a:extLst>
              <a:ext uri="{FF2B5EF4-FFF2-40B4-BE49-F238E27FC236}">
                <a16:creationId xmlns:a16="http://schemas.microsoft.com/office/drawing/2014/main" id="{EEF84996-8487-18BA-DF6D-8F9AF39D7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05" r="24080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29550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19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Installation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R </a:t>
            </a:r>
          </a:p>
          <a:p>
            <a:pPr lvl="1"/>
            <a:r>
              <a:rPr lang="en-US" sz="1700">
                <a:hlinkClick r:id="rId2"/>
              </a:rPr>
              <a:t>https://cran.rstudio.com/</a:t>
            </a:r>
            <a:endParaRPr lang="en-US" sz="1700"/>
          </a:p>
          <a:p>
            <a:pPr lvl="1"/>
            <a:r>
              <a:rPr lang="en-US" sz="1700"/>
              <a:t>Have your R installed first, then Rstudio will ask you about R</a:t>
            </a:r>
          </a:p>
          <a:p>
            <a:r>
              <a:rPr lang="en-US" sz="1700"/>
              <a:t>Rstudio—Nice IDE</a:t>
            </a:r>
          </a:p>
          <a:p>
            <a:pPr lvl="1"/>
            <a:r>
              <a:rPr lang="en-US" sz="1700">
                <a:hlinkClick r:id="rId3"/>
              </a:rPr>
              <a:t>https://posit.co/download/rstudio-desktop/</a:t>
            </a:r>
            <a:endParaRPr lang="en-US" sz="1700"/>
          </a:p>
          <a:p>
            <a:pPr lvl="1"/>
            <a:r>
              <a:rPr lang="en-US" sz="1700"/>
              <a:t>This page has the links for R and Rstudio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351" y="6356350"/>
            <a:ext cx="21146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394F2F-4863-6744-96EE-33B4B107583D}" type="datetime2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Sunday, January 14, 2024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82753-BF33-B842-D2AF-63E7D20CBE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11" r="34447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4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000"/>
              <a:t>Conditional execution in R</a:t>
            </a:r>
            <a:br>
              <a:rPr lang="en-US" sz="4000"/>
            </a:br>
            <a:endParaRPr lang="en-US" sz="4000"/>
          </a:p>
        </p:txBody>
      </p:sp>
      <p:pic>
        <p:nvPicPr>
          <p:cNvPr id="7" name="Picture 6" descr="Padlock on computer motherboard">
            <a:extLst>
              <a:ext uri="{FF2B5EF4-FFF2-40B4-BE49-F238E27FC236}">
                <a16:creationId xmlns:a16="http://schemas.microsoft.com/office/drawing/2014/main" id="{CD62A760-ADE4-F020-AEFC-F35C7CC0A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24" r="44678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  <a:gd name="connsiteX0" fmla="*/ 0 w 3182692"/>
              <a:gd name="connsiteY0" fmla="*/ 0 h 18288"/>
              <a:gd name="connsiteX1" fmla="*/ 572885 w 3182692"/>
              <a:gd name="connsiteY1" fmla="*/ 0 h 18288"/>
              <a:gd name="connsiteX2" fmla="*/ 1113942 w 3182692"/>
              <a:gd name="connsiteY2" fmla="*/ 0 h 18288"/>
              <a:gd name="connsiteX3" fmla="*/ 1686827 w 3182692"/>
              <a:gd name="connsiteY3" fmla="*/ 0 h 18288"/>
              <a:gd name="connsiteX4" fmla="*/ 2323365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04711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58" y="4844"/>
                  <a:pt x="3182282" y="11009"/>
                  <a:pt x="3182692" y="18288"/>
                </a:cubicBezTo>
                <a:cubicBezTo>
                  <a:pt x="2944477" y="15825"/>
                  <a:pt x="2868931" y="12370"/>
                  <a:pt x="2609807" y="18288"/>
                </a:cubicBezTo>
                <a:cubicBezTo>
                  <a:pt x="2341556" y="6193"/>
                  <a:pt x="2324113" y="22706"/>
                  <a:pt x="2068750" y="18288"/>
                </a:cubicBezTo>
                <a:cubicBezTo>
                  <a:pt x="1817163" y="7852"/>
                  <a:pt x="1716254" y="25979"/>
                  <a:pt x="1432211" y="18288"/>
                </a:cubicBezTo>
                <a:cubicBezTo>
                  <a:pt x="1164747" y="-28137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2167" y="5049"/>
                  <a:pt x="3182885" y="12044"/>
                  <a:pt x="3182692" y="18288"/>
                </a:cubicBezTo>
                <a:cubicBezTo>
                  <a:pt x="3012563" y="-37820"/>
                  <a:pt x="2765409" y="35618"/>
                  <a:pt x="2546154" y="18288"/>
                </a:cubicBezTo>
                <a:cubicBezTo>
                  <a:pt x="2333381" y="13914"/>
                  <a:pt x="2154438" y="9838"/>
                  <a:pt x="1845961" y="18288"/>
                </a:cubicBezTo>
                <a:cubicBezTo>
                  <a:pt x="1531509" y="33812"/>
                  <a:pt x="1456631" y="-6606"/>
                  <a:pt x="1304904" y="18288"/>
                </a:cubicBezTo>
                <a:cubicBezTo>
                  <a:pt x="1168344" y="36351"/>
                  <a:pt x="928499" y="15047"/>
                  <a:pt x="604711" y="18288"/>
                </a:cubicBezTo>
                <a:cubicBezTo>
                  <a:pt x="285438" y="38007"/>
                  <a:pt x="116029" y="-2220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3006" y="4158"/>
                  <a:pt x="3181713" y="12539"/>
                  <a:pt x="3182692" y="18288"/>
                </a:cubicBezTo>
                <a:cubicBezTo>
                  <a:pt x="2959845" y="25574"/>
                  <a:pt x="2868929" y="24980"/>
                  <a:pt x="2609807" y="18288"/>
                </a:cubicBezTo>
                <a:cubicBezTo>
                  <a:pt x="2341405" y="5992"/>
                  <a:pt x="2328488" y="20436"/>
                  <a:pt x="2068750" y="18288"/>
                </a:cubicBezTo>
                <a:cubicBezTo>
                  <a:pt x="1816113" y="2395"/>
                  <a:pt x="1699345" y="36855"/>
                  <a:pt x="1432211" y="18288"/>
                </a:cubicBezTo>
                <a:cubicBezTo>
                  <a:pt x="1148381" y="-28184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36538 w 3182692"/>
                      <a:gd name="connsiteY1" fmla="*/ 0 h 18288"/>
                      <a:gd name="connsiteX2" fmla="*/ 1273077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482500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609807 w 3182692"/>
                      <a:gd name="connsiteY7" fmla="*/ 18288 h 18288"/>
                      <a:gd name="connsiteX8" fmla="*/ 2068750 w 3182692"/>
                      <a:gd name="connsiteY8" fmla="*/ 18288 h 18288"/>
                      <a:gd name="connsiteX9" fmla="*/ 1432211 w 3182692"/>
                      <a:gd name="connsiteY9" fmla="*/ 18288 h 18288"/>
                      <a:gd name="connsiteX10" fmla="*/ 859327 w 3182692"/>
                      <a:gd name="connsiteY10" fmla="*/ 18288 h 18288"/>
                      <a:gd name="connsiteX11" fmla="*/ 0 w 3182692"/>
                      <a:gd name="connsiteY11" fmla="*/ 18288 h 18288"/>
                      <a:gd name="connsiteX12" fmla="*/ 0 w 3182692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07727" y="-28"/>
                          <a:pt x="1273077" y="0"/>
                        </a:cubicBezTo>
                        <a:cubicBezTo>
                          <a:pt x="1538427" y="28"/>
                          <a:pt x="1698640" y="-12775"/>
                          <a:pt x="1909615" y="0"/>
                        </a:cubicBezTo>
                        <a:cubicBezTo>
                          <a:pt x="2120590" y="12775"/>
                          <a:pt x="2210293" y="-21823"/>
                          <a:pt x="2482500" y="0"/>
                        </a:cubicBezTo>
                        <a:cubicBezTo>
                          <a:pt x="2754708" y="21823"/>
                          <a:pt x="3004133" y="-28750"/>
                          <a:pt x="3182692" y="0"/>
                        </a:cubicBezTo>
                        <a:cubicBezTo>
                          <a:pt x="3183134" y="4516"/>
                          <a:pt x="3181865" y="12266"/>
                          <a:pt x="3182692" y="18288"/>
                        </a:cubicBezTo>
                        <a:cubicBezTo>
                          <a:pt x="2947402" y="22440"/>
                          <a:pt x="2876226" y="27191"/>
                          <a:pt x="2609807" y="18288"/>
                        </a:cubicBezTo>
                        <a:cubicBezTo>
                          <a:pt x="2343389" y="9385"/>
                          <a:pt x="2326689" y="25579"/>
                          <a:pt x="2068750" y="18288"/>
                        </a:cubicBezTo>
                        <a:cubicBezTo>
                          <a:pt x="1810811" y="10997"/>
                          <a:pt x="1713836" y="48219"/>
                          <a:pt x="1432211" y="18288"/>
                        </a:cubicBezTo>
                        <a:cubicBezTo>
                          <a:pt x="1150586" y="-11643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43108" y="-22426"/>
                          <a:pt x="387854" y="22949"/>
                          <a:pt x="572885" y="0"/>
                        </a:cubicBezTo>
                        <a:cubicBezTo>
                          <a:pt x="757916" y="-22949"/>
                          <a:pt x="923707" y="6797"/>
                          <a:pt x="1113942" y="0"/>
                        </a:cubicBezTo>
                        <a:cubicBezTo>
                          <a:pt x="1304177" y="-6797"/>
                          <a:pt x="1495991" y="20627"/>
                          <a:pt x="1686827" y="0"/>
                        </a:cubicBezTo>
                        <a:cubicBezTo>
                          <a:pt x="1877663" y="-20627"/>
                          <a:pt x="2170182" y="-20672"/>
                          <a:pt x="2323365" y="0"/>
                        </a:cubicBezTo>
                        <a:cubicBezTo>
                          <a:pt x="2476548" y="20672"/>
                          <a:pt x="2919164" y="6097"/>
                          <a:pt x="3182692" y="0"/>
                        </a:cubicBezTo>
                        <a:cubicBezTo>
                          <a:pt x="3183269" y="4624"/>
                          <a:pt x="3183511" y="11191"/>
                          <a:pt x="3182692" y="18288"/>
                        </a:cubicBezTo>
                        <a:cubicBezTo>
                          <a:pt x="3026065" y="-10849"/>
                          <a:pt x="2775006" y="23067"/>
                          <a:pt x="2546154" y="18288"/>
                        </a:cubicBezTo>
                        <a:cubicBezTo>
                          <a:pt x="2317302" y="13509"/>
                          <a:pt x="2168173" y="-8513"/>
                          <a:pt x="1845961" y="18288"/>
                        </a:cubicBezTo>
                        <a:cubicBezTo>
                          <a:pt x="1523749" y="45089"/>
                          <a:pt x="1450078" y="-844"/>
                          <a:pt x="1304904" y="18288"/>
                        </a:cubicBezTo>
                        <a:cubicBezTo>
                          <a:pt x="1159730" y="37420"/>
                          <a:pt x="942635" y="-10021"/>
                          <a:pt x="604711" y="18288"/>
                        </a:cubicBezTo>
                        <a:cubicBezTo>
                          <a:pt x="266787" y="46597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000"/>
              <a:t>The syntax of the if function in R is</a:t>
            </a:r>
          </a:p>
          <a:p>
            <a:endParaRPr lang="en-US" sz="1000"/>
          </a:p>
          <a:p>
            <a:r>
              <a:rPr lang="en-US" sz="1000"/>
              <a:t>if(expression) { code block}</a:t>
            </a:r>
          </a:p>
          <a:p>
            <a:endParaRPr lang="en-US" sz="1000"/>
          </a:p>
          <a:p>
            <a:r>
              <a:rPr lang="en-US" sz="1000"/>
              <a:t>which is executed as “if the expression is TRUE, execute the code block, otherwise skip it”.</a:t>
            </a:r>
          </a:p>
          <a:p>
            <a:endParaRPr lang="en-US" sz="1000"/>
          </a:p>
          <a:p>
            <a:r>
              <a:rPr lang="en-US" sz="1000"/>
              <a:t>This is handy when the code block can only be executed when some condition holds.</a:t>
            </a:r>
          </a:p>
          <a:p>
            <a:endParaRPr lang="en-US" sz="1000"/>
          </a:p>
          <a:p>
            <a:r>
              <a:rPr lang="en-US" sz="1000"/>
              <a:t>There is also an if else combination.</a:t>
            </a:r>
          </a:p>
          <a:p>
            <a:endParaRPr lang="en-US" sz="1000"/>
          </a:p>
          <a:p>
            <a:r>
              <a:rPr lang="en-US" sz="1000"/>
              <a:t>if(expression) { code block}</a:t>
            </a:r>
          </a:p>
          <a:p>
            <a:r>
              <a:rPr lang="en-US" sz="1000"/>
              <a:t>else {other code block}</a:t>
            </a:r>
          </a:p>
          <a:p>
            <a:endParaRPr lang="en-US" sz="1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A7CAE-82A9-9D41-A01F-86C1DE179E35}" type="datetime2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Sunday, January 14, 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39733" y="6356350"/>
            <a:ext cx="9756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9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30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A7CAE-82A9-9D41-A01F-86C1DE179E35}" type="datetime2">
              <a:rPr lang="en-US" smtClean="0"/>
              <a:pPr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EC5AE3A9-4D92-CE40-7B22-1C2AE9439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623357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47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30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A7CAE-82A9-9D41-A01F-86C1DE179E35}" type="datetime2">
              <a:rPr lang="en-US" smtClean="0"/>
              <a:pPr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17" name="Content Placeholder 1">
            <a:extLst>
              <a:ext uri="{FF2B5EF4-FFF2-40B4-BE49-F238E27FC236}">
                <a16:creationId xmlns:a16="http://schemas.microsoft.com/office/drawing/2014/main" id="{C195F9CA-3512-CB34-992A-4534EECFF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233988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7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333297"/>
            <a:ext cx="3464715" cy="3843666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1700"/>
              <a:t>myfun &lt;- function (a, b, c)</a:t>
            </a:r>
          </a:p>
          <a:p>
            <a:pPr marL="18288" indent="0">
              <a:buNone/>
            </a:pPr>
            <a:r>
              <a:rPr lang="en-US" sz="1700"/>
              <a:t>{</a:t>
            </a:r>
          </a:p>
          <a:p>
            <a:pPr marL="18288" indent="0">
              <a:buNone/>
            </a:pPr>
            <a:r>
              <a:rPr lang="en-US" sz="1700"/>
              <a:t>  do something ….</a:t>
            </a:r>
          </a:p>
          <a:p>
            <a:pPr marL="18288" indent="0">
              <a:buNone/>
            </a:pPr>
            <a:r>
              <a:rPr lang="en-US" sz="1700"/>
              <a:t>  do another thing …</a:t>
            </a:r>
          </a:p>
          <a:p>
            <a:pPr marL="18288" indent="0">
              <a:buNone/>
            </a:pPr>
            <a:r>
              <a:rPr lang="en-US" sz="1700"/>
              <a:t>  output #this line will be without &lt;- or =</a:t>
            </a:r>
          </a:p>
          <a:p>
            <a:pPr marL="18288" indent="0">
              <a:buNone/>
            </a:pPr>
            <a:r>
              <a:rPr lang="en-US" sz="170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1943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A7CAE-82A9-9D41-A01F-86C1DE179E35}" type="datetime2">
              <a:rPr lang="en-US" smtClean="0"/>
              <a:pPr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pic>
        <p:nvPicPr>
          <p:cNvPr id="7" name="Picture 6" descr="Formulae written on a blackboard">
            <a:extLst>
              <a:ext uri="{FF2B5EF4-FFF2-40B4-BE49-F238E27FC236}">
                <a16:creationId xmlns:a16="http://schemas.microsoft.com/office/drawing/2014/main" id="{FECD2D16-D7EE-334F-345B-E10161F80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7" r="30135" b="-1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26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en-US" dirty="0"/>
              <a:t>Function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333297"/>
            <a:ext cx="3464715" cy="3843666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1700"/>
              <a:t>mymean &lt;-function (x,y)</a:t>
            </a:r>
          </a:p>
          <a:p>
            <a:pPr marL="18288" indent="0">
              <a:buNone/>
            </a:pPr>
            <a:r>
              <a:rPr lang="en-US" sz="1700"/>
              <a:t>{</a:t>
            </a:r>
          </a:p>
          <a:p>
            <a:pPr marL="18288" indent="0">
              <a:buNone/>
            </a:pPr>
            <a:r>
              <a:rPr lang="en-US" sz="1700"/>
              <a:t>   output = (x+y)/2</a:t>
            </a:r>
          </a:p>
          <a:p>
            <a:pPr marL="18288" indent="0">
              <a:buNone/>
            </a:pPr>
            <a:r>
              <a:rPr lang="en-US" sz="1700"/>
              <a:t>   output</a:t>
            </a:r>
          </a:p>
          <a:p>
            <a:pPr marL="18288" indent="0">
              <a:buNone/>
            </a:pPr>
            <a:r>
              <a:rPr lang="en-US" sz="170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1943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A7CAE-82A9-9D41-A01F-86C1DE179E35}" type="datetime2">
              <a:rPr lang="en-US" smtClean="0"/>
              <a:pPr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0FE40-9337-3585-8D65-3828EAAC4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57" r="39063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50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4700"/>
              <a:t>Default arguments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  <a:gd name="connsiteX0" fmla="*/ 0 w 2606040"/>
              <a:gd name="connsiteY0" fmla="*/ 0 h 18288"/>
              <a:gd name="connsiteX1" fmla="*/ 599389 w 2606040"/>
              <a:gd name="connsiteY1" fmla="*/ 0 h 18288"/>
              <a:gd name="connsiteX2" fmla="*/ 1303020 w 2606040"/>
              <a:gd name="connsiteY2" fmla="*/ 0 h 18288"/>
              <a:gd name="connsiteX3" fmla="*/ 1876349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80590 w 2606040"/>
              <a:gd name="connsiteY6" fmla="*/ 18288 h 18288"/>
              <a:gd name="connsiteX7" fmla="*/ 1276960 w 2606040"/>
              <a:gd name="connsiteY7" fmla="*/ 18288 h 18288"/>
              <a:gd name="connsiteX8" fmla="*/ 65151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11079" y="-22080"/>
                  <a:pt x="479378" y="-26537"/>
                  <a:pt x="625450" y="0"/>
                </a:cubicBezTo>
                <a:cubicBezTo>
                  <a:pt x="925937" y="-4758"/>
                  <a:pt x="973176" y="15739"/>
                  <a:pt x="1224839" y="0"/>
                </a:cubicBezTo>
                <a:cubicBezTo>
                  <a:pt x="1479663" y="-11328"/>
                  <a:pt x="1566636" y="18697"/>
                  <a:pt x="1824228" y="0"/>
                </a:cubicBezTo>
                <a:cubicBezTo>
                  <a:pt x="2086799" y="-72665"/>
                  <a:pt x="2306223" y="-891"/>
                  <a:pt x="2606040" y="0"/>
                </a:cubicBezTo>
                <a:cubicBezTo>
                  <a:pt x="2606645" y="4461"/>
                  <a:pt x="2607031" y="13181"/>
                  <a:pt x="2606040" y="18288"/>
                </a:cubicBezTo>
                <a:cubicBezTo>
                  <a:pt x="2260204" y="29342"/>
                  <a:pt x="2175708" y="5614"/>
                  <a:pt x="1902409" y="18288"/>
                </a:cubicBezTo>
                <a:cubicBezTo>
                  <a:pt x="1638502" y="41064"/>
                  <a:pt x="1460923" y="-16269"/>
                  <a:pt x="1276960" y="18288"/>
                </a:cubicBezTo>
                <a:cubicBezTo>
                  <a:pt x="1057717" y="14361"/>
                  <a:pt x="867956" y="2320"/>
                  <a:pt x="677570" y="18288"/>
                </a:cubicBezTo>
                <a:cubicBezTo>
                  <a:pt x="457951" y="33373"/>
                  <a:pt x="189752" y="55388"/>
                  <a:pt x="0" y="18288"/>
                </a:cubicBezTo>
                <a:cubicBezTo>
                  <a:pt x="1586" y="13022"/>
                  <a:pt x="-95" y="4569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72759" y="3236"/>
                  <a:pt x="361166" y="-13413"/>
                  <a:pt x="599389" y="0"/>
                </a:cubicBezTo>
                <a:cubicBezTo>
                  <a:pt x="841226" y="37042"/>
                  <a:pt x="968991" y="14587"/>
                  <a:pt x="1303020" y="0"/>
                </a:cubicBezTo>
                <a:cubicBezTo>
                  <a:pt x="1643101" y="-7120"/>
                  <a:pt x="1717813" y="7213"/>
                  <a:pt x="1876349" y="0"/>
                </a:cubicBezTo>
                <a:cubicBezTo>
                  <a:pt x="2036762" y="-14138"/>
                  <a:pt x="2426397" y="-4451"/>
                  <a:pt x="2606040" y="0"/>
                </a:cubicBezTo>
                <a:cubicBezTo>
                  <a:pt x="2606314" y="8448"/>
                  <a:pt x="2606550" y="14527"/>
                  <a:pt x="2606040" y="18288"/>
                </a:cubicBezTo>
                <a:cubicBezTo>
                  <a:pt x="2344840" y="2643"/>
                  <a:pt x="2192043" y="7399"/>
                  <a:pt x="1980590" y="18288"/>
                </a:cubicBezTo>
                <a:cubicBezTo>
                  <a:pt x="1783984" y="-9745"/>
                  <a:pt x="1487673" y="45908"/>
                  <a:pt x="1276960" y="18288"/>
                </a:cubicBezTo>
                <a:cubicBezTo>
                  <a:pt x="1088134" y="-41257"/>
                  <a:pt x="877974" y="49968"/>
                  <a:pt x="651510" y="18288"/>
                </a:cubicBezTo>
                <a:cubicBezTo>
                  <a:pt x="430798" y="-27764"/>
                  <a:pt x="132889" y="-33467"/>
                  <a:pt x="0" y="18288"/>
                </a:cubicBezTo>
                <a:cubicBezTo>
                  <a:pt x="212" y="10845"/>
                  <a:pt x="-833" y="6193"/>
                  <a:pt x="0" y="0"/>
                </a:cubicBezTo>
                <a:close/>
              </a:path>
              <a:path w="2606040" h="18288" fill="none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27712" y="6878"/>
                  <a:pt x="971143" y="7084"/>
                  <a:pt x="1224839" y="0"/>
                </a:cubicBezTo>
                <a:cubicBezTo>
                  <a:pt x="1477775" y="-16815"/>
                  <a:pt x="1569904" y="19146"/>
                  <a:pt x="1824228" y="0"/>
                </a:cubicBezTo>
                <a:cubicBezTo>
                  <a:pt x="2055206" y="24867"/>
                  <a:pt x="2317192" y="-62872"/>
                  <a:pt x="2606040" y="0"/>
                </a:cubicBezTo>
                <a:cubicBezTo>
                  <a:pt x="2606166" y="3680"/>
                  <a:pt x="2606905" y="11461"/>
                  <a:pt x="2606040" y="18288"/>
                </a:cubicBezTo>
                <a:cubicBezTo>
                  <a:pt x="2234648" y="26976"/>
                  <a:pt x="2180202" y="-10361"/>
                  <a:pt x="1902409" y="18288"/>
                </a:cubicBezTo>
                <a:cubicBezTo>
                  <a:pt x="1635562" y="47194"/>
                  <a:pt x="1477339" y="4794"/>
                  <a:pt x="1276960" y="18288"/>
                </a:cubicBezTo>
                <a:cubicBezTo>
                  <a:pt x="1058094" y="66922"/>
                  <a:pt x="904206" y="-20636"/>
                  <a:pt x="677570" y="18288"/>
                </a:cubicBezTo>
                <a:cubicBezTo>
                  <a:pt x="485746" y="14713"/>
                  <a:pt x="195925" y="33005"/>
                  <a:pt x="0" y="18288"/>
                </a:cubicBezTo>
                <a:cubicBezTo>
                  <a:pt x="1168" y="12774"/>
                  <a:pt x="-229" y="374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606040"/>
                      <a:gd name="connsiteY0" fmla="*/ 0 h 18288"/>
                      <a:gd name="connsiteX1" fmla="*/ 625450 w 2606040"/>
                      <a:gd name="connsiteY1" fmla="*/ 0 h 18288"/>
                      <a:gd name="connsiteX2" fmla="*/ 1224839 w 2606040"/>
                      <a:gd name="connsiteY2" fmla="*/ 0 h 18288"/>
                      <a:gd name="connsiteX3" fmla="*/ 1824228 w 2606040"/>
                      <a:gd name="connsiteY3" fmla="*/ 0 h 18288"/>
                      <a:gd name="connsiteX4" fmla="*/ 2606040 w 2606040"/>
                      <a:gd name="connsiteY4" fmla="*/ 0 h 18288"/>
                      <a:gd name="connsiteX5" fmla="*/ 2606040 w 2606040"/>
                      <a:gd name="connsiteY5" fmla="*/ 18288 h 18288"/>
                      <a:gd name="connsiteX6" fmla="*/ 1902409 w 2606040"/>
                      <a:gd name="connsiteY6" fmla="*/ 18288 h 18288"/>
                      <a:gd name="connsiteX7" fmla="*/ 1276960 w 2606040"/>
                      <a:gd name="connsiteY7" fmla="*/ 18288 h 18288"/>
                      <a:gd name="connsiteX8" fmla="*/ 677570 w 2606040"/>
                      <a:gd name="connsiteY8" fmla="*/ 18288 h 18288"/>
                      <a:gd name="connsiteX9" fmla="*/ 0 w 2606040"/>
                      <a:gd name="connsiteY9" fmla="*/ 18288 h 18288"/>
                      <a:gd name="connsiteX10" fmla="*/ 0 w 2606040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8288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462" y="4771"/>
                          <a:pt x="2606793" y="12323"/>
                          <a:pt x="2606040" y="18288"/>
                        </a:cubicBezTo>
                        <a:cubicBezTo>
                          <a:pt x="2256758" y="31410"/>
                          <a:pt x="2173673" y="-12878"/>
                          <a:pt x="1902409" y="18288"/>
                        </a:cubicBezTo>
                        <a:cubicBezTo>
                          <a:pt x="1631145" y="49454"/>
                          <a:pt x="1461378" y="5466"/>
                          <a:pt x="1276960" y="18288"/>
                        </a:cubicBezTo>
                        <a:cubicBezTo>
                          <a:pt x="1092542" y="31110"/>
                          <a:pt x="890442" y="13213"/>
                          <a:pt x="677570" y="18288"/>
                        </a:cubicBezTo>
                        <a:cubicBezTo>
                          <a:pt x="464698" y="23364"/>
                          <a:pt x="187648" y="35837"/>
                          <a:pt x="0" y="18288"/>
                        </a:cubicBezTo>
                        <a:cubicBezTo>
                          <a:pt x="841" y="12879"/>
                          <a:pt x="-726" y="3977"/>
                          <a:pt x="0" y="0"/>
                        </a:cubicBezTo>
                        <a:close/>
                      </a:path>
                      <a:path w="2606040" h="18288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5426" y="8857"/>
                          <a:pt x="2606544" y="13619"/>
                          <a:pt x="2606040" y="18288"/>
                        </a:cubicBezTo>
                        <a:cubicBezTo>
                          <a:pt x="2393024" y="2241"/>
                          <a:pt x="2191161" y="39259"/>
                          <a:pt x="1980590" y="18288"/>
                        </a:cubicBezTo>
                        <a:cubicBezTo>
                          <a:pt x="1770019" y="-2683"/>
                          <a:pt x="1476440" y="36114"/>
                          <a:pt x="1276960" y="18288"/>
                        </a:cubicBezTo>
                        <a:cubicBezTo>
                          <a:pt x="1077480" y="463"/>
                          <a:pt x="880988" y="42125"/>
                          <a:pt x="651510" y="18288"/>
                        </a:cubicBezTo>
                        <a:cubicBezTo>
                          <a:pt x="422032" y="-5549"/>
                          <a:pt x="130744" y="-1947"/>
                          <a:pt x="0" y="18288"/>
                        </a:cubicBezTo>
                        <a:cubicBezTo>
                          <a:pt x="-487" y="10816"/>
                          <a:pt x="-839" y="6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1900"/>
              <a:t>mymean &lt;-function (x=0,y=0)</a:t>
            </a:r>
          </a:p>
          <a:p>
            <a:pPr marL="18288" indent="0">
              <a:buNone/>
            </a:pPr>
            <a:r>
              <a:rPr lang="en-US" sz="1900"/>
              <a:t>{</a:t>
            </a:r>
          </a:p>
          <a:p>
            <a:pPr marL="18288" indent="0">
              <a:buNone/>
            </a:pPr>
            <a:r>
              <a:rPr lang="en-US" sz="1900"/>
              <a:t>   output = (x+y)/2</a:t>
            </a:r>
          </a:p>
          <a:p>
            <a:pPr marL="18288" indent="0">
              <a:buNone/>
            </a:pPr>
            <a:r>
              <a:rPr lang="en-US" sz="1900"/>
              <a:t>   output</a:t>
            </a:r>
          </a:p>
          <a:p>
            <a:pPr marL="18288" indent="0">
              <a:buNone/>
            </a:pPr>
            <a:r>
              <a:rPr lang="en-US" sz="1900"/>
              <a:t>}</a:t>
            </a:r>
          </a:p>
          <a:p>
            <a:pPr marL="18288" indent="0">
              <a:buNone/>
            </a:pPr>
            <a:endParaRPr lang="en-US" sz="19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A7CAE-82A9-9D41-A01F-86C1DE179E35}" type="datetime2">
              <a:rPr lang="en-US" smtClean="0"/>
              <a:pPr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C859A107-F4A9-6B6B-2129-AA80B0354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2" r="28558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29550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38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Using built-in functions for rows/columns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err="1"/>
              <a:t>set.seed</a:t>
            </a:r>
            <a:r>
              <a:rPr lang="en-US" dirty="0"/>
              <a:t>(123)</a:t>
            </a:r>
          </a:p>
          <a:p>
            <a:pPr marL="18288" indent="0">
              <a:buNone/>
            </a:pPr>
            <a:r>
              <a:rPr lang="en-US" dirty="0"/>
              <a:t>v &lt;- sample(x = -10:10, size = 12)</a:t>
            </a:r>
          </a:p>
          <a:p>
            <a:pPr marL="18288" indent="0">
              <a:buNone/>
            </a:pPr>
            <a:r>
              <a:rPr lang="en-US" dirty="0"/>
              <a:t>M1 &lt;- matrix(v, </a:t>
            </a:r>
            <a:r>
              <a:rPr lang="en-US" dirty="0" err="1"/>
              <a:t>nrow</a:t>
            </a:r>
            <a:r>
              <a:rPr lang="en-US" dirty="0"/>
              <a:t>=4)</a:t>
            </a:r>
          </a:p>
          <a:p>
            <a:pPr marL="18288" indent="0">
              <a:buNone/>
            </a:pPr>
            <a:r>
              <a:rPr lang="en-US" dirty="0"/>
              <a:t>M1</a:t>
            </a:r>
          </a:p>
          <a:p>
            <a:pPr marL="18288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apply</a:t>
            </a:r>
          </a:p>
          <a:p>
            <a:pPr lvl="1"/>
            <a:r>
              <a:rPr lang="en-US" dirty="0"/>
              <a:t>Example:  </a:t>
            </a:r>
            <a:r>
              <a:rPr lang="en-US" dirty="0" err="1"/>
              <a:t>sum_stats</a:t>
            </a:r>
            <a:r>
              <a:rPr lang="en-US" dirty="0"/>
              <a:t> &lt;- </a:t>
            </a:r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(</a:t>
            </a:r>
            <a:r>
              <a:rPr lang="en-US" dirty="0" err="1"/>
              <a:t>expr_mat</a:t>
            </a:r>
            <a:r>
              <a:rPr lang="en-US" dirty="0"/>
              <a:t>, 1, </a:t>
            </a:r>
            <a:r>
              <a:rPr lang="en-US" dirty="0">
                <a:solidFill>
                  <a:srgbClr val="FF0000"/>
                </a:solidFill>
              </a:rPr>
              <a:t>summary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CAE-82A9-9D41-A01F-86C1DE179E35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016449" y="3192708"/>
            <a:ext cx="1742417" cy="472583"/>
          </a:xfrm>
          <a:prstGeom prst="wedgeRoundRectCallout">
            <a:avLst>
              <a:gd name="adj1" fmla="val -54731"/>
              <a:gd name="adj2" fmla="val 1968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2635537"/>
            <a:ext cx="1742417" cy="472583"/>
          </a:xfrm>
          <a:prstGeom prst="wedgeRoundRectCallout">
            <a:avLst>
              <a:gd name="adj1" fmla="val -21680"/>
              <a:gd name="adj2" fmla="val 287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431228" y="5173510"/>
            <a:ext cx="1742417" cy="472583"/>
          </a:xfrm>
          <a:prstGeom prst="wedgeRoundRectCallout">
            <a:avLst>
              <a:gd name="adj1" fmla="val 11370"/>
              <a:gd name="adj2" fmla="val -21875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1469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In and Out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and write data to</a:t>
            </a:r>
          </a:p>
          <a:p>
            <a:pPr lvl="1"/>
            <a:r>
              <a:rPr lang="en-US" dirty="0"/>
              <a:t>R native formats (incl. </a:t>
            </a:r>
            <a:r>
              <a:rPr lang="en-US" dirty="0" err="1"/>
              <a:t>Rdata</a:t>
            </a:r>
            <a:r>
              <a:rPr lang="en-US" dirty="0"/>
              <a:t> and RDS)</a:t>
            </a:r>
          </a:p>
          <a:p>
            <a:pPr lvl="1"/>
            <a:r>
              <a:rPr lang="en-US" dirty="0"/>
              <a:t>CSV files</a:t>
            </a:r>
          </a:p>
          <a:p>
            <a:pPr lvl="1"/>
            <a:r>
              <a:rPr lang="en-US" dirty="0"/>
              <a:t>EXCEL files</a:t>
            </a:r>
          </a:p>
          <a:p>
            <a:pPr lvl="1"/>
            <a:r>
              <a:rPr lang="en-US" dirty="0"/>
              <a:t>ODBC databases</a:t>
            </a:r>
          </a:p>
          <a:p>
            <a:pPr lvl="1"/>
            <a:r>
              <a:rPr lang="en-US" dirty="0"/>
              <a:t>SAS databases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CAE-82A9-9D41-A01F-86C1DE179E35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69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In and 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CAE-82A9-9D41-A01F-86C1DE179E35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 descr="Screen Shot 2016-08-13 at 7.54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9144000" cy="35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In and Out</a:t>
            </a:r>
          </a:p>
        </p:txBody>
      </p:sp>
      <p:pic>
        <p:nvPicPr>
          <p:cNvPr id="6" name="Content Placeholder 5" descr="Screen Shot 2016-08-13 at 7.56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20948"/>
            <a:ext cx="7886700" cy="336069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CAE-82A9-9D41-A01F-86C1DE179E35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2B9C5A-1764-B959-D5F0-7F7BBF973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Nuts &amp; Bolts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F48C1CC-1297-8D40-85D2-CF35E62061F2}" type="datetime2">
              <a:rPr lang="en-US" smtClean="0"/>
              <a:pPr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77C912A6-AD93-F6EA-B01E-C319DAB89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52908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2411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In and Out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1900" dirty="0" err="1">
                <a:latin typeface="American Typewriter"/>
                <a:cs typeface="American Typewriter"/>
              </a:rPr>
              <a:t>read.table</a:t>
            </a:r>
            <a:r>
              <a:rPr lang="en-US" sz="1900" dirty="0">
                <a:latin typeface="American Typewriter"/>
                <a:cs typeface="American Typewriter"/>
              </a:rPr>
              <a:t>() </a:t>
            </a:r>
            <a:r>
              <a:rPr lang="en-US" dirty="0"/>
              <a:t>function is one of the most commonly used functions for reading data</a:t>
            </a:r>
          </a:p>
          <a:p>
            <a:r>
              <a:rPr lang="en-US" dirty="0"/>
              <a:t>file: filename in quotation marks (may need to include path)</a:t>
            </a:r>
          </a:p>
          <a:p>
            <a:r>
              <a:rPr lang="en-US" dirty="0"/>
              <a:t>header: if your file has headers (column names)</a:t>
            </a:r>
          </a:p>
          <a:p>
            <a:r>
              <a:rPr lang="en-US" dirty="0" err="1"/>
              <a:t>sep</a:t>
            </a:r>
            <a:r>
              <a:rPr lang="en-US" dirty="0"/>
              <a:t>: separator; each function has its default separator</a:t>
            </a:r>
          </a:p>
          <a:p>
            <a:r>
              <a:rPr lang="en-US" dirty="0"/>
              <a:t>There are further options in these functions if you need</a:t>
            </a:r>
          </a:p>
          <a:p>
            <a:r>
              <a:rPr lang="en-US" dirty="0"/>
              <a:t>Built in datasets: </a:t>
            </a:r>
            <a:r>
              <a:rPr lang="en-US" dirty="0" err="1"/>
              <a:t>mtcars</a:t>
            </a:r>
            <a:r>
              <a:rPr lang="en-US" dirty="0"/>
              <a:t>, iris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CAE-82A9-9D41-A01F-86C1DE179E35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276031"/>
            <a:ext cx="7931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read.delim</a:t>
            </a:r>
            <a:r>
              <a:rPr lang="en-US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(file, header = TRUE, </a:t>
            </a:r>
            <a:r>
              <a:rPr lang="en-US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sep</a:t>
            </a:r>
            <a:r>
              <a:rPr lang="en-US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 = “\t”)</a:t>
            </a:r>
          </a:p>
          <a:p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read.csv</a:t>
            </a:r>
            <a:r>
              <a:rPr lang="en-US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(file, header = TRUE, </a:t>
            </a:r>
            <a:r>
              <a:rPr lang="en-US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sep</a:t>
            </a:r>
            <a:r>
              <a:rPr lang="en-US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 = ",”)</a:t>
            </a:r>
          </a:p>
          <a:p>
            <a:endParaRPr lang="en-US" dirty="0">
              <a:solidFill>
                <a:srgbClr val="FAC09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read.table</a:t>
            </a:r>
            <a:r>
              <a:rPr lang="en-US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(file, header = FALSE, </a:t>
            </a:r>
            <a:r>
              <a:rPr lang="en-US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sep</a:t>
            </a:r>
            <a:r>
              <a:rPr lang="en-US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 = ””)</a:t>
            </a:r>
          </a:p>
          <a:p>
            <a:endParaRPr lang="en-US" dirty="0">
              <a:solidFill>
                <a:srgbClr val="FAC09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FAC09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906" y="5301193"/>
            <a:ext cx="89755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data= </a:t>
            </a:r>
            <a:r>
              <a:rPr lang="en-US" dirty="0" err="1"/>
              <a:t>read.delim</a:t>
            </a:r>
            <a:r>
              <a:rPr lang="en-US" dirty="0"/>
              <a:t>("~/Documents/TEACHING/</a:t>
            </a:r>
            <a:r>
              <a:rPr lang="en-US" dirty="0" err="1"/>
              <a:t>Data_Science</a:t>
            </a:r>
            <a:r>
              <a:rPr lang="en-US" dirty="0"/>
              <a:t>/R/data/</a:t>
            </a:r>
            <a:r>
              <a:rPr lang="en-US" dirty="0" err="1"/>
              <a:t>Su_raw_matrix.txt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207047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Getting Data In and Out</a:t>
            </a:r>
          </a:p>
        </p:txBody>
      </p:sp>
      <p:sp>
        <p:nvSpPr>
          <p:cNvPr id="2" name="Content Placeholder 1"/>
          <p:cNvSpPr>
            <a:spLocks/>
          </p:cNvSpPr>
          <p:nvPr/>
        </p:nvSpPr>
        <p:spPr>
          <a:xfrm>
            <a:off x="1198346" y="2112579"/>
            <a:ext cx="6754167" cy="37264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8620" lvl="1"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American Typewriter"/>
                <a:ea typeface="+mn-ea"/>
                <a:cs typeface="+mn-cs"/>
              </a:rPr>
              <a:t>file</a:t>
            </a: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name of a file, or a connection</a:t>
            </a:r>
          </a:p>
          <a:p>
            <a:pPr marL="388620" lvl="1"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American Typewriter"/>
                <a:ea typeface="+mn-ea"/>
                <a:cs typeface="+mn-cs"/>
              </a:rPr>
              <a:t>header</a:t>
            </a: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logical indicating if the file has a header line</a:t>
            </a:r>
          </a:p>
          <a:p>
            <a:pPr marL="388620" lvl="1" defTabSz="777240">
              <a:spcAft>
                <a:spcPts val="600"/>
              </a:spcAft>
            </a:pPr>
            <a:r>
              <a:rPr lang="en-US" sz="1530" kern="1200" err="1">
                <a:solidFill>
                  <a:schemeClr val="tx1"/>
                </a:solidFill>
                <a:latin typeface="American Typewriter"/>
                <a:ea typeface="+mn-ea"/>
                <a:cs typeface="+mn-cs"/>
              </a:rPr>
              <a:t>sep</a:t>
            </a: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string indicating how the columns are separated</a:t>
            </a:r>
          </a:p>
          <a:p>
            <a:pPr marL="388620" lvl="1" defTabSz="777240">
              <a:spcAft>
                <a:spcPts val="600"/>
              </a:spcAft>
            </a:pPr>
            <a:r>
              <a:rPr lang="en-US" sz="1530" kern="1200" err="1">
                <a:solidFill>
                  <a:schemeClr val="tx1"/>
                </a:solidFill>
                <a:latin typeface="American Typewriter"/>
                <a:ea typeface="+mn-ea"/>
                <a:cs typeface="+mn-cs"/>
              </a:rPr>
              <a:t>colClasses</a:t>
            </a: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character vector indicating the class of each column in the dataset</a:t>
            </a:r>
          </a:p>
          <a:p>
            <a:pPr marL="388620" lvl="1" defTabSz="777240">
              <a:spcAft>
                <a:spcPts val="600"/>
              </a:spcAft>
            </a:pPr>
            <a:r>
              <a:rPr lang="en-US" sz="1530" kern="1200" err="1">
                <a:solidFill>
                  <a:schemeClr val="tx1"/>
                </a:solidFill>
                <a:latin typeface="American Typewriter"/>
                <a:ea typeface="+mn-ea"/>
                <a:cs typeface="+mn-cs"/>
              </a:rPr>
              <a:t>nrows</a:t>
            </a: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number of rows in the dataset. By default  </a:t>
            </a:r>
            <a:r>
              <a:rPr lang="en-US" sz="1530" kern="1200" err="1">
                <a:solidFill>
                  <a:schemeClr val="tx1"/>
                </a:solidFill>
                <a:latin typeface="American Typewriter"/>
                <a:ea typeface="+mn-ea"/>
                <a:cs typeface="+mn-cs"/>
              </a:rPr>
              <a:t>read.table</a:t>
            </a:r>
            <a:r>
              <a:rPr lang="en-US" sz="1530" kern="1200">
                <a:solidFill>
                  <a:schemeClr val="tx1"/>
                </a:solidFill>
                <a:latin typeface="American Typewriter"/>
                <a:ea typeface="+mn-ea"/>
                <a:cs typeface="+mn-cs"/>
              </a:rPr>
              <a:t>() </a:t>
            </a: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an entire file.</a:t>
            </a:r>
          </a:p>
          <a:p>
            <a:pPr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 datasets: </a:t>
            </a:r>
            <a:r>
              <a:rPr lang="en-US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mtcars</a:t>
            </a: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iris</a:t>
            </a:r>
          </a:p>
          <a:p>
            <a:pPr defTabSz="777240">
              <a:spcAft>
                <a:spcPts val="600"/>
              </a:spcAft>
            </a:pPr>
            <a:r>
              <a:rPr lang="en-US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write.table</a:t>
            </a:r>
            <a:endParaRPr lang="en-US"/>
          </a:p>
        </p:txBody>
      </p:sp>
      <p:sp>
        <p:nvSpPr>
          <p:cNvPr id="4" name="Date Placeholder 3"/>
          <p:cNvSpPr>
            <a:spLocks/>
          </p:cNvSpPr>
          <p:nvPr/>
        </p:nvSpPr>
        <p:spPr>
          <a:xfrm>
            <a:off x="1198346" y="5992691"/>
            <a:ext cx="1761957" cy="312693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fld id="{265A7CAE-82A9-9D41-A01F-86C1DE179E35}" type="datetime2"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77240"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sp>
        <p:nvSpPr>
          <p:cNvPr id="5" name="Slide Number Placeholder 4"/>
          <p:cNvSpPr>
            <a:spLocks/>
          </p:cNvSpPr>
          <p:nvPr/>
        </p:nvSpPr>
        <p:spPr>
          <a:xfrm>
            <a:off x="6190556" y="5992691"/>
            <a:ext cx="1761957" cy="312693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fld id="{1789C0F2-17E0-497A-9BBE-0C73201AAFE3}" type="slidenum"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77240"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5459" y="4999089"/>
            <a:ext cx="7731037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360" kern="1200" err="1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write.table</a:t>
            </a:r>
            <a:r>
              <a:rPr lang="en-US" sz="1360" kern="1200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(x, file = "", append = FALSE, quote = TRUE, </a:t>
            </a:r>
            <a:r>
              <a:rPr lang="en-US" sz="1360" kern="1200" err="1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sep</a:t>
            </a:r>
            <a:r>
              <a:rPr lang="en-US" sz="1360" kern="1200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 = " ",</a:t>
            </a:r>
          </a:p>
          <a:p>
            <a:pPr defTabSz="777240">
              <a:spcAft>
                <a:spcPts val="600"/>
              </a:spcAft>
            </a:pPr>
            <a:r>
              <a:rPr lang="en-US" sz="1360" kern="1200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            </a:t>
            </a:r>
            <a:r>
              <a:rPr lang="en-US" sz="1360" kern="1200" err="1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eol</a:t>
            </a:r>
            <a:r>
              <a:rPr lang="en-US" sz="1360" kern="1200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 = "\n", </a:t>
            </a:r>
            <a:r>
              <a:rPr lang="en-US" sz="1360" kern="1200" err="1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na</a:t>
            </a:r>
            <a:r>
              <a:rPr lang="en-US" sz="1360" kern="1200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 = "NA", </a:t>
            </a:r>
            <a:r>
              <a:rPr lang="en-US" sz="1360" kern="1200" err="1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dec</a:t>
            </a:r>
            <a:r>
              <a:rPr lang="en-US" sz="1360" kern="1200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 = ".", </a:t>
            </a:r>
            <a:r>
              <a:rPr lang="en-US" sz="1360" kern="1200" err="1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row.names</a:t>
            </a:r>
            <a:r>
              <a:rPr lang="en-US" sz="1360" kern="1200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 = TRUE,</a:t>
            </a:r>
          </a:p>
          <a:p>
            <a:pPr defTabSz="777240">
              <a:spcAft>
                <a:spcPts val="600"/>
              </a:spcAft>
            </a:pPr>
            <a:r>
              <a:rPr lang="en-US" sz="1360" kern="1200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            </a:t>
            </a:r>
            <a:r>
              <a:rPr lang="en-US" sz="1360" kern="1200" err="1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col.names</a:t>
            </a:r>
            <a:r>
              <a:rPr lang="en-US" sz="1360" kern="1200">
                <a:solidFill>
                  <a:srgbClr val="834600"/>
                </a:solidFill>
                <a:latin typeface="Courier"/>
                <a:ea typeface="+mn-ea"/>
                <a:cs typeface="+mn-cs"/>
              </a:rPr>
              <a:t> = TRUE)</a:t>
            </a:r>
            <a:endParaRPr lang="en-US" sz="1600">
              <a:solidFill>
                <a:srgbClr val="FAC090"/>
              </a:solidFill>
              <a:latin typeface="Courier"/>
              <a:ea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83938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Working Directory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65A7CAE-82A9-9D41-A01F-86C1DE179E35}" type="datetime2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Sunday, January 14, 2024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389FD808-EACD-2461-857B-12776088F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0368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619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4300"/>
              <a:t>Install and import a library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  <a:gd name="connsiteX0" fmla="*/ 0 w 2606040"/>
              <a:gd name="connsiteY0" fmla="*/ 0 h 18288"/>
              <a:gd name="connsiteX1" fmla="*/ 599389 w 2606040"/>
              <a:gd name="connsiteY1" fmla="*/ 0 h 18288"/>
              <a:gd name="connsiteX2" fmla="*/ 1303020 w 2606040"/>
              <a:gd name="connsiteY2" fmla="*/ 0 h 18288"/>
              <a:gd name="connsiteX3" fmla="*/ 1876349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80590 w 2606040"/>
              <a:gd name="connsiteY6" fmla="*/ 18288 h 18288"/>
              <a:gd name="connsiteX7" fmla="*/ 1276960 w 2606040"/>
              <a:gd name="connsiteY7" fmla="*/ 18288 h 18288"/>
              <a:gd name="connsiteX8" fmla="*/ 65151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11079" y="-22080"/>
                  <a:pt x="479378" y="-26537"/>
                  <a:pt x="625450" y="0"/>
                </a:cubicBezTo>
                <a:cubicBezTo>
                  <a:pt x="925937" y="-4758"/>
                  <a:pt x="973176" y="15739"/>
                  <a:pt x="1224839" y="0"/>
                </a:cubicBezTo>
                <a:cubicBezTo>
                  <a:pt x="1479663" y="-11328"/>
                  <a:pt x="1566636" y="18697"/>
                  <a:pt x="1824228" y="0"/>
                </a:cubicBezTo>
                <a:cubicBezTo>
                  <a:pt x="2086799" y="-72665"/>
                  <a:pt x="2306223" y="-891"/>
                  <a:pt x="2606040" y="0"/>
                </a:cubicBezTo>
                <a:cubicBezTo>
                  <a:pt x="2606645" y="4461"/>
                  <a:pt x="2607031" y="13181"/>
                  <a:pt x="2606040" y="18288"/>
                </a:cubicBezTo>
                <a:cubicBezTo>
                  <a:pt x="2260204" y="29342"/>
                  <a:pt x="2175708" y="5614"/>
                  <a:pt x="1902409" y="18288"/>
                </a:cubicBezTo>
                <a:cubicBezTo>
                  <a:pt x="1638502" y="41064"/>
                  <a:pt x="1460923" y="-16269"/>
                  <a:pt x="1276960" y="18288"/>
                </a:cubicBezTo>
                <a:cubicBezTo>
                  <a:pt x="1057717" y="14361"/>
                  <a:pt x="867956" y="2320"/>
                  <a:pt x="677570" y="18288"/>
                </a:cubicBezTo>
                <a:cubicBezTo>
                  <a:pt x="457951" y="33373"/>
                  <a:pt x="189752" y="55388"/>
                  <a:pt x="0" y="18288"/>
                </a:cubicBezTo>
                <a:cubicBezTo>
                  <a:pt x="1586" y="13022"/>
                  <a:pt x="-95" y="4569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72759" y="3236"/>
                  <a:pt x="361166" y="-13413"/>
                  <a:pt x="599389" y="0"/>
                </a:cubicBezTo>
                <a:cubicBezTo>
                  <a:pt x="841226" y="37042"/>
                  <a:pt x="968991" y="14587"/>
                  <a:pt x="1303020" y="0"/>
                </a:cubicBezTo>
                <a:cubicBezTo>
                  <a:pt x="1643101" y="-7120"/>
                  <a:pt x="1717813" y="7213"/>
                  <a:pt x="1876349" y="0"/>
                </a:cubicBezTo>
                <a:cubicBezTo>
                  <a:pt x="2036762" y="-14138"/>
                  <a:pt x="2426397" y="-4451"/>
                  <a:pt x="2606040" y="0"/>
                </a:cubicBezTo>
                <a:cubicBezTo>
                  <a:pt x="2606314" y="8448"/>
                  <a:pt x="2606550" y="14527"/>
                  <a:pt x="2606040" y="18288"/>
                </a:cubicBezTo>
                <a:cubicBezTo>
                  <a:pt x="2344840" y="2643"/>
                  <a:pt x="2192043" y="7399"/>
                  <a:pt x="1980590" y="18288"/>
                </a:cubicBezTo>
                <a:cubicBezTo>
                  <a:pt x="1783984" y="-9745"/>
                  <a:pt x="1487673" y="45908"/>
                  <a:pt x="1276960" y="18288"/>
                </a:cubicBezTo>
                <a:cubicBezTo>
                  <a:pt x="1088134" y="-41257"/>
                  <a:pt x="877974" y="49968"/>
                  <a:pt x="651510" y="18288"/>
                </a:cubicBezTo>
                <a:cubicBezTo>
                  <a:pt x="430798" y="-27764"/>
                  <a:pt x="132889" y="-33467"/>
                  <a:pt x="0" y="18288"/>
                </a:cubicBezTo>
                <a:cubicBezTo>
                  <a:pt x="212" y="10845"/>
                  <a:pt x="-833" y="6193"/>
                  <a:pt x="0" y="0"/>
                </a:cubicBezTo>
                <a:close/>
              </a:path>
              <a:path w="2606040" h="18288" fill="none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27712" y="6878"/>
                  <a:pt x="971143" y="7084"/>
                  <a:pt x="1224839" y="0"/>
                </a:cubicBezTo>
                <a:cubicBezTo>
                  <a:pt x="1477775" y="-16815"/>
                  <a:pt x="1569904" y="19146"/>
                  <a:pt x="1824228" y="0"/>
                </a:cubicBezTo>
                <a:cubicBezTo>
                  <a:pt x="2055206" y="24867"/>
                  <a:pt x="2317192" y="-62872"/>
                  <a:pt x="2606040" y="0"/>
                </a:cubicBezTo>
                <a:cubicBezTo>
                  <a:pt x="2606166" y="3680"/>
                  <a:pt x="2606905" y="11461"/>
                  <a:pt x="2606040" y="18288"/>
                </a:cubicBezTo>
                <a:cubicBezTo>
                  <a:pt x="2234648" y="26976"/>
                  <a:pt x="2180202" y="-10361"/>
                  <a:pt x="1902409" y="18288"/>
                </a:cubicBezTo>
                <a:cubicBezTo>
                  <a:pt x="1635562" y="47194"/>
                  <a:pt x="1477339" y="4794"/>
                  <a:pt x="1276960" y="18288"/>
                </a:cubicBezTo>
                <a:cubicBezTo>
                  <a:pt x="1058094" y="66922"/>
                  <a:pt x="904206" y="-20636"/>
                  <a:pt x="677570" y="18288"/>
                </a:cubicBezTo>
                <a:cubicBezTo>
                  <a:pt x="485746" y="14713"/>
                  <a:pt x="195925" y="33005"/>
                  <a:pt x="0" y="18288"/>
                </a:cubicBezTo>
                <a:cubicBezTo>
                  <a:pt x="1168" y="12774"/>
                  <a:pt x="-229" y="374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606040"/>
                      <a:gd name="connsiteY0" fmla="*/ 0 h 18288"/>
                      <a:gd name="connsiteX1" fmla="*/ 625450 w 2606040"/>
                      <a:gd name="connsiteY1" fmla="*/ 0 h 18288"/>
                      <a:gd name="connsiteX2" fmla="*/ 1224839 w 2606040"/>
                      <a:gd name="connsiteY2" fmla="*/ 0 h 18288"/>
                      <a:gd name="connsiteX3" fmla="*/ 1824228 w 2606040"/>
                      <a:gd name="connsiteY3" fmla="*/ 0 h 18288"/>
                      <a:gd name="connsiteX4" fmla="*/ 2606040 w 2606040"/>
                      <a:gd name="connsiteY4" fmla="*/ 0 h 18288"/>
                      <a:gd name="connsiteX5" fmla="*/ 2606040 w 2606040"/>
                      <a:gd name="connsiteY5" fmla="*/ 18288 h 18288"/>
                      <a:gd name="connsiteX6" fmla="*/ 1902409 w 2606040"/>
                      <a:gd name="connsiteY6" fmla="*/ 18288 h 18288"/>
                      <a:gd name="connsiteX7" fmla="*/ 1276960 w 2606040"/>
                      <a:gd name="connsiteY7" fmla="*/ 18288 h 18288"/>
                      <a:gd name="connsiteX8" fmla="*/ 677570 w 2606040"/>
                      <a:gd name="connsiteY8" fmla="*/ 18288 h 18288"/>
                      <a:gd name="connsiteX9" fmla="*/ 0 w 2606040"/>
                      <a:gd name="connsiteY9" fmla="*/ 18288 h 18288"/>
                      <a:gd name="connsiteX10" fmla="*/ 0 w 2606040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8288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462" y="4771"/>
                          <a:pt x="2606793" y="12323"/>
                          <a:pt x="2606040" y="18288"/>
                        </a:cubicBezTo>
                        <a:cubicBezTo>
                          <a:pt x="2256758" y="31410"/>
                          <a:pt x="2173673" y="-12878"/>
                          <a:pt x="1902409" y="18288"/>
                        </a:cubicBezTo>
                        <a:cubicBezTo>
                          <a:pt x="1631145" y="49454"/>
                          <a:pt x="1461378" y="5466"/>
                          <a:pt x="1276960" y="18288"/>
                        </a:cubicBezTo>
                        <a:cubicBezTo>
                          <a:pt x="1092542" y="31110"/>
                          <a:pt x="890442" y="13213"/>
                          <a:pt x="677570" y="18288"/>
                        </a:cubicBezTo>
                        <a:cubicBezTo>
                          <a:pt x="464698" y="23364"/>
                          <a:pt x="187648" y="35837"/>
                          <a:pt x="0" y="18288"/>
                        </a:cubicBezTo>
                        <a:cubicBezTo>
                          <a:pt x="841" y="12879"/>
                          <a:pt x="-726" y="3977"/>
                          <a:pt x="0" y="0"/>
                        </a:cubicBezTo>
                        <a:close/>
                      </a:path>
                      <a:path w="2606040" h="18288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5426" y="8857"/>
                          <a:pt x="2606544" y="13619"/>
                          <a:pt x="2606040" y="18288"/>
                        </a:cubicBezTo>
                        <a:cubicBezTo>
                          <a:pt x="2393024" y="2241"/>
                          <a:pt x="2191161" y="39259"/>
                          <a:pt x="1980590" y="18288"/>
                        </a:cubicBezTo>
                        <a:cubicBezTo>
                          <a:pt x="1770019" y="-2683"/>
                          <a:pt x="1476440" y="36114"/>
                          <a:pt x="1276960" y="18288"/>
                        </a:cubicBezTo>
                        <a:cubicBezTo>
                          <a:pt x="1077480" y="463"/>
                          <a:pt x="880988" y="42125"/>
                          <a:pt x="651510" y="18288"/>
                        </a:cubicBezTo>
                        <a:cubicBezTo>
                          <a:pt x="422032" y="-5549"/>
                          <a:pt x="130744" y="-1947"/>
                          <a:pt x="0" y="18288"/>
                        </a:cubicBezTo>
                        <a:cubicBezTo>
                          <a:pt x="-487" y="10816"/>
                          <a:pt x="-839" y="6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en-US" sz="1900"/>
              <a:t>install.packages(“ggplot2”)</a:t>
            </a:r>
          </a:p>
          <a:p>
            <a:r>
              <a:rPr lang="en-US" sz="1900"/>
              <a:t>library(ggplot2)</a:t>
            </a:r>
          </a:p>
          <a:p>
            <a:endParaRPr lang="en-US" sz="1900"/>
          </a:p>
          <a:p>
            <a:pPr marL="18288" indent="0">
              <a:buNone/>
            </a:pPr>
            <a:endParaRPr lang="en-US" sz="19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A7CAE-82A9-9D41-A01F-86C1DE179E35}" type="datetime2">
              <a:rPr lang="en-US" smtClean="0"/>
              <a:pPr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pic>
        <p:nvPicPr>
          <p:cNvPr id="7" name="Picture 6" descr="Abstract blurred public library with bookshelves">
            <a:extLst>
              <a:ext uri="{FF2B5EF4-FFF2-40B4-BE49-F238E27FC236}">
                <a16:creationId xmlns:a16="http://schemas.microsoft.com/office/drawing/2014/main" id="{5DE95EC6-5890-720D-C1F4-89E2B8489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23" r="36062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29550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0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Exploring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36295" y="649480"/>
            <a:ext cx="2268977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dim(iris)</a:t>
            </a:r>
          </a:p>
          <a:p>
            <a:r>
              <a:rPr lang="en-US" sz="1700"/>
              <a:t>str(iris)</a:t>
            </a:r>
          </a:p>
          <a:p>
            <a:r>
              <a:rPr lang="en-US" sz="1700"/>
              <a:t>names(iris)</a:t>
            </a:r>
          </a:p>
          <a:p>
            <a:r>
              <a:rPr lang="en-US" sz="1700"/>
              <a:t>attributes(iris)</a:t>
            </a:r>
          </a:p>
          <a:p>
            <a:r>
              <a:rPr lang="en-US" sz="1700"/>
              <a:t>head(iris, 3)</a:t>
            </a:r>
          </a:p>
          <a:p>
            <a:r>
              <a:rPr lang="en-US" sz="1700"/>
              <a:t>tail(iris, 3)</a:t>
            </a:r>
          </a:p>
          <a:p>
            <a:r>
              <a:rPr lang="en-US" sz="1700"/>
              <a:t>iris[1:10, "Sepal.Length"]</a:t>
            </a:r>
          </a:p>
          <a:p>
            <a:r>
              <a:rPr lang="en-US" sz="1700"/>
              <a:t>summary(iris)</a:t>
            </a:r>
          </a:p>
          <a:p>
            <a:r>
              <a:rPr lang="en-US" sz="1700"/>
              <a:t>library(Hmisc)</a:t>
            </a:r>
          </a:p>
          <a:p>
            <a:pPr lvl="1"/>
            <a:r>
              <a:rPr lang="en-US" sz="1700"/>
              <a:t>describe(iris[, c(1, 5)])</a:t>
            </a:r>
          </a:p>
          <a:p>
            <a:r>
              <a:rPr lang="en-US" sz="1700"/>
              <a:t>range(iris$Sepal.Length)</a:t>
            </a:r>
          </a:p>
          <a:p>
            <a:r>
              <a:rPr lang="en-US" sz="1700"/>
              <a:t>quantile(iris$Sepal.Length, c(0.1, 0.3, 0.65))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126" y="1969084"/>
            <a:ext cx="2711832" cy="293171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65A7CAE-82A9-9D41-A01F-86C1DE179E35}" type="datetime2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Sunday, January 14, 2024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0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en-US"/>
              <a:t>Exploring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333297"/>
            <a:ext cx="3464715" cy="3843666"/>
          </a:xfrm>
        </p:spPr>
        <p:txBody>
          <a:bodyPr>
            <a:normAutofit/>
          </a:bodyPr>
          <a:lstStyle/>
          <a:p>
            <a:r>
              <a:rPr lang="en-US" sz="1700"/>
              <a:t>Histogram</a:t>
            </a:r>
          </a:p>
          <a:p>
            <a:pPr lvl="1"/>
            <a:r>
              <a:rPr lang="en-US" sz="1700"/>
              <a:t>hist(iris$Sepal.Length)</a:t>
            </a:r>
          </a:p>
          <a:p>
            <a:r>
              <a:rPr lang="en-US" sz="1700"/>
              <a:t>Density</a:t>
            </a:r>
          </a:p>
          <a:p>
            <a:pPr lvl="1"/>
            <a:r>
              <a:rPr lang="en-US" sz="1700"/>
              <a:t>plot(density(iris$Sepal.Length))</a:t>
            </a:r>
          </a:p>
          <a:p>
            <a:r>
              <a:rPr lang="en-US" sz="1700"/>
              <a:t>Pie Chart</a:t>
            </a:r>
          </a:p>
          <a:p>
            <a:pPr lvl="1"/>
            <a:r>
              <a:rPr lang="en-US" sz="1700"/>
              <a:t>table(iris$Species)</a:t>
            </a:r>
          </a:p>
          <a:p>
            <a:pPr lvl="1"/>
            <a:r>
              <a:rPr lang="en-US" sz="1700"/>
              <a:t>pie(table(iris$Species))</a:t>
            </a:r>
          </a:p>
          <a:p>
            <a:r>
              <a:rPr lang="en-US" sz="1700"/>
              <a:t>Bar Plot</a:t>
            </a:r>
          </a:p>
          <a:p>
            <a:pPr lvl="1"/>
            <a:r>
              <a:rPr lang="en-US" sz="1700"/>
              <a:t>barplot(mtcars$cyl)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1943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A7CAE-82A9-9D41-A01F-86C1DE179E35}" type="datetime2">
              <a:rPr lang="en-US" smtClean="0"/>
              <a:pPr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pic>
        <p:nvPicPr>
          <p:cNvPr id="7" name="Picture 6" descr="Financial graphs on a dark display">
            <a:extLst>
              <a:ext uri="{FF2B5EF4-FFF2-40B4-BE49-F238E27FC236}">
                <a16:creationId xmlns:a16="http://schemas.microsoft.com/office/drawing/2014/main" id="{CC3274F6-0692-A53E-0631-9335D194C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18" r="32526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86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74607"/>
            <a:ext cx="9144000" cy="4280487"/>
          </a:xfrm>
        </p:spPr>
        <p:txBody>
          <a:bodyPr anchor="t">
            <a:normAutofit/>
          </a:bodyPr>
          <a:lstStyle/>
          <a:p>
            <a:r>
              <a:rPr lang="en-US" dirty="0"/>
              <a:t>aggregate(</a:t>
            </a:r>
            <a:r>
              <a:rPr lang="en-US" dirty="0" err="1"/>
              <a:t>Sepal.Length</a:t>
            </a:r>
            <a:r>
              <a:rPr lang="en-US" dirty="0"/>
              <a:t> ~ Species, summary, data = iris)</a:t>
            </a:r>
          </a:p>
          <a:p>
            <a:r>
              <a:rPr lang="en-US" dirty="0"/>
              <a:t>boxplot(</a:t>
            </a:r>
            <a:r>
              <a:rPr lang="en-US" dirty="0" err="1"/>
              <a:t>Sepal.Length</a:t>
            </a:r>
            <a:r>
              <a:rPr lang="en-US" dirty="0"/>
              <a:t> ~ Species, data = iris)</a:t>
            </a:r>
          </a:p>
          <a:p>
            <a:r>
              <a:rPr lang="en-US" dirty="0"/>
              <a:t>with(iris, plot(</a:t>
            </a:r>
            <a:r>
              <a:rPr lang="en-US" dirty="0" err="1"/>
              <a:t>Sepal.Length</a:t>
            </a:r>
            <a:r>
              <a:rPr lang="en-US" dirty="0"/>
              <a:t>, </a:t>
            </a:r>
            <a:r>
              <a:rPr lang="en-US" dirty="0" err="1"/>
              <a:t>Sepal.Width</a:t>
            </a:r>
            <a:r>
              <a:rPr lang="en-US" dirty="0"/>
              <a:t>, col = Species, </a:t>
            </a:r>
            <a:r>
              <a:rPr lang="en-US" dirty="0" err="1"/>
              <a:t>pch</a:t>
            </a:r>
            <a:r>
              <a:rPr lang="en-US" dirty="0"/>
              <a:t> = </a:t>
            </a:r>
            <a:r>
              <a:rPr lang="en-US" dirty="0" err="1"/>
              <a:t>as.numeric</a:t>
            </a:r>
            <a:r>
              <a:rPr lang="en-US" dirty="0"/>
              <a:t>(Species)))</a:t>
            </a:r>
          </a:p>
          <a:p>
            <a:r>
              <a:rPr lang="en-US" dirty="0"/>
              <a:t>pairs(iris) – scatter plots</a:t>
            </a:r>
          </a:p>
          <a:p>
            <a:r>
              <a:rPr lang="en-US" dirty="0"/>
              <a:t>3D Scatter plot</a:t>
            </a:r>
          </a:p>
          <a:p>
            <a:pPr lvl="1"/>
            <a:r>
              <a:rPr lang="en-US" dirty="0"/>
              <a:t>library(scatterplot3d)</a:t>
            </a:r>
          </a:p>
          <a:p>
            <a:pPr lvl="1"/>
            <a:r>
              <a:rPr lang="en-US" dirty="0"/>
              <a:t>scatterplot3d(</a:t>
            </a:r>
            <a:r>
              <a:rPr lang="en-US" dirty="0" err="1"/>
              <a:t>iris$Petal.Width</a:t>
            </a:r>
            <a:r>
              <a:rPr lang="en-US" dirty="0"/>
              <a:t>, </a:t>
            </a:r>
            <a:r>
              <a:rPr lang="en-US" dirty="0" err="1"/>
              <a:t>iris$Sepal.Length</a:t>
            </a:r>
            <a:r>
              <a:rPr lang="en-US" dirty="0"/>
              <a:t>, </a:t>
            </a:r>
            <a:r>
              <a:rPr lang="en-US" dirty="0" err="1"/>
              <a:t>iris$Sepal.Width</a:t>
            </a:r>
            <a:r>
              <a:rPr lang="en-US" dirty="0"/>
              <a:t>)</a:t>
            </a:r>
          </a:p>
          <a:p>
            <a:r>
              <a:rPr lang="en-US" dirty="0"/>
              <a:t>Heat Map</a:t>
            </a:r>
          </a:p>
          <a:p>
            <a:pPr lvl="1"/>
            <a:r>
              <a:rPr lang="en-US" sz="2200" dirty="0" err="1"/>
              <a:t>dist.matrix</a:t>
            </a:r>
            <a:r>
              <a:rPr lang="en-US" sz="2200" dirty="0"/>
              <a:t> &lt;- </a:t>
            </a:r>
            <a:r>
              <a:rPr lang="en-US" sz="2200" dirty="0" err="1"/>
              <a:t>as.matrix</a:t>
            </a:r>
            <a:r>
              <a:rPr lang="en-US" sz="2200" dirty="0"/>
              <a:t>(</a:t>
            </a:r>
            <a:r>
              <a:rPr lang="en-US" sz="2200" dirty="0" err="1"/>
              <a:t>dist</a:t>
            </a:r>
            <a:r>
              <a:rPr lang="en-US" sz="2200" dirty="0"/>
              <a:t>(iris[, 1:4]))</a:t>
            </a:r>
          </a:p>
          <a:p>
            <a:pPr lvl="1"/>
            <a:r>
              <a:rPr lang="en-US" sz="2200" dirty="0" err="1"/>
              <a:t>heatmap</a:t>
            </a:r>
            <a:r>
              <a:rPr lang="en-US" sz="2200" dirty="0"/>
              <a:t>(</a:t>
            </a:r>
            <a:r>
              <a:rPr lang="en-US" sz="2200" dirty="0" err="1"/>
              <a:t>dist.matrix</a:t>
            </a:r>
            <a:r>
              <a:rPr lang="en-US" sz="2200" dirty="0"/>
              <a:t>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CAE-82A9-9D41-A01F-86C1DE179E35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94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7377" y="1970435"/>
            <a:ext cx="8296154" cy="3657599"/>
          </a:xfrm>
        </p:spPr>
        <p:txBody>
          <a:bodyPr>
            <a:noAutofit/>
          </a:bodyPr>
          <a:lstStyle/>
          <a:p>
            <a:r>
              <a:rPr lang="en-US" sz="1700" dirty="0"/>
              <a:t>contour</a:t>
            </a:r>
          </a:p>
          <a:p>
            <a:pPr lvl="1"/>
            <a:r>
              <a:rPr lang="en-US" sz="1700" dirty="0" err="1"/>
              <a:t>filled.contour</a:t>
            </a:r>
            <a:r>
              <a:rPr lang="en-US" sz="1700" dirty="0"/>
              <a:t>(volcano, color = </a:t>
            </a:r>
            <a:r>
              <a:rPr lang="en-US" sz="1700" dirty="0" err="1"/>
              <a:t>terrain.colors</a:t>
            </a:r>
            <a:r>
              <a:rPr lang="en-US" sz="1700" dirty="0"/>
              <a:t>, asp = 1, </a:t>
            </a:r>
            <a:r>
              <a:rPr lang="en-US" sz="1700" dirty="0" err="1"/>
              <a:t>plot.axes</a:t>
            </a:r>
            <a:r>
              <a:rPr lang="en-US" sz="1700" dirty="0"/>
              <a:t> = contour(volcano, </a:t>
            </a:r>
            <a:r>
              <a:rPr lang="nb-NO" sz="1700" dirty="0" err="1"/>
              <a:t>add</a:t>
            </a:r>
            <a:r>
              <a:rPr lang="nb-NO" sz="1700" dirty="0"/>
              <a:t> = T))</a:t>
            </a:r>
          </a:p>
          <a:p>
            <a:r>
              <a:rPr lang="en-US" sz="1700" dirty="0"/>
              <a:t>3D Surface</a:t>
            </a:r>
          </a:p>
          <a:p>
            <a:pPr lvl="1"/>
            <a:r>
              <a:rPr lang="en-US" sz="1700" dirty="0" err="1"/>
              <a:t>persp</a:t>
            </a:r>
            <a:r>
              <a:rPr lang="en-US" sz="1700" dirty="0"/>
              <a:t>(volcano, theta = 25, phi = 30, expand = 0.5, col = "</a:t>
            </a:r>
            <a:r>
              <a:rPr lang="en-US" sz="1700" dirty="0" err="1"/>
              <a:t>lightblue</a:t>
            </a:r>
            <a:r>
              <a:rPr lang="en-US" sz="1700" dirty="0"/>
              <a:t>")</a:t>
            </a:r>
          </a:p>
          <a:p>
            <a:r>
              <a:rPr lang="en-US" sz="1700" dirty="0"/>
              <a:t>Parallel Coordinates</a:t>
            </a:r>
          </a:p>
          <a:p>
            <a:pPr lvl="1"/>
            <a:r>
              <a:rPr lang="en-US" sz="1700" dirty="0" err="1"/>
              <a:t>parcoord</a:t>
            </a:r>
            <a:r>
              <a:rPr lang="en-US" sz="1700" dirty="0"/>
              <a:t>(iris[1:4], col = </a:t>
            </a:r>
            <a:r>
              <a:rPr lang="en-US" sz="1700" dirty="0" err="1"/>
              <a:t>iris$Species</a:t>
            </a:r>
            <a:r>
              <a:rPr lang="en-US" sz="1700" dirty="0"/>
              <a:t>)</a:t>
            </a:r>
          </a:p>
          <a:p>
            <a:r>
              <a:rPr lang="en-US" sz="1700" dirty="0"/>
              <a:t>Parallel Coordinates with Package lattice</a:t>
            </a:r>
          </a:p>
          <a:p>
            <a:pPr lvl="1"/>
            <a:r>
              <a:rPr lang="en-US" sz="1700" dirty="0"/>
              <a:t>library(lattice)</a:t>
            </a:r>
          </a:p>
          <a:p>
            <a:pPr lvl="1"/>
            <a:r>
              <a:rPr lang="en-US" sz="1700" dirty="0" err="1"/>
              <a:t>parallelplot</a:t>
            </a:r>
            <a:r>
              <a:rPr lang="en-US" sz="1700" dirty="0"/>
              <a:t>(~iris[1:4] | Species, data = iris)</a:t>
            </a:r>
          </a:p>
          <a:p>
            <a:r>
              <a:rPr lang="en-US" sz="1700" dirty="0"/>
              <a:t>Visualization with Package ggplot2</a:t>
            </a:r>
          </a:p>
          <a:p>
            <a:pPr lvl="1"/>
            <a:r>
              <a:rPr lang="en-US" sz="1700" dirty="0"/>
              <a:t>library(ggplot2)</a:t>
            </a:r>
          </a:p>
          <a:p>
            <a:pPr lvl="1"/>
            <a:r>
              <a:rPr lang="en-US" sz="1700" dirty="0" err="1"/>
              <a:t>qplot</a:t>
            </a:r>
            <a:r>
              <a:rPr lang="en-US" sz="1700" dirty="0"/>
              <a:t>(</a:t>
            </a:r>
            <a:r>
              <a:rPr lang="en-US" sz="1700" dirty="0" err="1"/>
              <a:t>Sepal.Length</a:t>
            </a:r>
            <a:r>
              <a:rPr lang="en-US" sz="1700" dirty="0"/>
              <a:t>, </a:t>
            </a:r>
            <a:r>
              <a:rPr lang="en-US" sz="1700" dirty="0" err="1"/>
              <a:t>Sepal.Width</a:t>
            </a:r>
            <a:r>
              <a:rPr lang="en-US" sz="1700" dirty="0"/>
              <a:t>, data = iris, facets = Species ~ .)</a:t>
            </a:r>
          </a:p>
          <a:p>
            <a:pPr lvl="1"/>
            <a:r>
              <a:rPr lang="en-US" sz="1700" dirty="0"/>
              <a:t>p&lt;-</a:t>
            </a:r>
            <a:r>
              <a:rPr lang="en-US" sz="1700" dirty="0" err="1"/>
              <a:t>ggplot</a:t>
            </a:r>
            <a:r>
              <a:rPr lang="en-US" sz="1700" dirty="0"/>
              <a:t>(data=iris, </a:t>
            </a:r>
            <a:r>
              <a:rPr lang="en-US" sz="1700" dirty="0" err="1"/>
              <a:t>aes</a:t>
            </a:r>
            <a:r>
              <a:rPr lang="en-US" sz="1700" dirty="0"/>
              <a:t>(x=</a:t>
            </a:r>
            <a:r>
              <a:rPr lang="en-US" sz="1700" dirty="0" err="1"/>
              <a:t>Sepal.Length</a:t>
            </a:r>
            <a:r>
              <a:rPr lang="en-US" sz="1700" dirty="0"/>
              <a:t>, y=</a:t>
            </a:r>
            <a:r>
              <a:rPr lang="en-US" sz="1700" dirty="0" err="1"/>
              <a:t>Sepal.Width</a:t>
            </a:r>
            <a:r>
              <a:rPr lang="en-US" sz="1700" dirty="0"/>
              <a:t>)) + </a:t>
            </a:r>
            <a:r>
              <a:rPr lang="en-US" sz="1700" dirty="0" err="1"/>
              <a:t>geom_point</a:t>
            </a:r>
            <a:r>
              <a:rPr lang="en-US" sz="1700" dirty="0"/>
              <a:t>() + </a:t>
            </a:r>
            <a:r>
              <a:rPr lang="en-US" sz="1700" dirty="0" err="1"/>
              <a:t>facet_grid</a:t>
            </a:r>
            <a:r>
              <a:rPr lang="en-US" sz="1700" dirty="0"/>
              <a:t>(Species ~.)</a:t>
            </a:r>
          </a:p>
          <a:p>
            <a:pPr lvl="1"/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CAE-82A9-9D41-A01F-86C1DE179E35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72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figures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CAE-82A9-9D41-A01F-86C1DE179E35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6293" y="1626461"/>
            <a:ext cx="7553307" cy="369331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A8BE"/>
                </a:solidFill>
                <a:latin typeface="Helvetica"/>
                <a:ea typeface="Helvetica"/>
                <a:cs typeface="Helvetica"/>
              </a:rPr>
              <a:t># save as a PDF file</a:t>
            </a:r>
          </a:p>
          <a:p>
            <a:r>
              <a:rPr lang="en-US" dirty="0" err="1">
                <a:solidFill>
                  <a:srgbClr val="CB7078"/>
                </a:solidFill>
                <a:latin typeface="Helvetica"/>
                <a:ea typeface="Helvetica"/>
                <a:cs typeface="Helvetica"/>
              </a:rPr>
              <a:t>pdf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dirty="0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en-US" dirty="0" err="1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myPlot.pdf</a:t>
            </a:r>
            <a:r>
              <a:rPr lang="en-US" dirty="0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)</a:t>
            </a:r>
          </a:p>
          <a:p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x </a:t>
            </a:r>
            <a:r>
              <a:rPr lang="en-US" dirty="0">
                <a:solidFill>
                  <a:srgbClr val="C07078"/>
                </a:solidFill>
                <a:latin typeface="Helvetica"/>
                <a:ea typeface="Helvetica"/>
                <a:cs typeface="Helvetica"/>
              </a:rPr>
              <a:t>&lt;- </a:t>
            </a:r>
            <a:r>
              <a:rPr lang="en-US" dirty="0">
                <a:solidFill>
                  <a:srgbClr val="C02EA3"/>
                </a:solidFill>
                <a:latin typeface="Helvetica"/>
                <a:ea typeface="Helvetica"/>
                <a:cs typeface="Helvetica"/>
              </a:rPr>
              <a:t>1</a:t>
            </a:r>
            <a:r>
              <a:rPr lang="en-US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:</a:t>
            </a:r>
            <a:r>
              <a:rPr lang="en-US" dirty="0">
                <a:solidFill>
                  <a:srgbClr val="C02EA3"/>
                </a:solidFill>
                <a:latin typeface="Helvetica"/>
                <a:ea typeface="Helvetica"/>
                <a:cs typeface="Helvetica"/>
              </a:rPr>
              <a:t>50</a:t>
            </a:r>
          </a:p>
          <a:p>
            <a:r>
              <a:rPr lang="en-US" dirty="0">
                <a:solidFill>
                  <a:srgbClr val="CB7078"/>
                </a:solidFill>
                <a:latin typeface="Helvetica"/>
                <a:ea typeface="Helvetica"/>
                <a:cs typeface="Helvetica"/>
              </a:rPr>
              <a:t>plot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(x, </a:t>
            </a:r>
            <a:r>
              <a:rPr lang="en-US" dirty="0">
                <a:solidFill>
                  <a:srgbClr val="CB7078"/>
                </a:solidFill>
                <a:latin typeface="Helvetica"/>
                <a:ea typeface="Helvetica"/>
                <a:cs typeface="Helvetica"/>
              </a:rPr>
              <a:t>log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(x))</a:t>
            </a:r>
          </a:p>
          <a:p>
            <a:r>
              <a:rPr lang="en-US" dirty="0" err="1">
                <a:solidFill>
                  <a:srgbClr val="CB7078"/>
                </a:solidFill>
                <a:latin typeface="Helvetica"/>
                <a:ea typeface="Helvetica"/>
                <a:cs typeface="Helvetica"/>
              </a:rPr>
              <a:t>graphics.off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()</a:t>
            </a:r>
          </a:p>
          <a:p>
            <a:endParaRPr lang="en-US" dirty="0">
              <a:solidFill>
                <a:srgbClr val="6B6B6B"/>
              </a:solidFill>
              <a:latin typeface="Helvetica"/>
              <a:ea typeface="Helvetica"/>
              <a:cs typeface="Helvetica"/>
            </a:endParaRPr>
          </a:p>
          <a:p>
            <a:endParaRPr lang="en-US" dirty="0">
              <a:solidFill>
                <a:srgbClr val="6B6B6B"/>
              </a:solidFill>
              <a:latin typeface="Helvetica"/>
              <a:ea typeface="Helvetica"/>
              <a:cs typeface="Helvetica"/>
            </a:endParaRPr>
          </a:p>
          <a:p>
            <a:endParaRPr lang="en-US" dirty="0">
              <a:solidFill>
                <a:srgbClr val="6B6B6B"/>
              </a:solidFill>
              <a:latin typeface="Helvetica"/>
              <a:ea typeface="Helvetica"/>
              <a:cs typeface="Helvetica"/>
            </a:endParaRPr>
          </a:p>
          <a:p>
            <a:r>
              <a:rPr lang="en-US" dirty="0">
                <a:solidFill>
                  <a:srgbClr val="BDA8BE"/>
                </a:solidFill>
                <a:latin typeface="Helvetica"/>
                <a:ea typeface="Helvetica"/>
                <a:cs typeface="Helvetica"/>
              </a:rPr>
              <a:t># Save as a postscript file</a:t>
            </a:r>
          </a:p>
          <a:p>
            <a:r>
              <a:rPr lang="en-US" dirty="0">
                <a:solidFill>
                  <a:srgbClr val="CB7078"/>
                </a:solidFill>
                <a:latin typeface="Helvetica"/>
                <a:ea typeface="Helvetica"/>
                <a:cs typeface="Helvetica"/>
              </a:rPr>
              <a:t>postscript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dirty="0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"myPlot2.ps"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)</a:t>
            </a:r>
          </a:p>
          <a:p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x </a:t>
            </a:r>
            <a:r>
              <a:rPr lang="en-US" dirty="0">
                <a:solidFill>
                  <a:srgbClr val="C07078"/>
                </a:solidFill>
                <a:latin typeface="Helvetica"/>
                <a:ea typeface="Helvetica"/>
                <a:cs typeface="Helvetica"/>
              </a:rPr>
              <a:t>&lt;- </a:t>
            </a:r>
            <a:r>
              <a:rPr lang="en-US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-</a:t>
            </a:r>
            <a:r>
              <a:rPr lang="en-US" dirty="0">
                <a:solidFill>
                  <a:srgbClr val="C02EA3"/>
                </a:solidFill>
                <a:latin typeface="Helvetica"/>
                <a:ea typeface="Helvetica"/>
                <a:cs typeface="Helvetica"/>
              </a:rPr>
              <a:t>20</a:t>
            </a:r>
            <a:r>
              <a:rPr lang="en-US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:</a:t>
            </a:r>
            <a:r>
              <a:rPr lang="en-US" dirty="0">
                <a:solidFill>
                  <a:srgbClr val="C02EA3"/>
                </a:solidFill>
                <a:latin typeface="Helvetica"/>
                <a:ea typeface="Helvetica"/>
                <a:cs typeface="Helvetica"/>
              </a:rPr>
              <a:t>20</a:t>
            </a:r>
          </a:p>
          <a:p>
            <a:r>
              <a:rPr lang="en-US" dirty="0">
                <a:solidFill>
                  <a:srgbClr val="CB7078"/>
                </a:solidFill>
                <a:latin typeface="Helvetica"/>
                <a:ea typeface="Helvetica"/>
                <a:cs typeface="Helvetica"/>
              </a:rPr>
              <a:t>plot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(x, x</a:t>
            </a:r>
            <a:r>
              <a:rPr lang="en-US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^</a:t>
            </a:r>
            <a:r>
              <a:rPr lang="en-US" dirty="0">
                <a:solidFill>
                  <a:srgbClr val="C02EA3"/>
                </a:solidFill>
                <a:latin typeface="Helvetica"/>
                <a:ea typeface="Helvetica"/>
                <a:cs typeface="Helvetica"/>
              </a:rPr>
              <a:t>2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)</a:t>
            </a:r>
          </a:p>
          <a:p>
            <a:r>
              <a:rPr lang="en-US" dirty="0" err="1">
                <a:solidFill>
                  <a:srgbClr val="CB7078"/>
                </a:solidFill>
                <a:latin typeface="Helvetica"/>
                <a:ea typeface="Helvetica"/>
                <a:cs typeface="Helvetica"/>
              </a:rPr>
              <a:t>graphics.off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73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k-means: </a:t>
            </a:r>
            <a:r>
              <a:rPr lang="en-US" dirty="0" err="1"/>
              <a:t>kmeans</a:t>
            </a:r>
            <a:r>
              <a:rPr lang="en-US" dirty="0"/>
              <a:t>(), </a:t>
            </a:r>
            <a:r>
              <a:rPr lang="en-US" dirty="0" err="1"/>
              <a:t>kmeansruns</a:t>
            </a:r>
            <a:r>
              <a:rPr lang="en-US" dirty="0"/>
              <a:t>()</a:t>
            </a:r>
          </a:p>
          <a:p>
            <a:r>
              <a:rPr lang="en-US" dirty="0"/>
              <a:t> k-</a:t>
            </a:r>
            <a:r>
              <a:rPr lang="en-US" dirty="0" err="1"/>
              <a:t>medoids</a:t>
            </a:r>
            <a:r>
              <a:rPr lang="en-US" dirty="0"/>
              <a:t>: pam(), </a:t>
            </a:r>
            <a:r>
              <a:rPr lang="en-US" dirty="0" err="1"/>
              <a:t>pamk</a:t>
            </a:r>
            <a:r>
              <a:rPr lang="en-US" dirty="0"/>
              <a:t>()</a:t>
            </a:r>
          </a:p>
          <a:p>
            <a:r>
              <a:rPr lang="en-US" dirty="0"/>
              <a:t> Hierarchical clustering: </a:t>
            </a:r>
            <a:r>
              <a:rPr lang="en-US" dirty="0" err="1"/>
              <a:t>hclust</a:t>
            </a:r>
            <a:r>
              <a:rPr lang="en-US" dirty="0"/>
              <a:t>(), </a:t>
            </a:r>
            <a:r>
              <a:rPr lang="en-US" dirty="0" err="1"/>
              <a:t>agnes</a:t>
            </a:r>
            <a:r>
              <a:rPr lang="en-US" dirty="0"/>
              <a:t>(), </a:t>
            </a:r>
            <a:r>
              <a:rPr lang="en-US" dirty="0" err="1"/>
              <a:t>diana</a:t>
            </a:r>
            <a:r>
              <a:rPr lang="en-US" dirty="0"/>
              <a:t>()</a:t>
            </a:r>
          </a:p>
          <a:p>
            <a:r>
              <a:rPr lang="en-US" dirty="0"/>
              <a:t> DBSCAN: </a:t>
            </a:r>
            <a:r>
              <a:rPr lang="en-US" dirty="0" err="1"/>
              <a:t>fpc</a:t>
            </a:r>
            <a:endParaRPr lang="en-US" dirty="0"/>
          </a:p>
          <a:p>
            <a:r>
              <a:rPr lang="en-US" dirty="0"/>
              <a:t> BIRCH: birch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CAE-82A9-9D41-A01F-86C1DE179E35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075F4D-805C-2261-0307-1D2A4A918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0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BE0CDC-0116-E34C-AA6A-005D38C9ADFB}" type="datetime2">
              <a:rPr lang="en-US" smtClean="0"/>
              <a:pPr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F2395BC6-5CF8-3EC8-4EB5-28540D4F0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75413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7331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CAE-82A9-9D41-A01F-86C1DE179E35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587577"/>
            <a:ext cx="9144000" cy="28623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&gt;iris2 </a:t>
            </a:r>
            <a:r>
              <a:rPr lang="en-US" dirty="0">
                <a:solidFill>
                  <a:srgbClr val="C07078"/>
                </a:solidFill>
                <a:latin typeface="Helvetica"/>
                <a:ea typeface="Helvetica"/>
                <a:cs typeface="Helvetica"/>
              </a:rPr>
              <a:t>&lt;- 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iris</a:t>
            </a:r>
          </a:p>
          <a:p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&gt;iris2</a:t>
            </a:r>
            <a:r>
              <a:rPr lang="en-US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$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Species </a:t>
            </a:r>
            <a:r>
              <a:rPr lang="en-US" dirty="0">
                <a:solidFill>
                  <a:srgbClr val="C07078"/>
                </a:solidFill>
                <a:latin typeface="Helvetica"/>
                <a:ea typeface="Helvetica"/>
                <a:cs typeface="Helvetica"/>
              </a:rPr>
              <a:t>&lt;- </a:t>
            </a:r>
            <a:r>
              <a:rPr lang="en-US" dirty="0">
                <a:solidFill>
                  <a:srgbClr val="3474A5"/>
                </a:solidFill>
                <a:latin typeface="Helvetica"/>
                <a:ea typeface="Helvetica"/>
                <a:cs typeface="Helvetica"/>
              </a:rPr>
              <a:t>NULL</a:t>
            </a:r>
          </a:p>
          <a:p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&gt;(</a:t>
            </a:r>
            <a:r>
              <a:rPr lang="en-US" dirty="0" err="1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kmeans.result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dirty="0">
                <a:solidFill>
                  <a:srgbClr val="C07078"/>
                </a:solidFill>
                <a:latin typeface="Helvetica"/>
                <a:ea typeface="Helvetica"/>
                <a:cs typeface="Helvetica"/>
              </a:rPr>
              <a:t>&lt;- </a:t>
            </a:r>
            <a:r>
              <a:rPr lang="en-US" dirty="0" err="1">
                <a:solidFill>
                  <a:srgbClr val="CB7078"/>
                </a:solidFill>
                <a:latin typeface="Helvetica"/>
                <a:ea typeface="Helvetica"/>
                <a:cs typeface="Helvetica"/>
              </a:rPr>
              <a:t>kmeans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(iris2, </a:t>
            </a:r>
            <a:r>
              <a:rPr lang="en-US" dirty="0">
                <a:solidFill>
                  <a:srgbClr val="C02EA3"/>
                </a:solidFill>
                <a:latin typeface="Helvetica"/>
                <a:ea typeface="Helvetica"/>
                <a:cs typeface="Helvetica"/>
              </a:rPr>
              <a:t>3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))</a:t>
            </a:r>
          </a:p>
          <a:p>
            <a:r>
              <a:rPr lang="en-US" dirty="0">
                <a:solidFill>
                  <a:srgbClr val="CB7078"/>
                </a:solidFill>
                <a:latin typeface="Helvetica"/>
                <a:ea typeface="Helvetica"/>
                <a:cs typeface="Helvetica"/>
              </a:rPr>
              <a:t>&gt;table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dirty="0" err="1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iris</a:t>
            </a:r>
            <a:r>
              <a:rPr lang="en-US" dirty="0" err="1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$</a:t>
            </a:r>
            <a:r>
              <a:rPr lang="en-US" dirty="0" err="1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Species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, </a:t>
            </a:r>
            <a:r>
              <a:rPr lang="en-US" dirty="0" err="1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kmeans.result</a:t>
            </a:r>
            <a:r>
              <a:rPr lang="en-US" dirty="0" err="1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$</a:t>
            </a:r>
            <a:r>
              <a:rPr lang="en-US" dirty="0" err="1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cluster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)</a:t>
            </a:r>
          </a:p>
          <a:p>
            <a:endParaRPr lang="en-US" dirty="0">
              <a:solidFill>
                <a:srgbClr val="6B6B6B"/>
              </a:solidFill>
              <a:latin typeface="Helvetica"/>
              <a:ea typeface="Helvetica"/>
              <a:cs typeface="Helvetica"/>
            </a:endParaRPr>
          </a:p>
          <a:p>
            <a:r>
              <a:rPr lang="en-US" dirty="0">
                <a:solidFill>
                  <a:srgbClr val="CB7078"/>
                </a:solidFill>
                <a:latin typeface="Helvetica"/>
                <a:ea typeface="Helvetica"/>
                <a:cs typeface="Helvetica"/>
              </a:rPr>
              <a:t>&gt;plot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(iris2[</a:t>
            </a:r>
            <a:r>
              <a:rPr lang="en-US" dirty="0">
                <a:solidFill>
                  <a:srgbClr val="CB7078"/>
                </a:solidFill>
                <a:latin typeface="Helvetica"/>
                <a:ea typeface="Helvetica"/>
                <a:cs typeface="Helvetica"/>
              </a:rPr>
              <a:t>c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dirty="0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en-US" dirty="0" err="1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Sepal.Length</a:t>
            </a:r>
            <a:r>
              <a:rPr lang="en-US" dirty="0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, </a:t>
            </a:r>
            <a:r>
              <a:rPr lang="en-US" dirty="0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en-US" dirty="0" err="1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Sepal.Width</a:t>
            </a:r>
            <a:r>
              <a:rPr lang="en-US" dirty="0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)], </a:t>
            </a:r>
            <a:r>
              <a:rPr lang="en-US" dirty="0">
                <a:solidFill>
                  <a:srgbClr val="65B668"/>
                </a:solidFill>
                <a:latin typeface="Helvetica"/>
                <a:ea typeface="Helvetica"/>
                <a:cs typeface="Helvetica"/>
              </a:rPr>
              <a:t>col 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dirty="0" err="1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kmeans.result</a:t>
            </a:r>
            <a:r>
              <a:rPr lang="en-US" dirty="0" err="1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$</a:t>
            </a:r>
            <a:r>
              <a:rPr lang="en-US" dirty="0" err="1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cluster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)</a:t>
            </a:r>
          </a:p>
          <a:p>
            <a:endParaRPr lang="en-US" dirty="0">
              <a:solidFill>
                <a:srgbClr val="6B6B6B"/>
              </a:solidFill>
              <a:latin typeface="Helvetica"/>
              <a:ea typeface="Helvetica"/>
              <a:cs typeface="Helvetica"/>
            </a:endParaRPr>
          </a:p>
          <a:p>
            <a:r>
              <a:rPr lang="en-US" dirty="0">
                <a:solidFill>
                  <a:srgbClr val="CB7078"/>
                </a:solidFill>
                <a:latin typeface="Helvetica"/>
                <a:ea typeface="Helvetica"/>
                <a:cs typeface="Helvetica"/>
              </a:rPr>
              <a:t>&gt;points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dirty="0" err="1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kmeans.result</a:t>
            </a:r>
            <a:r>
              <a:rPr lang="en-US" dirty="0" err="1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$</a:t>
            </a:r>
            <a:r>
              <a:rPr lang="en-US" dirty="0" err="1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centers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[, </a:t>
            </a:r>
            <a:r>
              <a:rPr lang="en-US" dirty="0">
                <a:solidFill>
                  <a:srgbClr val="CB7078"/>
                </a:solidFill>
                <a:latin typeface="Helvetica"/>
                <a:ea typeface="Helvetica"/>
                <a:cs typeface="Helvetica"/>
              </a:rPr>
              <a:t>c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dirty="0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en-US" dirty="0" err="1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Sepal.Length</a:t>
            </a:r>
            <a:r>
              <a:rPr lang="en-US" dirty="0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, </a:t>
            </a:r>
            <a:r>
              <a:rPr lang="en-US" dirty="0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en-US" dirty="0" err="1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Sepal.Width</a:t>
            </a:r>
            <a:r>
              <a:rPr lang="en-US" dirty="0">
                <a:solidFill>
                  <a:srgbClr val="3C93D7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)],</a:t>
            </a:r>
          </a:p>
          <a:p>
            <a:r>
              <a:rPr lang="en-US" dirty="0">
                <a:solidFill>
                  <a:srgbClr val="65B668"/>
                </a:solidFill>
                <a:latin typeface="Helvetica"/>
                <a:ea typeface="Helvetica"/>
                <a:cs typeface="Helvetica"/>
              </a:rPr>
              <a:t>col 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dirty="0">
                <a:solidFill>
                  <a:srgbClr val="C02EA3"/>
                </a:solidFill>
                <a:latin typeface="Helvetica"/>
                <a:ea typeface="Helvetica"/>
                <a:cs typeface="Helvetica"/>
              </a:rPr>
              <a:t>1</a:t>
            </a:r>
            <a:r>
              <a:rPr lang="en-US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:</a:t>
            </a:r>
            <a:r>
              <a:rPr lang="en-US" dirty="0">
                <a:solidFill>
                  <a:srgbClr val="C02EA3"/>
                </a:solidFill>
                <a:latin typeface="Helvetica"/>
                <a:ea typeface="Helvetica"/>
                <a:cs typeface="Helvetica"/>
              </a:rPr>
              <a:t>3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, </a:t>
            </a:r>
            <a:r>
              <a:rPr lang="en-US" dirty="0" err="1">
                <a:solidFill>
                  <a:srgbClr val="65B668"/>
                </a:solidFill>
                <a:latin typeface="Helvetica"/>
                <a:ea typeface="Helvetica"/>
                <a:cs typeface="Helvetica"/>
              </a:rPr>
              <a:t>pch</a:t>
            </a:r>
            <a:r>
              <a:rPr lang="en-US" dirty="0">
                <a:solidFill>
                  <a:srgbClr val="65B668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dirty="0">
                <a:solidFill>
                  <a:srgbClr val="C02EA3"/>
                </a:solidFill>
                <a:latin typeface="Helvetica"/>
                <a:ea typeface="Helvetica"/>
                <a:cs typeface="Helvetica"/>
              </a:rPr>
              <a:t>8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, </a:t>
            </a:r>
            <a:r>
              <a:rPr lang="en-US" dirty="0" err="1">
                <a:solidFill>
                  <a:srgbClr val="65B668"/>
                </a:solidFill>
                <a:latin typeface="Helvetica"/>
                <a:ea typeface="Helvetica"/>
                <a:cs typeface="Helvetica"/>
              </a:rPr>
              <a:t>cex</a:t>
            </a:r>
            <a:r>
              <a:rPr lang="en-US" dirty="0">
                <a:solidFill>
                  <a:srgbClr val="65B668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dirty="0">
                <a:solidFill>
                  <a:srgbClr val="C02EA3"/>
                </a:solidFill>
                <a:latin typeface="Helvetica"/>
                <a:ea typeface="Helvetica"/>
                <a:cs typeface="Helvetica"/>
              </a:rPr>
              <a:t>2</a:t>
            </a:r>
            <a:r>
              <a:rPr lang="en-US" dirty="0">
                <a:solidFill>
                  <a:srgbClr val="6B6B6B"/>
                </a:solidFill>
                <a:latin typeface="Helvetica"/>
                <a:ea typeface="Helvetica"/>
                <a:cs typeface="Helvetica"/>
              </a:rPr>
              <a:t>) </a:t>
            </a:r>
            <a:r>
              <a:rPr lang="en-US" dirty="0">
                <a:solidFill>
                  <a:srgbClr val="BDA8BE"/>
                </a:solidFill>
                <a:latin typeface="Helvetica"/>
                <a:ea typeface="Helvetica"/>
                <a:cs typeface="Helvetica"/>
              </a:rPr>
              <a:t># plot cluster centers</a:t>
            </a:r>
            <a:endParaRPr lang="en-US" dirty="0">
              <a:solidFill>
                <a:srgbClr val="6B6B6B"/>
              </a:solidFill>
              <a:latin typeface="Helvetica"/>
              <a:ea typeface="Helvetica"/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32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Decision trees: </a:t>
            </a:r>
            <a:r>
              <a:rPr lang="en-US" dirty="0" err="1"/>
              <a:t>rpart</a:t>
            </a:r>
            <a:r>
              <a:rPr lang="en-US" dirty="0"/>
              <a:t>, party</a:t>
            </a:r>
          </a:p>
          <a:p>
            <a:r>
              <a:rPr lang="en-US" dirty="0"/>
              <a:t> Random forest: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n-US" dirty="0" err="1"/>
              <a:t>extendedForest</a:t>
            </a:r>
            <a:r>
              <a:rPr lang="en-US" dirty="0"/>
              <a:t>, party</a:t>
            </a:r>
          </a:p>
          <a:p>
            <a:r>
              <a:rPr lang="en-US" dirty="0"/>
              <a:t> SVM: e1071, </a:t>
            </a:r>
            <a:r>
              <a:rPr lang="en-US" dirty="0" err="1"/>
              <a:t>kernlab</a:t>
            </a:r>
            <a:endParaRPr lang="en-US" dirty="0"/>
          </a:p>
          <a:p>
            <a:r>
              <a:rPr lang="en-US" dirty="0"/>
              <a:t> Neural networks: </a:t>
            </a:r>
            <a:r>
              <a:rPr lang="en-US" dirty="0" err="1"/>
              <a:t>nnet</a:t>
            </a:r>
            <a:r>
              <a:rPr lang="en-US" dirty="0"/>
              <a:t>, </a:t>
            </a:r>
            <a:r>
              <a:rPr lang="en-US" dirty="0" err="1"/>
              <a:t>neuralnet</a:t>
            </a:r>
            <a:r>
              <a:rPr lang="en-US" dirty="0"/>
              <a:t>, RSNNS</a:t>
            </a:r>
          </a:p>
          <a:p>
            <a:r>
              <a:rPr lang="en-US" dirty="0"/>
              <a:t> Performance evaluation: ROCR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CAE-82A9-9D41-A01F-86C1DE179E35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14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1631"/>
            <a:ext cx="9144000" cy="914400"/>
          </a:xfrm>
        </p:spPr>
        <p:txBody>
          <a:bodyPr/>
          <a:lstStyle/>
          <a:p>
            <a:r>
              <a:rPr lang="en-US" dirty="0"/>
              <a:t>Association Rule Mining with 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Association </a:t>
            </a:r>
            <a:r>
              <a:rPr lang="en-US" dirty="0"/>
              <a:t>rules: </a:t>
            </a:r>
            <a:r>
              <a:rPr lang="en-US" dirty="0" err="1"/>
              <a:t>apriori</a:t>
            </a:r>
            <a:r>
              <a:rPr lang="en-US" dirty="0"/>
              <a:t>(), </a:t>
            </a:r>
            <a:r>
              <a:rPr lang="en-US" dirty="0" err="1"/>
              <a:t>eclat</a:t>
            </a:r>
            <a:r>
              <a:rPr lang="en-US" dirty="0"/>
              <a:t>() in package </a:t>
            </a:r>
            <a:r>
              <a:rPr lang="en-US" dirty="0" err="1"/>
              <a:t>arules</a:t>
            </a:r>
            <a:endParaRPr lang="en-US" dirty="0"/>
          </a:p>
          <a:p>
            <a:r>
              <a:rPr lang="en-US" dirty="0"/>
              <a:t>Sequential patterns: </a:t>
            </a:r>
            <a:r>
              <a:rPr lang="en-US" dirty="0" err="1"/>
              <a:t>arulesSequence</a:t>
            </a:r>
            <a:endParaRPr lang="en-US" dirty="0"/>
          </a:p>
          <a:p>
            <a:r>
              <a:rPr lang="en-US" dirty="0"/>
              <a:t>Visualization of associations: </a:t>
            </a:r>
            <a:r>
              <a:rPr lang="en-US" dirty="0" err="1"/>
              <a:t>arulesViz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CAE-82A9-9D41-A01F-86C1DE179E35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8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013625"/>
            <a:ext cx="3461070" cy="4163337"/>
          </a:xfrm>
        </p:spPr>
        <p:txBody>
          <a:bodyPr>
            <a:normAutofit/>
          </a:bodyPr>
          <a:lstStyle/>
          <a:p>
            <a:r>
              <a:rPr lang="en-US" sz="1700"/>
              <a:t>R objects can have attributes, which are like metadata for the object:</a:t>
            </a:r>
          </a:p>
          <a:p>
            <a:pPr lvl="1"/>
            <a:r>
              <a:rPr lang="en-US" sz="1700"/>
              <a:t>names, dimnames</a:t>
            </a:r>
          </a:p>
          <a:p>
            <a:pPr lvl="1"/>
            <a:r>
              <a:rPr lang="en-US" sz="1700"/>
              <a:t>dimensions (e.g. matrices, arrays)</a:t>
            </a:r>
          </a:p>
          <a:p>
            <a:pPr lvl="1"/>
            <a:r>
              <a:rPr lang="en-US" sz="1700"/>
              <a:t>class (e.g. integer, numeric)</a:t>
            </a:r>
          </a:p>
          <a:p>
            <a:pPr lvl="1"/>
            <a:r>
              <a:rPr lang="en-US" sz="1700"/>
              <a:t>length</a:t>
            </a:r>
          </a:p>
          <a:p>
            <a:pPr lvl="1"/>
            <a:r>
              <a:rPr lang="en-US" sz="1700"/>
              <a:t>other user-defined attributes/metadata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003" y="2015168"/>
            <a:ext cx="3962900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Graphic 9" descr="File HTML">
            <a:extLst>
              <a:ext uri="{FF2B5EF4-FFF2-40B4-BE49-F238E27FC236}">
                <a16:creationId xmlns:a16="http://schemas.microsoft.com/office/drawing/2014/main" id="{2BF890FC-E4A1-33F8-B97A-124BE6FE1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653" y="3101919"/>
            <a:ext cx="2081463" cy="208146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1A21E6-8A1B-2A43-B0D4-A6023190C5AE}" type="datetime2">
              <a:rPr lang="en-US" smtClean="0"/>
              <a:pPr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ro-RO"/>
              <a:t>&gt; x &lt;- c(0.5, 0.6) ## numeric</a:t>
            </a:r>
          </a:p>
          <a:p>
            <a:pPr marL="18288" indent="0">
              <a:buNone/>
            </a:pPr>
            <a:r>
              <a:rPr lang="ro-RO"/>
              <a:t>&gt; x &lt;- c(TRUE, FALSE) ## logical</a:t>
            </a:r>
          </a:p>
          <a:p>
            <a:pPr marL="18288" indent="0">
              <a:buNone/>
            </a:pPr>
            <a:r>
              <a:rPr lang="en-US"/>
              <a:t>&gt; x &lt;- c(T, F) ## logical</a:t>
            </a:r>
          </a:p>
          <a:p>
            <a:pPr marL="18288" indent="0">
              <a:buNone/>
            </a:pPr>
            <a:r>
              <a:rPr lang="fr-FR"/>
              <a:t>&gt; x &lt;- c("a", "b", "c") ## character</a:t>
            </a:r>
          </a:p>
          <a:p>
            <a:pPr marL="18288" indent="0">
              <a:buNone/>
            </a:pPr>
            <a:r>
              <a:rPr lang="nl-NL"/>
              <a:t>&gt; x &lt;- 9:29 ## integer</a:t>
            </a:r>
          </a:p>
          <a:p>
            <a:pPr marL="18288" indent="0">
              <a:buNone/>
            </a:pPr>
            <a:r>
              <a:rPr lang="fr-FR"/>
              <a:t>&gt; x &lt;- c(1+0i, 2+4i) ## complex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D81-3E9E-CF4A-B82F-9DF5843B55D0}" type="datetime2">
              <a:rPr lang="en-US" smtClean="0"/>
              <a:t>Sunday, January 14,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0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Mixing Objects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013625"/>
            <a:ext cx="3461070" cy="4163337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s-ES_tradnl" sz="1700"/>
              <a:t>&gt; y &lt;- c(1.7, "a") ## character</a:t>
            </a:r>
          </a:p>
          <a:p>
            <a:pPr marL="18288" indent="0">
              <a:buNone/>
            </a:pPr>
            <a:r>
              <a:rPr lang="es-ES_tradnl" sz="1700"/>
              <a:t>&gt; y &lt;- c(TRUE, 2) ## numeric</a:t>
            </a:r>
          </a:p>
          <a:p>
            <a:pPr marL="18288" indent="0">
              <a:buNone/>
            </a:pPr>
            <a:r>
              <a:rPr lang="es-ES_tradnl" sz="1700"/>
              <a:t>&gt; y &lt;- c("a", TRUE) ## character</a:t>
            </a:r>
            <a:endParaRPr lang="en-US" sz="17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003" y="2015168"/>
            <a:ext cx="3962900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53" y="3146150"/>
            <a:ext cx="2081463" cy="1993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A7CAE-82A9-9D41-A01F-86C1DE179E35}" type="datetime2">
              <a:rPr lang="en-US" smtClean="0"/>
              <a:pPr>
                <a:spcAft>
                  <a:spcPts val="600"/>
                </a:spcAft>
              </a:pPr>
              <a:t>Sunday, January 14,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Explicit Coercion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18288" indent="0">
              <a:buNone/>
            </a:pPr>
            <a:r>
              <a:rPr lang="fr-FR" sz="1700"/>
              <a:t>&gt; x &lt;- 0:6</a:t>
            </a:r>
          </a:p>
          <a:p>
            <a:pPr marL="18288" indent="0">
              <a:buNone/>
            </a:pPr>
            <a:r>
              <a:rPr lang="fr-FR" sz="1700"/>
              <a:t>&gt; class(x)</a:t>
            </a:r>
          </a:p>
          <a:p>
            <a:pPr marL="18288" indent="0">
              <a:buNone/>
            </a:pPr>
            <a:r>
              <a:rPr lang="nl-NL" sz="1700"/>
              <a:t>[1] "integer"</a:t>
            </a:r>
          </a:p>
          <a:p>
            <a:pPr marL="18288" indent="0">
              <a:buNone/>
            </a:pPr>
            <a:r>
              <a:rPr lang="nl-NL" sz="1700"/>
              <a:t>&gt; as.numeric(x)</a:t>
            </a:r>
          </a:p>
          <a:p>
            <a:pPr marL="18288" indent="0">
              <a:buNone/>
            </a:pPr>
            <a:r>
              <a:rPr lang="da-DK" sz="1700"/>
              <a:t>[1] 0 1 2 3 4 5 6</a:t>
            </a:r>
          </a:p>
          <a:p>
            <a:pPr marL="18288" indent="0">
              <a:buNone/>
            </a:pPr>
            <a:r>
              <a:rPr lang="da-DK" sz="1700"/>
              <a:t>&gt; as.logical(x)</a:t>
            </a:r>
          </a:p>
          <a:p>
            <a:pPr marL="18288" indent="0">
              <a:buNone/>
            </a:pPr>
            <a:r>
              <a:rPr lang="da-DK" sz="1700"/>
              <a:t>[1] FALSE TRUE TRUE TRUE TRUE TRUE TRUE</a:t>
            </a:r>
          </a:p>
          <a:p>
            <a:pPr marL="18288" indent="0">
              <a:buNone/>
            </a:pPr>
            <a:r>
              <a:rPr lang="da-DK" sz="1700"/>
              <a:t>&gt; as.character(x)</a:t>
            </a:r>
          </a:p>
          <a:p>
            <a:pPr marL="18288" indent="0">
              <a:buNone/>
            </a:pPr>
            <a:r>
              <a:rPr lang="da-DK" sz="1700"/>
              <a:t>[1] "0" "1" "2" "3" "4" "5" "6"</a:t>
            </a:r>
            <a:endParaRPr lang="en-US" sz="17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431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65A7CAE-82A9-9D41-A01F-86C1DE179E35}" type="datetime2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Sunday, January 14, 2024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8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Matrices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18288" indent="0">
              <a:buNone/>
            </a:pPr>
            <a:r>
              <a:rPr lang="pl-PL" sz="1700"/>
              <a:t>&gt; m &lt;- matrix(nrow = 2, ncol = 3)</a:t>
            </a:r>
          </a:p>
          <a:p>
            <a:pPr marL="18288" indent="0">
              <a:buNone/>
            </a:pPr>
            <a:r>
              <a:rPr lang="pl-PL" sz="1700"/>
              <a:t>&gt; m</a:t>
            </a:r>
          </a:p>
          <a:p>
            <a:pPr marL="18288" indent="0">
              <a:buNone/>
            </a:pPr>
            <a:r>
              <a:rPr lang="pl-PL" sz="1700"/>
              <a:t>[,1] [,2] [,3]</a:t>
            </a:r>
          </a:p>
          <a:p>
            <a:pPr marL="18288" indent="0">
              <a:buNone/>
            </a:pPr>
            <a:r>
              <a:rPr lang="pl-PL" sz="1700"/>
              <a:t>[1,] NA NA NA</a:t>
            </a:r>
          </a:p>
          <a:p>
            <a:pPr marL="18288" indent="0">
              <a:buNone/>
            </a:pPr>
            <a:r>
              <a:rPr lang="pl-PL" sz="1700"/>
              <a:t>[2,] NA NA NA</a:t>
            </a:r>
          </a:p>
          <a:p>
            <a:pPr marL="18288" indent="0">
              <a:buNone/>
            </a:pPr>
            <a:r>
              <a:rPr lang="pl-PL" sz="1700"/>
              <a:t>&gt; dim(m)</a:t>
            </a:r>
          </a:p>
          <a:p>
            <a:pPr marL="18288" indent="0">
              <a:buNone/>
            </a:pPr>
            <a:r>
              <a:rPr lang="pl-PL" sz="1700"/>
              <a:t>[1] 2 3</a:t>
            </a:r>
          </a:p>
          <a:p>
            <a:pPr marL="18288" indent="0">
              <a:buNone/>
            </a:pPr>
            <a:r>
              <a:rPr lang="pl-PL" sz="1700"/>
              <a:t>&gt; attributes(m)</a:t>
            </a:r>
          </a:p>
          <a:p>
            <a:pPr marL="18288" indent="0">
              <a:buNone/>
            </a:pPr>
            <a:r>
              <a:rPr lang="pl-PL" sz="1700"/>
              <a:t>$dim</a:t>
            </a:r>
          </a:p>
          <a:p>
            <a:pPr marL="18288" indent="0">
              <a:buNone/>
            </a:pPr>
            <a:r>
              <a:rPr lang="pl-PL" sz="1700"/>
              <a:t>[1] 2 3</a:t>
            </a:r>
            <a:endParaRPr lang="en-US" sz="17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431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65A7CAE-82A9-9D41-A01F-86C1DE179E35}" type="datetime2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Sunday, January 14, 2024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9C0F2-17E0-497A-9BBE-0C73201AAFE3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4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18498</TotalTime>
  <Words>2636</Words>
  <Application>Microsoft Macintosh PowerPoint</Application>
  <PresentationFormat>On-screen Show (4:3)</PresentationFormat>
  <Paragraphs>425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American Typewriter</vt:lpstr>
      <vt:lpstr>Arial</vt:lpstr>
      <vt:lpstr>Calibri</vt:lpstr>
      <vt:lpstr>Calibri Light</vt:lpstr>
      <vt:lpstr>Courier</vt:lpstr>
      <vt:lpstr>Helvetica</vt:lpstr>
      <vt:lpstr>Wingdings</vt:lpstr>
      <vt:lpstr>Office Theme</vt:lpstr>
      <vt:lpstr>R—Tutorial</vt:lpstr>
      <vt:lpstr>Installation</vt:lpstr>
      <vt:lpstr>Nuts &amp; Bolts</vt:lpstr>
      <vt:lpstr>R Objects</vt:lpstr>
      <vt:lpstr>Attributes</vt:lpstr>
      <vt:lpstr>Creating Vectors</vt:lpstr>
      <vt:lpstr>Mixing Objects</vt:lpstr>
      <vt:lpstr>Explicit Coercion</vt:lpstr>
      <vt:lpstr>Matrices</vt:lpstr>
      <vt:lpstr>Matrices</vt:lpstr>
      <vt:lpstr>Matrices</vt:lpstr>
      <vt:lpstr>Lists</vt:lpstr>
      <vt:lpstr>Factors</vt:lpstr>
      <vt:lpstr>Missing Values</vt:lpstr>
      <vt:lpstr>Data Frames</vt:lpstr>
      <vt:lpstr>Data Frames</vt:lpstr>
      <vt:lpstr>Data Frame</vt:lpstr>
      <vt:lpstr>FOR LOOPS</vt:lpstr>
      <vt:lpstr>Other flow control </vt:lpstr>
      <vt:lpstr>Conditional execution in R </vt:lpstr>
      <vt:lpstr>Functions</vt:lpstr>
      <vt:lpstr>Functions</vt:lpstr>
      <vt:lpstr>Function definition</vt:lpstr>
      <vt:lpstr>Function example</vt:lpstr>
      <vt:lpstr>Default arguments</vt:lpstr>
      <vt:lpstr>Using built-in functions for rows/columns</vt:lpstr>
      <vt:lpstr>Getting Data In and Out</vt:lpstr>
      <vt:lpstr>Getting Data In and Out</vt:lpstr>
      <vt:lpstr>Getting Data In and Out</vt:lpstr>
      <vt:lpstr>Getting Data In and Out</vt:lpstr>
      <vt:lpstr>Getting Data In and Out</vt:lpstr>
      <vt:lpstr>Working Directory</vt:lpstr>
      <vt:lpstr>Install and import a library</vt:lpstr>
      <vt:lpstr>Exploring Data</vt:lpstr>
      <vt:lpstr>Exploring Data</vt:lpstr>
      <vt:lpstr>Exploring Data</vt:lpstr>
      <vt:lpstr>Exploring Data</vt:lpstr>
      <vt:lpstr>Saving figures</vt:lpstr>
      <vt:lpstr>Clustering with R</vt:lpstr>
      <vt:lpstr>Clustering Example</vt:lpstr>
      <vt:lpstr>Classification with R</vt:lpstr>
      <vt:lpstr>Association Rule Mining with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R—nuts &amp; bolts</dc:title>
  <dc:creator>CSEP-BISGIN</dc:creator>
  <cp:lastModifiedBy>Bisgin, Halil</cp:lastModifiedBy>
  <cp:revision>53</cp:revision>
  <dcterms:created xsi:type="dcterms:W3CDTF">2016-08-13T21:32:48Z</dcterms:created>
  <dcterms:modified xsi:type="dcterms:W3CDTF">2024-01-14T19:33:43Z</dcterms:modified>
</cp:coreProperties>
</file>