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1403" r:id="rId2"/>
    <p:sldId id="1404" r:id="rId3"/>
    <p:sldId id="912" r:id="rId4"/>
    <p:sldId id="907" r:id="rId5"/>
    <p:sldId id="908" r:id="rId6"/>
    <p:sldId id="1469" r:id="rId7"/>
    <p:sldId id="1455" r:id="rId8"/>
    <p:sldId id="1470" r:id="rId9"/>
    <p:sldId id="909" r:id="rId10"/>
    <p:sldId id="910" r:id="rId11"/>
    <p:sldId id="1443" r:id="rId12"/>
    <p:sldId id="1458" r:id="rId13"/>
    <p:sldId id="1459" r:id="rId14"/>
    <p:sldId id="1460" r:id="rId15"/>
    <p:sldId id="1461" r:id="rId16"/>
    <p:sldId id="1462" r:id="rId17"/>
    <p:sldId id="918" r:id="rId18"/>
    <p:sldId id="1048" r:id="rId19"/>
    <p:sldId id="1464" r:id="rId20"/>
    <p:sldId id="1456" r:id="rId21"/>
    <p:sldId id="1125" r:id="rId22"/>
    <p:sldId id="1014" r:id="rId23"/>
    <p:sldId id="1049" r:id="rId24"/>
    <p:sldId id="1463" r:id="rId25"/>
    <p:sldId id="1223" r:id="rId26"/>
    <p:sldId id="1466" r:id="rId27"/>
    <p:sldId id="1467" r:id="rId28"/>
    <p:sldId id="1040" r:id="rId29"/>
    <p:sldId id="1457" r:id="rId30"/>
    <p:sldId id="932" r:id="rId31"/>
    <p:sldId id="1346" r:id="rId32"/>
    <p:sldId id="1468" r:id="rId33"/>
    <p:sldId id="1345" r:id="rId34"/>
    <p:sldId id="1465" r:id="rId35"/>
    <p:sldId id="939" r:id="rId36"/>
    <p:sldId id="1451" r:id="rId37"/>
    <p:sldId id="1386" r:id="rId38"/>
    <p:sldId id="1387" r:id="rId3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143"/>
  </p:normalViewPr>
  <p:slideViewPr>
    <p:cSldViewPr>
      <p:cViewPr varScale="1">
        <p:scale>
          <a:sx n="111" d="100"/>
          <a:sy n="111" d="100"/>
        </p:scale>
        <p:origin x="2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5890A-D4D6-4A3B-AFED-4122B6C14B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BCDCC-BAAA-4A32-A51A-6306E01DC2F3}">
      <dgm:prSet phldrT="[Text]"/>
      <dgm:spPr/>
      <dgm:t>
        <a:bodyPr/>
        <a:lstStyle/>
        <a:p>
          <a:r>
            <a:rPr lang="en-US" dirty="0"/>
            <a:t>Is the Pizza Topping a Meat?</a:t>
          </a:r>
        </a:p>
      </dgm:t>
    </dgm:pt>
    <dgm:pt modelId="{A478E224-FBDE-4D1A-805D-03F8AD8C622E}" type="parTrans" cxnId="{5D38C165-1E9A-46A5-B704-182727349DDC}">
      <dgm:prSet/>
      <dgm:spPr/>
      <dgm:t>
        <a:bodyPr/>
        <a:lstStyle/>
        <a:p>
          <a:endParaRPr lang="en-US"/>
        </a:p>
      </dgm:t>
    </dgm:pt>
    <dgm:pt modelId="{C07EBE75-7F61-4446-80EF-11D4039F6816}" type="sibTrans" cxnId="{5D38C165-1E9A-46A5-B704-182727349DDC}">
      <dgm:prSet/>
      <dgm:spPr/>
      <dgm:t>
        <a:bodyPr/>
        <a:lstStyle/>
        <a:p>
          <a:endParaRPr lang="en-US"/>
        </a:p>
      </dgm:t>
    </dgm:pt>
    <dgm:pt modelId="{B9F1541A-FAB7-4987-AFD7-48D8E43AAD86}">
      <dgm:prSet phldrT="[Text]"/>
      <dgm:spPr/>
      <dgm:t>
        <a:bodyPr/>
        <a:lstStyle/>
        <a:p>
          <a:r>
            <a:rPr lang="en-US" dirty="0"/>
            <a:t>Is the topping a Pork product?</a:t>
          </a:r>
        </a:p>
      </dgm:t>
    </dgm:pt>
    <dgm:pt modelId="{E7E793C1-FE2D-4523-8F1B-8C3EA936A612}" type="parTrans" cxnId="{EE765682-50EC-4628-B758-43F4C245F02D}">
      <dgm:prSet/>
      <dgm:spPr/>
      <dgm:t>
        <a:bodyPr/>
        <a:lstStyle/>
        <a:p>
          <a:endParaRPr lang="en-US"/>
        </a:p>
      </dgm:t>
    </dgm:pt>
    <dgm:pt modelId="{28CCD4D8-5B5D-4A8F-B344-22BFFC8763F0}" type="sibTrans" cxnId="{EE765682-50EC-4628-B758-43F4C245F02D}">
      <dgm:prSet/>
      <dgm:spPr/>
      <dgm:t>
        <a:bodyPr/>
        <a:lstStyle/>
        <a:p>
          <a:endParaRPr lang="en-US"/>
        </a:p>
      </dgm:t>
    </dgm:pt>
    <dgm:pt modelId="{00194024-2958-4890-B220-3A0509753D32}">
      <dgm:prSet phldrT="[Text]"/>
      <dgm:spPr/>
      <dgm:t>
        <a:bodyPr/>
        <a:lstStyle/>
        <a:p>
          <a:r>
            <a:rPr lang="en-US" dirty="0"/>
            <a:t>Is it Pepperoni?</a:t>
          </a:r>
        </a:p>
      </dgm:t>
    </dgm:pt>
    <dgm:pt modelId="{D0B83FF9-7E81-4AC9-A64E-737D3AF267CB}" type="parTrans" cxnId="{BBC5D08A-97E7-4E74-B199-CEEDD90672CB}">
      <dgm:prSet/>
      <dgm:spPr/>
      <dgm:t>
        <a:bodyPr/>
        <a:lstStyle/>
        <a:p>
          <a:endParaRPr lang="en-US"/>
        </a:p>
      </dgm:t>
    </dgm:pt>
    <dgm:pt modelId="{3AB80539-B8B6-424C-A409-D69B5FC4D4D7}" type="sibTrans" cxnId="{BBC5D08A-97E7-4E74-B199-CEEDD90672CB}">
      <dgm:prSet/>
      <dgm:spPr/>
      <dgm:t>
        <a:bodyPr/>
        <a:lstStyle/>
        <a:p>
          <a:endParaRPr lang="en-US"/>
        </a:p>
      </dgm:t>
    </dgm:pt>
    <dgm:pt modelId="{755BEDD8-36D3-44F7-B71C-F2B7C75B4394}">
      <dgm:prSet phldrT="[Text]"/>
      <dgm:spPr/>
      <dgm:t>
        <a:bodyPr/>
        <a:lstStyle/>
        <a:p>
          <a:r>
            <a:rPr lang="en-US" dirty="0"/>
            <a:t>Is it Anchovies?</a:t>
          </a:r>
        </a:p>
      </dgm:t>
    </dgm:pt>
    <dgm:pt modelId="{B8E80975-18EC-4B8F-A4A4-1AA83FE8BBC6}" type="parTrans" cxnId="{1F8F20FB-E8DD-442D-A7BE-D98B097D1638}">
      <dgm:prSet/>
      <dgm:spPr/>
      <dgm:t>
        <a:bodyPr/>
        <a:lstStyle/>
        <a:p>
          <a:endParaRPr lang="en-US"/>
        </a:p>
      </dgm:t>
    </dgm:pt>
    <dgm:pt modelId="{D5F2ED7A-1169-4BB4-9EE1-3AF3C77F182E}" type="sibTrans" cxnId="{1F8F20FB-E8DD-442D-A7BE-D98B097D1638}">
      <dgm:prSet/>
      <dgm:spPr/>
      <dgm:t>
        <a:bodyPr/>
        <a:lstStyle/>
        <a:p>
          <a:endParaRPr lang="en-US"/>
        </a:p>
      </dgm:t>
    </dgm:pt>
    <dgm:pt modelId="{A7C4C43E-A16A-42B5-8B5D-3467D51F4703}">
      <dgm:prSet phldrT="[Text]"/>
      <dgm:spPr/>
      <dgm:t>
        <a:bodyPr/>
        <a:lstStyle/>
        <a:p>
          <a:r>
            <a:rPr lang="en-US" dirty="0"/>
            <a:t>Other question…</a:t>
          </a:r>
        </a:p>
      </dgm:t>
    </dgm:pt>
    <dgm:pt modelId="{FC07C992-1DEC-421D-8C7F-FC72B266CD26}" type="parTrans" cxnId="{F2610CA1-B927-4DD1-AE9B-16D333326D4A}">
      <dgm:prSet/>
      <dgm:spPr/>
      <dgm:t>
        <a:bodyPr/>
        <a:lstStyle/>
        <a:p>
          <a:endParaRPr lang="en-US"/>
        </a:p>
      </dgm:t>
    </dgm:pt>
    <dgm:pt modelId="{2AAE8CF1-B080-4AEF-902D-48A1F794F4D4}" type="sibTrans" cxnId="{F2610CA1-B927-4DD1-AE9B-16D333326D4A}">
      <dgm:prSet/>
      <dgm:spPr/>
      <dgm:t>
        <a:bodyPr/>
        <a:lstStyle/>
        <a:p>
          <a:endParaRPr lang="en-US"/>
        </a:p>
      </dgm:t>
    </dgm:pt>
    <dgm:pt modelId="{DDA2F758-D68B-4AA8-9D5D-FE8B5BE7F99A}">
      <dgm:prSet phldrT="[Text]"/>
      <dgm:spPr/>
      <dgm:t>
        <a:bodyPr/>
        <a:lstStyle/>
        <a:p>
          <a:r>
            <a:rPr lang="en-US" dirty="0"/>
            <a:t>And so on…</a:t>
          </a:r>
        </a:p>
      </dgm:t>
    </dgm:pt>
    <dgm:pt modelId="{F03F3817-606B-4F51-8A99-49606FA899BD}" type="parTrans" cxnId="{3B545B8C-FB48-46B4-8664-0711CB612557}">
      <dgm:prSet/>
      <dgm:spPr/>
      <dgm:t>
        <a:bodyPr/>
        <a:lstStyle/>
        <a:p>
          <a:endParaRPr lang="en-US"/>
        </a:p>
      </dgm:t>
    </dgm:pt>
    <dgm:pt modelId="{BF5F73F3-C51F-47D4-83CE-091FE362E136}" type="sibTrans" cxnId="{3B545B8C-FB48-46B4-8664-0711CB612557}">
      <dgm:prSet/>
      <dgm:spPr/>
      <dgm:t>
        <a:bodyPr/>
        <a:lstStyle/>
        <a:p>
          <a:endParaRPr lang="en-US"/>
        </a:p>
      </dgm:t>
    </dgm:pt>
    <dgm:pt modelId="{F54908F5-D8D2-413B-BDFD-93782DD18A83}" type="pres">
      <dgm:prSet presAssocID="{1655890A-D4D6-4A3B-AFED-4122B6C14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9BD7FB-9A05-4880-8AE6-3BD40D0962E0}" type="pres">
      <dgm:prSet presAssocID="{C35BCDCC-BAAA-4A32-A51A-6306E01DC2F3}" presName="hierRoot1" presStyleCnt="0"/>
      <dgm:spPr/>
    </dgm:pt>
    <dgm:pt modelId="{E9C5911C-B2F8-428A-AA94-4AD2109D01DC}" type="pres">
      <dgm:prSet presAssocID="{C35BCDCC-BAAA-4A32-A51A-6306E01DC2F3}" presName="composite" presStyleCnt="0"/>
      <dgm:spPr/>
    </dgm:pt>
    <dgm:pt modelId="{B46E72C3-8749-4A18-BB8C-633F2C8FD65D}" type="pres">
      <dgm:prSet presAssocID="{C35BCDCC-BAAA-4A32-A51A-6306E01DC2F3}" presName="background" presStyleLbl="node0" presStyleIdx="0" presStyleCnt="1"/>
      <dgm:spPr/>
    </dgm:pt>
    <dgm:pt modelId="{6D5F6383-F408-43E9-8AB7-0FC1D5B6E050}" type="pres">
      <dgm:prSet presAssocID="{C35BCDCC-BAAA-4A32-A51A-6306E01DC2F3}" presName="text" presStyleLbl="fgAcc0" presStyleIdx="0" presStyleCnt="1" custScaleX="80616" custScaleY="54133">
        <dgm:presLayoutVars>
          <dgm:chPref val="3"/>
        </dgm:presLayoutVars>
      </dgm:prSet>
      <dgm:spPr/>
    </dgm:pt>
    <dgm:pt modelId="{B640DD08-EAD0-4140-BDD1-57C5EF3B0710}" type="pres">
      <dgm:prSet presAssocID="{C35BCDCC-BAAA-4A32-A51A-6306E01DC2F3}" presName="hierChild2" presStyleCnt="0"/>
      <dgm:spPr/>
    </dgm:pt>
    <dgm:pt modelId="{12250E9E-9C69-46D4-AA67-855451C208DC}" type="pres">
      <dgm:prSet presAssocID="{E7E793C1-FE2D-4523-8F1B-8C3EA936A612}" presName="Name10" presStyleLbl="parChTrans1D2" presStyleIdx="0" presStyleCnt="2"/>
      <dgm:spPr/>
    </dgm:pt>
    <dgm:pt modelId="{5ED0FD59-E678-42DA-98B5-05EC840F87CC}" type="pres">
      <dgm:prSet presAssocID="{B9F1541A-FAB7-4987-AFD7-48D8E43AAD86}" presName="hierRoot2" presStyleCnt="0"/>
      <dgm:spPr/>
    </dgm:pt>
    <dgm:pt modelId="{11CE0CFB-C165-4F23-A192-1D4133ECA45F}" type="pres">
      <dgm:prSet presAssocID="{B9F1541A-FAB7-4987-AFD7-48D8E43AAD86}" presName="composite2" presStyleCnt="0"/>
      <dgm:spPr/>
    </dgm:pt>
    <dgm:pt modelId="{BDC9D61F-502C-4C83-B0BD-593E1A035047}" type="pres">
      <dgm:prSet presAssocID="{B9F1541A-FAB7-4987-AFD7-48D8E43AAD86}" presName="background2" presStyleLbl="node2" presStyleIdx="0" presStyleCnt="2"/>
      <dgm:spPr/>
    </dgm:pt>
    <dgm:pt modelId="{5D1D1316-1BE5-4903-A5F7-337F6A25C5BD}" type="pres">
      <dgm:prSet presAssocID="{B9F1541A-FAB7-4987-AFD7-48D8E43AAD86}" presName="text2" presStyleLbl="fgAcc2" presStyleIdx="0" presStyleCnt="2" custScaleX="83009" custScaleY="45080">
        <dgm:presLayoutVars>
          <dgm:chPref val="3"/>
        </dgm:presLayoutVars>
      </dgm:prSet>
      <dgm:spPr/>
    </dgm:pt>
    <dgm:pt modelId="{FBA0850C-D10E-4100-835D-2DB10EC23120}" type="pres">
      <dgm:prSet presAssocID="{B9F1541A-FAB7-4987-AFD7-48D8E43AAD86}" presName="hierChild3" presStyleCnt="0"/>
      <dgm:spPr/>
    </dgm:pt>
    <dgm:pt modelId="{C8E5B377-E76B-42A2-BEFD-8DC9F73F5029}" type="pres">
      <dgm:prSet presAssocID="{D0B83FF9-7E81-4AC9-A64E-737D3AF267CB}" presName="Name17" presStyleLbl="parChTrans1D3" presStyleIdx="0" presStyleCnt="3"/>
      <dgm:spPr/>
    </dgm:pt>
    <dgm:pt modelId="{47348FB8-E405-4B42-8077-FB9DE90E0734}" type="pres">
      <dgm:prSet presAssocID="{00194024-2958-4890-B220-3A0509753D32}" presName="hierRoot3" presStyleCnt="0"/>
      <dgm:spPr/>
    </dgm:pt>
    <dgm:pt modelId="{D0E750C4-6C57-4794-BB9F-9B04EC178EE3}" type="pres">
      <dgm:prSet presAssocID="{00194024-2958-4890-B220-3A0509753D32}" presName="composite3" presStyleCnt="0"/>
      <dgm:spPr/>
    </dgm:pt>
    <dgm:pt modelId="{D4985696-B2AB-4BB2-A600-C468CF09EBD9}" type="pres">
      <dgm:prSet presAssocID="{00194024-2958-4890-B220-3A0509753D32}" presName="background3" presStyleLbl="node3" presStyleIdx="0" presStyleCnt="3"/>
      <dgm:spPr/>
    </dgm:pt>
    <dgm:pt modelId="{6CA73E13-E5AA-44B7-96D8-35EA203464CE}" type="pres">
      <dgm:prSet presAssocID="{00194024-2958-4890-B220-3A0509753D32}" presName="text3" presStyleLbl="fgAcc3" presStyleIdx="0" presStyleCnt="3" custScaleX="45969" custScaleY="33911">
        <dgm:presLayoutVars>
          <dgm:chPref val="3"/>
        </dgm:presLayoutVars>
      </dgm:prSet>
      <dgm:spPr/>
    </dgm:pt>
    <dgm:pt modelId="{D158A41F-76A3-474E-85EC-3CEBCC8BE4B5}" type="pres">
      <dgm:prSet presAssocID="{00194024-2958-4890-B220-3A0509753D32}" presName="hierChild4" presStyleCnt="0"/>
      <dgm:spPr/>
    </dgm:pt>
    <dgm:pt modelId="{B75D75E6-3D6B-4023-9BF6-6B37BE99AA44}" type="pres">
      <dgm:prSet presAssocID="{B8E80975-18EC-4B8F-A4A4-1AA83FE8BBC6}" presName="Name17" presStyleLbl="parChTrans1D3" presStyleIdx="1" presStyleCnt="3"/>
      <dgm:spPr/>
    </dgm:pt>
    <dgm:pt modelId="{1D14B436-9D8D-4541-B87B-21504C7148AF}" type="pres">
      <dgm:prSet presAssocID="{755BEDD8-36D3-44F7-B71C-F2B7C75B4394}" presName="hierRoot3" presStyleCnt="0"/>
      <dgm:spPr/>
    </dgm:pt>
    <dgm:pt modelId="{5B1FF658-4CC3-493F-AA09-34FDA8BFF13D}" type="pres">
      <dgm:prSet presAssocID="{755BEDD8-36D3-44F7-B71C-F2B7C75B4394}" presName="composite3" presStyleCnt="0"/>
      <dgm:spPr/>
    </dgm:pt>
    <dgm:pt modelId="{4B45F4EC-DD39-4F9C-B949-E12748EDA4F2}" type="pres">
      <dgm:prSet presAssocID="{755BEDD8-36D3-44F7-B71C-F2B7C75B4394}" presName="background3" presStyleLbl="node3" presStyleIdx="1" presStyleCnt="3"/>
      <dgm:spPr/>
    </dgm:pt>
    <dgm:pt modelId="{53E968C3-C49E-487E-BCC7-850A1C2A5212}" type="pres">
      <dgm:prSet presAssocID="{755BEDD8-36D3-44F7-B71C-F2B7C75B4394}" presName="text3" presStyleLbl="fgAcc3" presStyleIdx="1" presStyleCnt="3" custScaleX="50625" custScaleY="31973" custLinFactNeighborX="-5589" custLinFactNeighborY="2944">
        <dgm:presLayoutVars>
          <dgm:chPref val="3"/>
        </dgm:presLayoutVars>
      </dgm:prSet>
      <dgm:spPr/>
    </dgm:pt>
    <dgm:pt modelId="{4BFF16D2-D477-488C-95B6-C1D13190F4F4}" type="pres">
      <dgm:prSet presAssocID="{755BEDD8-36D3-44F7-B71C-F2B7C75B4394}" presName="hierChild4" presStyleCnt="0"/>
      <dgm:spPr/>
    </dgm:pt>
    <dgm:pt modelId="{DE986B65-D590-441E-B3D7-C4D5AD39ACBE}" type="pres">
      <dgm:prSet presAssocID="{FC07C992-1DEC-421D-8C7F-FC72B266CD26}" presName="Name10" presStyleLbl="parChTrans1D2" presStyleIdx="1" presStyleCnt="2"/>
      <dgm:spPr/>
    </dgm:pt>
    <dgm:pt modelId="{6B5F1289-10B6-4704-9A73-E948A65D758F}" type="pres">
      <dgm:prSet presAssocID="{A7C4C43E-A16A-42B5-8B5D-3467D51F4703}" presName="hierRoot2" presStyleCnt="0"/>
      <dgm:spPr/>
    </dgm:pt>
    <dgm:pt modelId="{AD2E9DE2-6117-4D3B-8053-78A973B765FD}" type="pres">
      <dgm:prSet presAssocID="{A7C4C43E-A16A-42B5-8B5D-3467D51F4703}" presName="composite2" presStyleCnt="0"/>
      <dgm:spPr/>
    </dgm:pt>
    <dgm:pt modelId="{5331E05D-CD90-4143-B9CD-CFF74EC7B11F}" type="pres">
      <dgm:prSet presAssocID="{A7C4C43E-A16A-42B5-8B5D-3467D51F4703}" presName="background2" presStyleLbl="node2" presStyleIdx="1" presStyleCnt="2"/>
      <dgm:spPr/>
    </dgm:pt>
    <dgm:pt modelId="{7FA36F2B-F41A-45FF-8D10-F314FDAF2D42}" type="pres">
      <dgm:prSet presAssocID="{A7C4C43E-A16A-42B5-8B5D-3467D51F4703}" presName="text2" presStyleLbl="fgAcc2" presStyleIdx="1" presStyleCnt="2" custScaleX="59184" custScaleY="40332">
        <dgm:presLayoutVars>
          <dgm:chPref val="3"/>
        </dgm:presLayoutVars>
      </dgm:prSet>
      <dgm:spPr/>
    </dgm:pt>
    <dgm:pt modelId="{DEF20002-6E40-4528-BB26-0801581405BE}" type="pres">
      <dgm:prSet presAssocID="{A7C4C43E-A16A-42B5-8B5D-3467D51F4703}" presName="hierChild3" presStyleCnt="0"/>
      <dgm:spPr/>
    </dgm:pt>
    <dgm:pt modelId="{8EBD8F52-CA2A-4105-B1CC-7AEB186DA26A}" type="pres">
      <dgm:prSet presAssocID="{F03F3817-606B-4F51-8A99-49606FA899BD}" presName="Name17" presStyleLbl="parChTrans1D3" presStyleIdx="2" presStyleCnt="3"/>
      <dgm:spPr/>
    </dgm:pt>
    <dgm:pt modelId="{8C4C5928-3F27-4484-859A-35FA9AD68E6B}" type="pres">
      <dgm:prSet presAssocID="{DDA2F758-D68B-4AA8-9D5D-FE8B5BE7F99A}" presName="hierRoot3" presStyleCnt="0"/>
      <dgm:spPr/>
    </dgm:pt>
    <dgm:pt modelId="{E433784B-5107-455C-808B-6FBF81C6C2CC}" type="pres">
      <dgm:prSet presAssocID="{DDA2F758-D68B-4AA8-9D5D-FE8B5BE7F99A}" presName="composite3" presStyleCnt="0"/>
      <dgm:spPr/>
    </dgm:pt>
    <dgm:pt modelId="{1B19113C-3B70-454A-8A7C-489B2FF9FEFB}" type="pres">
      <dgm:prSet presAssocID="{DDA2F758-D68B-4AA8-9D5D-FE8B5BE7F99A}" presName="background3" presStyleLbl="node3" presStyleIdx="2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FE5CBB2-56C4-4F59-9856-97E5C6258D38}" type="pres">
      <dgm:prSet presAssocID="{DDA2F758-D68B-4AA8-9D5D-FE8B5BE7F99A}" presName="text3" presStyleLbl="fgAcc3" presStyleIdx="2" presStyleCnt="3" custScaleX="54454" custScaleY="24670" custLinFactNeighborX="-17884" custLinFactNeighborY="-7351">
        <dgm:presLayoutVars>
          <dgm:chPref val="3"/>
        </dgm:presLayoutVars>
      </dgm:prSet>
      <dgm:spPr/>
    </dgm:pt>
    <dgm:pt modelId="{A6444541-4251-4188-9B2B-98DE97253F9F}" type="pres">
      <dgm:prSet presAssocID="{DDA2F758-D68B-4AA8-9D5D-FE8B5BE7F99A}" presName="hierChild4" presStyleCnt="0"/>
      <dgm:spPr/>
    </dgm:pt>
  </dgm:ptLst>
  <dgm:cxnLst>
    <dgm:cxn modelId="{5399011D-AA97-4991-B3B1-3EC9BE3C4B5B}" type="presOf" srcId="{A7C4C43E-A16A-42B5-8B5D-3467D51F4703}" destId="{7FA36F2B-F41A-45FF-8D10-F314FDAF2D42}" srcOrd="0" destOrd="0" presId="urn:microsoft.com/office/officeart/2005/8/layout/hierarchy1"/>
    <dgm:cxn modelId="{815B701D-542A-49AC-B225-9FCB70F461BC}" type="presOf" srcId="{B9F1541A-FAB7-4987-AFD7-48D8E43AAD86}" destId="{5D1D1316-1BE5-4903-A5F7-337F6A25C5BD}" srcOrd="0" destOrd="0" presId="urn:microsoft.com/office/officeart/2005/8/layout/hierarchy1"/>
    <dgm:cxn modelId="{DAAF4B1E-5926-4EA9-BE70-20A3FA214B60}" type="presOf" srcId="{1655890A-D4D6-4A3B-AFED-4122B6C14BCB}" destId="{F54908F5-D8D2-413B-BDFD-93782DD18A83}" srcOrd="0" destOrd="0" presId="urn:microsoft.com/office/officeart/2005/8/layout/hierarchy1"/>
    <dgm:cxn modelId="{AD9D8D23-2354-4D3F-9D71-9B3FCD1DDEC7}" type="presOf" srcId="{D0B83FF9-7E81-4AC9-A64E-737D3AF267CB}" destId="{C8E5B377-E76B-42A2-BEFD-8DC9F73F5029}" srcOrd="0" destOrd="0" presId="urn:microsoft.com/office/officeart/2005/8/layout/hierarchy1"/>
    <dgm:cxn modelId="{5F9D6330-C7DE-4263-8854-75CF93F35081}" type="presOf" srcId="{755BEDD8-36D3-44F7-B71C-F2B7C75B4394}" destId="{53E968C3-C49E-487E-BCC7-850A1C2A5212}" srcOrd="0" destOrd="0" presId="urn:microsoft.com/office/officeart/2005/8/layout/hierarchy1"/>
    <dgm:cxn modelId="{5D38C165-1E9A-46A5-B704-182727349DDC}" srcId="{1655890A-D4D6-4A3B-AFED-4122B6C14BCB}" destId="{C35BCDCC-BAAA-4A32-A51A-6306E01DC2F3}" srcOrd="0" destOrd="0" parTransId="{A478E224-FBDE-4D1A-805D-03F8AD8C622E}" sibTransId="{C07EBE75-7F61-4446-80EF-11D4039F6816}"/>
    <dgm:cxn modelId="{8875E87A-7190-40DD-960A-E2C8B5002768}" type="presOf" srcId="{DDA2F758-D68B-4AA8-9D5D-FE8B5BE7F99A}" destId="{CFE5CBB2-56C4-4F59-9856-97E5C6258D38}" srcOrd="0" destOrd="0" presId="urn:microsoft.com/office/officeart/2005/8/layout/hierarchy1"/>
    <dgm:cxn modelId="{10448580-FC26-403C-9B1A-B41F486DB82D}" type="presOf" srcId="{B8E80975-18EC-4B8F-A4A4-1AA83FE8BBC6}" destId="{B75D75E6-3D6B-4023-9BF6-6B37BE99AA44}" srcOrd="0" destOrd="0" presId="urn:microsoft.com/office/officeart/2005/8/layout/hierarchy1"/>
    <dgm:cxn modelId="{EE765682-50EC-4628-B758-43F4C245F02D}" srcId="{C35BCDCC-BAAA-4A32-A51A-6306E01DC2F3}" destId="{B9F1541A-FAB7-4987-AFD7-48D8E43AAD86}" srcOrd="0" destOrd="0" parTransId="{E7E793C1-FE2D-4523-8F1B-8C3EA936A612}" sibTransId="{28CCD4D8-5B5D-4A8F-B344-22BFFC8763F0}"/>
    <dgm:cxn modelId="{FE07E788-FAE6-455F-9F4A-19A03DA338C4}" type="presOf" srcId="{C35BCDCC-BAAA-4A32-A51A-6306E01DC2F3}" destId="{6D5F6383-F408-43E9-8AB7-0FC1D5B6E050}" srcOrd="0" destOrd="0" presId="urn:microsoft.com/office/officeart/2005/8/layout/hierarchy1"/>
    <dgm:cxn modelId="{BBC5D08A-97E7-4E74-B199-CEEDD90672CB}" srcId="{B9F1541A-FAB7-4987-AFD7-48D8E43AAD86}" destId="{00194024-2958-4890-B220-3A0509753D32}" srcOrd="0" destOrd="0" parTransId="{D0B83FF9-7E81-4AC9-A64E-737D3AF267CB}" sibTransId="{3AB80539-B8B6-424C-A409-D69B5FC4D4D7}"/>
    <dgm:cxn modelId="{3B545B8C-FB48-46B4-8664-0711CB612557}" srcId="{A7C4C43E-A16A-42B5-8B5D-3467D51F4703}" destId="{DDA2F758-D68B-4AA8-9D5D-FE8B5BE7F99A}" srcOrd="0" destOrd="0" parTransId="{F03F3817-606B-4F51-8A99-49606FA899BD}" sibTransId="{BF5F73F3-C51F-47D4-83CE-091FE362E136}"/>
    <dgm:cxn modelId="{F2610CA1-B927-4DD1-AE9B-16D333326D4A}" srcId="{C35BCDCC-BAAA-4A32-A51A-6306E01DC2F3}" destId="{A7C4C43E-A16A-42B5-8B5D-3467D51F4703}" srcOrd="1" destOrd="0" parTransId="{FC07C992-1DEC-421D-8C7F-FC72B266CD26}" sibTransId="{2AAE8CF1-B080-4AEF-902D-48A1F794F4D4}"/>
    <dgm:cxn modelId="{92CB41AA-651D-4F2E-AE2F-E16E12DFE40B}" type="presOf" srcId="{E7E793C1-FE2D-4523-8F1B-8C3EA936A612}" destId="{12250E9E-9C69-46D4-AA67-855451C208DC}" srcOrd="0" destOrd="0" presId="urn:microsoft.com/office/officeart/2005/8/layout/hierarchy1"/>
    <dgm:cxn modelId="{12621FB2-F813-4A1A-9275-A6C78FC4F9BB}" type="presOf" srcId="{F03F3817-606B-4F51-8A99-49606FA899BD}" destId="{8EBD8F52-CA2A-4105-B1CC-7AEB186DA26A}" srcOrd="0" destOrd="0" presId="urn:microsoft.com/office/officeart/2005/8/layout/hierarchy1"/>
    <dgm:cxn modelId="{81C838C8-5080-4B4B-8D51-8E25B21B5A1A}" type="presOf" srcId="{00194024-2958-4890-B220-3A0509753D32}" destId="{6CA73E13-E5AA-44B7-96D8-35EA203464CE}" srcOrd="0" destOrd="0" presId="urn:microsoft.com/office/officeart/2005/8/layout/hierarchy1"/>
    <dgm:cxn modelId="{31AF5EDC-662F-4413-9B81-BB1083D99DB2}" type="presOf" srcId="{FC07C992-1DEC-421D-8C7F-FC72B266CD26}" destId="{DE986B65-D590-441E-B3D7-C4D5AD39ACBE}" srcOrd="0" destOrd="0" presId="urn:microsoft.com/office/officeart/2005/8/layout/hierarchy1"/>
    <dgm:cxn modelId="{1F8F20FB-E8DD-442D-A7BE-D98B097D1638}" srcId="{B9F1541A-FAB7-4987-AFD7-48D8E43AAD86}" destId="{755BEDD8-36D3-44F7-B71C-F2B7C75B4394}" srcOrd="1" destOrd="0" parTransId="{B8E80975-18EC-4B8F-A4A4-1AA83FE8BBC6}" sibTransId="{D5F2ED7A-1169-4BB4-9EE1-3AF3C77F182E}"/>
    <dgm:cxn modelId="{D9AAC0E9-1C91-44FB-BF4F-DAD9B05CE279}" type="presParOf" srcId="{F54908F5-D8D2-413B-BDFD-93782DD18A83}" destId="{E19BD7FB-9A05-4880-8AE6-3BD40D0962E0}" srcOrd="0" destOrd="0" presId="urn:microsoft.com/office/officeart/2005/8/layout/hierarchy1"/>
    <dgm:cxn modelId="{6C8EE97A-FD14-4F72-888D-1DC199963772}" type="presParOf" srcId="{E19BD7FB-9A05-4880-8AE6-3BD40D0962E0}" destId="{E9C5911C-B2F8-428A-AA94-4AD2109D01DC}" srcOrd="0" destOrd="0" presId="urn:microsoft.com/office/officeart/2005/8/layout/hierarchy1"/>
    <dgm:cxn modelId="{D0CFC783-6B8D-4AA6-BBCA-C276C26FF5DC}" type="presParOf" srcId="{E9C5911C-B2F8-428A-AA94-4AD2109D01DC}" destId="{B46E72C3-8749-4A18-BB8C-633F2C8FD65D}" srcOrd="0" destOrd="0" presId="urn:microsoft.com/office/officeart/2005/8/layout/hierarchy1"/>
    <dgm:cxn modelId="{7E7015C3-7FBF-4FB5-9E42-0EAE87519F68}" type="presParOf" srcId="{E9C5911C-B2F8-428A-AA94-4AD2109D01DC}" destId="{6D5F6383-F408-43E9-8AB7-0FC1D5B6E050}" srcOrd="1" destOrd="0" presId="urn:microsoft.com/office/officeart/2005/8/layout/hierarchy1"/>
    <dgm:cxn modelId="{59B56D03-35D0-4DF1-9C1E-FB582AC91DF7}" type="presParOf" srcId="{E19BD7FB-9A05-4880-8AE6-3BD40D0962E0}" destId="{B640DD08-EAD0-4140-BDD1-57C5EF3B0710}" srcOrd="1" destOrd="0" presId="urn:microsoft.com/office/officeart/2005/8/layout/hierarchy1"/>
    <dgm:cxn modelId="{06450A71-197C-4E39-8D62-0EF5706FD8C1}" type="presParOf" srcId="{B640DD08-EAD0-4140-BDD1-57C5EF3B0710}" destId="{12250E9E-9C69-46D4-AA67-855451C208DC}" srcOrd="0" destOrd="0" presId="urn:microsoft.com/office/officeart/2005/8/layout/hierarchy1"/>
    <dgm:cxn modelId="{9D3A3E59-229E-4AC6-A9E3-25A157597A85}" type="presParOf" srcId="{B640DD08-EAD0-4140-BDD1-57C5EF3B0710}" destId="{5ED0FD59-E678-42DA-98B5-05EC840F87CC}" srcOrd="1" destOrd="0" presId="urn:microsoft.com/office/officeart/2005/8/layout/hierarchy1"/>
    <dgm:cxn modelId="{A1A7CC07-6073-434D-A118-C0AFB4B0A9B8}" type="presParOf" srcId="{5ED0FD59-E678-42DA-98B5-05EC840F87CC}" destId="{11CE0CFB-C165-4F23-A192-1D4133ECA45F}" srcOrd="0" destOrd="0" presId="urn:microsoft.com/office/officeart/2005/8/layout/hierarchy1"/>
    <dgm:cxn modelId="{3CD1477D-8F0F-4760-B2DF-96A946C76770}" type="presParOf" srcId="{11CE0CFB-C165-4F23-A192-1D4133ECA45F}" destId="{BDC9D61F-502C-4C83-B0BD-593E1A035047}" srcOrd="0" destOrd="0" presId="urn:microsoft.com/office/officeart/2005/8/layout/hierarchy1"/>
    <dgm:cxn modelId="{A0E1511C-5364-4079-B4F9-61C483E7571B}" type="presParOf" srcId="{11CE0CFB-C165-4F23-A192-1D4133ECA45F}" destId="{5D1D1316-1BE5-4903-A5F7-337F6A25C5BD}" srcOrd="1" destOrd="0" presId="urn:microsoft.com/office/officeart/2005/8/layout/hierarchy1"/>
    <dgm:cxn modelId="{F1290023-6B93-4A57-AD21-219DBF4982A2}" type="presParOf" srcId="{5ED0FD59-E678-42DA-98B5-05EC840F87CC}" destId="{FBA0850C-D10E-4100-835D-2DB10EC23120}" srcOrd="1" destOrd="0" presId="urn:microsoft.com/office/officeart/2005/8/layout/hierarchy1"/>
    <dgm:cxn modelId="{551015D1-01DD-4230-A7E8-497C4444851C}" type="presParOf" srcId="{FBA0850C-D10E-4100-835D-2DB10EC23120}" destId="{C8E5B377-E76B-42A2-BEFD-8DC9F73F5029}" srcOrd="0" destOrd="0" presId="urn:microsoft.com/office/officeart/2005/8/layout/hierarchy1"/>
    <dgm:cxn modelId="{2022CE59-B8C5-4FC7-8C2E-290C2A239838}" type="presParOf" srcId="{FBA0850C-D10E-4100-835D-2DB10EC23120}" destId="{47348FB8-E405-4B42-8077-FB9DE90E0734}" srcOrd="1" destOrd="0" presId="urn:microsoft.com/office/officeart/2005/8/layout/hierarchy1"/>
    <dgm:cxn modelId="{7193CA35-C5E2-488A-A52E-A656416526FB}" type="presParOf" srcId="{47348FB8-E405-4B42-8077-FB9DE90E0734}" destId="{D0E750C4-6C57-4794-BB9F-9B04EC178EE3}" srcOrd="0" destOrd="0" presId="urn:microsoft.com/office/officeart/2005/8/layout/hierarchy1"/>
    <dgm:cxn modelId="{9146B657-519B-44C1-B687-2F9D7EF8EA18}" type="presParOf" srcId="{D0E750C4-6C57-4794-BB9F-9B04EC178EE3}" destId="{D4985696-B2AB-4BB2-A600-C468CF09EBD9}" srcOrd="0" destOrd="0" presId="urn:microsoft.com/office/officeart/2005/8/layout/hierarchy1"/>
    <dgm:cxn modelId="{9BA7D184-1C8C-4FCD-A564-3FFFA012CD77}" type="presParOf" srcId="{D0E750C4-6C57-4794-BB9F-9B04EC178EE3}" destId="{6CA73E13-E5AA-44B7-96D8-35EA203464CE}" srcOrd="1" destOrd="0" presId="urn:microsoft.com/office/officeart/2005/8/layout/hierarchy1"/>
    <dgm:cxn modelId="{C12A17A7-5BF5-4AFC-B9DD-2256C9C5E4B3}" type="presParOf" srcId="{47348FB8-E405-4B42-8077-FB9DE90E0734}" destId="{D158A41F-76A3-474E-85EC-3CEBCC8BE4B5}" srcOrd="1" destOrd="0" presId="urn:microsoft.com/office/officeart/2005/8/layout/hierarchy1"/>
    <dgm:cxn modelId="{A24EEA30-BA17-45E0-9C1E-1F9CB8B66C58}" type="presParOf" srcId="{FBA0850C-D10E-4100-835D-2DB10EC23120}" destId="{B75D75E6-3D6B-4023-9BF6-6B37BE99AA44}" srcOrd="2" destOrd="0" presId="urn:microsoft.com/office/officeart/2005/8/layout/hierarchy1"/>
    <dgm:cxn modelId="{26CAEE6A-0CEC-48D8-ACFA-F7EA71773C78}" type="presParOf" srcId="{FBA0850C-D10E-4100-835D-2DB10EC23120}" destId="{1D14B436-9D8D-4541-B87B-21504C7148AF}" srcOrd="3" destOrd="0" presId="urn:microsoft.com/office/officeart/2005/8/layout/hierarchy1"/>
    <dgm:cxn modelId="{63BEF4A2-8BE8-4C51-80A9-C52A9AEF110D}" type="presParOf" srcId="{1D14B436-9D8D-4541-B87B-21504C7148AF}" destId="{5B1FF658-4CC3-493F-AA09-34FDA8BFF13D}" srcOrd="0" destOrd="0" presId="urn:microsoft.com/office/officeart/2005/8/layout/hierarchy1"/>
    <dgm:cxn modelId="{15DC0C96-ACF1-4224-A373-B5D892AB952B}" type="presParOf" srcId="{5B1FF658-4CC3-493F-AA09-34FDA8BFF13D}" destId="{4B45F4EC-DD39-4F9C-B949-E12748EDA4F2}" srcOrd="0" destOrd="0" presId="urn:microsoft.com/office/officeart/2005/8/layout/hierarchy1"/>
    <dgm:cxn modelId="{A229E2A8-41DC-4F1A-BC36-35AB480A1B42}" type="presParOf" srcId="{5B1FF658-4CC3-493F-AA09-34FDA8BFF13D}" destId="{53E968C3-C49E-487E-BCC7-850A1C2A5212}" srcOrd="1" destOrd="0" presId="urn:microsoft.com/office/officeart/2005/8/layout/hierarchy1"/>
    <dgm:cxn modelId="{4404F06A-7DB3-4BCC-BFF3-16750A465439}" type="presParOf" srcId="{1D14B436-9D8D-4541-B87B-21504C7148AF}" destId="{4BFF16D2-D477-488C-95B6-C1D13190F4F4}" srcOrd="1" destOrd="0" presId="urn:microsoft.com/office/officeart/2005/8/layout/hierarchy1"/>
    <dgm:cxn modelId="{A0E2B4C3-5391-4149-9BE0-AF7AEF6B1666}" type="presParOf" srcId="{B640DD08-EAD0-4140-BDD1-57C5EF3B0710}" destId="{DE986B65-D590-441E-B3D7-C4D5AD39ACBE}" srcOrd="2" destOrd="0" presId="urn:microsoft.com/office/officeart/2005/8/layout/hierarchy1"/>
    <dgm:cxn modelId="{3C09AC38-652C-44F3-9CF4-D20A6619B956}" type="presParOf" srcId="{B640DD08-EAD0-4140-BDD1-57C5EF3B0710}" destId="{6B5F1289-10B6-4704-9A73-E948A65D758F}" srcOrd="3" destOrd="0" presId="urn:microsoft.com/office/officeart/2005/8/layout/hierarchy1"/>
    <dgm:cxn modelId="{ABB2DA21-AD51-4EB1-9C9E-0F98AF26D486}" type="presParOf" srcId="{6B5F1289-10B6-4704-9A73-E948A65D758F}" destId="{AD2E9DE2-6117-4D3B-8053-78A973B765FD}" srcOrd="0" destOrd="0" presId="urn:microsoft.com/office/officeart/2005/8/layout/hierarchy1"/>
    <dgm:cxn modelId="{B8361667-8ECF-4A86-A1A9-0200A8FA365A}" type="presParOf" srcId="{AD2E9DE2-6117-4D3B-8053-78A973B765FD}" destId="{5331E05D-CD90-4143-B9CD-CFF74EC7B11F}" srcOrd="0" destOrd="0" presId="urn:microsoft.com/office/officeart/2005/8/layout/hierarchy1"/>
    <dgm:cxn modelId="{A82FC19B-1BE8-4036-A2CC-F9FC5D28A41A}" type="presParOf" srcId="{AD2E9DE2-6117-4D3B-8053-78A973B765FD}" destId="{7FA36F2B-F41A-45FF-8D10-F314FDAF2D42}" srcOrd="1" destOrd="0" presId="urn:microsoft.com/office/officeart/2005/8/layout/hierarchy1"/>
    <dgm:cxn modelId="{34D1E233-B298-4485-AE61-673DCD783054}" type="presParOf" srcId="{6B5F1289-10B6-4704-9A73-E948A65D758F}" destId="{DEF20002-6E40-4528-BB26-0801581405BE}" srcOrd="1" destOrd="0" presId="urn:microsoft.com/office/officeart/2005/8/layout/hierarchy1"/>
    <dgm:cxn modelId="{3406D560-DA2E-4F94-AB6C-60483DA37329}" type="presParOf" srcId="{DEF20002-6E40-4528-BB26-0801581405BE}" destId="{8EBD8F52-CA2A-4105-B1CC-7AEB186DA26A}" srcOrd="0" destOrd="0" presId="urn:microsoft.com/office/officeart/2005/8/layout/hierarchy1"/>
    <dgm:cxn modelId="{AFF8518E-B14D-4DDD-B78F-878B066BB652}" type="presParOf" srcId="{DEF20002-6E40-4528-BB26-0801581405BE}" destId="{8C4C5928-3F27-4484-859A-35FA9AD68E6B}" srcOrd="1" destOrd="0" presId="urn:microsoft.com/office/officeart/2005/8/layout/hierarchy1"/>
    <dgm:cxn modelId="{06A2C050-6EC4-4355-A5CB-D5F617672A57}" type="presParOf" srcId="{8C4C5928-3F27-4484-859A-35FA9AD68E6B}" destId="{E433784B-5107-455C-808B-6FBF81C6C2CC}" srcOrd="0" destOrd="0" presId="urn:microsoft.com/office/officeart/2005/8/layout/hierarchy1"/>
    <dgm:cxn modelId="{FD3800E0-D1EA-4EC7-AC97-103B2AE91894}" type="presParOf" srcId="{E433784B-5107-455C-808B-6FBF81C6C2CC}" destId="{1B19113C-3B70-454A-8A7C-489B2FF9FEFB}" srcOrd="0" destOrd="0" presId="urn:microsoft.com/office/officeart/2005/8/layout/hierarchy1"/>
    <dgm:cxn modelId="{1F4F5E2F-BA62-4E31-82C0-981ACC7DAAAA}" type="presParOf" srcId="{E433784B-5107-455C-808B-6FBF81C6C2CC}" destId="{CFE5CBB2-56C4-4F59-9856-97E5C6258D38}" srcOrd="1" destOrd="0" presId="urn:microsoft.com/office/officeart/2005/8/layout/hierarchy1"/>
    <dgm:cxn modelId="{5E80ABFE-6662-477A-A2B9-BA3C74264119}" type="presParOf" srcId="{8C4C5928-3F27-4484-859A-35FA9AD68E6B}" destId="{A6444541-4251-4188-9B2B-98DE97253F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8F52-CA2A-4105-B1CC-7AEB186DA26A}">
      <dsp:nvSpPr>
        <dsp:cNvPr id="0" name=""/>
        <dsp:cNvSpPr/>
      </dsp:nvSpPr>
      <dsp:spPr>
        <a:xfrm>
          <a:off x="5524039" y="2736243"/>
          <a:ext cx="549115" cy="749658"/>
        </a:xfrm>
        <a:custGeom>
          <a:avLst/>
          <a:gdLst/>
          <a:ahLst/>
          <a:cxnLst/>
          <a:rect l="0" t="0" r="0" b="0"/>
          <a:pathLst>
            <a:path>
              <a:moveTo>
                <a:pt x="549115" y="0"/>
              </a:moveTo>
              <a:lnTo>
                <a:pt x="549115" y="465217"/>
              </a:lnTo>
              <a:lnTo>
                <a:pt x="0" y="465217"/>
              </a:lnTo>
              <a:lnTo>
                <a:pt x="0" y="7496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86B65-D590-441E-B3D7-C4D5AD39ACBE}">
      <dsp:nvSpPr>
        <dsp:cNvPr id="0" name=""/>
        <dsp:cNvSpPr/>
      </dsp:nvSpPr>
      <dsp:spPr>
        <a:xfrm>
          <a:off x="4219079" y="1056898"/>
          <a:ext cx="1854075" cy="892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541"/>
              </a:lnTo>
              <a:lnTo>
                <a:pt x="1854075" y="608541"/>
              </a:lnTo>
              <a:lnTo>
                <a:pt x="1854075" y="892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D75E6-3D6B-4023-9BF6-6B37BE99AA44}">
      <dsp:nvSpPr>
        <dsp:cNvPr id="0" name=""/>
        <dsp:cNvSpPr/>
      </dsp:nvSpPr>
      <dsp:spPr>
        <a:xfrm>
          <a:off x="2730768" y="2828815"/>
          <a:ext cx="875275" cy="93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782"/>
              </a:lnTo>
              <a:lnTo>
                <a:pt x="875275" y="647782"/>
              </a:lnTo>
              <a:lnTo>
                <a:pt x="875275" y="9322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5B377-E76B-42A2-BEFD-8DC9F73F5029}">
      <dsp:nvSpPr>
        <dsp:cNvPr id="0" name=""/>
        <dsp:cNvSpPr/>
      </dsp:nvSpPr>
      <dsp:spPr>
        <a:xfrm>
          <a:off x="1612407" y="2828815"/>
          <a:ext cx="1118360" cy="892982"/>
        </a:xfrm>
        <a:custGeom>
          <a:avLst/>
          <a:gdLst/>
          <a:ahLst/>
          <a:cxnLst/>
          <a:rect l="0" t="0" r="0" b="0"/>
          <a:pathLst>
            <a:path>
              <a:moveTo>
                <a:pt x="1118360" y="0"/>
              </a:moveTo>
              <a:lnTo>
                <a:pt x="1118360" y="608541"/>
              </a:lnTo>
              <a:lnTo>
                <a:pt x="0" y="608541"/>
              </a:lnTo>
              <a:lnTo>
                <a:pt x="0" y="8929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0E9E-9C69-46D4-AA67-855451C208DC}">
      <dsp:nvSpPr>
        <dsp:cNvPr id="0" name=""/>
        <dsp:cNvSpPr/>
      </dsp:nvSpPr>
      <dsp:spPr>
        <a:xfrm>
          <a:off x="2730768" y="1056898"/>
          <a:ext cx="1488310" cy="892982"/>
        </a:xfrm>
        <a:custGeom>
          <a:avLst/>
          <a:gdLst/>
          <a:ahLst/>
          <a:cxnLst/>
          <a:rect l="0" t="0" r="0" b="0"/>
          <a:pathLst>
            <a:path>
              <a:moveTo>
                <a:pt x="1488310" y="0"/>
              </a:moveTo>
              <a:lnTo>
                <a:pt x="1488310" y="608541"/>
              </a:lnTo>
              <a:lnTo>
                <a:pt x="0" y="608541"/>
              </a:lnTo>
              <a:lnTo>
                <a:pt x="0" y="8929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E72C3-8749-4A18-BB8C-633F2C8FD65D}">
      <dsp:nvSpPr>
        <dsp:cNvPr id="0" name=""/>
        <dsp:cNvSpPr/>
      </dsp:nvSpPr>
      <dsp:spPr>
        <a:xfrm>
          <a:off x="2981451" y="1455"/>
          <a:ext cx="2475256" cy="105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6383-F408-43E9-8AB7-0FC1D5B6E050}">
      <dsp:nvSpPr>
        <dsp:cNvPr id="0" name=""/>
        <dsp:cNvSpPr/>
      </dsp:nvSpPr>
      <dsp:spPr>
        <a:xfrm>
          <a:off x="3322609" y="325555"/>
          <a:ext cx="2475256" cy="1055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 Pizza Topping a Meat?</a:t>
          </a:r>
        </a:p>
      </dsp:txBody>
      <dsp:txXfrm>
        <a:off x="3353522" y="356468"/>
        <a:ext cx="2413430" cy="993617"/>
      </dsp:txXfrm>
    </dsp:sp>
    <dsp:sp modelId="{BDC9D61F-502C-4C83-B0BD-593E1A035047}">
      <dsp:nvSpPr>
        <dsp:cNvPr id="0" name=""/>
        <dsp:cNvSpPr/>
      </dsp:nvSpPr>
      <dsp:spPr>
        <a:xfrm>
          <a:off x="1456402" y="1949881"/>
          <a:ext cx="2548731" cy="878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D1316-1BE5-4903-A5F7-337F6A25C5BD}">
      <dsp:nvSpPr>
        <dsp:cNvPr id="0" name=""/>
        <dsp:cNvSpPr/>
      </dsp:nvSpPr>
      <dsp:spPr>
        <a:xfrm>
          <a:off x="1797561" y="2273981"/>
          <a:ext cx="2548731" cy="8789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the topping a Pork product?</a:t>
          </a:r>
        </a:p>
      </dsp:txBody>
      <dsp:txXfrm>
        <a:off x="1823304" y="2299724"/>
        <a:ext cx="2497245" cy="827448"/>
      </dsp:txXfrm>
    </dsp:sp>
    <dsp:sp modelId="{D4985696-B2AB-4BB2-A600-C468CF09EBD9}">
      <dsp:nvSpPr>
        <dsp:cNvPr id="0" name=""/>
        <dsp:cNvSpPr/>
      </dsp:nvSpPr>
      <dsp:spPr>
        <a:xfrm>
          <a:off x="906685" y="3721798"/>
          <a:ext cx="1411445" cy="66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73E13-E5AA-44B7-96D8-35EA203464CE}">
      <dsp:nvSpPr>
        <dsp:cNvPr id="0" name=""/>
        <dsp:cNvSpPr/>
      </dsp:nvSpPr>
      <dsp:spPr>
        <a:xfrm>
          <a:off x="1247843" y="4045899"/>
          <a:ext cx="1411445" cy="661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it Pepperoni?</a:t>
          </a:r>
        </a:p>
      </dsp:txBody>
      <dsp:txXfrm>
        <a:off x="1267208" y="4065264"/>
        <a:ext cx="1372715" cy="622440"/>
      </dsp:txXfrm>
    </dsp:sp>
    <dsp:sp modelId="{4B45F4EC-DD39-4F9C-B949-E12748EDA4F2}">
      <dsp:nvSpPr>
        <dsp:cNvPr id="0" name=""/>
        <dsp:cNvSpPr/>
      </dsp:nvSpPr>
      <dsp:spPr>
        <a:xfrm>
          <a:off x="2828841" y="3761039"/>
          <a:ext cx="1554404" cy="623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968C3-C49E-487E-BCC7-850A1C2A5212}">
      <dsp:nvSpPr>
        <dsp:cNvPr id="0" name=""/>
        <dsp:cNvSpPr/>
      </dsp:nvSpPr>
      <dsp:spPr>
        <a:xfrm>
          <a:off x="3170000" y="4085140"/>
          <a:ext cx="1554404" cy="623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 it Anchovies?</a:t>
          </a:r>
        </a:p>
      </dsp:txBody>
      <dsp:txXfrm>
        <a:off x="3188258" y="4103398"/>
        <a:ext cx="1517888" cy="586868"/>
      </dsp:txXfrm>
    </dsp:sp>
    <dsp:sp modelId="{5331E05D-CD90-4143-B9CD-CFF74EC7B11F}">
      <dsp:nvSpPr>
        <dsp:cNvPr id="0" name=""/>
        <dsp:cNvSpPr/>
      </dsp:nvSpPr>
      <dsp:spPr>
        <a:xfrm>
          <a:off x="5164553" y="1949881"/>
          <a:ext cx="1817202" cy="786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36F2B-F41A-45FF-8D10-F314FDAF2D42}">
      <dsp:nvSpPr>
        <dsp:cNvPr id="0" name=""/>
        <dsp:cNvSpPr/>
      </dsp:nvSpPr>
      <dsp:spPr>
        <a:xfrm>
          <a:off x="5505712" y="2273981"/>
          <a:ext cx="1817202" cy="786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question…</a:t>
          </a:r>
        </a:p>
      </dsp:txBody>
      <dsp:txXfrm>
        <a:off x="5528744" y="2297013"/>
        <a:ext cx="1771138" cy="740297"/>
      </dsp:txXfrm>
    </dsp:sp>
    <dsp:sp modelId="{1B19113C-3B70-454A-8A7C-489B2FF9FEFB}">
      <dsp:nvSpPr>
        <dsp:cNvPr id="0" name=""/>
        <dsp:cNvSpPr/>
      </dsp:nvSpPr>
      <dsp:spPr>
        <a:xfrm>
          <a:off x="4688054" y="3485901"/>
          <a:ext cx="1671971" cy="48099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CBB2-56C4-4F59-9856-97E5C6258D38}">
      <dsp:nvSpPr>
        <dsp:cNvPr id="0" name=""/>
        <dsp:cNvSpPr/>
      </dsp:nvSpPr>
      <dsp:spPr>
        <a:xfrm>
          <a:off x="5029212" y="3810002"/>
          <a:ext cx="1671971" cy="4809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so on…</a:t>
          </a:r>
        </a:p>
      </dsp:txBody>
      <dsp:txXfrm>
        <a:off x="5043300" y="3824090"/>
        <a:ext cx="1643795" cy="45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B93D384-4082-50EF-0648-5DABE91418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04A2424-E450-B846-35D9-0D8CE3AB5A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8A87F932-6774-268E-673D-6F3E0C7ACD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1BCF0D45-3E1E-CD09-5357-4D9CB11C8C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fld id="{58E74D66-FDB4-824B-8FB2-53D92A6DF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D18DF9-9764-5328-E459-7EC03725D7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945384-4574-AA48-B541-D16680906E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1CF4786-1164-2B5C-D596-3DCEFED2B0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17BE5741-9A36-A956-FDFF-5A23E771F4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929DF56-AA0C-76BB-10A6-FEF4BC87A4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A08007D-B48B-1FC2-87AB-CC2E03BFF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anose="02020603050405020304" pitchFamily="18" charset="0"/>
              </a:defRPr>
            </a:lvl1pPr>
          </a:lstStyle>
          <a:p>
            <a:fld id="{E1488CEC-F480-4B49-84D6-9FF368585D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EF36FD-0DC0-D433-025A-C58F1B055DC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6F247ADA-584D-B544-BE11-831165062563}" type="slidenum">
              <a:rPr lang="zh-CN" altLang="en-US">
                <a:ea typeface="SimSun" panose="02010600030101010101" pitchFamily="2" charset="-122"/>
              </a:rPr>
              <a:pPr algn="r">
                <a:spcBef>
                  <a:spcPct val="0"/>
                </a:spcBef>
              </a:pPr>
              <a:t>1</a:t>
            </a:fld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18E5284-D66A-F218-9C24-F4EACDAB6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995987F-3E90-1A20-7E48-16724E298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32E3868-99F3-EF9C-266D-36B330D2C8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1E305BF7-1461-9C45-ACE2-0016FDE86B58}" type="slidenum">
              <a:rPr lang="en-US" altLang="en-US"/>
              <a:pPr algn="r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0BBFFB1-3C42-81EF-0D0F-2CD3D239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A8F1FCC-8C3C-AC6F-5DCA-A6C158FF6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65A2C94-7D21-BE59-D0C4-6DB8B9CED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652267D-63B2-8E46-A8FF-D721BC045F4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79E5136-4EBE-1927-3702-4D4F3EA25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066A46B-6907-2BF3-93DC-5F4AC6E91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7D2C2F6-1BA2-3929-B023-0559FFBCF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9C529E-28DE-3547-A027-68CE03B211F9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40D4A88-A3B5-6A5E-AA3E-C3E677987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C99FA3B-FEA1-439E-E4A6-DFF8B4AA3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661BA57-7161-D473-49E8-0EF5F13A5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67BBF48-9018-6438-FA0B-A7456081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61A1EE76-6509-E843-271A-01D4C3442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57431D-1CD2-544F-953D-C5FEA5DEC1B7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3D42E42-B294-963A-4E21-475EB79C10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A89C10-6A75-5F44-A9B5-0295DF86684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4DBE51E-FDA8-06B6-40DE-039DA1394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FA6C2BE-6F35-2E5A-52A9-230F20930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875598B-A17F-A302-82E8-F9A1DA512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36223E-5D15-304B-B87C-2352155796F7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F80C149-7DCF-9892-5DEB-073D6E5DD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E8CFD1A-02E2-8A08-1641-8F528D80E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34AA3CD-DECB-148A-435E-1D4DD177C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18A86E-6BA1-534F-A87F-3A6E31218C93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DB1A13B-7367-0E99-39B7-ECBF3AC28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ABCCA81-CA13-32FA-6789-27DB579BE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8E2BA47-E632-40C5-82C7-5A9B915D5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494BD6-E599-2442-9165-3C86D3A930C7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44C3E4-5C17-69C7-2F35-BC9696A5D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94194CB-591A-29D5-C228-F0D7D4214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/>
              <a:t>Numbers from each group have effect on the calculation, so we try to normalize</a:t>
            </a:r>
          </a:p>
          <a:p>
            <a:pPr marL="228600" indent="-228600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3D548F5-513E-7B53-7757-0DBC518742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4EA0ACF-A5A7-644E-A748-E76D5AB05F39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4CC078C-BF17-E064-E4C2-92C6B793B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2C1FD9-4EF1-6845-3516-932AF57A1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1E10B9C-7289-7EF6-9F59-2769BF215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E5F7AF-E7D1-5D4C-89DC-5810DB2EAE69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C17D165-C887-7CA0-CBC9-363CB14E1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D43BC14-ABCA-B80E-9FE7-25656AC61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0EAF5F5-6762-2ED0-09F0-2D988A4177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880A376-B0E6-4B49-AD98-B2576C9CFCA7}" type="slidenum">
              <a:rPr lang="en-US" altLang="en-US"/>
              <a:pPr algn="r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83D89DE-ECB9-9210-8448-749C02E97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7F8126B-DFB8-C09E-B5FF-944EB3413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D93DCCA-3796-8EE3-265F-377011866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8BF5CA-8F3A-0E48-AF9C-080343DF352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CC698A9-EFF2-99E8-03DC-77ED4FAA1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86524C-D662-0240-AD01-DC99ED93F471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E0F0AC9-39E5-7600-A8BC-82A08E5A2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05B3E1-7682-DD40-A3E3-16EF61B3B27F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1DC01C2-115D-7C57-2D09-C950CBFBE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DC7156-54DD-224A-895F-29D5460D3E67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080C76-FB1E-48E5-5256-1253D5164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5F475E4-B3BC-E6B9-C8F1-C9FF6EA0D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B2E63B7-E820-3691-E0D4-5C121E4B09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DB468CC-7FDA-4240-BCA5-170AFD352327}" type="slidenum">
              <a:rPr lang="en-US" altLang="en-US"/>
              <a:pPr algn="r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DD0E6BD-F749-6EDA-12C5-C8C59C318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21859102-EBFC-87A4-85EE-4F388D771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6047C68A-0F0D-520E-CB62-8AEB67FD1D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FF901CE3-5768-3849-534F-ECACA17C7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734BD80D-CA73-B715-E05D-FBC4C1CAD5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27B9DE9-4C6B-46FF-F8F5-E65782697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6487CD2-A43E-CB12-62B6-B6303177E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BC7CE9-49EF-6F43-9299-CB5AEBEF511C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6A9E17A-6EA7-5EC8-0B43-4922FC2D5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6FA9888-3182-C8BD-5B31-8E172271A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06EBFCD-64DA-8917-BC52-2DCFF7FFA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6D578A-59AF-214B-97E6-463C012C4CD2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9709689-D914-09D7-9286-D9B3B70D96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7E273C0-A5FF-5809-9C6D-8EFFBB3D8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6E6BDD7-C71C-A064-009A-A92E9833B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4BA149-7E9F-A840-A026-2F6E4DF4C68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D1A03CA-902B-5A72-BF22-C536260F5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E7F5B0B-8821-3124-3D4E-79CF4351A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D7684056-D209-2744-4772-C067580C3F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2D2978F-A9FE-B240-8D34-04B82391E4FC}" type="slidenum">
              <a:rPr lang="en-US" altLang="en-US" sz="1200">
                <a:latin typeface="Times New Roman" panose="02020603050405020304" pitchFamily="18" charset="0"/>
              </a:rPr>
              <a:pPr algn="r"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E7F3DBD-F148-30F1-7A6B-2D8382DBEA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10DE61-F3E7-5BCB-45C3-CC11E25F8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101CA88-E55D-C1A9-379F-9DE7C6FA8D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8A524F3-8711-CE74-FE7D-FAEB3089A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EA61093-6141-8977-2D66-FA5FF07D1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71CD88-BADC-4F4F-91AD-F66A1AB2117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56F2E3A-4305-BA49-893A-63A8B0DD1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3D70745-66FC-CCB4-A5AB-9439D483A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BFD9966-0036-6C84-1686-E58F6BB76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7B5375-4DB1-5A40-9C43-A981977842C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A1FA3D2-DAF8-2E33-FF5F-279F8EBF7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899CCDE-5A7C-505B-FC90-81D372C4A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FD72A1E-A725-DF67-E157-12FB3B227A5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8F2C163-3AD5-D2E7-F05C-F91B52198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DF500121-E835-3DD3-0CDB-8E4A565FB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78FE260-3ED6-D46E-A4EA-A78F7C453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E4D944C5-3781-5412-0B1F-D400359225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8A208C-3A91-91E9-9C8F-78FE42640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90B5C8-41DD-F45E-7D86-5EA372DE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8A800E-4786-DE89-B42D-D329032CF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820D88-36F8-6A09-6120-013050D0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91CFF-3FDC-E430-C8A1-A4912ABE31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96510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B21309F9-7741-082F-9164-E158BD160D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89A5F-FAFD-4946-9CA2-1424FE8EA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46124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F2257A19-7A76-0ECE-F1A3-D79E4F7AB2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5457E-408D-5A41-81E6-8E7F7D4358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73151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7D01E35E-A132-AE40-810B-8A615E0D1C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E9A41-2AAE-4545-859F-C3C79A4F5D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33539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153BC064-E98F-AB2E-880F-B9405DA7C7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18A10-AE13-D046-89E5-853601735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76298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DE75FAD-B7FC-69C3-6077-CFDC1619AD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58DE3-B589-3B4F-A2B0-37AC8C2E35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7942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70474401-673A-7D7D-C2A9-25641AA93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913A4-A68A-2741-9AE4-9949BB95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298106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3CBA660F-D562-87D8-4A7A-9E72918511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14913-566E-8A4B-ADF8-CE06B84C9C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7022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61">
            <a:extLst>
              <a:ext uri="{FF2B5EF4-FFF2-40B4-BE49-F238E27FC236}">
                <a16:creationId xmlns:a16="http://schemas.microsoft.com/office/drawing/2014/main" id="{F6030C9A-ADCA-AA87-7B2A-344EE94EDD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01E0F-D35D-6E4F-9C6D-4B26D424E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66921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EA40ED95-3FED-60A0-C9A6-99D1E1579A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50F91-68FC-0942-9F9B-FD1E6D0B0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83718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29884F1B-CC4E-81CA-0E3F-8BAB2024B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4985D-8FB2-1944-98FA-5D62E2763C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8355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8A73DCA7-4592-0C67-8377-57FEF3A367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ED5EDD-8ADF-1146-A525-2CC4E4001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130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DF150804-3EA6-5210-58EC-6C24501402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6AC60-B4B8-E14E-A54D-E434A4D51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89981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D4619C8F-6FC3-8B7D-C930-0B9615720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E2BFF-4FCD-F54C-8130-7631600445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47267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>
            <a:extLst>
              <a:ext uri="{FF2B5EF4-FFF2-40B4-BE49-F238E27FC236}">
                <a16:creationId xmlns:a16="http://schemas.microsoft.com/office/drawing/2014/main" id="{30A26C1A-FF73-6C03-2837-24EC229D1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F09A5-BC4E-2E47-83C2-D06453797F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52667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>
            <a:extLst>
              <a:ext uri="{FF2B5EF4-FFF2-40B4-BE49-F238E27FC236}">
                <a16:creationId xmlns:a16="http://schemas.microsoft.com/office/drawing/2014/main" id="{F5609532-ED47-6E39-40DB-527E11E3D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0900F-0E59-7142-AAF4-D47C8AA4E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3687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27B2AA22-1217-D07D-299B-F24916BD38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10D19-739D-9A42-942D-C1E26CE2E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36232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D93FB974-7E7E-0032-3FC1-28AD093777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BAC2B4-301C-934D-BB48-0925CBD79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61235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5303010A-3253-5B36-DF92-CB6D0F2C85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0B5427E7-2F3A-896F-DCE5-3F74824BB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058E387C-EFB9-FCBA-3811-C3A8BC782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9A0AFD06-322B-9F08-BD93-BF77E9237E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B323224-1065-1344-87D7-4EFECB28C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">
            <a:extLst>
              <a:ext uri="{FF2B5EF4-FFF2-40B4-BE49-F238E27FC236}">
                <a16:creationId xmlns:a16="http://schemas.microsoft.com/office/drawing/2014/main" id="{F5FC9799-0D49-49B2-9AAD-F5D47E173A7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7450"/>
            <a:ext cx="5810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  <p:sldLayoutId id="2147484099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Calibri" pitchFamily="34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eg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6461D09-D84C-639B-AD9E-C4A53E2906F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13D81AF-EE20-8C46-A934-F61A15A1065F}" type="slidenum">
              <a:rPr lang="zh-CN" altLang="en-US" sz="1200">
                <a:latin typeface="Tahoma" panose="020B0604030504040204" pitchFamily="34" charset="0"/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ED4DBCF-0040-A4F3-6D12-589A193F34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839200" cy="3886200"/>
          </a:xfrm>
        </p:spPr>
        <p:txBody>
          <a:bodyPr/>
          <a:lstStyle/>
          <a:p>
            <a:r>
              <a:rPr lang="en-US" altLang="en-US" sz="6000"/>
              <a:t>Data Mining: </a:t>
            </a:r>
            <a:br>
              <a:rPr lang="en-US" altLang="en-US" sz="6000"/>
            </a:br>
            <a:r>
              <a:rPr lang="en-US" altLang="en-US" sz="6000"/>
              <a:t> </a:t>
            </a:r>
            <a:r>
              <a:rPr lang="en-US" altLang="en-US" sz="4800"/>
              <a:t>Concepts and Techniques</a:t>
            </a:r>
            <a:br>
              <a:rPr lang="en-US" altLang="en-US" sz="4800"/>
            </a:br>
            <a:r>
              <a:rPr lang="en-US" altLang="en-US" sz="4800"/>
              <a:t> </a:t>
            </a:r>
            <a:r>
              <a:rPr lang="en-US" altLang="en-US" sz="2800"/>
              <a:t>(3</a:t>
            </a:r>
            <a:r>
              <a:rPr lang="en-US" altLang="en-US" sz="2800" baseline="30000"/>
              <a:t>rd</a:t>
            </a:r>
            <a:r>
              <a:rPr lang="en-US" altLang="en-US" sz="2800"/>
              <a:t> ed.)</a:t>
            </a:r>
            <a:br>
              <a:rPr lang="en-US" altLang="en-US" sz="4800"/>
            </a:br>
            <a:br>
              <a:rPr lang="en-US" altLang="en-US" sz="4800"/>
            </a:br>
            <a:r>
              <a:rPr lang="en-US" altLang="en-US" sz="3200"/>
              <a:t>— Chapter 8</a:t>
            </a:r>
            <a:r>
              <a:rPr lang="en-US" altLang="en-US" sz="2800"/>
              <a:t> —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BC3E96C-6FBE-9A2B-44D8-E6AA1A3C6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ED938-433A-8941-8F1F-9F36312FB2CF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B4BA79F-FE65-24B8-1EF2-03E893D3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/>
              <a:t>Process (2): Using the Model in Prediction </a:t>
            </a:r>
          </a:p>
        </p:txBody>
      </p:sp>
      <p:grpSp>
        <p:nvGrpSpPr>
          <p:cNvPr id="17412" name="Group 3">
            <a:extLst>
              <a:ext uri="{FF2B5EF4-FFF2-40B4-BE49-F238E27FC236}">
                <a16:creationId xmlns:a16="http://schemas.microsoft.com/office/drawing/2014/main" id="{3BF634FD-CFDD-D1B3-F356-053E47C4F318}"/>
              </a:ext>
            </a:extLst>
          </p:cNvPr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17430" name="Picture 4">
              <a:extLst>
                <a:ext uri="{FF2B5EF4-FFF2-40B4-BE49-F238E27FC236}">
                  <a16:creationId xmlns:a16="http://schemas.microsoft.com/office/drawing/2014/main" id="{A5EF321B-7DD2-A92E-F21E-8FBD403BACE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5">
              <a:extLst>
                <a:ext uri="{FF2B5EF4-FFF2-40B4-BE49-F238E27FC236}">
                  <a16:creationId xmlns:a16="http://schemas.microsoft.com/office/drawing/2014/main" id="{2C6C0CE6-24F1-FE3E-38F8-333D6749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7413" name="Group 6">
            <a:extLst>
              <a:ext uri="{FF2B5EF4-FFF2-40B4-BE49-F238E27FC236}">
                <a16:creationId xmlns:a16="http://schemas.microsoft.com/office/drawing/2014/main" id="{EFC1403D-C7C0-F5B3-5FC7-378C6E7363E2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17428" name="Picture 7">
              <a:extLst>
                <a:ext uri="{FF2B5EF4-FFF2-40B4-BE49-F238E27FC236}">
                  <a16:creationId xmlns:a16="http://schemas.microsoft.com/office/drawing/2014/main" id="{CCCCB913-F710-425A-FA81-2A1514C6D4F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Rectangle 8">
              <a:extLst>
                <a:ext uri="{FF2B5EF4-FFF2-40B4-BE49-F238E27FC236}">
                  <a16:creationId xmlns:a16="http://schemas.microsoft.com/office/drawing/2014/main" id="{CC7C19EA-290E-A6BF-CEFA-BB17B914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7414" name="Object 1024">
            <a:extLst>
              <a:ext uri="{FF2B5EF4-FFF2-40B4-BE49-F238E27FC236}">
                <a16:creationId xmlns:a16="http://schemas.microsoft.com/office/drawing/2014/main" id="{7C447672-6729-9796-F6B4-2B50F03E3BA0}"/>
              </a:ext>
            </a:extLst>
          </p:cNvPr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1318200" imgH="10172700" progId="Excel.Sheet.8">
                  <p:embed/>
                </p:oleObj>
              </mc:Choice>
              <mc:Fallback>
                <p:oleObj name="Worksheet" r:id="rId5" imgW="31318200" imgH="101727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Line 10">
            <a:extLst>
              <a:ext uri="{FF2B5EF4-FFF2-40B4-BE49-F238E27FC236}">
                <a16:creationId xmlns:a16="http://schemas.microsoft.com/office/drawing/2014/main" id="{045B59BF-F7C4-8649-00ED-D3153BCE1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1">
            <a:extLst>
              <a:ext uri="{FF2B5EF4-FFF2-40B4-BE49-F238E27FC236}">
                <a16:creationId xmlns:a16="http://schemas.microsoft.com/office/drawing/2014/main" id="{CBF28F25-650E-43DC-8A1D-533CA48B0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AutoShape 12">
            <a:extLst>
              <a:ext uri="{FF2B5EF4-FFF2-40B4-BE49-F238E27FC236}">
                <a16:creationId xmlns:a16="http://schemas.microsoft.com/office/drawing/2014/main" id="{3E27CBF5-500A-0542-9183-1753A144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7418" name="Freeform 13">
            <a:extLst>
              <a:ext uri="{FF2B5EF4-FFF2-40B4-BE49-F238E27FC236}">
                <a16:creationId xmlns:a16="http://schemas.microsoft.com/office/drawing/2014/main" id="{CB4D59E0-C265-CEDD-7AE0-518A323BB0B7}"/>
              </a:ext>
            </a:extLst>
          </p:cNvPr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419" name="Group 14">
            <a:extLst>
              <a:ext uri="{FF2B5EF4-FFF2-40B4-BE49-F238E27FC236}">
                <a16:creationId xmlns:a16="http://schemas.microsoft.com/office/drawing/2014/main" id="{069A29C5-2770-7763-A1C5-4E2BE201EE87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17426" name="Picture 15">
              <a:extLst>
                <a:ext uri="{FF2B5EF4-FFF2-40B4-BE49-F238E27FC236}">
                  <a16:creationId xmlns:a16="http://schemas.microsoft.com/office/drawing/2014/main" id="{C9900491-5167-84C0-E3C1-7368FF3607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Rectangle 16">
              <a:extLst>
                <a:ext uri="{FF2B5EF4-FFF2-40B4-BE49-F238E27FC236}">
                  <a16:creationId xmlns:a16="http://schemas.microsoft.com/office/drawing/2014/main" id="{4CE92CE4-DAE4-4A9E-21F7-2A0E80D9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7420" name="Rectangle 17">
            <a:extLst>
              <a:ext uri="{FF2B5EF4-FFF2-40B4-BE49-F238E27FC236}">
                <a16:creationId xmlns:a16="http://schemas.microsoft.com/office/drawing/2014/main" id="{5F1C5A3A-D1EF-2A92-D4FD-883F2057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7421" name="Line 18">
            <a:extLst>
              <a:ext uri="{FF2B5EF4-FFF2-40B4-BE49-F238E27FC236}">
                <a16:creationId xmlns:a16="http://schemas.microsoft.com/office/drawing/2014/main" id="{EABDC3C7-DB3C-9CB4-951F-08646FAF82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9">
            <a:extLst>
              <a:ext uri="{FF2B5EF4-FFF2-40B4-BE49-F238E27FC236}">
                <a16:creationId xmlns:a16="http://schemas.microsoft.com/office/drawing/2014/main" id="{53F1C2F7-542B-A3CD-7C3D-E99E23C39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Freeform 20">
            <a:extLst>
              <a:ext uri="{FF2B5EF4-FFF2-40B4-BE49-F238E27FC236}">
                <a16:creationId xmlns:a16="http://schemas.microsoft.com/office/drawing/2014/main" id="{8C99A631-7725-5952-F699-6A8EB8739E78}"/>
              </a:ext>
            </a:extLst>
          </p:cNvPr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424" name="Picture 21">
            <a:extLst>
              <a:ext uri="{FF2B5EF4-FFF2-40B4-BE49-F238E27FC236}">
                <a16:creationId xmlns:a16="http://schemas.microsoft.com/office/drawing/2014/main" id="{39B04B75-F737-697C-6AB5-7CE500BBAFE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Rectangle 22">
            <a:extLst>
              <a:ext uri="{FF2B5EF4-FFF2-40B4-BE49-F238E27FC236}">
                <a16:creationId xmlns:a16="http://schemas.microsoft.com/office/drawing/2014/main" id="{5E68F779-2D2C-53A3-7F07-F49A626B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D12007D0-14F0-1E2B-CEF1-7EBED996243E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59F17F-7EF9-7141-82BC-DD599BE9537F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b="1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5D0E55E-9915-85D6-C9CA-9A15C5C426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Chapter 8. Classification: Basic Concepts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D9C4BBD-1930-94EC-7D7F-716871127DB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19461" name="AutoShape 8">
            <a:extLst>
              <a:ext uri="{FF2B5EF4-FFF2-40B4-BE49-F238E27FC236}">
                <a16:creationId xmlns:a16="http://schemas.microsoft.com/office/drawing/2014/main" id="{7F6BB3CE-F1C6-D39F-38CF-F70F8380BF95}"/>
              </a:ext>
            </a:extLst>
          </p:cNvPr>
          <p:cNvSpPr>
            <a:spLocks noChangeArrowheads="1"/>
          </p:cNvSpPr>
          <p:nvPr/>
        </p:nvSpPr>
        <p:spPr bwMode="auto">
          <a:xfrm rot="9803581">
            <a:off x="4572000" y="2133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762C45C-AD71-1537-94BF-26931FD7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Models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76A3B07-75A9-E322-3C51-D69BF4FC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ID3</a:t>
            </a:r>
          </a:p>
          <a:p>
            <a:r>
              <a:rPr lang="en-US" altLang="en-US"/>
              <a:t>C4.5</a:t>
            </a:r>
          </a:p>
          <a:p>
            <a:r>
              <a:rPr lang="en-US" altLang="en-US"/>
              <a:t>Classification and Regression Trees (CART)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D75B8C4-F166-84AD-C738-DB416A7D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Model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EB624E2-4F65-D6FD-03D0-AD5A54E6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Example: “I’m thinking of a Pizza Topping…”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/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You could ask, “Is it Pepperoni?”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	- But only rules out one topping…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	- Too many left, only have 20 questions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690CA6F-3D9E-A613-88FD-5FADC936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Model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B08B01BF-67EB-40F2-DDFA-38DC191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Example: “I’m thinking of a Pizza Topping…”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/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 “Is it a Meat?”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- Better question: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	- Rules out more options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If yes, “Is it a Pork product?”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	- Rules out Sausage, Pepperoni…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/>
          </a:p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		And So On…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F412B88-1389-90F1-2C04-E37151AF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0095E2-8DB5-76EC-8222-AD987BBDC5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80" name="TextBox 4">
            <a:extLst>
              <a:ext uri="{FF2B5EF4-FFF2-40B4-BE49-F238E27FC236}">
                <a16:creationId xmlns:a16="http://schemas.microsoft.com/office/drawing/2014/main" id="{6783A494-34D9-5295-C29D-5595A2B7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24581" name="TextBox 5">
            <a:extLst>
              <a:ext uri="{FF2B5EF4-FFF2-40B4-BE49-F238E27FC236}">
                <a16:creationId xmlns:a16="http://schemas.microsoft.com/office/drawing/2014/main" id="{8BEF62FB-ABFC-4142-E72C-DE2CDCB87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24582" name="TextBox 6">
            <a:extLst>
              <a:ext uri="{FF2B5EF4-FFF2-40B4-BE49-F238E27FC236}">
                <a16:creationId xmlns:a16="http://schemas.microsoft.com/office/drawing/2014/main" id="{741487B4-5BCB-5234-4E86-18003A5D6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00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24583" name="TextBox 7">
            <a:extLst>
              <a:ext uri="{FF2B5EF4-FFF2-40B4-BE49-F238E27FC236}">
                <a16:creationId xmlns:a16="http://schemas.microsoft.com/office/drawing/2014/main" id="{04382BA2-DB9B-BD84-EC82-B0CD73B9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00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Y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DA2F399-DFF0-01B1-AB0E-83D54B01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Model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F0DBC93-DBD4-6C92-13F6-A0A30959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Training dataset used to “build” the complete Decision Tree. </a:t>
            </a:r>
          </a:p>
          <a:p>
            <a:pPr lvl="1" eaLnBrk="1" hangingPunct="1"/>
            <a:r>
              <a:rPr lang="en-US" altLang="en-US"/>
              <a:t>Usually recursive algorithm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After Training (building tree), the tree can be used to analyze new data, with organization similar to the Training Data.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8DD58A8B-3FE6-914F-ABBF-BA4B939CE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92160-2136-2043-92E2-6B5E7F1ED40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F5EBA2F-2F0B-AC70-EAF3-0D403F422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Decision Tree Induction: An Example</a:t>
            </a:r>
            <a:endParaRPr lang="en-US" altLang="en-US" i="1">
              <a:solidFill>
                <a:srgbClr val="170981"/>
              </a:solidFill>
            </a:endParaRPr>
          </a:p>
        </p:txBody>
      </p:sp>
      <p:grpSp>
        <p:nvGrpSpPr>
          <p:cNvPr id="26628" name="Group 63">
            <a:extLst>
              <a:ext uri="{FF2B5EF4-FFF2-40B4-BE49-F238E27FC236}">
                <a16:creationId xmlns:a16="http://schemas.microsoft.com/office/drawing/2014/main" id="{8E22FFE4-7333-F195-C0E1-92C45DF76476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6631" name="Rectangle 3">
              <a:extLst>
                <a:ext uri="{FF2B5EF4-FFF2-40B4-BE49-F238E27FC236}">
                  <a16:creationId xmlns:a16="http://schemas.microsoft.com/office/drawing/2014/main" id="{58F53A27-4D47-1685-76E5-83CFCA062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6632" name="Rectangle 4">
              <a:extLst>
                <a:ext uri="{FF2B5EF4-FFF2-40B4-BE49-F238E27FC236}">
                  <a16:creationId xmlns:a16="http://schemas.microsoft.com/office/drawing/2014/main" id="{546DDFDC-2F66-959E-3EE2-071C1CC1B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6633" name="Rectangle 5">
              <a:extLst>
                <a:ext uri="{FF2B5EF4-FFF2-40B4-BE49-F238E27FC236}">
                  <a16:creationId xmlns:a16="http://schemas.microsoft.com/office/drawing/2014/main" id="{97D9B8A4-755D-2E1E-796A-5D70A306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6634" name="Rectangle 6">
              <a:extLst>
                <a:ext uri="{FF2B5EF4-FFF2-40B4-BE49-F238E27FC236}">
                  <a16:creationId xmlns:a16="http://schemas.microsoft.com/office/drawing/2014/main" id="{3161B9EF-A5B8-9336-8D72-87F204BE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2E84CA1B-C8D6-673F-8E70-B1785EB7D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6A120DC6-3240-22A0-533F-7750E4A51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49A44902-8BBA-AB09-BA97-D2D2E65F0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Rectangle 14">
              <a:extLst>
                <a:ext uri="{FF2B5EF4-FFF2-40B4-BE49-F238E27FC236}">
                  <a16:creationId xmlns:a16="http://schemas.microsoft.com/office/drawing/2014/main" id="{1956BCF0-912B-AF60-2A07-464510A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&lt;=30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5">
              <a:extLst>
                <a:ext uri="{FF2B5EF4-FFF2-40B4-BE49-F238E27FC236}">
                  <a16:creationId xmlns:a16="http://schemas.microsoft.com/office/drawing/2014/main" id="{77E39737-7FA4-989D-B4DF-9DC208691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&gt;40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40" name="Line 16">
              <a:extLst>
                <a:ext uri="{FF2B5EF4-FFF2-40B4-BE49-F238E27FC236}">
                  <a16:creationId xmlns:a16="http://schemas.microsoft.com/office/drawing/2014/main" id="{D363458F-D08C-5E31-B549-8CC16CA99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7">
              <a:extLst>
                <a:ext uri="{FF2B5EF4-FFF2-40B4-BE49-F238E27FC236}">
                  <a16:creationId xmlns:a16="http://schemas.microsoft.com/office/drawing/2014/main" id="{81F8BA1B-FC7B-3A51-B3E6-9BCEE5491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18">
              <a:extLst>
                <a:ext uri="{FF2B5EF4-FFF2-40B4-BE49-F238E27FC236}">
                  <a16:creationId xmlns:a16="http://schemas.microsoft.com/office/drawing/2014/main" id="{A63C2255-85CA-CFF4-A1D9-8DCF2B1A4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BB9B801F-DA19-459D-F564-D1A500668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24">
              <a:extLst>
                <a:ext uri="{FF2B5EF4-FFF2-40B4-BE49-F238E27FC236}">
                  <a16:creationId xmlns:a16="http://schemas.microsoft.com/office/drawing/2014/main" id="{D75E6A11-D815-58FA-D0F2-722DEA2B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Rectangle 25">
              <a:extLst>
                <a:ext uri="{FF2B5EF4-FFF2-40B4-BE49-F238E27FC236}">
                  <a16:creationId xmlns:a16="http://schemas.microsoft.com/office/drawing/2014/main" id="{B00DEBB6-4E6B-9943-97F5-7612667E6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46" name="Rectangle 27">
              <a:extLst>
                <a:ext uri="{FF2B5EF4-FFF2-40B4-BE49-F238E27FC236}">
                  <a16:creationId xmlns:a16="http://schemas.microsoft.com/office/drawing/2014/main" id="{5FC79228-D09B-EC7D-7E66-BB35B692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7" name="Rectangle 28">
              <a:extLst>
                <a:ext uri="{FF2B5EF4-FFF2-40B4-BE49-F238E27FC236}">
                  <a16:creationId xmlns:a16="http://schemas.microsoft.com/office/drawing/2014/main" id="{0460363A-C182-4B40-3ADE-9AFC5A5B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8" name="Rectangle 29">
              <a:extLst>
                <a:ext uri="{FF2B5EF4-FFF2-40B4-BE49-F238E27FC236}">
                  <a16:creationId xmlns:a16="http://schemas.microsoft.com/office/drawing/2014/main" id="{2E92C372-9511-E681-1662-DD32A08B5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49" name="Rectangle 30">
              <a:extLst>
                <a:ext uri="{FF2B5EF4-FFF2-40B4-BE49-F238E27FC236}">
                  <a16:creationId xmlns:a16="http://schemas.microsoft.com/office/drawing/2014/main" id="{B23114D0-63D5-B0E3-26F9-7A37D9E44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603050405020304" pitchFamily="18" charset="0"/>
                </a:rPr>
                <a:t>31..40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6650" name="Rectangle 62">
              <a:extLst>
                <a:ext uri="{FF2B5EF4-FFF2-40B4-BE49-F238E27FC236}">
                  <a16:creationId xmlns:a16="http://schemas.microsoft.com/office/drawing/2014/main" id="{DA2C6BEA-6D8F-44AB-2A6C-2D846CC420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6651" name="Rectangle 9">
              <a:extLst>
                <a:ext uri="{FF2B5EF4-FFF2-40B4-BE49-F238E27FC236}">
                  <a16:creationId xmlns:a16="http://schemas.microsoft.com/office/drawing/2014/main" id="{33895EC5-CD28-F385-D3A8-786F7920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6652" name="Rectangle 10">
              <a:extLst>
                <a:ext uri="{FF2B5EF4-FFF2-40B4-BE49-F238E27FC236}">
                  <a16:creationId xmlns:a16="http://schemas.microsoft.com/office/drawing/2014/main" id="{4B404427-4C5B-A321-FA40-DB33E6A63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6653" name="Rectangle 8">
              <a:extLst>
                <a:ext uri="{FF2B5EF4-FFF2-40B4-BE49-F238E27FC236}">
                  <a16:creationId xmlns:a16="http://schemas.microsoft.com/office/drawing/2014/main" id="{76F38C9D-7D54-47D2-555D-B13875BE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6654" name="Rectangle 7">
              <a:extLst>
                <a:ext uri="{FF2B5EF4-FFF2-40B4-BE49-F238E27FC236}">
                  <a16:creationId xmlns:a16="http://schemas.microsoft.com/office/drawing/2014/main" id="{3B23253B-FD32-6693-516E-05F72187F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no</a:t>
              </a:r>
            </a:p>
          </p:txBody>
        </p:sp>
      </p:grpSp>
      <p:graphicFrame>
        <p:nvGraphicFramePr>
          <p:cNvPr id="26629" name="Object 1024">
            <a:extLst>
              <a:ext uri="{FF2B5EF4-FFF2-40B4-BE49-F238E27FC236}">
                <a16:creationId xmlns:a16="http://schemas.microsoft.com/office/drawing/2014/main" id="{F3C6A28E-A4DD-F3A4-7151-39B1C687E5D6}"/>
              </a:ext>
            </a:extLst>
          </p:cNvPr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78500" imgH="4470400" progId="Excel.Sheet.8">
                  <p:embed/>
                </p:oleObj>
              </mc:Choice>
              <mc:Fallback>
                <p:oleObj name="Worksheet" r:id="rId3" imgW="5778500" imgH="447040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1">
            <a:extLst>
              <a:ext uri="{FF2B5EF4-FFF2-40B4-BE49-F238E27FC236}">
                <a16:creationId xmlns:a16="http://schemas.microsoft.com/office/drawing/2014/main" id="{C924459D-E887-7BF6-D92A-52E428C2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US" sz="2400"/>
              <a:t>Training data set: Buys_computer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US" sz="2400"/>
              <a:t>The data set follows an example of Quinlan</a:t>
            </a:r>
            <a:r>
              <a:rPr lang="ja-JP" altLang="en-US" sz="2400"/>
              <a:t>’</a:t>
            </a:r>
            <a:r>
              <a:rPr lang="en-US" altLang="ja-JP" sz="2400"/>
              <a:t>s ID3 (Playing Tennis)</a:t>
            </a:r>
          </a:p>
          <a:p>
            <a:pPr eaLnBrk="1" hangingPunct="1">
              <a:spcBef>
                <a:spcPct val="0"/>
              </a:spcBef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altLang="en-US" sz="2400"/>
              <a:t>Resulting tree: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D674D746-9E89-9C2B-8B83-7D112FD45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16CB9C-940A-6F40-9CA9-02D167886F3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200995AA-78BC-6BB6-A7D5-C9082338F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Induction</a:t>
            </a:r>
          </a:p>
        </p:txBody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14A1ECEA-3E1E-188F-6FCF-FEBF38B01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/>
              <a:t>Basic algorithm (a greedy algorithm)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Tree is constructed in a </a:t>
            </a:r>
            <a:r>
              <a:rPr lang="en-US" altLang="en-US" sz="2400">
                <a:solidFill>
                  <a:schemeClr val="hlink"/>
                </a:solidFill>
              </a:rPr>
              <a:t>top-down recursive divide-and-conquer manner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At start, all the training examples are at the root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Attributes are categorical (if continuous-valued, they are discretized in advance)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Examples are partitioned recursively based on selected attributes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Test attributes are selected on the basis of a heuristic or statistical measure (e.g., </a:t>
            </a:r>
            <a:r>
              <a:rPr lang="en-US" altLang="en-US" sz="2400">
                <a:solidFill>
                  <a:schemeClr val="hlink"/>
                </a:solidFill>
              </a:rPr>
              <a:t>information gain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Conditions for stopping partitioning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All samples for a given node belong to the same class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There are no remaining attributes for further partitioning – </a:t>
            </a:r>
            <a:r>
              <a:rPr lang="en-US" altLang="en-US" sz="2400">
                <a:solidFill>
                  <a:schemeClr val="hlink"/>
                </a:solidFill>
              </a:rPr>
              <a:t>majority voting</a:t>
            </a:r>
            <a:r>
              <a:rPr lang="en-US" altLang="en-US" sz="2400"/>
              <a:t> is employed for classifying the leaf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/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B37BD31-AF3F-13C9-111A-EFC7152C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partitioning schemas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11AD1CD-008D-F611-F86B-275A63C2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Arial" panose="020B0604020202020204" pitchFamily="34" charset="0"/>
              </a:rPr>
              <a:t>(a) If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</a:rPr>
              <a:t>is discrete-valued, then one branch is grown for each known value of </a:t>
            </a:r>
            <a:r>
              <a:rPr lang="en-US" altLang="en-US" sz="2000" i="1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. 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(b) If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</a:rPr>
              <a:t>is continuous-valued, then two branches are grown, corresponding to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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 i="1">
                <a:latin typeface="Arial" panose="020B0604020202020204" pitchFamily="34" charset="0"/>
              </a:rPr>
              <a:t>split_point </a:t>
            </a:r>
            <a:r>
              <a:rPr lang="en-US" altLang="en-US" sz="2000">
                <a:latin typeface="Arial" panose="020B0604020202020204" pitchFamily="34" charset="0"/>
              </a:rPr>
              <a:t>and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</a:rPr>
              <a:t>&gt; </a:t>
            </a:r>
            <a:r>
              <a:rPr lang="en-US" altLang="en-US" sz="2000" i="1">
                <a:latin typeface="Arial" panose="020B0604020202020204" pitchFamily="34" charset="0"/>
              </a:rPr>
              <a:t>split_point</a:t>
            </a:r>
            <a:r>
              <a:rPr lang="en-US" altLang="en-US" sz="2000">
                <a:latin typeface="Arial" panose="020B0604020202020204" pitchFamily="34" charset="0"/>
              </a:rPr>
              <a:t>. </a:t>
            </a:r>
          </a:p>
          <a:p>
            <a:r>
              <a:rPr lang="en-US" altLang="en-US" sz="2000">
                <a:latin typeface="Arial" panose="020B0604020202020204" pitchFamily="34" charset="0"/>
              </a:rPr>
              <a:t>(c) If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</a:rPr>
              <a:t>is discrete-valued and a binary tree must be produced, then the test is of the form </a:t>
            </a:r>
            <a:r>
              <a:rPr lang="en-US" altLang="en-US" sz="2000" i="1">
                <a:latin typeface="Arial" panose="020B0604020202020204" pitchFamily="34" charset="0"/>
              </a:rPr>
              <a:t>A </a:t>
            </a:r>
            <a:r>
              <a:rPr lang="en-US" altLang="en-US" sz="2000">
                <a:latin typeface="Arial" panose="020B0604020202020204" pitchFamily="34" charset="0"/>
                <a:sym typeface="Symbol" pitchFamily="2" charset="2"/>
              </a:rPr>
              <a:t>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2000" i="1">
                <a:latin typeface="Arial" panose="020B0604020202020204" pitchFamily="34" charset="0"/>
              </a:rPr>
              <a:t>S</a:t>
            </a:r>
            <a:r>
              <a:rPr lang="en-US" altLang="en-US" sz="2000" i="1" baseline="-25000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, where </a:t>
            </a:r>
            <a:r>
              <a:rPr lang="en-US" altLang="en-US" sz="2000" i="1">
                <a:latin typeface="Arial" panose="020B0604020202020204" pitchFamily="34" charset="0"/>
              </a:rPr>
              <a:t>S</a:t>
            </a:r>
            <a:r>
              <a:rPr lang="en-US" altLang="en-US" sz="2000" i="1" baseline="-25000">
                <a:latin typeface="Arial" panose="020B0604020202020204" pitchFamily="34" charset="0"/>
              </a:rPr>
              <a:t>A</a:t>
            </a:r>
            <a:r>
              <a:rPr lang="en-US" altLang="en-US" sz="2000" i="1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the splitting subset for </a:t>
            </a:r>
            <a:r>
              <a:rPr lang="en-US" altLang="en-US" sz="2000" i="1">
                <a:latin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  <a:p>
            <a:endParaRPr lang="en-US" altLang="en-US" sz="200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F61080C-08D8-7150-9AA0-F7BB3AAFE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AF2DD2-058C-5240-89AA-50F4B4655A6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" name="Picture 2" descr="f08-04-9780123814791.jpg">
            <a:extLst>
              <a:ext uri="{FF2B5EF4-FFF2-40B4-BE49-F238E27FC236}">
                <a16:creationId xmlns:a16="http://schemas.microsoft.com/office/drawing/2014/main" id="{B2F5FEA2-8AC9-8297-49DA-9C22D12A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02000"/>
            <a:ext cx="5367338" cy="3556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A032DF3B-06D5-C743-C311-57AD9C074D61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7B47A15-26D1-3640-96A8-3D243D918E87}" type="slidenum">
              <a:rPr lang="en-US" altLang="en-US" sz="1400" b="1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b="1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96F5EB9-0711-12CE-F185-3EA9D18D1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Chapter 8. Classification: Basic Concepts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51E48C2-D973-FBB8-106B-1DFAC2ED76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/>
              <a:t>Classification: Basic Concepts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Decision Tree Induction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Bayes Classification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Rule-Based Classification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Model Evaluation and Selection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Techniques to Improve Classification Accuracy: Ensemble Methods</a:t>
            </a:r>
          </a:p>
          <a:p>
            <a:pPr>
              <a:lnSpc>
                <a:spcPct val="130000"/>
              </a:lnSpc>
            </a:pPr>
            <a:r>
              <a:rPr lang="en-US" altLang="en-US"/>
              <a:t>Summary</a:t>
            </a:r>
          </a:p>
        </p:txBody>
      </p:sp>
      <p:sp>
        <p:nvSpPr>
          <p:cNvPr id="7173" name="AutoShape 8">
            <a:extLst>
              <a:ext uri="{FF2B5EF4-FFF2-40B4-BE49-F238E27FC236}">
                <a16:creationId xmlns:a16="http://schemas.microsoft.com/office/drawing/2014/main" id="{C58357D3-29F0-243B-0A00-B6CED71047F9}"/>
              </a:ext>
            </a:extLst>
          </p:cNvPr>
          <p:cNvSpPr>
            <a:spLocks noChangeArrowheads="1"/>
          </p:cNvSpPr>
          <p:nvPr/>
        </p:nvSpPr>
        <p:spPr bwMode="auto">
          <a:xfrm rot="9803581">
            <a:off x="5257800" y="13716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F5B3-6696-C03B-F959-8F8DEF49B2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219200"/>
            <a:ext cx="8458200" cy="4309531"/>
          </a:xfrm>
          <a:blipFill rotWithShape="1">
            <a:blip r:embed="rId3" cstate="print"/>
            <a:srcRect/>
            <a:stretch>
              <a:fillRect l="-289" t="-1273" r="-1512" b="-22005"/>
            </a:stretch>
          </a:blipFill>
          <a:ln>
            <a:miter lim="800000"/>
            <a:headEnd/>
            <a:tailEnd/>
          </a:ln>
          <a:extLst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+mn-ea"/>
                <a:cs typeface="+mn-cs"/>
              </a:rPr>
              <a:t> </a:t>
            </a:r>
          </a:p>
        </p:txBody>
      </p:sp>
      <p:sp>
        <p:nvSpPr>
          <p:cNvPr id="31747" name="Title 1">
            <a:extLst>
              <a:ext uri="{FF2B5EF4-FFF2-40B4-BE49-F238E27FC236}">
                <a16:creationId xmlns:a16="http://schemas.microsoft.com/office/drawing/2014/main" id="{ED656BB7-6612-6094-8C94-6AAA0F27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Brief Review of Entropy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A656908-57D9-8536-06BA-93F6917D9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77731-C652-7E48-A034-A2DA27CE189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1749" name="Picture 2" descr="http://upload.wikimedia.org/wikipedia/commons/thumb/2/22/Binary_entropy_plot.svg/200px-Binary_entropy_plot.svg.png">
            <a:extLst>
              <a:ext uri="{FF2B5EF4-FFF2-40B4-BE49-F238E27FC236}">
                <a16:creationId xmlns:a16="http://schemas.microsoft.com/office/drawing/2014/main" id="{8DACE6E5-C878-5DAC-FA54-7D998F9FF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21175"/>
            <a:ext cx="22098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4">
            <a:extLst>
              <a:ext uri="{FF2B5EF4-FFF2-40B4-BE49-F238E27FC236}">
                <a16:creationId xmlns:a16="http://schemas.microsoft.com/office/drawing/2014/main" id="{021A7FF3-1697-511D-CBEC-84D9B11F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367463"/>
            <a:ext cx="801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m = 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24A769-1113-DABE-49C1-2297EACCE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5791200" cy="1295400"/>
          </a:xfrm>
          <a:prstGeom prst="roundRect">
            <a:avLst>
              <a:gd name="adj" fmla="val 16667"/>
            </a:avLst>
          </a:prstGeom>
          <a:solidFill>
            <a:srgbClr val="E7BB0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pl-PL" sz="1400" dirty="0">
                <a:ea typeface="+mn-ea"/>
              </a:rPr>
              <a:t>p1=</a:t>
            </a:r>
            <a:r>
              <a:rPr lang="pl-PL" sz="1400" dirty="0" err="1">
                <a:ea typeface="+mn-ea"/>
              </a:rPr>
              <a:t>seq</a:t>
            </a:r>
            <a:r>
              <a:rPr lang="pl-PL" sz="1400" dirty="0">
                <a:ea typeface="+mn-ea"/>
              </a:rPr>
              <a:t>(0,1,.1)</a:t>
            </a:r>
          </a:p>
          <a:p>
            <a:pPr eaLnBrk="1" hangingPunct="1">
              <a:defRPr/>
            </a:pPr>
            <a:r>
              <a:rPr lang="pl-PL" sz="1400" dirty="0">
                <a:ea typeface="+mn-ea"/>
              </a:rPr>
              <a:t>p2=1-p1</a:t>
            </a:r>
          </a:p>
          <a:p>
            <a:pPr eaLnBrk="1" hangingPunct="1">
              <a:defRPr/>
            </a:pPr>
            <a:r>
              <a:rPr lang="pl-PL" sz="1400" dirty="0" err="1">
                <a:ea typeface="+mn-ea"/>
              </a:rPr>
              <a:t>entropy</a:t>
            </a:r>
            <a:r>
              <a:rPr lang="pl-PL" sz="1400" dirty="0">
                <a:ea typeface="+mn-ea"/>
              </a:rPr>
              <a:t> = -p1*log2(p1+0.000000001)-p2*log2(p2+0.000000001)</a:t>
            </a:r>
          </a:p>
          <a:p>
            <a:pPr eaLnBrk="1" hangingPunct="1">
              <a:defRPr/>
            </a:pPr>
            <a:r>
              <a:rPr lang="pl-PL" sz="1400" dirty="0">
                <a:ea typeface="+mn-ea"/>
              </a:rPr>
              <a:t>plot(</a:t>
            </a:r>
            <a:r>
              <a:rPr lang="pl-PL" sz="1400" dirty="0" err="1">
                <a:ea typeface="+mn-ea"/>
              </a:rPr>
              <a:t>entropy</a:t>
            </a:r>
            <a:r>
              <a:rPr lang="pl-PL" sz="1400" dirty="0">
                <a:ea typeface="+mn-ea"/>
              </a:rPr>
              <a:t>)</a:t>
            </a:r>
          </a:p>
          <a:p>
            <a:pPr eaLnBrk="1" hangingPunct="1">
              <a:defRPr/>
            </a:pPr>
            <a:r>
              <a:rPr lang="pl-PL" sz="1400" dirty="0">
                <a:ea typeface="+mn-ea"/>
              </a:rPr>
              <a:t>lines(</a:t>
            </a:r>
            <a:r>
              <a:rPr lang="pl-PL" sz="1400" dirty="0" err="1">
                <a:ea typeface="+mn-ea"/>
              </a:rPr>
              <a:t>entropy</a:t>
            </a:r>
            <a:r>
              <a:rPr lang="pl-PL" sz="1400" dirty="0">
                <a:ea typeface="+mn-ea"/>
              </a:rPr>
              <a:t>, col="</a:t>
            </a:r>
            <a:r>
              <a:rPr lang="pl-PL" sz="1400" dirty="0" err="1">
                <a:ea typeface="+mn-ea"/>
              </a:rPr>
              <a:t>blue</a:t>
            </a:r>
            <a:r>
              <a:rPr lang="pl-PL" sz="1400" dirty="0">
                <a:ea typeface="+mn-ea"/>
              </a:rPr>
              <a:t>")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EF0E5C49-AFE1-A1AC-CDE1-79409A861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D8D4AB-C35C-1544-850F-84D8C265461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2BB5EBE-0325-6F95-842F-6F8D0AC7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chemeClr val="tx2"/>
                </a:solidFill>
                <a:latin typeface="Berlin Sans FB Demi" panose="020F0502020204030204" pitchFamily="34" charset="0"/>
              </a:rPr>
              <a:t>Attribute Selection Measure: Information Gain (ID3/C4.5)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408B47-6A12-9746-A39C-07082FDF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/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Let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i</a:t>
            </a:r>
            <a:r>
              <a:rPr lang="en-US" altLang="en-US" sz="2400"/>
              <a:t> be the probability that an arbitrary tuple in D belongs to class C</a:t>
            </a:r>
            <a:r>
              <a:rPr lang="en-US" altLang="en-US" sz="2400" baseline="-25000"/>
              <a:t>i</a:t>
            </a:r>
            <a:r>
              <a:rPr lang="en-US" altLang="en-US" sz="2400"/>
              <a:t>, estimated by |C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, D</a:t>
            </a:r>
            <a:r>
              <a:rPr lang="en-US" altLang="en-US" sz="2400"/>
              <a:t>|/|D|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Expected information</a:t>
            </a:r>
            <a:r>
              <a:rPr lang="en-US" altLang="en-US" sz="2400"/>
              <a:t> (entropy) needed to classify a tuple in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/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Information</a:t>
            </a:r>
            <a:r>
              <a:rPr lang="en-US" altLang="en-US" sz="2400"/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/>
          </a:p>
          <a:p>
            <a:pPr eaLnBrk="1" hangingPunct="1">
              <a:lnSpc>
                <a:spcPct val="11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Information gained</a:t>
            </a:r>
            <a:r>
              <a:rPr lang="en-US" altLang="en-US" sz="2400"/>
              <a:t> by branching on attribute A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/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807E7705-33B7-B10F-5286-4B0BBB703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32004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160200" imgH="9944100" progId="Equation.3">
                  <p:embed/>
                </p:oleObj>
              </mc:Choice>
              <mc:Fallback>
                <p:oleObj name="Equation" r:id="rId3" imgW="371602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32004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0FBD1C7F-4BB3-F00A-5038-C2C198965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343400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599100" imgH="10528300" progId="Equation.3">
                  <p:embed/>
                </p:oleObj>
              </mc:Choice>
              <mc:Fallback>
                <p:oleObj name="Equation" r:id="rId5" imgW="435991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>
            <a:extLst>
              <a:ext uri="{FF2B5EF4-FFF2-40B4-BE49-F238E27FC236}">
                <a16:creationId xmlns:a16="http://schemas.microsoft.com/office/drawing/2014/main" id="{604A88C5-743E-915F-9822-91E0B3CC5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8738" y="5822950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249600" imgH="4978400" progId="Equation.3">
                  <p:embed/>
                </p:oleObj>
              </mc:Choice>
              <mc:Fallback>
                <p:oleObj name="Equation" r:id="rId7" imgW="412496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5822950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1ADB08EE-C8C8-1F61-5D4E-DE8AF706A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413A2F-55AE-034A-9AFB-773B0F4CD40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69C2D7-B55C-F6DD-5D87-2BC006562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en-US"/>
              <a:t>Attribute Selection: Information Gain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9C3A7F-5D0F-4149-CD25-D9608167EB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2362200" cy="76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P=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>
                <a:solidFill>
                  <a:srgbClr val="121328"/>
                </a:solidFill>
              </a:rPr>
              <a:t>yes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endParaRPr lang="en-US" altLang="ja-JP" sz="2000">
              <a:solidFill>
                <a:srgbClr val="121328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>
                <a:solidFill>
                  <a:srgbClr val="121328"/>
                </a:solidFill>
              </a:rPr>
              <a:t>Class N=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>
                <a:solidFill>
                  <a:srgbClr val="121328"/>
                </a:solidFill>
              </a:rPr>
              <a:t>no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endParaRPr lang="en-US" altLang="en-US" sz="200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15C3945A-9B22-D23A-0F3F-0038F1CA091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667000"/>
            <a:ext cx="4419600" cy="2971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            means </a:t>
            </a:r>
            <a:r>
              <a:rPr lang="ja-JP" altLang="en-US" sz="2000">
                <a:solidFill>
                  <a:srgbClr val="121328"/>
                </a:solidFill>
              </a:rPr>
              <a:t>“</a:t>
            </a:r>
            <a:r>
              <a:rPr lang="en-US" altLang="ja-JP" sz="2000">
                <a:solidFill>
                  <a:srgbClr val="121328"/>
                </a:solidFill>
              </a:rPr>
              <a:t>age &lt;=30</a:t>
            </a:r>
            <a:r>
              <a:rPr lang="ja-JP" altLang="en-US" sz="2000">
                <a:solidFill>
                  <a:srgbClr val="121328"/>
                </a:solidFill>
              </a:rPr>
              <a:t>”</a:t>
            </a:r>
            <a:r>
              <a:rPr lang="en-US" altLang="ja-JP" sz="2000">
                <a:solidFill>
                  <a:srgbClr val="121328"/>
                </a:solidFill>
              </a:rPr>
              <a:t> has 5 out of 14 samples, with 2 yes</a:t>
            </a:r>
            <a:r>
              <a:rPr lang="ja-JP" altLang="en-US" sz="2000">
                <a:solidFill>
                  <a:srgbClr val="121328"/>
                </a:solidFill>
              </a:rPr>
              <a:t>’</a:t>
            </a:r>
            <a:r>
              <a:rPr lang="en-US" altLang="ja-JP" sz="2000">
                <a:solidFill>
                  <a:srgbClr val="121328"/>
                </a:solidFill>
              </a:rPr>
              <a:t>es  and 3 no</a:t>
            </a:r>
            <a:r>
              <a:rPr lang="ja-JP" altLang="en-US" sz="2000">
                <a:solidFill>
                  <a:srgbClr val="121328"/>
                </a:solidFill>
              </a:rPr>
              <a:t>’</a:t>
            </a:r>
            <a:r>
              <a:rPr lang="en-US" altLang="ja-JP" sz="2000">
                <a:solidFill>
                  <a:srgbClr val="121328"/>
                </a:solidFill>
              </a:rPr>
              <a:t>s.   </a:t>
            </a:r>
            <a:endParaRPr lang="en-US" altLang="ja-JP" sz="20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endParaRPr lang="en-US" altLang="en-US" sz="20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2" charset="2"/>
              <a:buNone/>
            </a:pPr>
            <a:r>
              <a:rPr lang="en-US" altLang="en-US" sz="2000">
                <a:solidFill>
                  <a:srgbClr val="121328"/>
                </a:solidFill>
              </a:rPr>
              <a:t>         Similarly,</a:t>
            </a:r>
          </a:p>
        </p:txBody>
      </p:sp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68FF5290-66E8-921C-C65E-C627E7B22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3" y="2617788"/>
          <a:ext cx="383698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35400" imgH="1384300" progId="Excel.Sheet.8">
                  <p:embed/>
                </p:oleObj>
              </mc:Choice>
              <mc:Fallback>
                <p:oleObj name="Worksheet" r:id="rId3" imgW="3835400" imgH="13843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2617788"/>
                        <a:ext cx="3836987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6">
            <a:extLst>
              <a:ext uri="{FF2B5EF4-FFF2-40B4-BE49-F238E27FC236}">
                <a16:creationId xmlns:a16="http://schemas.microsoft.com/office/drawing/2014/main" id="{00B935C0-B054-716E-C719-540B3F593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295400"/>
          <a:ext cx="59721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87700" imgH="393700" progId="Equation.3">
                  <p:embed/>
                </p:oleObj>
              </mc:Choice>
              <mc:Fallback>
                <p:oleObj name="Equation" r:id="rId5" imgW="3187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5972175" cy="665163"/>
                      </a:xfrm>
                      <a:prstGeom prst="rect">
                        <a:avLst/>
                      </a:prstGeom>
                      <a:solidFill>
                        <a:srgbClr val="F6E6E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7">
            <a:extLst>
              <a:ext uri="{FF2B5EF4-FFF2-40B4-BE49-F238E27FC236}">
                <a16:creationId xmlns:a16="http://schemas.microsoft.com/office/drawing/2014/main" id="{EDD587A8-EAC2-B632-83D0-E7D587962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55880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804000" imgH="27495500" progId="Equation.3">
                  <p:embed/>
                </p:oleObj>
              </mc:Choice>
              <mc:Fallback>
                <p:oleObj name="Equation" r:id="rId7" imgW="82804000" imgH="2749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588000"/>
                        <a:ext cx="35941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E4EC6CD1-7537-D05B-6CAA-7D6733E10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4868863"/>
          <a:ext cx="42719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801000" imgH="5562600" progId="Equation.3">
                  <p:embed/>
                </p:oleObj>
              </mc:Choice>
              <mc:Fallback>
                <p:oleObj name="Equation" r:id="rId9" imgW="58801000" imgH="556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4868863"/>
                        <a:ext cx="42719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9">
            <a:extLst>
              <a:ext uri="{FF2B5EF4-FFF2-40B4-BE49-F238E27FC236}">
                <a16:creationId xmlns:a16="http://schemas.microsoft.com/office/drawing/2014/main" id="{B991355B-3283-E73E-0006-FCF6A2433EA7}"/>
              </a:ext>
            </a:extLst>
          </p:cNvPr>
          <p:cNvGraphicFramePr>
            <a:graphicFrameLocks/>
          </p:cNvGraphicFramePr>
          <p:nvPr/>
        </p:nvGraphicFramePr>
        <p:xfrm>
          <a:off x="685800" y="4114800"/>
          <a:ext cx="4114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5791200" imgH="3962400" progId="Excel.Sheet.8">
                  <p:embed/>
                </p:oleObj>
              </mc:Choice>
              <mc:Fallback>
                <p:oleObj name="Worksheet" r:id="rId11" imgW="5791200" imgH="39624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114800" cy="266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0">
            <a:extLst>
              <a:ext uri="{FF2B5EF4-FFF2-40B4-BE49-F238E27FC236}">
                <a16:creationId xmlns:a16="http://schemas.microsoft.com/office/drawing/2014/main" id="{1E014BD5-C3FA-22F9-2703-22BFE7075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2611438"/>
          <a:ext cx="10969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96900" imgH="393700" progId="Equation.3">
                  <p:embed/>
                </p:oleObj>
              </mc:Choice>
              <mc:Fallback>
                <p:oleObj name="Equation" r:id="rId13" imgW="5969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2611438"/>
                        <a:ext cx="1096962" cy="665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1">
            <a:extLst>
              <a:ext uri="{FF2B5EF4-FFF2-40B4-BE49-F238E27FC236}">
                <a16:creationId xmlns:a16="http://schemas.microsoft.com/office/drawing/2014/main" id="{4FBEFED6-F469-A9F1-0089-3465D12EA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3" y="2057400"/>
          <a:ext cx="47275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63900" imgH="393700" progId="Equation.3">
                  <p:embed/>
                </p:oleObj>
              </mc:Choice>
              <mc:Fallback>
                <p:oleObj name="Equation" r:id="rId15" imgW="32639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2057400"/>
                        <a:ext cx="4727575" cy="523875"/>
                      </a:xfrm>
                      <a:prstGeom prst="rect">
                        <a:avLst/>
                      </a:prstGeom>
                      <a:solidFill>
                        <a:srgbClr val="A3A3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B6393FDD-0EE1-85F6-0034-3766F8C23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4788" y="3752850"/>
          <a:ext cx="34782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2000" imgH="393700" progId="Equation.3">
                  <p:embed/>
                </p:oleObj>
              </mc:Choice>
              <mc:Fallback>
                <p:oleObj name="Equation" r:id="rId17" imgW="2032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752850"/>
                        <a:ext cx="3478212" cy="666750"/>
                      </a:xfrm>
                      <a:prstGeom prst="rect">
                        <a:avLst/>
                      </a:prstGeom>
                      <a:solidFill>
                        <a:srgbClr val="88E9BE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7EA2D82E-E99A-6DE5-50D6-02CF618BB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B5DE35-789A-C341-904C-9CA34F5E4A1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4C2930B-53B4-27BD-D0AC-EBD3402D1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Computing Information-Gain for Continuous-Valued Attributes</a:t>
            </a:r>
            <a:endParaRPr lang="en-US" altLang="en-US" i="1">
              <a:solidFill>
                <a:srgbClr val="CC0000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627A1C9-636C-7534-3EFD-8E38B566F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Must determine the </a:t>
            </a:r>
            <a:r>
              <a:rPr lang="en-US" altLang="en-US" sz="2400" i="1">
                <a:solidFill>
                  <a:schemeClr val="hlink"/>
                </a:solidFill>
              </a:rPr>
              <a:t>best split point</a:t>
            </a:r>
            <a:r>
              <a:rPr lang="en-US" altLang="en-US" sz="240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Typically, the midpoint between each pair of adjacent values is considered as a possible </a:t>
            </a:r>
            <a:r>
              <a:rPr lang="en-US" altLang="en-US" sz="2400" i="1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000"/>
              <a:t>(a</a:t>
            </a:r>
            <a:r>
              <a:rPr lang="en-US" altLang="en-US" sz="2000" baseline="-25000"/>
              <a:t>i</a:t>
            </a:r>
            <a:r>
              <a:rPr lang="en-US" altLang="en-US" sz="2000"/>
              <a:t>+a</a:t>
            </a:r>
            <a:r>
              <a:rPr lang="en-US" altLang="en-US" sz="2000" baseline="-25000"/>
              <a:t>i+1</a:t>
            </a:r>
            <a:r>
              <a:rPr lang="en-US" altLang="en-US" sz="2000"/>
              <a:t>)/2 is the midpoint between the values of a</a:t>
            </a:r>
            <a:r>
              <a:rPr lang="en-US" altLang="en-US" sz="2000" baseline="-25000"/>
              <a:t>i</a:t>
            </a:r>
            <a:r>
              <a:rPr lang="en-US" altLang="en-US" sz="2000"/>
              <a:t> and a</a:t>
            </a:r>
            <a:r>
              <a:rPr lang="en-US" altLang="en-US" sz="2000" baseline="-2500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/>
              <a:t>The point with the </a:t>
            </a:r>
            <a:r>
              <a:rPr lang="en-US" altLang="en-US" sz="2400" i="1"/>
              <a:t>minimum expected information requirement</a:t>
            </a:r>
            <a:r>
              <a:rPr lang="en-US" altLang="en-US" sz="2400"/>
              <a:t> for A is selected as the split-point for A. i.e.,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40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sz="2400"/>
              <a:t>D1 is the set of tuples in D satisfying A ≤ split-point, and D2 is the set of tuples in D satisfying A &gt; split-point</a:t>
            </a:r>
          </a:p>
        </p:txBody>
      </p:sp>
      <p:graphicFrame>
        <p:nvGraphicFramePr>
          <p:cNvPr id="37893" name="Object 6">
            <a:extLst>
              <a:ext uri="{FF2B5EF4-FFF2-40B4-BE49-F238E27FC236}">
                <a16:creationId xmlns:a16="http://schemas.microsoft.com/office/drawing/2014/main" id="{0B57B7A5-6D61-8293-5D6F-06C54B32C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8" y="5164138"/>
          <a:ext cx="5829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393700" progId="Equation.3">
                  <p:embed/>
                </p:oleObj>
              </mc:Choice>
              <mc:Fallback>
                <p:oleObj name="Equation" r:id="rId3" imgW="3111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5164138"/>
                        <a:ext cx="5829300" cy="492125"/>
                      </a:xfrm>
                      <a:prstGeom prst="rect">
                        <a:avLst/>
                      </a:prstGeom>
                      <a:solidFill>
                        <a:srgbClr val="F6E6EA"/>
                      </a:solidFill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4B89CF-1B3F-0A19-003B-425EECF3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Age</a:t>
            </a:r>
            <a:r>
              <a:rPr lang="en-US" altLang="en-US"/>
              <a:t> has  the highest info</a:t>
            </a:r>
            <a:endParaRPr lang="en-US" altLang="en-US" i="1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AAFA68CB-0AEB-04F5-B15B-F3B7DE89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C62286C-E859-FF2C-7BEB-86A067552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56429-A49A-364E-8E83-BA33CA53CD55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9941" name="Picture 2" descr="f08-05-9780123814791.jpg">
            <a:extLst>
              <a:ext uri="{FF2B5EF4-FFF2-40B4-BE49-F238E27FC236}">
                <a16:creationId xmlns:a16="http://schemas.microsoft.com/office/drawing/2014/main" id="{0D9D081F-C51F-3828-230D-EF72660D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722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2F254FAA-60F7-D456-F98A-A9B341CC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0"/>
            <a:ext cx="2133600" cy="1066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/>
          <a:p>
            <a:pPr algn="ctr" eaLnBrk="1" hangingPunct="1">
              <a:defRPr/>
            </a:pPr>
            <a:r>
              <a:rPr lang="en-US" sz="1600" dirty="0">
                <a:ea typeface="+mn-ea"/>
              </a:rPr>
              <a:t>All yes!</a:t>
            </a:r>
          </a:p>
          <a:p>
            <a:pPr algn="ctr" eaLnBrk="1" hangingPunct="1">
              <a:defRPr/>
            </a:pPr>
            <a:r>
              <a:rPr lang="en-US" sz="1600" dirty="0">
                <a:ea typeface="+mn-ea"/>
              </a:rPr>
              <a:t>Then what?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7">
            <a:extLst>
              <a:ext uri="{FF2B5EF4-FFF2-40B4-BE49-F238E27FC236}">
                <a16:creationId xmlns:a16="http://schemas.microsoft.com/office/drawing/2014/main" id="{28189232-9B77-C20C-3AEC-6E4FA7555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29C7EC-2CCC-3848-A0BC-8C8D59A567E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050">
            <a:extLst>
              <a:ext uri="{FF2B5EF4-FFF2-40B4-BE49-F238E27FC236}">
                <a16:creationId xmlns:a16="http://schemas.microsoft.com/office/drawing/2014/main" id="{6E690398-A04B-B7B2-E8A3-0E586A5A9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Gain Ratio for Attribute Selection (C4.5)</a:t>
            </a:r>
            <a:endParaRPr lang="en-US" altLang="en-US" sz="3200" i="1">
              <a:solidFill>
                <a:srgbClr val="CC0000"/>
              </a:solidFill>
            </a:endParaRPr>
          </a:p>
        </p:txBody>
      </p:sp>
      <p:sp>
        <p:nvSpPr>
          <p:cNvPr id="18436" name="Rectangle 2051">
            <a:extLst>
              <a:ext uri="{FF2B5EF4-FFF2-40B4-BE49-F238E27FC236}">
                <a16:creationId xmlns:a16="http://schemas.microsoft.com/office/drawing/2014/main" id="{6A5A931A-3119-5A51-BCDC-64E4BCD0E8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+mn-cs"/>
              </a:rPr>
              <a:t>Information gain measure is biased towards attributes with a large number of values. i.e., </a:t>
            </a:r>
            <a:r>
              <a:rPr lang="en-US" sz="2400" i="1" dirty="0" err="1">
                <a:latin typeface="Calibri" charset="0"/>
                <a:ea typeface="ＭＳ Ｐゴシック" charset="0"/>
                <a:cs typeface="+mn-cs"/>
              </a:rPr>
              <a:t>product_id</a:t>
            </a:r>
            <a:r>
              <a:rPr lang="en-US" sz="2400" i="1" dirty="0">
                <a:latin typeface="Calibri" charset="0"/>
                <a:ea typeface="ＭＳ Ｐゴシック" charset="0"/>
                <a:cs typeface="+mn-cs"/>
              </a:rPr>
              <a:t>, </a:t>
            </a:r>
            <a:r>
              <a:rPr lang="en-US" sz="2400" dirty="0">
                <a:latin typeface="Calibri" charset="0"/>
                <a:ea typeface="ＭＳ Ｐゴシック" charset="0"/>
                <a:cs typeface="+mn-cs"/>
              </a:rPr>
              <a:t>each partition is pure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+mn-cs"/>
              </a:rPr>
              <a:t>C4.5 (a successor of ID3) uses gain ratio to overcome the problem (normalization to information gain)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400" dirty="0">
              <a:latin typeface="Calibri" charset="0"/>
              <a:ea typeface="ＭＳ Ｐゴシック" charset="0"/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400" dirty="0">
              <a:latin typeface="Calibri" charset="0"/>
              <a:ea typeface="ＭＳ Ｐゴシック" charset="0"/>
              <a:cs typeface="+mn-cs"/>
            </a:endParaRP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 err="1">
                <a:latin typeface="Calibri" charset="0"/>
                <a:ea typeface="ＭＳ Ｐゴシック" charset="0"/>
              </a:rPr>
              <a:t>GainRatio</a:t>
            </a:r>
            <a:r>
              <a:rPr lang="en-US" sz="2400" dirty="0">
                <a:latin typeface="Calibri" charset="0"/>
                <a:ea typeface="ＭＳ Ｐゴシック" charset="0"/>
              </a:rPr>
              <a:t>(A) = Gain(A)/</a:t>
            </a:r>
            <a:r>
              <a:rPr lang="en-US" sz="2400" dirty="0" err="1">
                <a:latin typeface="Calibri" charset="0"/>
                <a:ea typeface="ＭＳ Ｐゴシック" charset="0"/>
              </a:rPr>
              <a:t>SplitInfo</a:t>
            </a:r>
            <a:r>
              <a:rPr lang="en-US" sz="2400" dirty="0">
                <a:latin typeface="Calibri" charset="0"/>
                <a:ea typeface="ＭＳ Ｐゴシック" charset="0"/>
              </a:rPr>
              <a:t>(A)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  <a:cs typeface="+mn-cs"/>
              </a:rPr>
              <a:t>Ex.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marL="342900" lvl="1" indent="-342900" eaLnBrk="1" hangingPunct="1">
              <a:buClr>
                <a:schemeClr val="folHlink"/>
              </a:buClr>
              <a:buSzPct val="60000"/>
              <a:buFont typeface="Wingdings" charset="0"/>
              <a:buChar char="n"/>
              <a:defRPr/>
            </a:pPr>
            <a:r>
              <a:rPr lang="en-US" sz="2400" dirty="0">
                <a:latin typeface="Calibri" charset="0"/>
                <a:ea typeface="ＭＳ Ｐゴシック" charset="0"/>
              </a:rPr>
              <a:t>The attribute with the maximum gain ratio is selected as the splitting attribute (</a:t>
            </a:r>
            <a:r>
              <a:rPr lang="en-US" sz="2400" dirty="0" err="1">
                <a:latin typeface="Calibri" charset="0"/>
                <a:ea typeface="ＭＳ Ｐゴシック" charset="0"/>
              </a:rPr>
              <a:t>gain_ratio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income</a:t>
            </a:r>
            <a:r>
              <a:rPr lang="en-US" sz="2400" dirty="0">
                <a:latin typeface="Calibri" charset="0"/>
                <a:ea typeface="ＭＳ Ｐゴシック" charset="0"/>
              </a:rPr>
              <a:t>) = 0.029/1.557 = 0.019)</a:t>
            </a:r>
          </a:p>
        </p:txBody>
      </p:sp>
      <p:graphicFrame>
        <p:nvGraphicFramePr>
          <p:cNvPr id="40965" name="Object 2048">
            <a:extLst>
              <a:ext uri="{FF2B5EF4-FFF2-40B4-BE49-F238E27FC236}">
                <a16:creationId xmlns:a16="http://schemas.microsoft.com/office/drawing/2014/main" id="{FFF5141E-6AE1-9312-A895-9E78F49DB84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29718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003700" imgH="10528300" progId="Equation.3">
                  <p:embed/>
                </p:oleObj>
              </mc:Choice>
              <mc:Fallback>
                <p:oleObj name="Equation" r:id="rId3" imgW="55003700" imgH="105283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10" descr="8splitinfo">
            <a:extLst>
              <a:ext uri="{FF2B5EF4-FFF2-40B4-BE49-F238E27FC236}">
                <a16:creationId xmlns:a16="http://schemas.microsoft.com/office/drawing/2014/main" id="{D0BD2BF1-7907-15ED-9EA2-F3A94A81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E956784D-95F4-CDA8-E835-0976CC6004FB}"/>
              </a:ext>
            </a:extLst>
          </p:cNvPr>
          <p:cNvSpPr/>
          <p:nvPr/>
        </p:nvSpPr>
        <p:spPr bwMode="auto">
          <a:xfrm>
            <a:off x="5791200" y="5867400"/>
            <a:ext cx="457200" cy="2286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970" name="Cloud Callout 1">
            <a:extLst>
              <a:ext uri="{FF2B5EF4-FFF2-40B4-BE49-F238E27FC236}">
                <a16:creationId xmlns:a16="http://schemas.microsoft.com/office/drawing/2014/main" id="{072155ED-B582-A10D-FBBE-C163EA44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2286000" cy="1219200"/>
          </a:xfrm>
          <a:prstGeom prst="cloudCallout">
            <a:avLst>
              <a:gd name="adj1" fmla="val -80884"/>
              <a:gd name="adj2" fmla="val 75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low: 4</a:t>
            </a:r>
            <a:r>
              <a:rPr lang="en-US" altLang="en-US" sz="1800">
                <a:latin typeface="Tahoma" panose="020B0604030504040204" pitchFamily="34" charset="0"/>
                <a:sym typeface="Wingdings" pitchFamily="2" charset="2"/>
              </a:rPr>
              <a:t>-&gt;3 yes</a:t>
            </a:r>
            <a:endParaRPr lang="en-US" altLang="ja-JP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medium: 6-&gt;4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high: 4 -&gt; 2 yes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3EE9B57-6A97-CFEF-9D86-970A4CCC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Gain Ratio-Example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E5CA83D2-1FAC-E14B-89D9-20754A59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CBC7CBC-470C-D579-02D7-8000F5C87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43C9A8-62D2-224E-A5AC-B6C3AA69CF90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43013" name="Object 9">
            <a:extLst>
              <a:ext uri="{FF2B5EF4-FFF2-40B4-BE49-F238E27FC236}">
                <a16:creationId xmlns:a16="http://schemas.microsoft.com/office/drawing/2014/main" id="{0DB6D84B-A526-F6AB-4826-B5ADABF39C69}"/>
              </a:ext>
            </a:extLst>
          </p:cNvPr>
          <p:cNvGraphicFramePr>
            <a:graphicFrameLocks/>
          </p:cNvGraphicFramePr>
          <p:nvPr/>
        </p:nvGraphicFramePr>
        <p:xfrm>
          <a:off x="419100" y="1524000"/>
          <a:ext cx="4114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91200" imgH="3962400" progId="Excel.Sheet.8">
                  <p:embed/>
                </p:oleObj>
              </mc:Choice>
              <mc:Fallback>
                <p:oleObj name="Worksheet" r:id="rId2" imgW="5791200" imgH="39624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24000"/>
                        <a:ext cx="4114800" cy="266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BFA33B-2CBD-EB7F-1E57-18C3CEFB3AC7}"/>
              </a:ext>
            </a:extLst>
          </p:cNvPr>
          <p:cNvSpPr/>
          <p:nvPr/>
        </p:nvSpPr>
        <p:spPr bwMode="auto">
          <a:xfrm>
            <a:off x="476250" y="5020310"/>
            <a:ext cx="8115300" cy="99949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tr-TR" sz="1400" dirty="0">
                <a:solidFill>
                  <a:srgbClr val="000000"/>
                </a:solidFill>
                <a:latin typeface="Corbel"/>
                <a:cs typeface="Corbel"/>
              </a:rPr>
              <a:t>Gain(A)=Info(D)-Info</a:t>
            </a:r>
            <a:r>
              <a:rPr lang="tr-TR" sz="1400" baseline="-25000" dirty="0">
                <a:solidFill>
                  <a:srgbClr val="000000"/>
                </a:solidFill>
                <a:latin typeface="Corbel"/>
                <a:cs typeface="Corbel"/>
              </a:rPr>
              <a:t>income</a:t>
            </a:r>
            <a:r>
              <a:rPr lang="tr-TR" sz="1400" dirty="0">
                <a:solidFill>
                  <a:srgbClr val="000000"/>
                </a:solidFill>
                <a:latin typeface="Corbel"/>
                <a:cs typeface="Corbel"/>
              </a:rPr>
              <a:t>(D)</a:t>
            </a:r>
          </a:p>
          <a:p>
            <a:pPr eaLnBrk="1" hangingPunct="1">
              <a:defRPr/>
            </a:pPr>
            <a:r>
              <a:rPr lang="tr-TR" sz="1400" dirty="0">
                <a:solidFill>
                  <a:srgbClr val="000000"/>
                </a:solidFill>
                <a:latin typeface="Corbel"/>
                <a:cs typeface="Corbel"/>
              </a:rPr>
              <a:t>Gain(A)=0.940 -( (4/14)*(-(3/4)*log2(3/4) - (1/4)*log2(1/4) ) #3 yes, 1 no</a:t>
            </a:r>
          </a:p>
          <a:p>
            <a:pPr eaLnBrk="1" hangingPunct="1">
              <a:defRPr/>
            </a:pPr>
            <a:r>
              <a:rPr lang="tr-TR" sz="1400" dirty="0">
                <a:solidFill>
                  <a:srgbClr val="000000"/>
                </a:solidFill>
                <a:latin typeface="Corbel"/>
                <a:cs typeface="Corbel"/>
              </a:rPr>
              <a:t>          + (6/14)*(-(4/6)*log2(4/6) - (2/6)*log2(2/6)) #4 yes, 2 no </a:t>
            </a:r>
          </a:p>
          <a:p>
            <a:pPr eaLnBrk="1" hangingPunct="1">
              <a:defRPr/>
            </a:pPr>
            <a:r>
              <a:rPr lang="tr-TR" sz="1400" dirty="0">
                <a:solidFill>
                  <a:srgbClr val="000000"/>
                </a:solidFill>
                <a:latin typeface="Corbel"/>
                <a:cs typeface="Corbel"/>
              </a:rPr>
              <a:t>          + (4/14)*((-2/4)*log2(2/4) - (2/4)*log2(2/4)) ) #2 yes, 2 no</a:t>
            </a: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000000"/>
              </a:solidFill>
              <a:latin typeface="Corbel"/>
              <a:cs typeface="Corbel"/>
            </a:endParaRPr>
          </a:p>
        </p:txBody>
      </p:sp>
      <p:graphicFrame>
        <p:nvGraphicFramePr>
          <p:cNvPr id="43017" name="Object 2048">
            <a:extLst>
              <a:ext uri="{FF2B5EF4-FFF2-40B4-BE49-F238E27FC236}">
                <a16:creationId xmlns:a16="http://schemas.microsoft.com/office/drawing/2014/main" id="{4CD8FA90-C54D-A97E-477F-C0016C13E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13716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003700" imgH="10528300" progId="Equation.3">
                  <p:embed/>
                </p:oleObj>
              </mc:Choice>
              <mc:Fallback>
                <p:oleObj name="Equation" r:id="rId4" imgW="55003700" imgH="105283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1371600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8" name="Picture 10" descr="8splitinfo">
            <a:extLst>
              <a:ext uri="{FF2B5EF4-FFF2-40B4-BE49-F238E27FC236}">
                <a16:creationId xmlns:a16="http://schemas.microsoft.com/office/drawing/2014/main" id="{9F63EE2A-B539-375E-D717-ED0249E0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9" name="Cloud Callout 1">
            <a:extLst>
              <a:ext uri="{FF2B5EF4-FFF2-40B4-BE49-F238E27FC236}">
                <a16:creationId xmlns:a16="http://schemas.microsoft.com/office/drawing/2014/main" id="{1B960CB8-C010-A1C6-478D-4CF535B7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19400"/>
            <a:ext cx="2286000" cy="1219200"/>
          </a:xfrm>
          <a:prstGeom prst="cloudCallout">
            <a:avLst>
              <a:gd name="adj1" fmla="val -80884"/>
              <a:gd name="adj2" fmla="val 75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low: 4</a:t>
            </a:r>
            <a:r>
              <a:rPr lang="en-US" altLang="en-US" sz="1800">
                <a:latin typeface="Tahoma" panose="020B0604030504040204" pitchFamily="34" charset="0"/>
                <a:sym typeface="Wingdings" pitchFamily="2" charset="2"/>
              </a:rPr>
              <a:t>-&gt;3 yes</a:t>
            </a:r>
            <a:endParaRPr lang="en-US" altLang="ja-JP" sz="180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medium: 6-&gt;4 yes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high: 4 -&gt; 2 yes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F37E-0A4E-74DE-9A95-3DED52BDA476}"/>
              </a:ext>
            </a:extLst>
          </p:cNvPr>
          <p:cNvSpPr/>
          <p:nvPr/>
        </p:nvSpPr>
        <p:spPr bwMode="auto">
          <a:xfrm>
            <a:off x="658264" y="6127642"/>
            <a:ext cx="7600950" cy="65415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Corbel"/>
                <a:cs typeface="Corbel"/>
              </a:rPr>
              <a:t>The attribute with the maximum gain ratio is selected as the splitting attribute </a:t>
            </a:r>
          </a:p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Corbel"/>
                <a:cs typeface="Corbel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rbel"/>
                <a:cs typeface="Corbel"/>
              </a:rPr>
              <a:t>gain_ratio</a:t>
            </a:r>
            <a:r>
              <a:rPr lang="en-US" sz="1400" dirty="0">
                <a:solidFill>
                  <a:srgbClr val="000000"/>
                </a:solidFill>
                <a:latin typeface="Corbel"/>
                <a:cs typeface="Corbel"/>
              </a:rPr>
              <a:t>(income) = 0.029/1.557 = 0.019)</a:t>
            </a: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42B3-8ACE-95CE-4723-A80C4AC4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D456-8270-E66B-AE46-9576F1360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85D-8FB2-1944-98FA-5D62E2763CD3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6" name="Picture 5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E721D369-B44D-3A8B-A314-7B4F57551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0" y="1253924"/>
            <a:ext cx="3898900" cy="2547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77C8A-041E-8038-6FBC-05E1C8F86F08}"/>
              </a:ext>
            </a:extLst>
          </p:cNvPr>
          <p:cNvSpPr txBox="1"/>
          <p:nvPr/>
        </p:nvSpPr>
        <p:spPr>
          <a:xfrm>
            <a:off x="5486399" y="1219200"/>
            <a:ext cx="352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Info</a:t>
            </a:r>
            <a:r>
              <a:rPr lang="en-US" baseline="-25000" dirty="0"/>
              <a:t>(D)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Info</a:t>
            </a:r>
            <a:r>
              <a:rPr lang="en-US" baseline="-25000" dirty="0"/>
              <a:t>(department)</a:t>
            </a:r>
            <a:r>
              <a:rPr lang="en-US" dirty="0"/>
              <a:t>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FE95783-A7FD-E84F-B28E-9778E0ABF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01301"/>
              </p:ext>
            </p:extLst>
          </p:nvPr>
        </p:nvGraphicFramePr>
        <p:xfrm>
          <a:off x="4041400" y="1946225"/>
          <a:ext cx="50828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29">
                  <a:extLst>
                    <a:ext uri="{9D8B030D-6E8A-4147-A177-3AD203B41FA5}">
                      <a16:colId xmlns:a16="http://schemas.microsoft.com/office/drawing/2014/main" val="308445429"/>
                    </a:ext>
                  </a:extLst>
                </a:gridCol>
                <a:gridCol w="825471">
                  <a:extLst>
                    <a:ext uri="{9D8B030D-6E8A-4147-A177-3AD203B41FA5}">
                      <a16:colId xmlns:a16="http://schemas.microsoft.com/office/drawing/2014/main" val="39202310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859537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82997672"/>
                    </a:ext>
                  </a:extLst>
                </a:gridCol>
                <a:gridCol w="1123234">
                  <a:extLst>
                    <a:ext uri="{9D8B030D-6E8A-4147-A177-3AD203B41FA5}">
                      <a16:colId xmlns:a16="http://schemas.microsoft.com/office/drawing/2014/main" val="354428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</a:t>
                      </a:r>
                      <a:r>
                        <a:rPr lang="en-US" sz="1600" baseline="-25000" dirty="0" err="1"/>
                        <a:t>senior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</a:t>
                      </a:r>
                      <a:r>
                        <a:rPr lang="en-US" sz="1600" baseline="-25000" dirty="0" err="1"/>
                        <a:t>junior</a:t>
                      </a:r>
                      <a:endParaRPr lang="en-US" sz="16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74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414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1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secretary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573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2427D48-7DF3-D463-BCF6-892FFD76F54F}"/>
              </a:ext>
            </a:extLst>
          </p:cNvPr>
          <p:cNvSpPr/>
          <p:nvPr/>
        </p:nvSpPr>
        <p:spPr bwMode="auto">
          <a:xfrm>
            <a:off x="3241897" y="1143000"/>
            <a:ext cx="564579" cy="293720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03F7C-D669-69D0-6E2F-A11E0838A2EB}"/>
              </a:ext>
            </a:extLst>
          </p:cNvPr>
          <p:cNvSpPr txBox="1"/>
          <p:nvPr/>
        </p:nvSpPr>
        <p:spPr>
          <a:xfrm>
            <a:off x="3176397" y="37108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1360418760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9A829240-FDCE-5C8A-ED79-9D83E8993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480F6C-C89A-D843-8446-6CF44095895A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4035" name="Rectangle 1026">
            <a:extLst>
              <a:ext uri="{FF2B5EF4-FFF2-40B4-BE49-F238E27FC236}">
                <a16:creationId xmlns:a16="http://schemas.microsoft.com/office/drawing/2014/main" id="{0B8F9D02-9694-5FEA-E2D2-5ABFB5C0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/>
              <a:t>Gini Index (CART, IBM IntelligentMiner)</a:t>
            </a:r>
          </a:p>
        </p:txBody>
      </p:sp>
      <p:sp>
        <p:nvSpPr>
          <p:cNvPr id="44036" name="Rectangle 1027">
            <a:extLst>
              <a:ext uri="{FF2B5EF4-FFF2-40B4-BE49-F238E27FC236}">
                <a16:creationId xmlns:a16="http://schemas.microsoft.com/office/drawing/2014/main" id="{E2E715AC-A57C-E39B-8EDE-8197A9AC6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If a data set </a:t>
            </a:r>
            <a:r>
              <a:rPr lang="en-US" altLang="en-US" sz="2400" i="1"/>
              <a:t>D </a:t>
            </a:r>
            <a:r>
              <a:rPr lang="en-US" altLang="en-US" sz="2400"/>
              <a:t>contains examples from </a:t>
            </a:r>
            <a:r>
              <a:rPr lang="en-US" altLang="en-US" sz="2400" i="1"/>
              <a:t>n</a:t>
            </a:r>
            <a:r>
              <a:rPr lang="en-US" altLang="en-US" sz="2400"/>
              <a:t> classes, gini index,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altLang="en-US" sz="2400"/>
              <a:t>    		where </a:t>
            </a:r>
            <a:r>
              <a:rPr lang="en-US" altLang="en-US" sz="2400" i="1"/>
              <a:t>p</a:t>
            </a:r>
            <a:r>
              <a:rPr lang="en-US" altLang="en-US" sz="2400" i="1" baseline="-25000"/>
              <a:t>j</a:t>
            </a:r>
            <a:r>
              <a:rPr lang="en-US" altLang="en-US" sz="2400"/>
              <a:t> is the relative frequency of class </a:t>
            </a:r>
            <a:r>
              <a:rPr lang="en-US" altLang="en-US" sz="2400" i="1"/>
              <a:t>j</a:t>
            </a:r>
            <a:r>
              <a:rPr lang="en-US" altLang="en-US" sz="2400"/>
              <a:t> in </a:t>
            </a:r>
            <a:r>
              <a:rPr lang="en-US" altLang="en-US" sz="2400" i="1"/>
              <a:t>D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If a data set </a:t>
            </a:r>
            <a:r>
              <a:rPr lang="en-US" altLang="en-US" sz="2400" i="1"/>
              <a:t>D</a:t>
            </a:r>
            <a:r>
              <a:rPr lang="en-US" altLang="en-US" sz="2400"/>
              <a:t>  is split on A into two subsets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1</a:t>
            </a:r>
            <a:r>
              <a:rPr lang="en-US" altLang="en-US" sz="2400"/>
              <a:t> and </a:t>
            </a:r>
            <a:r>
              <a:rPr lang="en-US" altLang="en-US" sz="2400" i="1"/>
              <a:t>D</a:t>
            </a:r>
            <a:r>
              <a:rPr lang="en-US" altLang="en-US" sz="2400" i="1" baseline="-25000"/>
              <a:t>2</a:t>
            </a:r>
            <a:r>
              <a:rPr lang="en-US" altLang="en-US" sz="2400"/>
              <a:t>, the </a:t>
            </a:r>
            <a:r>
              <a:rPr lang="en-US" altLang="en-US" sz="2400" i="1"/>
              <a:t>gini</a:t>
            </a:r>
            <a:r>
              <a:rPr lang="en-US" altLang="en-US" sz="2400"/>
              <a:t> index </a:t>
            </a:r>
            <a:r>
              <a:rPr lang="en-US" altLang="en-US" sz="2400" i="1"/>
              <a:t>gini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40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400"/>
              <a:t>The attribute provides the smallest </a:t>
            </a:r>
            <a:r>
              <a:rPr lang="en-US" altLang="en-US" sz="2400" i="1"/>
              <a:t>gini</a:t>
            </a:r>
            <a:r>
              <a:rPr lang="en-US" altLang="en-US" sz="2400" i="1" baseline="-25000"/>
              <a:t>split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(or the largest reduction in impurity) is chosen to split the node (</a:t>
            </a:r>
            <a:r>
              <a:rPr lang="en-US" altLang="en-US" sz="2400" i="1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400"/>
              <a:t>)</a:t>
            </a:r>
          </a:p>
        </p:txBody>
      </p:sp>
      <p:graphicFrame>
        <p:nvGraphicFramePr>
          <p:cNvPr id="44037" name="Object 1024">
            <a:extLst>
              <a:ext uri="{FF2B5EF4-FFF2-40B4-BE49-F238E27FC236}">
                <a16:creationId xmlns:a16="http://schemas.microsoft.com/office/drawing/2014/main" id="{B19F7E63-8EC3-0676-4C61-E021CA823C4A}"/>
              </a:ext>
            </a:extLst>
          </p:cNvPr>
          <p:cNvGraphicFramePr>
            <a:graphicFrameLocks/>
          </p:cNvGraphicFramePr>
          <p:nvPr/>
        </p:nvGraphicFramePr>
        <p:xfrm>
          <a:off x="3886200" y="182880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957500" imgH="17551400" progId="Equation.3">
                  <p:embed/>
                </p:oleObj>
              </mc:Choice>
              <mc:Fallback>
                <p:oleObj name="Equation" r:id="rId3" imgW="40957500" imgH="1755140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1025">
            <a:extLst>
              <a:ext uri="{FF2B5EF4-FFF2-40B4-BE49-F238E27FC236}">
                <a16:creationId xmlns:a16="http://schemas.microsoft.com/office/drawing/2014/main" id="{0642B58F-0021-8511-4687-BF3B29510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17925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286100" imgH="13754100" progId="Equation.3">
                  <p:embed/>
                </p:oleObj>
              </mc:Choice>
              <mc:Fallback>
                <p:oleObj name="Equation" r:id="rId5" imgW="79286100" imgH="137541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17925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026">
            <a:extLst>
              <a:ext uri="{FF2B5EF4-FFF2-40B4-BE49-F238E27FC236}">
                <a16:creationId xmlns:a16="http://schemas.microsoft.com/office/drawing/2014/main" id="{5BBD04CA-D4FD-71A2-854B-161AB4325E8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811713"/>
          <a:ext cx="46180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026800" imgH="7023100" progId="Equation.3">
                  <p:embed/>
                </p:oleObj>
              </mc:Choice>
              <mc:Fallback>
                <p:oleObj name="Equation" r:id="rId7" imgW="62026800" imgH="7023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46180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7">
            <a:extLst>
              <a:ext uri="{FF2B5EF4-FFF2-40B4-BE49-F238E27FC236}">
                <a16:creationId xmlns:a16="http://schemas.microsoft.com/office/drawing/2014/main" id="{21E013C2-C8B6-310A-D71F-6A22BCB81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8036F-3530-E848-86BA-A6121CC35720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083" name="Rectangle 1026">
            <a:extLst>
              <a:ext uri="{FF2B5EF4-FFF2-40B4-BE49-F238E27FC236}">
                <a16:creationId xmlns:a16="http://schemas.microsoft.com/office/drawing/2014/main" id="{258A43B1-DCA9-2326-50D1-D5EEC96B7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Computation of Gini Index </a:t>
            </a:r>
          </a:p>
        </p:txBody>
      </p:sp>
      <p:sp>
        <p:nvSpPr>
          <p:cNvPr id="46084" name="Rectangle 1027">
            <a:extLst>
              <a:ext uri="{FF2B5EF4-FFF2-40B4-BE49-F238E27FC236}">
                <a16:creationId xmlns:a16="http://schemas.microsoft.com/office/drawing/2014/main" id="{BCCFD20B-69F0-5DE9-9C0F-1E934FA2C07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Ex.  D has 9 tuples in buys_computer = </a:t>
            </a:r>
            <a:r>
              <a:rPr lang="ja-JP" altLang="en-US" sz="2400"/>
              <a:t>“</a:t>
            </a:r>
            <a:r>
              <a:rPr lang="en-US" altLang="ja-JP" sz="2400"/>
              <a:t>yes</a:t>
            </a:r>
            <a:r>
              <a:rPr lang="ja-JP" altLang="en-US" sz="2400"/>
              <a:t>”</a:t>
            </a:r>
            <a:r>
              <a:rPr lang="en-US" altLang="ja-JP" sz="2400"/>
              <a:t> and 5 in </a:t>
            </a:r>
            <a:r>
              <a:rPr lang="ja-JP" altLang="en-US" sz="2400"/>
              <a:t>“</a:t>
            </a:r>
            <a:r>
              <a:rPr lang="en-US" altLang="ja-JP" sz="2400"/>
              <a:t>no</a:t>
            </a:r>
            <a:r>
              <a:rPr lang="ja-JP" altLang="en-US" sz="2400"/>
              <a:t>”</a:t>
            </a:r>
            <a:endParaRPr lang="en-US" altLang="ja-JP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Suppose the attribute income partitions D into 10 in D</a:t>
            </a:r>
            <a:r>
              <a:rPr lang="en-US" altLang="en-US" sz="2400" baseline="-25000"/>
              <a:t>1</a:t>
            </a:r>
            <a:r>
              <a:rPr lang="en-US" altLang="en-US" sz="2400"/>
              <a:t>: {low, medium} and 4 in D</a:t>
            </a:r>
            <a:r>
              <a:rPr lang="en-US" altLang="en-US" sz="2400" baseline="-25000"/>
              <a:t>2</a:t>
            </a:r>
            <a:r>
              <a:rPr lang="en-US" altLang="en-US" sz="2400"/>
              <a:t>:{high}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/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2400"/>
          </a:p>
          <a:p>
            <a:pPr lvl="1"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Gini</a:t>
            </a:r>
            <a:r>
              <a:rPr lang="en-US" altLang="en-US" sz="2400" baseline="-25000"/>
              <a:t>{low,high}</a:t>
            </a:r>
            <a:r>
              <a:rPr lang="en-US" altLang="en-US" sz="2400"/>
              <a:t> is 0.458; Gini</a:t>
            </a:r>
            <a:r>
              <a:rPr lang="en-US" altLang="en-US" sz="2400" baseline="-25000"/>
              <a:t>{medium,high}</a:t>
            </a:r>
            <a:r>
              <a:rPr lang="en-US" altLang="en-US" sz="2400"/>
              <a:t> is 0.450.  Thus, split on the {low,medium} (vs. {high}) since it has the lowest Gini index</a:t>
            </a:r>
          </a:p>
        </p:txBody>
      </p:sp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12EBD0F1-BCCC-B64C-CA79-AAC9B767773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6002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206400" imgH="10820400" progId="Equation.3">
                  <p:embed/>
                </p:oleObj>
              </mc:Choice>
              <mc:Fallback>
                <p:oleObj name="Equation" r:id="rId3" imgW="51206400" imgH="1082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">
            <a:extLst>
              <a:ext uri="{FF2B5EF4-FFF2-40B4-BE49-F238E27FC236}">
                <a16:creationId xmlns:a16="http://schemas.microsoft.com/office/drawing/2014/main" id="{F041EF65-8929-C7C8-0B61-7652520F1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97180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949300" imgH="9944100" progId="Equation.3">
                  <p:embed/>
                </p:oleObj>
              </mc:Choice>
              <mc:Fallback>
                <p:oleObj name="Equation" r:id="rId5" imgW="769493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7180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7" name="Picture 14" descr="8gini">
            <a:extLst>
              <a:ext uri="{FF2B5EF4-FFF2-40B4-BE49-F238E27FC236}">
                <a16:creationId xmlns:a16="http://schemas.microsoft.com/office/drawing/2014/main" id="{A81D243E-5D2E-F8E3-AF80-0D9D3E82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419600" cy="1117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TextBox 1">
            <a:extLst>
              <a:ext uri="{FF2B5EF4-FFF2-40B4-BE49-F238E27FC236}">
                <a16:creationId xmlns:a16="http://schemas.microsoft.com/office/drawing/2014/main" id="{97B8F795-A99D-FA48-8374-17CC6A3E2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8077200" cy="338138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Tahoma" panose="020B0604030504040204" pitchFamily="34" charset="0"/>
              </a:rPr>
              <a:t>(8/14)*(1-(5/8)^2-(3/8)^2) + (6/14)*(1-(2/6)^2-(4/6)^2)</a:t>
            </a:r>
          </a:p>
        </p:txBody>
      </p:sp>
      <p:sp>
        <p:nvSpPr>
          <p:cNvPr id="46089" name="Rectangle 2">
            <a:extLst>
              <a:ext uri="{FF2B5EF4-FFF2-40B4-BE49-F238E27FC236}">
                <a16:creationId xmlns:a16="http://schemas.microsoft.com/office/drawing/2014/main" id="{9C0B805F-F109-8B2C-0C01-FE7F9641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91000"/>
            <a:ext cx="533400" cy="2286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6090" name="Rectangle 9">
            <a:extLst>
              <a:ext uri="{FF2B5EF4-FFF2-40B4-BE49-F238E27FC236}">
                <a16:creationId xmlns:a16="http://schemas.microsoft.com/office/drawing/2014/main" id="{EAB251AF-EFBE-F5A4-5242-A78A3157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15000"/>
            <a:ext cx="762000" cy="3048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46091" name="Rectangle 10">
            <a:extLst>
              <a:ext uri="{FF2B5EF4-FFF2-40B4-BE49-F238E27FC236}">
                <a16:creationId xmlns:a16="http://schemas.microsoft.com/office/drawing/2014/main" id="{0F38B0D5-EE28-28AF-484D-0DC65BE6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762000" cy="304800"/>
          </a:xfrm>
          <a:prstGeom prst="rect">
            <a:avLst/>
          </a:prstGeom>
          <a:noFill/>
          <a:ln w="2857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3" name="Cloud Callout 1">
            <a:extLst>
              <a:ext uri="{FF2B5EF4-FFF2-40B4-BE49-F238E27FC236}">
                <a16:creationId xmlns:a16="http://schemas.microsoft.com/office/drawing/2014/main" id="{D9DFB3F2-DBA1-3935-3818-3AF3504CD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0"/>
            <a:ext cx="2514600" cy="1447800"/>
          </a:xfrm>
          <a:prstGeom prst="cloudCallout">
            <a:avLst>
              <a:gd name="adj1" fmla="val -80884"/>
              <a:gd name="adj2" fmla="val 7512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low: 4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  <a:sym typeface="Wingdings"/>
              </a:rPr>
              <a:t>-&gt;3 yes</a:t>
            </a:r>
            <a:endParaRPr lang="en-US" dirty="0">
              <a:solidFill>
                <a:srgbClr val="FF0000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Tahoma" charset="0"/>
                <a:ea typeface="ＭＳ Ｐゴシック" charset="0"/>
                <a:cs typeface="ＭＳ Ｐゴシック" charset="0"/>
              </a:rPr>
              <a:t>high: 4-&gt;2 yes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660066"/>
                </a:solidFill>
                <a:latin typeface="Tahoma" charset="0"/>
                <a:ea typeface="ＭＳ Ｐゴシック" charset="0"/>
                <a:cs typeface="ＭＳ Ｐゴシック" charset="0"/>
              </a:rPr>
              <a:t>medium: 6-&gt;4 yes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AA1693B2-7652-7595-044C-0F190EFC5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C0C0B8-AC88-9345-9385-45F3920D98A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2ACD73-E546-5F4A-AEC4-35F9D8ABB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Supervised vs. Unsupervised Learning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419723F-A9F9-86FC-B5A3-E1E8EF654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Supervised learning (classification)</a:t>
            </a:r>
            <a:endParaRPr lang="en-US" altLang="en-US" sz="2400"/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Supervision: The training data (observations, measurements, etc.) are accompanied by </a:t>
            </a:r>
            <a:r>
              <a:rPr lang="en-US" altLang="en-US" sz="2400" b="1"/>
              <a:t>labels</a:t>
            </a:r>
            <a:r>
              <a:rPr lang="en-US" altLang="en-US" sz="2400"/>
              <a:t> indicating the class of the observations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New data is classified based on the training set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>
                <a:solidFill>
                  <a:srgbClr val="F83F24"/>
                </a:solidFill>
              </a:rPr>
              <a:t>Unsupervised learning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The class labels of training data is unknown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/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B8EEE0EB-2622-B018-10D2-B3F9CEE4F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90D08-5B31-A746-8441-8BB4E2AF1933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B537B3C-E825-FC0D-3F51-1F13D6C0D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Comparing Attribute Selection Measures</a:t>
            </a:r>
            <a:endParaRPr lang="en-US" altLang="en-US" sz="2800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351D7D-AA58-59D3-142F-C35200B8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/>
              <a:t>Information gain</a:t>
            </a:r>
            <a:r>
              <a:rPr lang="en-US" altLang="en-US" sz="240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/>
              <a:t>Gain ratio</a:t>
            </a:r>
            <a:r>
              <a:rPr lang="en-US" altLang="en-US" sz="240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b="1"/>
              <a:t>Gini index</a:t>
            </a:r>
            <a:r>
              <a:rPr lang="en-US" altLang="en-US" sz="240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D69888FB-6B4F-A3B7-CAC9-DC8A5B8EE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4645B-C751-8246-8BA6-113B54124D8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5B68FAA-E01D-A284-7280-9BDE33C1B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Other Attribute Selection Measures</a:t>
            </a:r>
            <a:endParaRPr lang="en-US" altLang="en-US" sz="320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9E4E3E8-2816-1CE7-71C9-E8241068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CHAID</a:t>
            </a:r>
            <a:r>
              <a:rPr lang="en-US" altLang="en-US" sz="2000"/>
              <a:t>: a popular decision tree algorithm, measure based on </a:t>
            </a:r>
            <a:r>
              <a:rPr lang="el-GR" altLang="en-US" sz="2000"/>
              <a:t>χ</a:t>
            </a:r>
            <a:r>
              <a:rPr lang="en-US" altLang="en-US" sz="2000" baseline="30000"/>
              <a:t>2</a:t>
            </a:r>
            <a:r>
              <a:rPr lang="en-US" altLang="en-US" sz="2000"/>
              <a:t> test for independence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C-SEP</a:t>
            </a:r>
            <a:r>
              <a:rPr lang="en-US" altLang="en-US" sz="2000"/>
              <a:t>: performs better than info. gain and gini index in certain cases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G-statistic</a:t>
            </a:r>
            <a:r>
              <a:rPr lang="en-US" altLang="en-US" sz="2000"/>
              <a:t>: has a close approximation to </a:t>
            </a:r>
            <a:r>
              <a:rPr lang="el-GR" altLang="en-US" sz="2000"/>
              <a:t>χ</a:t>
            </a:r>
            <a:r>
              <a:rPr lang="en-US" altLang="en-US" sz="2000" baseline="30000"/>
              <a:t>2</a:t>
            </a:r>
            <a:r>
              <a:rPr lang="en-US" altLang="en-US" sz="2000"/>
              <a:t> distribution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u="sng"/>
              <a:t>MDL (Minimal Description Length) principle</a:t>
            </a:r>
            <a:r>
              <a:rPr lang="en-US" altLang="en-US" sz="2000"/>
              <a:t> (i.e., the simplest solution is preferred):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Multivariate splits (partition based on multiple variable combinations)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u="sng"/>
              <a:t>CART</a:t>
            </a:r>
            <a:r>
              <a:rPr lang="en-US" altLang="en-US" sz="2000"/>
              <a:t>: finds multivariate splits based on a linear comb. of attrs.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Which attribute selection measure is the best?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6A37-5AB3-EA30-30B8-19001D1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tree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787A-FDE0-90BB-0A40-A33170E5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Forest: While not a single decision tree algorithm, Random Forest is an ensemble method that builds multiple decision trees and combines their predictions. Each tree is trained on a random subset of the data and features.</a:t>
            </a:r>
          </a:p>
          <a:p>
            <a:endParaRPr lang="en-US" dirty="0"/>
          </a:p>
          <a:p>
            <a:r>
              <a:rPr lang="en-US" dirty="0"/>
              <a:t>Gradient Boosting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): Again, not a single algorithm, but a family of algorithms that build decision trees sequentially, with each tree trying to correct the errors of the previous one.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and </a:t>
            </a:r>
            <a:r>
              <a:rPr lang="en-US" dirty="0" err="1"/>
              <a:t>CatBoost</a:t>
            </a:r>
            <a:r>
              <a:rPr lang="en-US" dirty="0"/>
              <a:t> are popular implementations of gradient boosting.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2856D-3EA2-7DE0-55D0-0DC30AB15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4985D-8FB2-1944-98FA-5D62E2763CD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7553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5A10D0CB-4378-0962-780B-6E4F52C16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FF9223-E1B4-4D4E-B8BC-A93F1215D4F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12D0B58-A49D-0246-23B7-748D17C5F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Overfitting and Tree Pruning</a:t>
            </a:r>
            <a:endParaRPr lang="en-US" altLang="en-US" sz="320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A5E2144-189C-2035-BF8C-6F70B7C6B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u="sng"/>
              <a:t>Overfitting</a:t>
            </a:r>
            <a:r>
              <a:rPr lang="en-US" altLang="en-US" sz="2400"/>
              <a:t>:  An induced tree may overfit the training data </a:t>
            </a:r>
          </a:p>
          <a:p>
            <a:pPr lvl="1" eaLnBrk="1" hangingPunct="1"/>
            <a:r>
              <a:rPr lang="en-US" altLang="en-US" sz="2400"/>
              <a:t>Too many branches, some may reflect anomalies due to noise or outliers</a:t>
            </a:r>
          </a:p>
          <a:p>
            <a:pPr lvl="1" eaLnBrk="1" hangingPunct="1"/>
            <a:r>
              <a:rPr lang="en-US" altLang="en-US" sz="2400"/>
              <a:t>Poor accuracy for unseen samples</a:t>
            </a:r>
          </a:p>
          <a:p>
            <a:pPr eaLnBrk="1" hangingPunct="1"/>
            <a:r>
              <a:rPr lang="en-US" altLang="en-US" sz="2400"/>
              <a:t>Two approaches to avoid overfitting </a:t>
            </a:r>
          </a:p>
          <a:p>
            <a:pPr lvl="1" eaLnBrk="1" hangingPunct="1"/>
            <a:r>
              <a:rPr lang="en-US" altLang="en-US" sz="2400" u="sng"/>
              <a:t>Prepruning</a:t>
            </a:r>
            <a:r>
              <a:rPr lang="en-US" altLang="en-US" sz="2400"/>
              <a:t>: </a:t>
            </a:r>
            <a:r>
              <a:rPr lang="en-US" altLang="en-US" sz="2400" i="1"/>
              <a:t>Halt tree construction early</a:t>
            </a:r>
            <a:r>
              <a:rPr lang="en-US" altLang="en-US" sz="2400"/>
              <a:t> </a:t>
            </a:r>
            <a:r>
              <a:rPr lang="en-US" altLang="en-US" sz="2400">
                <a:cs typeface="Tahoma" panose="020B0604030504040204" pitchFamily="34" charset="0"/>
              </a:rPr>
              <a:t>̵</a:t>
            </a:r>
            <a:r>
              <a:rPr lang="en-US" altLang="en-US" sz="2400"/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altLang="en-US"/>
              <a:t>Difficult to choose an appropriate threshold</a:t>
            </a:r>
          </a:p>
          <a:p>
            <a:pPr lvl="1" eaLnBrk="1" hangingPunct="1"/>
            <a:r>
              <a:rPr lang="en-US" altLang="en-US" sz="2400" u="sng"/>
              <a:t>Postpruning</a:t>
            </a:r>
            <a:r>
              <a:rPr lang="en-US" altLang="en-US" sz="2400"/>
              <a:t>: </a:t>
            </a:r>
            <a:r>
              <a:rPr lang="en-US" altLang="en-US" sz="2400" i="1"/>
              <a:t>Remove branches</a:t>
            </a:r>
            <a:r>
              <a:rPr lang="en-US" altLang="en-US" sz="2400"/>
              <a:t> from a </a:t>
            </a:r>
            <a:r>
              <a:rPr lang="ja-JP" altLang="en-US" sz="2400"/>
              <a:t>“</a:t>
            </a:r>
            <a:r>
              <a:rPr lang="en-US" altLang="ja-JP" sz="2400"/>
              <a:t>fully grown</a:t>
            </a:r>
            <a:r>
              <a:rPr lang="ja-JP" altLang="en-US" sz="2400"/>
              <a:t>”</a:t>
            </a:r>
            <a:r>
              <a:rPr lang="en-US" altLang="ja-JP" sz="2400"/>
              <a:t> tree—get a sequence of progressively pruned trees</a:t>
            </a:r>
          </a:p>
          <a:p>
            <a:pPr lvl="2" eaLnBrk="1" hangingPunct="1"/>
            <a:r>
              <a:rPr lang="en-US" altLang="en-US"/>
              <a:t>Use a set of data different from the training data to decide which is the </a:t>
            </a:r>
            <a:r>
              <a:rPr lang="ja-JP" altLang="en-US"/>
              <a:t>“</a:t>
            </a:r>
            <a:r>
              <a:rPr lang="en-US" altLang="ja-JP"/>
              <a:t>best pruned tree</a:t>
            </a:r>
            <a:r>
              <a:rPr lang="ja-JP" altLang="en-US"/>
              <a:t>”</a:t>
            </a: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F8A04C2-8195-97D7-632E-77832D41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pruning example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1D923CB1-D029-E2FC-8FA3-4A610913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Suppose that the most common class within this subtree is “class B .” In the pruned version of the tree, the subtree in question is pruned by replacing it with the leaf “class B 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76800C7-C728-C1EE-7684-2F4299514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2DCC9-19C2-D243-820B-704B57EB1D3B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4277" name="Picture 2" descr="f08-06-9780123814791.jpg">
            <a:extLst>
              <a:ext uri="{FF2B5EF4-FFF2-40B4-BE49-F238E27FC236}">
                <a16:creationId xmlns:a16="http://schemas.microsoft.com/office/drawing/2014/main" id="{3E4A1D4C-948D-F6BB-CFB0-6A5BD1034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14625"/>
            <a:ext cx="64801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E6B79875-D267-1AB7-826A-87B32177E6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84A648-26DA-FC4D-9285-B02B290F83F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E5C1286-5A72-C8CC-33AC-61C2B05F1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36038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Classification in Large Databases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C043291-2954-4A32-9E50-EE120F669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8" y="1371600"/>
            <a:ext cx="8539162" cy="5151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Classification—a classical problem extensively studied by statisticians and machine learning researchers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Scalability: Classifying data sets with millions of examples and hundreds of attributes with reasonable speed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Why is decision tree induction popular?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relatively faster learning speed (than other classification methods)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convertible to simple and easy to understand classification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can use SQL queries for accessing databases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comparable classification accuracy with other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olidFill>
                  <a:srgbClr val="FF3300"/>
                </a:solidFill>
              </a:rPr>
              <a:t>RainForest </a:t>
            </a:r>
            <a:r>
              <a:rPr lang="en-US" altLang="en-US" sz="2400"/>
              <a:t>(VLDB</a:t>
            </a:r>
            <a:r>
              <a:rPr lang="ja-JP" altLang="en-US" sz="2400"/>
              <a:t>’</a:t>
            </a:r>
            <a:r>
              <a:rPr lang="en-US" altLang="ja-JP" sz="2400"/>
              <a:t>98 — Gehrke, Ramakrishnan &amp; Ganti)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Builds an AVC-list (attribute, value, class label)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DBC508BD-FBB3-32A4-8131-C6A01B02DEF1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6F7C5A9-532A-0D42-A56B-D95D1B855909}" type="slidenum">
              <a:rPr lang="en-US" altLang="en-US" sz="12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383AD4B-19E3-38B2-8F2E-C2DC62237E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BOAT (Bootstrapped Optimistic Algorithm for Tree Construction)</a:t>
            </a:r>
            <a:endParaRPr lang="en-US" altLang="ko-KR" sz="3200" b="0" dirty="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2E586F6-1D81-0BAB-B7AA-55BA3DC0D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2296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>
                <a:latin typeface="Arial" panose="020B0604020202020204" pitchFamily="34" charset="0"/>
              </a:rPr>
              <a:t>Use a statistical technique called </a:t>
            </a:r>
            <a:r>
              <a:rPr lang="en-US" altLang="en-US" sz="2400" i="1">
                <a:latin typeface="Arial" panose="020B0604020202020204" pitchFamily="34" charset="0"/>
              </a:rPr>
              <a:t>bootstrapping</a:t>
            </a:r>
            <a:r>
              <a:rPr lang="en-US" altLang="en-US" sz="2400">
                <a:latin typeface="Arial" panose="020B0604020202020204" pitchFamily="34" charset="0"/>
              </a:rPr>
              <a:t> to create several smaller samples (subsets), each fits in memory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Each subset is used to create a tree, resulting in several trees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These trees are examined and used to construct a new tree </a:t>
            </a:r>
            <a:r>
              <a:rPr lang="en-US" altLang="ko-KR" sz="2400" i="1">
                <a:latin typeface="Arial" panose="020B0604020202020204" pitchFamily="34" charset="0"/>
                <a:ea typeface="Gulim" panose="020B0600000101010101" pitchFamily="34" charset="-127"/>
              </a:rPr>
              <a:t>T’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It turns out that</a:t>
            </a:r>
            <a:r>
              <a:rPr lang="en-US" altLang="ko-KR" sz="2400" i="1">
                <a:latin typeface="Arial" panose="020B0604020202020204" pitchFamily="34" charset="0"/>
                <a:ea typeface="Gulim" panose="020B0600000101010101" pitchFamily="34" charset="-127"/>
              </a:rPr>
              <a:t> T’</a:t>
            </a:r>
            <a:r>
              <a:rPr lang="en-US" altLang="ko-KR" sz="2400">
                <a:latin typeface="Arial" panose="020B0604020202020204" pitchFamily="34" charset="0"/>
                <a:ea typeface="Gulim" panose="020B0600000101010101" pitchFamily="34" charset="-127"/>
              </a:rPr>
              <a:t> is very close to the tree that would be generated using the whole data set together</a:t>
            </a:r>
          </a:p>
          <a:p>
            <a:pPr eaLnBrk="1" hangingPunct="1">
              <a:lnSpc>
                <a:spcPct val="130000"/>
              </a:lnSpc>
            </a:pPr>
            <a:endParaRPr lang="en-US" altLang="ko-KR" sz="2400"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>
            <a:extLst>
              <a:ext uri="{FF2B5EF4-FFF2-40B4-BE49-F238E27FC236}">
                <a16:creationId xmlns:a16="http://schemas.microsoft.com/office/drawing/2014/main" id="{FB218950-A110-527A-0D53-F9C9DBD7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579FC65A-35AC-C24E-80E8-3BCC00E9F227}" type="slidenum">
              <a:rPr lang="en-US" altLang="en-US" smtClean="0"/>
              <a:pPr/>
              <a:t>37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2A50501-8547-6F4F-C41E-4539C3FC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-Nearest Neighbor Algorithm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0B8FB37-EBD5-6099-4F74-317421DBF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2667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nearest neighbor are defined in terms of Euclidean distance, dist(</a:t>
            </a:r>
            <a:r>
              <a:rPr lang="en-US" altLang="en-US" sz="2400" b="1">
                <a:ea typeface="ＭＳ Ｐゴシック" panose="020B0600070205080204" pitchFamily="34" charset="-128"/>
              </a:rPr>
              <a:t>X</a:t>
            </a:r>
            <a:r>
              <a:rPr lang="en-US" altLang="en-US" sz="2400" b="1" baseline="-25000">
                <a:ea typeface="ＭＳ Ｐゴシック" panose="020B0600070205080204" pitchFamily="34" charset="-128"/>
              </a:rPr>
              <a:t>1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b="1">
                <a:ea typeface="ＭＳ Ｐゴシック" panose="020B0600070205080204" pitchFamily="34" charset="-128"/>
              </a:rPr>
              <a:t>X</a:t>
            </a:r>
            <a:r>
              <a:rPr lang="en-US" altLang="en-US" sz="2400" b="1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For discrete-valued,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-NN returns the most common value among the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training examples nearest to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1800" i="1" baseline="-25000">
                <a:ea typeface="ＭＳ Ｐゴシック" panose="020B0600070205080204" pitchFamily="34" charset="-128"/>
              </a:rPr>
              <a:t>q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C535882-86E7-EC4D-EC1D-4AC2FB89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24400"/>
            <a:ext cx="3581400" cy="1905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 sz="18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Oval 6">
            <a:extLst>
              <a:ext uri="{FF2B5EF4-FFF2-40B4-BE49-F238E27FC236}">
                <a16:creationId xmlns:a16="http://schemas.microsoft.com/office/drawing/2014/main" id="{37C24F44-F632-C6D8-AA80-CF5BBDE2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029200"/>
            <a:ext cx="1371600" cy="14478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latin typeface="Times New Roman" panose="02020603050405020304" pitchFamily="18" charset="0"/>
              </a:rPr>
              <a:t>  . </a:t>
            </a:r>
          </a:p>
        </p:txBody>
      </p:sp>
      <p:sp>
        <p:nvSpPr>
          <p:cNvPr id="57350" name="Text Box 7">
            <a:extLst>
              <a:ext uri="{FF2B5EF4-FFF2-40B4-BE49-F238E27FC236}">
                <a16:creationId xmlns:a16="http://schemas.microsoft.com/office/drawing/2014/main" id="{27BB4049-9FAA-EBC8-4106-49889FA3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1" name="Text Box 8">
            <a:extLst>
              <a:ext uri="{FF2B5EF4-FFF2-40B4-BE49-F238E27FC236}">
                <a16:creationId xmlns:a16="http://schemas.microsoft.com/office/drawing/2014/main" id="{7136ED60-CE52-4EEF-BC9A-10DCB22A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2" name="Text Box 9">
            <a:extLst>
              <a:ext uri="{FF2B5EF4-FFF2-40B4-BE49-F238E27FC236}">
                <a16:creationId xmlns:a16="http://schemas.microsoft.com/office/drawing/2014/main" id="{1F94B3B3-1216-053D-65F5-8511874D9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90A6DC3E-6968-4CB9-98B2-3B62122B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i="1">
                <a:solidFill>
                  <a:srgbClr val="00101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600" b="1" i="1" baseline="-25000">
                <a:solidFill>
                  <a:srgbClr val="001010"/>
                </a:solidFill>
                <a:latin typeface="Times New Roman" panose="02020603050405020304" pitchFamily="18" charset="0"/>
              </a:rPr>
              <a:t>q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57354" name="Text Box 11">
            <a:extLst>
              <a:ext uri="{FF2B5EF4-FFF2-40B4-BE49-F238E27FC236}">
                <a16:creationId xmlns:a16="http://schemas.microsoft.com/office/drawing/2014/main" id="{36547A98-4E64-5C8C-A65D-B495A734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5" name="Text Box 12">
            <a:extLst>
              <a:ext uri="{FF2B5EF4-FFF2-40B4-BE49-F238E27FC236}">
                <a16:creationId xmlns:a16="http://schemas.microsoft.com/office/drawing/2014/main" id="{AD7A0C36-20C9-8F77-9CBD-C15B2DB0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6" name="Text Box 13">
            <a:extLst>
              <a:ext uri="{FF2B5EF4-FFF2-40B4-BE49-F238E27FC236}">
                <a16:creationId xmlns:a16="http://schemas.microsoft.com/office/drawing/2014/main" id="{9FFA0CE1-2E3A-C087-B1E3-8292AE08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7" name="Text Box 14">
            <a:extLst>
              <a:ext uri="{FF2B5EF4-FFF2-40B4-BE49-F238E27FC236}">
                <a16:creationId xmlns:a16="http://schemas.microsoft.com/office/drawing/2014/main" id="{C81A2302-7083-9A16-28A4-3EB351F5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58" name="Text Box 15">
            <a:extLst>
              <a:ext uri="{FF2B5EF4-FFF2-40B4-BE49-F238E27FC236}">
                <a16:creationId xmlns:a16="http://schemas.microsoft.com/office/drawing/2014/main" id="{6072472E-B808-66EE-F421-570B78649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57359" name="Text Box 16">
            <a:extLst>
              <a:ext uri="{FF2B5EF4-FFF2-40B4-BE49-F238E27FC236}">
                <a16:creationId xmlns:a16="http://schemas.microsoft.com/office/drawing/2014/main" id="{D332A33F-F278-52C0-7556-FD8ACA65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_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7360" name="Text Box 17">
            <a:extLst>
              <a:ext uri="{FF2B5EF4-FFF2-40B4-BE49-F238E27FC236}">
                <a16:creationId xmlns:a16="http://schemas.microsoft.com/office/drawing/2014/main" id="{3CBC3C35-94EB-6C7D-D9E0-F412AB3E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1010"/>
                </a:solidFill>
                <a:latin typeface="Times New Roman" panose="02020603050405020304" pitchFamily="18" charset="0"/>
              </a:rPr>
              <a:t>+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A2118318-7DF1-759C-BA76-F2998AA4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579FC65A-35AC-C24E-80E8-3BCC00E9F227}" type="slidenum">
              <a:rPr lang="en-US" altLang="en-US" smtClean="0"/>
              <a:pPr/>
              <a:t>38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E0CF468-F33A-AD67-62F9-CC145301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Discussion on the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-NN Algorithm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F4C3B94-C41C-26CC-FA8F-647271A19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-NN for </a:t>
            </a:r>
            <a:r>
              <a:rPr lang="en-US" altLang="en-US" sz="2400" u="sng">
                <a:ea typeface="ＭＳ Ｐゴシック" panose="020B0600070205080204" pitchFamily="34" charset="-128"/>
              </a:rPr>
              <a:t>real-valued prediction</a:t>
            </a:r>
            <a:r>
              <a:rPr lang="en-US" altLang="en-US" sz="2400">
                <a:ea typeface="ＭＳ Ｐゴシック" panose="020B0600070205080204" pitchFamily="34" charset="-128"/>
              </a:rPr>
              <a:t>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Returns the mean values of the</a:t>
            </a:r>
            <a:r>
              <a:rPr lang="en-US" altLang="en-US" sz="2400" i="1">
                <a:ea typeface="ＭＳ Ｐゴシック" panose="020B0600070205080204" pitchFamily="34" charset="-128"/>
              </a:rPr>
              <a:t> k</a:t>
            </a:r>
            <a:r>
              <a:rPr lang="en-US" altLang="en-US" sz="2400">
                <a:ea typeface="ＭＳ Ｐゴシック" panose="020B0600070205080204" pitchFamily="34" charset="-128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Distance-weighted</a:t>
            </a:r>
            <a:r>
              <a:rPr lang="en-US" altLang="en-US" sz="2400">
                <a:ea typeface="ＭＳ Ｐゴシック" panose="020B0600070205080204" pitchFamily="34" charset="-128"/>
              </a:rPr>
              <a:t>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Weight the contribution of each of the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 neighbors according to their distance to the query </a:t>
            </a:r>
            <a:r>
              <a:rPr lang="en-US" altLang="en-US" sz="2400" i="1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>
                <a:ea typeface="ＭＳ Ｐゴシック" panose="020B0600070205080204" pitchFamily="34" charset="-128"/>
              </a:rPr>
              <a:t>q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Give greater weight to closer neighbors</a:t>
            </a: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Robust</a:t>
            </a:r>
            <a:r>
              <a:rPr lang="en-US" altLang="en-US" sz="2400">
                <a:ea typeface="ＭＳ Ｐゴシック" panose="020B0600070205080204" pitchFamily="34" charset="-128"/>
              </a:rPr>
              <a:t> to noisy data by averaging </a:t>
            </a:r>
            <a:r>
              <a:rPr lang="en-US" altLang="en-US" sz="2400" i="1">
                <a:ea typeface="ＭＳ Ｐゴシック" panose="020B0600070205080204" pitchFamily="34" charset="-128"/>
              </a:rPr>
              <a:t>k</a:t>
            </a:r>
            <a:r>
              <a:rPr lang="en-US" altLang="en-US" sz="2400">
                <a:ea typeface="ＭＳ Ｐゴシック" panose="020B0600070205080204" pitchFamily="34" charset="-128"/>
              </a:rPr>
              <a:t>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>
                <a:ea typeface="ＭＳ Ｐゴシック" panose="020B0600070205080204" pitchFamily="34" charset="-128"/>
              </a:rPr>
              <a:t>Curse of dimensionality</a:t>
            </a:r>
            <a:r>
              <a:rPr lang="en-US" altLang="en-US" sz="2400">
                <a:ea typeface="ＭＳ Ｐゴシック" panose="020B0600070205080204" pitchFamily="34" charset="-128"/>
              </a:rPr>
              <a:t>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To overcome it, axes stretch or elimination of the least relevant attributes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CEAED9BF-3124-0F06-3DAC-BB33537F1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473900" imgH="16090900" progId="Equation.3">
                  <p:embed/>
                </p:oleObj>
              </mc:Choice>
              <mc:Fallback>
                <p:oleObj name="Equation" r:id="rId3" imgW="32473900" imgH="16090900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CEAED9BF-3124-0F06-3DAC-BB33537F1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8AC9168D-8EF8-C5B4-941C-5AD91C8E5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12F910-07EE-B545-B0B7-ED141A6F1168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620912A-891B-644F-71B3-5A5231931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Classification</a:t>
            </a:r>
            <a:r>
              <a:rPr lang="en-US" altLang="en-US" sz="200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classifies data (constructs a model) based on the training set and the values (</a:t>
            </a:r>
            <a:r>
              <a:rPr lang="en-US" altLang="en-US" sz="2400">
                <a:solidFill>
                  <a:schemeClr val="hlink"/>
                </a:solidFill>
              </a:rPr>
              <a:t>class labels</a:t>
            </a:r>
            <a:r>
              <a:rPr lang="en-US" altLang="en-US" sz="2400"/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Numeric Prediction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models continuous-valued functions, i.e., predicts unknown or missing values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/>
              <a:t>Credit/loan approval: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/>
              <a:t>Medical diagnosis: if a tumor is cancerous or benign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/>
              <a:t>Fraud detection: if a transaction is fraudulent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en-US" sz="2400"/>
              <a:t>Web page categorization: which category it is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9973947-8EF3-95F7-CBE8-19146A8E7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77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/>
              <a:t>Prediction Problems: Classification vs. Numeric Prediction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42AC847-5127-9C3F-7256-528FFC24B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772011-E6DB-E64C-84CA-D73402B4B669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B4A97CD-0817-DC48-3C9E-1A27CFA30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en-US"/>
              <a:t>Classification—A Two-Step Process</a:t>
            </a:r>
            <a:r>
              <a:rPr lang="en-US" altLang="en-US" sz="2800"/>
              <a:t> </a:t>
            </a:r>
            <a:endParaRPr lang="en-US" altLang="en-US" sz="32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AC55069-2ED3-67B3-0192-E9C373DE9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Model construction</a:t>
            </a:r>
            <a:r>
              <a:rPr lang="en-US" altLang="en-US" sz="2000"/>
              <a:t>: describing a set of predetermined classes</a:t>
            </a:r>
          </a:p>
          <a:p>
            <a:pPr lvl="1" eaLnBrk="1" hangingPunct="1"/>
            <a:r>
              <a:rPr lang="en-US" altLang="en-US" sz="2000"/>
              <a:t>Each tuple/sample is assumed to belong to a predefined class, as determined by the </a:t>
            </a:r>
            <a:r>
              <a:rPr lang="en-US" altLang="en-US" sz="200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sz="2000"/>
              <a:t>The set of tuples used for model construction is </a:t>
            </a:r>
            <a:r>
              <a:rPr lang="en-US" altLang="en-US" sz="200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sz="2000"/>
              <a:t>The model is represented as classification rules, decision trees, or mathematical formulae</a:t>
            </a:r>
          </a:p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Model usage</a:t>
            </a:r>
            <a:r>
              <a:rPr lang="en-US" altLang="en-US" sz="2000"/>
              <a:t>: for classifying future or unknown objects</a:t>
            </a:r>
          </a:p>
          <a:p>
            <a:pPr lvl="1" eaLnBrk="1" hangingPunct="1"/>
            <a:r>
              <a:rPr lang="en-US" altLang="en-US" sz="2000">
                <a:solidFill>
                  <a:schemeClr val="hlink"/>
                </a:solidFill>
              </a:rPr>
              <a:t>Estimate accuracy</a:t>
            </a:r>
            <a:r>
              <a:rPr lang="en-US" altLang="en-US" sz="2000"/>
              <a:t> of the model</a:t>
            </a:r>
          </a:p>
          <a:p>
            <a:pPr lvl="2" eaLnBrk="1" hangingPunct="1"/>
            <a:r>
              <a:rPr lang="en-US" altLang="en-US" sz="2000"/>
              <a:t>The known label of test sample is compared with the classified result from the model</a:t>
            </a:r>
          </a:p>
          <a:p>
            <a:pPr lvl="2" eaLnBrk="1" hangingPunct="1"/>
            <a:r>
              <a:rPr lang="en-US" altLang="en-US" sz="2000">
                <a:solidFill>
                  <a:schemeClr val="hlink"/>
                </a:solidFill>
              </a:rPr>
              <a:t>Accuracy</a:t>
            </a:r>
            <a:r>
              <a:rPr lang="en-US" altLang="en-US" sz="2000"/>
              <a:t> rate is the percentage of test set samples that are correctly classified by the model</a:t>
            </a:r>
          </a:p>
          <a:p>
            <a:pPr lvl="2" eaLnBrk="1" hangingPunct="1"/>
            <a:r>
              <a:rPr lang="en-US" altLang="en-US" sz="2000">
                <a:solidFill>
                  <a:schemeClr val="hlink"/>
                </a:solidFill>
              </a:rPr>
              <a:t>Test set</a:t>
            </a:r>
            <a:r>
              <a:rPr lang="en-US" altLang="en-US" sz="2000"/>
              <a:t> is independent of training set (otherwise overfitting) </a:t>
            </a:r>
          </a:p>
          <a:p>
            <a:pPr lvl="1" eaLnBrk="1" hangingPunct="1"/>
            <a:r>
              <a:rPr lang="en-US" altLang="en-US" sz="2000"/>
              <a:t>If the accuracy is acceptable, use the model to </a:t>
            </a:r>
            <a:r>
              <a:rPr lang="en-US" altLang="en-US" sz="2000">
                <a:solidFill>
                  <a:schemeClr val="hlink"/>
                </a:solidFill>
              </a:rPr>
              <a:t>classify new data</a:t>
            </a:r>
          </a:p>
          <a:p>
            <a:pPr eaLnBrk="1" hangingPunct="1"/>
            <a:r>
              <a:rPr lang="en-US" altLang="en-US" sz="2000"/>
              <a:t>Note: If </a:t>
            </a:r>
            <a:r>
              <a:rPr lang="en-US" altLang="en-US" sz="2000" i="1"/>
              <a:t>the test set </a:t>
            </a:r>
            <a:r>
              <a:rPr lang="en-US" altLang="en-US" sz="2000"/>
              <a:t>is used to select models, it is called </a:t>
            </a:r>
            <a:r>
              <a:rPr lang="en-US" altLang="en-US" sz="2000">
                <a:solidFill>
                  <a:srgbClr val="C00000"/>
                </a:solidFill>
              </a:rPr>
              <a:t>validation (test) set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6">
            <a:extLst>
              <a:ext uri="{FF2B5EF4-FFF2-40B4-BE49-F238E27FC236}">
                <a16:creationId xmlns:a16="http://schemas.microsoft.com/office/drawing/2014/main" id="{CD654A57-522E-06ED-B215-EB7E6DFA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Cat or dog?</a:t>
            </a:r>
          </a:p>
        </p:txBody>
      </p:sp>
      <p:sp>
        <p:nvSpPr>
          <p:cNvPr id="23554" name="Date Placeholder 1">
            <a:extLst>
              <a:ext uri="{FF2B5EF4-FFF2-40B4-BE49-F238E27FC236}">
                <a16:creationId xmlns:a16="http://schemas.microsoft.com/office/drawing/2014/main" id="{3CF3340D-0FB0-8D90-1C59-86EC5DB3BD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224E12B-16D1-DA4E-BA6E-2A523D09E844}" type="datetime4">
              <a:rPr lang="en-US" altLang="en-US" sz="1200" smtClean="0"/>
              <a:pPr eaLnBrk="1" hangingPunct="1"/>
              <a:t>February 11, 2024</a:t>
            </a:fld>
            <a:endParaRPr lang="en-US" alt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E1B6E-9015-F049-048F-388FE29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C277297-AC6C-D72E-0721-115DCBE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fld id="{579FC65A-35AC-C24E-80E8-3BCC00E9F227}" type="slidenum">
              <a:rPr lang="en-US" altLang="en-US" smtClean="0"/>
              <a:pPr/>
              <a:t>6</a:t>
            </a:fld>
            <a:endParaRPr lang="en-US" alt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3DBD4-99BE-7529-EAA6-0219AC5AC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09" t="8980" r="37297" b="8571"/>
          <a:stretch/>
        </p:blipFill>
        <p:spPr>
          <a:xfrm>
            <a:off x="304800" y="3429000"/>
            <a:ext cx="1784287" cy="218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2E914-A0CA-290A-1E64-152D60CF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67000"/>
            <a:ext cx="4343400" cy="2894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559" name="Straight Arrow Connector 10">
            <a:extLst>
              <a:ext uri="{FF2B5EF4-FFF2-40B4-BE49-F238E27FC236}">
                <a16:creationId xmlns:a16="http://schemas.microsoft.com/office/drawing/2014/main" id="{B2CDA0A3-F8C7-4099-CED6-75DC7FF3E9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" y="5943600"/>
            <a:ext cx="7391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Connector 12">
            <a:extLst>
              <a:ext uri="{FF2B5EF4-FFF2-40B4-BE49-F238E27FC236}">
                <a16:creationId xmlns:a16="http://schemas.microsoft.com/office/drawing/2014/main" id="{4CE2DE8A-452D-4817-D7A8-DE2A754BE6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24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Connector 14">
            <a:extLst>
              <a:ext uri="{FF2B5EF4-FFF2-40B4-BE49-F238E27FC236}">
                <a16:creationId xmlns:a16="http://schemas.microsoft.com/office/drawing/2014/main" id="{2BB5BF19-9C7E-FD20-2D1F-37C0EDDC56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" y="1600200"/>
            <a:ext cx="5943600" cy="3962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B86116-81DE-6D44-1B0F-1B97807E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5178" r="6511"/>
          <a:stretch/>
        </p:blipFill>
        <p:spPr>
          <a:xfrm>
            <a:off x="5903288" y="1295400"/>
            <a:ext cx="2478712" cy="1905000"/>
          </a:xfrm>
          <a:effectLst>
            <a:softEdge rad="11250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6E48C8-20E9-D801-0B08-D7D552FF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17526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51924E-5DB2-E02C-3164-C4360E6D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2514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2B67B7-B2DE-7834-4EAD-C0852636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41910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DBF18A80-DE85-3945-119F-EF4DB742F17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F2BC226-189D-0D4C-8AC3-2669C2CB719C}" type="slidenum">
              <a:rPr lang="en-US" altLang="en-US" sz="1200"/>
              <a:pPr algn="r" eaLnBrk="1" hangingPunct="1"/>
              <a:t>7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D96183F-7DAC-E127-CCB2-A52586D78B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Classification: A Mathematical Mapping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951467-C2F7-AF31-2A6D-E8915119C7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86800" cy="5105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hlink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Classification: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predicts categorical class labels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E.g., Personal homepage classification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HYGungSo-Bold" pitchFamily="18" charset="-127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HYGungSo-Bold" pitchFamily="18" charset="-127"/>
              </a:rPr>
              <a:t>i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= (x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3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, …), y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i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= +1 or –1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: # of word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homepage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en-US" altLang="en-US" baseline="-2500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 : # of word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latin typeface="Calibri" panose="020F0502020204030204" pitchFamily="34" charset="0"/>
                <a:ea typeface="ＭＳ Ｐゴシック" panose="020B0600070205080204" pitchFamily="34" charset="-128"/>
              </a:rPr>
              <a:t>welcome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”</a:t>
            </a:r>
            <a:endParaRPr lang="en-US" altLang="ja-JP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Mathematically, </a:t>
            </a:r>
            <a:r>
              <a:rPr lang="en-US" altLang="en-US" sz="2400">
                <a:latin typeface="Calibri" panose="020F0502020204030204" pitchFamily="34" charset="0"/>
                <a:ea typeface="HYGungSo-Bold" pitchFamily="18" charset="-127"/>
              </a:rPr>
              <a:t>x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 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 =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</a:t>
            </a:r>
            <a:r>
              <a:rPr lang="en-US" altLang="en-US" sz="2400" baseline="300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n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, y  Y = {+1,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–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1}, 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We want to derive a function f: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 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Y</a:t>
            </a:r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Linear Classification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Binary Classification problem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Data above the red line belongs to class 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Data below red line belongs to class 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o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’</a:t>
            </a:r>
            <a:endParaRPr lang="en-US" altLang="ja-JP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Examples: SVM, Perceptron, Probabilistic Classifiers</a:t>
            </a:r>
          </a:p>
        </p:txBody>
      </p:sp>
      <p:grpSp>
        <p:nvGrpSpPr>
          <p:cNvPr id="24580" name="Group 5">
            <a:extLst>
              <a:ext uri="{FF2B5EF4-FFF2-40B4-BE49-F238E27FC236}">
                <a16:creationId xmlns:a16="http://schemas.microsoft.com/office/drawing/2014/main" id="{9D406409-13C9-F7F0-BFED-7A097D5653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667000"/>
            <a:ext cx="2971800" cy="2743200"/>
            <a:chOff x="432" y="1584"/>
            <a:chExt cx="2448" cy="2208"/>
          </a:xfrm>
        </p:grpSpPr>
        <p:sp>
          <p:nvSpPr>
            <p:cNvPr id="24581" name="Rectangle 4">
              <a:extLst>
                <a:ext uri="{FF2B5EF4-FFF2-40B4-BE49-F238E27FC236}">
                  <a16:creationId xmlns:a16="http://schemas.microsoft.com/office/drawing/2014/main" id="{5DF072C8-CFC2-0BA9-0DCA-3F5686C3A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4"/>
              <a:ext cx="2448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582" name="Line 5">
              <a:extLst>
                <a:ext uri="{FF2B5EF4-FFF2-40B4-BE49-F238E27FC236}">
                  <a16:creationId xmlns:a16="http://schemas.microsoft.com/office/drawing/2014/main" id="{F14C5FBC-2746-56D6-EB9A-280AF259C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016"/>
              <a:ext cx="2448" cy="15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5355252C-2040-0C2B-73D1-6024B97DD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517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4" name="Text Box 7">
              <a:extLst>
                <a:ext uri="{FF2B5EF4-FFF2-40B4-BE49-F238E27FC236}">
                  <a16:creationId xmlns:a16="http://schemas.microsoft.com/office/drawing/2014/main" id="{829C6CF0-3D83-8776-4180-61E3B4520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69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C8789F83-AA63-7EEC-5AAC-2D00528C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64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6" name="Text Box 9">
              <a:extLst>
                <a:ext uri="{FF2B5EF4-FFF2-40B4-BE49-F238E27FC236}">
                  <a16:creationId xmlns:a16="http://schemas.microsoft.com/office/drawing/2014/main" id="{98AE34E0-9708-5D5D-149C-0177BC4E3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496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id="{3BA13DEA-2365-8271-E5F7-A34B2A8C1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1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8" name="Text Box 11">
              <a:extLst>
                <a:ext uri="{FF2B5EF4-FFF2-40B4-BE49-F238E27FC236}">
                  <a16:creationId xmlns:a16="http://schemas.microsoft.com/office/drawing/2014/main" id="{B21DD6F4-F4B7-412E-35C2-7BF9FF6B6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id="{19BB0104-CA32-5613-E12A-BA7BD96AC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3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0" name="Text Box 13">
              <a:extLst>
                <a:ext uri="{FF2B5EF4-FFF2-40B4-BE49-F238E27FC236}">
                  <a16:creationId xmlns:a16="http://schemas.microsoft.com/office/drawing/2014/main" id="{0C7B00B3-9184-2E74-B87D-E6442794F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826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1" name="Text Box 14">
              <a:extLst>
                <a:ext uri="{FF2B5EF4-FFF2-40B4-BE49-F238E27FC236}">
                  <a16:creationId xmlns:a16="http://schemas.microsoft.com/office/drawing/2014/main" id="{C6CAD531-F261-F65C-B609-A4DE46E13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352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2" name="Text Box 15">
              <a:extLst>
                <a:ext uri="{FF2B5EF4-FFF2-40B4-BE49-F238E27FC236}">
                  <a16:creationId xmlns:a16="http://schemas.microsoft.com/office/drawing/2014/main" id="{5DFDF055-025B-9933-B288-F923C973C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30"/>
              <a:ext cx="2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x</a:t>
              </a:r>
            </a:p>
          </p:txBody>
        </p:sp>
        <p:sp>
          <p:nvSpPr>
            <p:cNvPr id="24593" name="Text Box 16">
              <a:extLst>
                <a:ext uri="{FF2B5EF4-FFF2-40B4-BE49-F238E27FC236}">
                  <a16:creationId xmlns:a16="http://schemas.microsoft.com/office/drawing/2014/main" id="{60589105-B46D-63BA-997A-792552997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3024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4" name="Text Box 17">
              <a:extLst>
                <a:ext uri="{FF2B5EF4-FFF2-40B4-BE49-F238E27FC236}">
                  <a16:creationId xmlns:a16="http://schemas.microsoft.com/office/drawing/2014/main" id="{41E00CF0-8FB4-8B7D-FD14-E2E7EA848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312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5" name="Text Box 18">
              <a:extLst>
                <a:ext uri="{FF2B5EF4-FFF2-40B4-BE49-F238E27FC236}">
                  <a16:creationId xmlns:a16="http://schemas.microsoft.com/office/drawing/2014/main" id="{3631FD36-046B-423A-F806-EDC61D501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293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6" name="Text Box 19">
              <a:extLst>
                <a:ext uri="{FF2B5EF4-FFF2-40B4-BE49-F238E27FC236}">
                  <a16:creationId xmlns:a16="http://schemas.microsoft.com/office/drawing/2014/main" id="{71C1B5E3-1DB5-771B-6093-8E2FA3CF2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21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7" name="Text Box 20">
              <a:extLst>
                <a:ext uri="{FF2B5EF4-FFF2-40B4-BE49-F238E27FC236}">
                  <a16:creationId xmlns:a16="http://schemas.microsoft.com/office/drawing/2014/main" id="{894C93B8-4978-4D9B-3EF8-AFDF3298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336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8" name="Text Box 21">
              <a:extLst>
                <a:ext uri="{FF2B5EF4-FFF2-40B4-BE49-F238E27FC236}">
                  <a16:creationId xmlns:a16="http://schemas.microsoft.com/office/drawing/2014/main" id="{778EC8AD-71AE-A290-0091-E5289193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6" y="321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599" name="Text Box 22">
              <a:extLst>
                <a:ext uri="{FF2B5EF4-FFF2-40B4-BE49-F238E27FC236}">
                  <a16:creationId xmlns:a16="http://schemas.microsoft.com/office/drawing/2014/main" id="{59172065-966C-52DB-FB4A-B4CEB9825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496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0" name="Text Box 23">
              <a:extLst>
                <a:ext uri="{FF2B5EF4-FFF2-40B4-BE49-F238E27FC236}">
                  <a16:creationId xmlns:a16="http://schemas.microsoft.com/office/drawing/2014/main" id="{9272DFD1-413F-8DCE-34A0-24554F7A3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880"/>
              <a:ext cx="28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1" name="Text Box 24">
              <a:extLst>
                <a:ext uri="{FF2B5EF4-FFF2-40B4-BE49-F238E27FC236}">
                  <a16:creationId xmlns:a16="http://schemas.microsoft.com/office/drawing/2014/main" id="{0451A3EE-4D2A-78DE-4053-90AABC364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6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2" name="Text Box 25">
              <a:extLst>
                <a:ext uri="{FF2B5EF4-FFF2-40B4-BE49-F238E27FC236}">
                  <a16:creationId xmlns:a16="http://schemas.microsoft.com/office/drawing/2014/main" id="{19A81CA4-9009-2236-3DED-AEA655CC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60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3" name="Text Box 26">
              <a:extLst>
                <a:ext uri="{FF2B5EF4-FFF2-40B4-BE49-F238E27FC236}">
                  <a16:creationId xmlns:a16="http://schemas.microsoft.com/office/drawing/2014/main" id="{AF58DCBD-43D9-F344-14F1-77EDC7EEA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976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4" name="Text Box 27">
              <a:extLst>
                <a:ext uri="{FF2B5EF4-FFF2-40B4-BE49-F238E27FC236}">
                  <a16:creationId xmlns:a16="http://schemas.microsoft.com/office/drawing/2014/main" id="{21EB0378-E08E-0C0B-B3EA-ABDF24C1D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737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5" name="Text Box 28">
              <a:extLst>
                <a:ext uri="{FF2B5EF4-FFF2-40B4-BE49-F238E27FC236}">
                  <a16:creationId xmlns:a16="http://schemas.microsoft.com/office/drawing/2014/main" id="{8EA8E2B6-C1EE-BC72-A270-477A93485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3407"/>
              <a:ext cx="2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</a:t>
              </a:r>
            </a:p>
          </p:txBody>
        </p:sp>
        <p:sp>
          <p:nvSpPr>
            <p:cNvPr id="24606" name="Line 29">
              <a:extLst>
                <a:ext uri="{FF2B5EF4-FFF2-40B4-BE49-F238E27FC236}">
                  <a16:creationId xmlns:a16="http://schemas.microsoft.com/office/drawing/2014/main" id="{1EC76E34-1EBD-6045-078F-70376047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7" name="Line 30">
              <a:extLst>
                <a:ext uri="{FF2B5EF4-FFF2-40B4-BE49-F238E27FC236}">
                  <a16:creationId xmlns:a16="http://schemas.microsoft.com/office/drawing/2014/main" id="{748CEC9D-8DD6-8BCD-ADC0-BE83D0A0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DE161916-1013-726C-E6A2-98E892ABDE12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D044842-BDBB-3F44-9A37-0C106C243E21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BB350CA-A52E-61E4-E871-7F59109268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Is Prediction?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1BE4369-BB3F-02ED-7402-29E42D373C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(Numerical) prediction is similar to classification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construct a model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Prediction is different from classification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Prediction models continuous-valued functions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Major method for prediction: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model the relationship between one or more </a:t>
            </a:r>
            <a:r>
              <a:rPr lang="en-US" altLang="en-US" sz="2000" i="1">
                <a:ea typeface="ＭＳ Ｐゴシック" panose="020B0600070205080204" pitchFamily="34" charset="-128"/>
              </a:rPr>
              <a:t>independent</a:t>
            </a:r>
            <a:r>
              <a:rPr lang="en-US" altLang="en-US" sz="2000">
                <a:ea typeface="ＭＳ Ｐゴシック" panose="020B0600070205080204" pitchFamily="34" charset="-128"/>
              </a:rPr>
              <a:t> or </a:t>
            </a:r>
            <a:r>
              <a:rPr lang="en-US" altLang="en-US" sz="2000" b="1">
                <a:ea typeface="ＭＳ Ｐゴシック" panose="020B0600070205080204" pitchFamily="34" charset="-128"/>
              </a:rPr>
              <a:t>predictor</a:t>
            </a:r>
            <a:r>
              <a:rPr lang="en-US" altLang="en-US" sz="2000">
                <a:ea typeface="ＭＳ Ｐゴシック" panose="020B0600070205080204" pitchFamily="34" charset="-128"/>
              </a:rPr>
              <a:t> variables and a </a:t>
            </a:r>
            <a:r>
              <a:rPr lang="en-US" altLang="en-US" sz="2000" i="1">
                <a:ea typeface="ＭＳ Ｐゴシック" panose="020B0600070205080204" pitchFamily="34" charset="-128"/>
              </a:rPr>
              <a:t>dependent</a:t>
            </a:r>
            <a:r>
              <a:rPr lang="en-US" altLang="en-US" sz="2000">
                <a:ea typeface="ＭＳ Ｐゴシック" panose="020B0600070205080204" pitchFamily="34" charset="-128"/>
              </a:rPr>
              <a:t> or </a:t>
            </a:r>
            <a:r>
              <a:rPr lang="en-US" altLang="en-US" sz="2000" b="1">
                <a:ea typeface="ＭＳ Ｐゴシック" panose="020B0600070205080204" pitchFamily="34" charset="-128"/>
              </a:rPr>
              <a:t>response</a:t>
            </a:r>
            <a:r>
              <a:rPr lang="en-US" altLang="en-US" sz="2000">
                <a:ea typeface="ＭＳ Ｐゴシック" panose="020B0600070205080204" pitchFamily="34" charset="-128"/>
              </a:rPr>
              <a:t> variable</a:t>
            </a:r>
          </a:p>
          <a:p>
            <a:pPr eaLnBrk="1" hangingPunct="1"/>
            <a:r>
              <a:rPr lang="en-US" altLang="en-US" sz="2000">
                <a:ea typeface="ＭＳ Ｐゴシック" panose="020B0600070205080204" pitchFamily="34" charset="-128"/>
              </a:rPr>
              <a:t>Regression analysis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Linear and multiple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Non-linear regression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6CB52C00-42C8-6212-3E0B-1A53F7E78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1B3F61-6194-6545-9E66-5ADF33DEBF7E}" type="slidenum">
              <a:rPr lang="en-US" altLang="en-US" sz="12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BADC216-E906-ADE5-7F75-005FCC667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Process (1): Model Construction</a:t>
            </a:r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12F37234-1921-4279-61B3-4E3DBF9DA68B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5377" name="Picture 4">
              <a:extLst>
                <a:ext uri="{FF2B5EF4-FFF2-40B4-BE49-F238E27FC236}">
                  <a16:creationId xmlns:a16="http://schemas.microsoft.com/office/drawing/2014/main" id="{E11F9F5D-C661-704E-0955-6369E71801B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Rectangle 5">
              <a:extLst>
                <a:ext uri="{FF2B5EF4-FFF2-40B4-BE49-F238E27FC236}">
                  <a16:creationId xmlns:a16="http://schemas.microsoft.com/office/drawing/2014/main" id="{DC907766-F68E-1141-D012-ABE6361D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5365" name="Object 0">
            <a:extLst>
              <a:ext uri="{FF2B5EF4-FFF2-40B4-BE49-F238E27FC236}">
                <a16:creationId xmlns:a16="http://schemas.microsoft.com/office/drawing/2014/main" id="{DE37FA0D-20E7-6C07-2920-B7A16B1DB0D9}"/>
              </a:ext>
            </a:extLst>
          </p:cNvPr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318200" imgH="14376400" progId="Excel.Sheet.8">
                  <p:embed/>
                </p:oleObj>
              </mc:Choice>
              <mc:Fallback>
                <p:oleObj name="Worksheet" r:id="rId4" imgW="31318200" imgH="14376400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7">
            <a:extLst>
              <a:ext uri="{FF2B5EF4-FFF2-40B4-BE49-F238E27FC236}">
                <a16:creationId xmlns:a16="http://schemas.microsoft.com/office/drawing/2014/main" id="{3913ABC9-FABB-7CC8-36A0-DAA273FAB4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492E33F6-FED6-259E-FF66-4174F65F8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9">
            <a:extLst>
              <a:ext uri="{FF2B5EF4-FFF2-40B4-BE49-F238E27FC236}">
                <a16:creationId xmlns:a16="http://schemas.microsoft.com/office/drawing/2014/main" id="{2511327A-65D3-2C4E-9CE9-C2ACD1A68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5369" name="AutoShape 10">
            <a:extLst>
              <a:ext uri="{FF2B5EF4-FFF2-40B4-BE49-F238E27FC236}">
                <a16:creationId xmlns:a16="http://schemas.microsoft.com/office/drawing/2014/main" id="{F5A9E0BD-60B2-F7CE-C826-A6D7104691AA}"/>
              </a:ext>
            </a:extLst>
          </p:cNvPr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15370" name="Rectangle 11">
            <a:extLst>
              <a:ext uri="{FF2B5EF4-FFF2-40B4-BE49-F238E27FC236}">
                <a16:creationId xmlns:a16="http://schemas.microsoft.com/office/drawing/2014/main" id="{06D3C636-6CB2-0810-D85D-44653F99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IF rank = </a:t>
            </a:r>
            <a:r>
              <a:rPr lang="ja-JP" altLang="en-US" sz="2400">
                <a:latin typeface="Times New Roman" panose="02020603050405020304" pitchFamily="18" charset="0"/>
              </a:rPr>
              <a:t>‘</a:t>
            </a:r>
            <a:r>
              <a:rPr lang="en-US" altLang="ja-JP" sz="2400">
                <a:latin typeface="Times New Roman" panose="02020603050405020304" pitchFamily="18" charset="0"/>
              </a:rPr>
              <a:t>professor</a:t>
            </a:r>
            <a:r>
              <a:rPr lang="ja-JP" altLang="en-US" sz="2400">
                <a:latin typeface="Times New Roman" panose="02020603050405020304" pitchFamily="18" charset="0"/>
              </a:rPr>
              <a:t>’</a:t>
            </a:r>
            <a:endParaRPr lang="en-US" altLang="ja-JP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 tenured = </a:t>
            </a:r>
            <a:r>
              <a:rPr lang="ja-JP" altLang="en-US" sz="2400">
                <a:latin typeface="Times New Roman" panose="02020603050405020304" pitchFamily="18" charset="0"/>
              </a:rPr>
              <a:t>‘</a:t>
            </a:r>
            <a:r>
              <a:rPr lang="en-US" altLang="ja-JP" sz="2400">
                <a:latin typeface="Times New Roman" panose="02020603050405020304" pitchFamily="18" charset="0"/>
              </a:rPr>
              <a:t>yes</a:t>
            </a:r>
            <a:r>
              <a:rPr lang="ja-JP" altLang="en-US" sz="2400">
                <a:latin typeface="Times New Roman" panose="02020603050405020304" pitchFamily="18" charset="0"/>
              </a:rPr>
              <a:t>’</a:t>
            </a:r>
            <a:r>
              <a:rPr lang="en-US" altLang="ja-JP" sz="24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5371" name="Group 12">
            <a:extLst>
              <a:ext uri="{FF2B5EF4-FFF2-40B4-BE49-F238E27FC236}">
                <a16:creationId xmlns:a16="http://schemas.microsoft.com/office/drawing/2014/main" id="{B3BB6131-3EB5-8E69-612B-34CDAE0A4C18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5375" name="Picture 13">
              <a:extLst>
                <a:ext uri="{FF2B5EF4-FFF2-40B4-BE49-F238E27FC236}">
                  <a16:creationId xmlns:a16="http://schemas.microsoft.com/office/drawing/2014/main" id="{0DCF3196-875D-1B9D-3072-66855D66576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Rectangle 14">
              <a:extLst>
                <a:ext uri="{FF2B5EF4-FFF2-40B4-BE49-F238E27FC236}">
                  <a16:creationId xmlns:a16="http://schemas.microsoft.com/office/drawing/2014/main" id="{6C3106B0-8A94-8D8D-F995-AF5BFD466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5372" name="Line 15">
            <a:extLst>
              <a:ext uri="{FF2B5EF4-FFF2-40B4-BE49-F238E27FC236}">
                <a16:creationId xmlns:a16="http://schemas.microsoft.com/office/drawing/2014/main" id="{438526DC-FA39-4B74-4D16-907D4A85E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6">
            <a:extLst>
              <a:ext uri="{FF2B5EF4-FFF2-40B4-BE49-F238E27FC236}">
                <a16:creationId xmlns:a16="http://schemas.microsoft.com/office/drawing/2014/main" id="{D1FF4F88-D892-F6AE-7DDB-E228D63EE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AutoShape 17">
            <a:extLst>
              <a:ext uri="{FF2B5EF4-FFF2-40B4-BE49-F238E27FC236}">
                <a16:creationId xmlns:a16="http://schemas.microsoft.com/office/drawing/2014/main" id="{549D87E3-55A1-D864-2ABF-1F573C79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19258</TotalTime>
  <Words>2829</Words>
  <Application>Microsoft Macintosh PowerPoint</Application>
  <PresentationFormat>On-screen Show (4:3)</PresentationFormat>
  <Paragraphs>431</Paragraphs>
  <Slides>38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Berlin Sans FB Demi</vt:lpstr>
      <vt:lpstr>Calibri</vt:lpstr>
      <vt:lpstr>Corbel</vt:lpstr>
      <vt:lpstr>Marlett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Microsoft Equation 3.0</vt:lpstr>
      <vt:lpstr>Data Mining:   Concepts and Techniques  (3rd ed.)  — Chapter 8 —</vt:lpstr>
      <vt:lpstr>Chapter 8. Classification: Basic Concepts</vt:lpstr>
      <vt:lpstr>Supervised vs. Unsupervised Learning</vt:lpstr>
      <vt:lpstr>Prediction Problems: Classification vs. Numeric Prediction</vt:lpstr>
      <vt:lpstr>Classification—A Two-Step Process </vt:lpstr>
      <vt:lpstr>Cat or dog?</vt:lpstr>
      <vt:lpstr>Classification: A Mathematical Mapping</vt:lpstr>
      <vt:lpstr>What Is Prediction?</vt:lpstr>
      <vt:lpstr>Process (1): Model Construction</vt:lpstr>
      <vt:lpstr>Process (2): Using the Model in Prediction </vt:lpstr>
      <vt:lpstr>Chapter 8. Classification: Basic Concepts</vt:lpstr>
      <vt:lpstr>Decision Tree Models</vt:lpstr>
      <vt:lpstr>Decision Tree Model</vt:lpstr>
      <vt:lpstr>Decision Tree Model</vt:lpstr>
      <vt:lpstr>Decision Tree Model</vt:lpstr>
      <vt:lpstr>Decision Tree Model</vt:lpstr>
      <vt:lpstr>Decision Tree Induction: An Example</vt:lpstr>
      <vt:lpstr>Algorithm for Decision Tree Induction</vt:lpstr>
      <vt:lpstr>Possible partitioning schemas</vt:lpstr>
      <vt:lpstr>Brief Review of Entropy</vt:lpstr>
      <vt:lpstr>PowerPoint Presentation</vt:lpstr>
      <vt:lpstr>Attribute Selection: Information Gain</vt:lpstr>
      <vt:lpstr>Computing Information-Gain for Continuous-Valued Attributes</vt:lpstr>
      <vt:lpstr>Age has  the highest info</vt:lpstr>
      <vt:lpstr>Gain Ratio for Attribute Selection (C4.5)</vt:lpstr>
      <vt:lpstr>Gain Ratio-Example</vt:lpstr>
      <vt:lpstr>Another example</vt:lpstr>
      <vt:lpstr>Gini Index (CART, IBM IntelligentMiner)</vt:lpstr>
      <vt:lpstr>Computation of Gini Index </vt:lpstr>
      <vt:lpstr>Comparing Attribute Selection Measures</vt:lpstr>
      <vt:lpstr>Other Attribute Selection Measures</vt:lpstr>
      <vt:lpstr>Further tree use</vt:lpstr>
      <vt:lpstr>Overfitting and Tree Pruning</vt:lpstr>
      <vt:lpstr>Post pruning example</vt:lpstr>
      <vt:lpstr>Classification in Large Databases</vt:lpstr>
      <vt:lpstr>BOAT (Bootstrapped Optimistic Algorithm for Tree Construction)</vt:lpstr>
      <vt:lpstr>The k-Nearest Neighbor Algorithm</vt:lpstr>
      <vt:lpstr>Discussion on the k-NN Algorithm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Bisgin, Halil</cp:lastModifiedBy>
  <cp:revision>706</cp:revision>
  <cp:lastPrinted>2012-11-04T04:01:56Z</cp:lastPrinted>
  <dcterms:created xsi:type="dcterms:W3CDTF">1998-06-19T04:38:52Z</dcterms:created>
  <dcterms:modified xsi:type="dcterms:W3CDTF">2024-02-13T00:12:35Z</dcterms:modified>
  <cp:category>data mining book slides</cp:category>
</cp:coreProperties>
</file>