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1403" r:id="rId2"/>
    <p:sldId id="1466" r:id="rId3"/>
    <p:sldId id="1455" r:id="rId4"/>
    <p:sldId id="1467" r:id="rId5"/>
    <p:sldId id="1240" r:id="rId6"/>
    <p:sldId id="1262" r:id="rId7"/>
    <p:sldId id="1241" r:id="rId8"/>
    <p:sldId id="1313" r:id="rId9"/>
    <p:sldId id="1308" r:id="rId10"/>
    <p:sldId id="1310" r:id="rId11"/>
    <p:sldId id="1468" r:id="rId12"/>
    <p:sldId id="1469" r:id="rId13"/>
    <p:sldId id="1470" r:id="rId14"/>
    <p:sldId id="1471" r:id="rId15"/>
    <p:sldId id="1472" r:id="rId16"/>
    <p:sldId id="1311" r:id="rId17"/>
    <p:sldId id="1473" r:id="rId18"/>
    <p:sldId id="1312" r:id="rId19"/>
    <p:sldId id="1358" r:id="rId20"/>
    <p:sldId id="1259" r:id="rId21"/>
    <p:sldId id="1260" r:id="rId22"/>
    <p:sldId id="1386" r:id="rId23"/>
    <p:sldId id="1387" r:id="rId24"/>
    <p:sldId id="1459" r:id="rId25"/>
    <p:sldId id="1465" r:id="rId26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10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BBDAA03B-0CFD-E7FD-209F-B0F8BE026B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901F2996-4DAB-B9DF-F1B2-8CC8337107A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E7F64843-D20E-6E65-B432-8D3445C4A5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8060C90B-A0AF-5172-D523-A66BE45825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7C2B5701-B4FD-1447-881C-49DB8C17B0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DFF20C8-B7BD-D034-6BC7-4A98DE9EFB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9C096FF-0696-36DD-7137-DFAFBC8F11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58878D72-2EF0-1864-E34C-8C69FC44E8B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CDA08BC8-5114-9B77-12A6-3B9A32A2938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CF648F05-D7C3-244C-931B-799777912E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31C91719-B5E6-D862-6323-8DF3FAC29E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60D46197-948D-E348-9F03-8608C801D4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734FE4FA-E4FF-4444-BB17-E084C453411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12DD08D-D086-0F42-A4AE-F84ECAF089A3}" type="slidenum">
              <a:rPr lang="zh-CN" altLang="en-US" sz="1200">
                <a:latin typeface="Times New Roman" panose="02020603050405020304" pitchFamily="18" charset="0"/>
                <a:ea typeface="SimSun" panose="02010600030101010101" pitchFamily="2" charset="-122"/>
              </a:rPr>
              <a:pPr algn="r"/>
              <a:t>1</a:t>
            </a:fld>
            <a:endParaRPr lang="en-US" altLang="zh-CN" sz="12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1AFBBBC8-0D0B-B967-DEB4-DF85D754B6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447FB78-F63F-469C-E756-FAA4605D2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9D451FFB-5B9A-06EE-4A1F-B85C57AD11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A94BDF8-3207-2E47-BA2C-32BC0E3F83C1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D34A66B0-E0C6-0CB8-0372-4846BCF712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9D9D560-4575-45B4-92B2-14294268C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6CBEBCA6-E77A-9A18-DC7E-7A04112713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AB88593-FEF2-8444-9B22-EDC1DF9F6B12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A7D89A93-BFF8-CE4C-2294-852F7A0EC2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94AD88C-1307-A6DE-29CD-43F12D7EC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28FE2A07-8E49-769A-451B-62B5DCBA2B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893FE41-3E06-3447-8DAE-463EBD2CE60E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F3F0C1DA-5A87-1FF8-B713-4FC9BDA9F9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B6D4D4C-D066-B484-33E8-D91E7534F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1108295B-3F7D-00D8-6BD5-5F922D029D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DEB3748-A007-C84B-84E8-ABF5DCF2FFB4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91B33877-3843-547F-0F8E-1C794323BC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3309E46-3E46-5D24-2984-C5CB3EACB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44D4D457-F038-6E06-01EE-21D411B1F6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3210B21-7217-7342-BA88-2188B505B759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80BEA98-E942-C387-AF67-5E09F72889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B9F4DE9-E81F-F772-F328-5E0E7ABC3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6047C68A-0F0D-520E-CB62-8AEB67FD1D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FF901CE3-5768-3849-534F-ECACA17C71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734BD80D-CA73-B715-E05D-FBC4C1CAD5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27B9DE9-4C6B-46FF-F8F5-E65782697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1DBB2C72-0EE0-2C5E-FE49-542C038403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4980BC55-4980-EC62-71AB-51C4676FFB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E12DEE8A-F2E5-FCD2-E1C9-A800493EE4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5B6F2C25-DE57-C9B2-79A6-D300A189C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D7684056-D209-2744-4772-C067580C3F6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2D2978F-A9FE-B240-8D34-04B82391E4FC}" type="slidenum">
              <a:rPr lang="en-US" altLang="en-US" sz="1200">
                <a:latin typeface="Times New Roman" panose="02020603050405020304" pitchFamily="18" charset="0"/>
              </a:rPr>
              <a:pPr algn="r"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1E7F3DBD-F148-30F1-7A6B-2D8382DBEA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610DE61-F3E7-5BCB-45C3-CC11E25F8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3101CA88-E55D-C1A9-379F-9DE7C6FA8D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48A524F3-8711-CE74-FE7D-FAEB3089A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5D372C35-8BB6-CB26-E9D3-20F58F37D4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BFD645A-7322-A44F-A28D-04213868587E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9318287F-2906-1E6D-343F-FB82490844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AFDB530-289B-9F03-AA62-6FD18698B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BBC9F1A2-A5C7-A997-DE9E-EC527E50AE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41BC144-D6FD-DC49-B7D2-3BF5E0BF5340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83AF58B7-066E-042F-160F-C07BF4C36C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F5FBB90-073C-FDFF-B8D8-BFE7DA4B1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C48A1F0C-E658-19FD-994A-3FF8365F44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9906994-FF2B-7644-B6F0-188026533CC3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99BC2363-A50E-1785-FED0-1BC8258E45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8088" y="698500"/>
            <a:ext cx="4602162" cy="3451225"/>
          </a:xfrm>
          <a:ln w="12700" cap="flat">
            <a:solidFill>
              <a:schemeClr val="tx1"/>
            </a:solidFill>
          </a:ln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35FB9E6-1E2C-A911-FC08-BDA36992E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9438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888" tIns="42944" rIns="85888" bIns="42944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D0D54FF0-4141-79C3-8464-7D7768B78A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6D822D4-C112-F643-B4CB-CFD2989281A4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084F56E5-E30D-AF37-1A02-E9404CFD61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166D2B1-E684-0A56-0EB4-575279372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670D8DDA-44FB-9523-76A9-5F7EB363D2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697B6F0-F4A0-154A-8299-B755B27770A2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C0BBD54D-1FC0-2665-59D3-A9FACE477B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8088" y="698500"/>
            <a:ext cx="4602162" cy="3451225"/>
          </a:xfrm>
          <a:ln w="12700" cap="flat">
            <a:solidFill>
              <a:schemeClr val="tx1"/>
            </a:solidFill>
          </a:ln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C4D42CD-CDBD-3137-9F87-EC975837A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9438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888" tIns="42944" rIns="85888" bIns="42944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6C9D69C2-258A-0248-2F16-087AE9ACDF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230CADE-B3F8-6D4B-B3E1-E0E92A52946A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941F4A8A-E52A-28C7-D766-F9EAEB0C02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80ED0A4-256D-ABD3-8312-4E6BE38B3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52F9883-AD23-319A-0DDF-335065F30E6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18A6B08D-CF10-30BE-7D8D-BBECC183A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7CBAE987-C8A1-0077-5FF3-EF4CBCCF2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B47A4059-AE87-58FA-36EE-B54787D02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B1CA63FF-E640-2F5B-F1B2-5CDB80572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9AC14F-824E-3F39-5FD6-566F92488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FEE750-94B7-7603-8E26-7D7358158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8993A392-76A0-8025-F682-162A2DE27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605401A4-D21B-1AF3-0262-4F883A84A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D183AE18-FF6F-624C-8D22-99B1E301B6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BEC5EC69-E515-D020-9CE6-C17D797D1B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fld id="{B290900D-C5FC-4542-B7AE-3916786D6C22}" type="datetime4">
              <a:rPr lang="en-US" altLang="en-US"/>
              <a:pPr/>
              <a:t>February 11, 2024</a:t>
            </a:fld>
            <a:endParaRPr lang="en-US" alt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EF858F12-E0EE-8B3D-E1B5-758B8E5308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1BAFB65-9E37-4938-BBDE-6C6F3A9DFD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C0A1386A-B844-2040-8139-4AA8E7D840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963663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CD9BA781-84EF-96F9-84A1-021F588F92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fld id="{1FE9F3BB-6BE4-4141-A4B3-5D4E5EC22D1F}" type="datetime4">
              <a:rPr lang="en-US" altLang="en-US"/>
              <a:pPr/>
              <a:t>February 11, 2024</a:t>
            </a:fld>
            <a:endParaRPr lang="en-US" alt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CE061BBB-0109-5FE6-61B9-2492C704B3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8D591E36-56C4-85F1-34F1-E5AD29C571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A9FF5-D328-4B48-A4D8-D72AEE4927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757901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1CAE3B66-9F0D-4AFF-3080-F02E13DC37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fld id="{9C3D5896-B637-EB4C-A7AD-BE7042C699DA}" type="datetime4">
              <a:rPr lang="en-US" altLang="en-US"/>
              <a:pPr/>
              <a:t>February 11, 2024</a:t>
            </a:fld>
            <a:endParaRPr lang="en-US" alt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02673424-5BFE-C9CE-C692-672267F6AF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83AACA56-14B4-ECE0-017A-EAC442430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15CB7-0687-3449-BBDF-64A8760024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647359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>
            <a:extLst>
              <a:ext uri="{FF2B5EF4-FFF2-40B4-BE49-F238E27FC236}">
                <a16:creationId xmlns:a16="http://schemas.microsoft.com/office/drawing/2014/main" id="{525590C4-2DC8-D742-7A9F-FBD289A66A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fld id="{62C82BF4-345D-104F-B928-82474D8CB044}" type="datetime4">
              <a:rPr lang="en-US" altLang="en-US"/>
              <a:pPr/>
              <a:t>February 11, 2024</a:t>
            </a:fld>
            <a:endParaRPr lang="en-US" altLang="en-US"/>
          </a:p>
        </p:txBody>
      </p:sp>
      <p:sp>
        <p:nvSpPr>
          <p:cNvPr id="7" name="Rectangle 2060">
            <a:extLst>
              <a:ext uri="{FF2B5EF4-FFF2-40B4-BE49-F238E27FC236}">
                <a16:creationId xmlns:a16="http://schemas.microsoft.com/office/drawing/2014/main" id="{8B3876AD-E8C7-0B2A-5C2D-01E5EF9C42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>
            <a:extLst>
              <a:ext uri="{FF2B5EF4-FFF2-40B4-BE49-F238E27FC236}">
                <a16:creationId xmlns:a16="http://schemas.microsoft.com/office/drawing/2014/main" id="{AF7614D8-2937-E6C4-3603-3E131ACB18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BC204-2752-CB4A-8CDC-3545ED09B9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898359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0821D3B0-D43D-2FA3-EE1A-043F9B64F2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fld id="{202219A2-F4D5-6C4F-90C5-F8A5A967C4B9}" type="datetime4">
              <a:rPr lang="en-US" altLang="en-US"/>
              <a:pPr/>
              <a:t>February 11, 2024</a:t>
            </a:fld>
            <a:endParaRPr lang="en-US" alt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A3557C59-23C2-1E17-EDF8-62644F9C1A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D74BAFEA-2D3B-C62A-3E95-956789AD80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075813-C7D6-E14E-9807-37E8D1BBFB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471746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>
            <a:extLst>
              <a:ext uri="{FF2B5EF4-FFF2-40B4-BE49-F238E27FC236}">
                <a16:creationId xmlns:a16="http://schemas.microsoft.com/office/drawing/2014/main" id="{A80827C7-F553-5946-6687-1B1B398606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fld id="{305510AB-893C-5F46-9E6E-63F72B8A96D3}" type="datetime4">
              <a:rPr lang="en-US" altLang="en-US"/>
              <a:pPr/>
              <a:t>February 11, 2024</a:t>
            </a:fld>
            <a:endParaRPr lang="en-US" altLang="en-US"/>
          </a:p>
        </p:txBody>
      </p:sp>
      <p:sp>
        <p:nvSpPr>
          <p:cNvPr id="8" name="Rectangle 2060">
            <a:extLst>
              <a:ext uri="{FF2B5EF4-FFF2-40B4-BE49-F238E27FC236}">
                <a16:creationId xmlns:a16="http://schemas.microsoft.com/office/drawing/2014/main" id="{2C04107F-A831-B86D-B4A8-6A87FAABC2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>
            <a:extLst>
              <a:ext uri="{FF2B5EF4-FFF2-40B4-BE49-F238E27FC236}">
                <a16:creationId xmlns:a16="http://schemas.microsoft.com/office/drawing/2014/main" id="{57FED46F-F28B-4D61-E529-D05420FA73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6FE9D-6FCD-F943-8CD9-0916D8BE18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666935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80E8048C-B224-EA57-43D1-098C3824D9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fld id="{6721F580-CC37-A04B-A73C-F4FB63FBE57F}" type="datetime4">
              <a:rPr lang="en-US" altLang="en-US"/>
              <a:pPr/>
              <a:t>February 11, 2024</a:t>
            </a:fld>
            <a:endParaRPr lang="en-US" alt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3456A6D8-4169-DC83-4413-1F60E99DC3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805AB8D9-3CD2-82E3-E1F7-7E42D92FC7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CC326A-D77D-5445-8D36-B2BCD238F7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978110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>
            <a:extLst>
              <a:ext uri="{FF2B5EF4-FFF2-40B4-BE49-F238E27FC236}">
                <a16:creationId xmlns:a16="http://schemas.microsoft.com/office/drawing/2014/main" id="{F04953ED-D49E-98C4-3CE8-609BD30B11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fld id="{4AFA4C66-57A8-2B4E-9DF5-7A9F5A4B2D0A}" type="datetime4">
              <a:rPr lang="en-US" altLang="en-US"/>
              <a:pPr/>
              <a:t>February 11, 2024</a:t>
            </a:fld>
            <a:endParaRPr lang="en-US" altLang="en-US"/>
          </a:p>
        </p:txBody>
      </p:sp>
      <p:sp>
        <p:nvSpPr>
          <p:cNvPr id="7" name="Rectangle 2060">
            <a:extLst>
              <a:ext uri="{FF2B5EF4-FFF2-40B4-BE49-F238E27FC236}">
                <a16:creationId xmlns:a16="http://schemas.microsoft.com/office/drawing/2014/main" id="{D31EEB71-B781-4447-4B14-55BDCA95DC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>
            <a:extLst>
              <a:ext uri="{FF2B5EF4-FFF2-40B4-BE49-F238E27FC236}">
                <a16:creationId xmlns:a16="http://schemas.microsoft.com/office/drawing/2014/main" id="{C0093578-8835-6CF2-C739-B7555A8803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7561D-F9C8-DE42-89C1-69762DF6F7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357935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381000"/>
            <a:ext cx="8458200" cy="60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059">
            <a:extLst>
              <a:ext uri="{FF2B5EF4-FFF2-40B4-BE49-F238E27FC236}">
                <a16:creationId xmlns:a16="http://schemas.microsoft.com/office/drawing/2014/main" id="{F5354AA4-47F7-15B0-A9D2-DDDFECAC96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fld id="{9943E97B-FA52-8D4A-8AC5-E66A68A8431F}" type="datetime4">
              <a:rPr lang="en-US" altLang="en-US"/>
              <a:pPr/>
              <a:t>February 11, 2024</a:t>
            </a:fld>
            <a:endParaRPr lang="en-US" altLang="en-US"/>
          </a:p>
        </p:txBody>
      </p:sp>
      <p:sp>
        <p:nvSpPr>
          <p:cNvPr id="4" name="Rectangle 2060">
            <a:extLst>
              <a:ext uri="{FF2B5EF4-FFF2-40B4-BE49-F238E27FC236}">
                <a16:creationId xmlns:a16="http://schemas.microsoft.com/office/drawing/2014/main" id="{8FD5576E-CABE-61DB-2BC6-7762EE700E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A539B88F-8C3A-951C-CC2C-F346EDFAB5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3BAA6-8037-F24E-B903-B26FB9DA90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49277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2595A028-4FFA-BAD4-6B26-55285197EC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D6DF5600-4ED8-47AF-407A-DA5D60061D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F698B20C-7900-901A-71C4-883008316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FC65A-35AC-C24E-80E8-3BCC00E9F2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884345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3E782E8C-9BA0-1B86-C219-F28520B713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fld id="{908A4C4E-5669-204F-9E57-04C37CA7FE2C}" type="datetime4">
              <a:rPr lang="en-US" altLang="en-US"/>
              <a:pPr/>
              <a:t>February 11, 2024</a:t>
            </a:fld>
            <a:endParaRPr lang="en-US" alt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E7A82F9A-0696-36A0-0F85-01035E3B25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D9B0842B-4D6E-771E-91E2-78976B5BD8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3A71D-DC4A-8C46-A7F3-673F454FD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426077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BE15D336-5154-D75B-D1C0-DAC13CF0B9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fld id="{C625534F-84E9-7A43-9295-1808AC6BCC11}" type="datetime4">
              <a:rPr lang="en-US" altLang="en-US"/>
              <a:pPr/>
              <a:t>February 11, 2024</a:t>
            </a:fld>
            <a:endParaRPr lang="en-US" alt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B1F73604-D88D-3574-613C-346142D87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77CC5BA5-1BE7-2E76-EDA2-AD15732CBC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40E0E-AF7F-9E4D-A618-DF1C1A8774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368130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>
            <a:extLst>
              <a:ext uri="{FF2B5EF4-FFF2-40B4-BE49-F238E27FC236}">
                <a16:creationId xmlns:a16="http://schemas.microsoft.com/office/drawing/2014/main" id="{6E96358B-DE0D-AA75-126E-667B2ED02D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fld id="{C38D520E-00CB-7F47-B65A-6478AC671F15}" type="datetime4">
              <a:rPr lang="en-US" altLang="en-US"/>
              <a:pPr/>
              <a:t>February 11, 2024</a:t>
            </a:fld>
            <a:endParaRPr lang="en-US" altLang="en-US"/>
          </a:p>
        </p:txBody>
      </p:sp>
      <p:sp>
        <p:nvSpPr>
          <p:cNvPr id="8" name="Rectangle 2060">
            <a:extLst>
              <a:ext uri="{FF2B5EF4-FFF2-40B4-BE49-F238E27FC236}">
                <a16:creationId xmlns:a16="http://schemas.microsoft.com/office/drawing/2014/main" id="{C71F0FBF-1A7C-9FF7-0224-6134CDDBC1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>
            <a:extLst>
              <a:ext uri="{FF2B5EF4-FFF2-40B4-BE49-F238E27FC236}">
                <a16:creationId xmlns:a16="http://schemas.microsoft.com/office/drawing/2014/main" id="{7EF2CF2B-DDB7-6F14-A9CC-B8A0976C7D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108CD-1A89-104F-BEF2-932A78CD5F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532175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>
            <a:extLst>
              <a:ext uri="{FF2B5EF4-FFF2-40B4-BE49-F238E27FC236}">
                <a16:creationId xmlns:a16="http://schemas.microsoft.com/office/drawing/2014/main" id="{A5BBD8FB-CDFE-D060-310E-9380F54250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fld id="{A214090F-B0A6-1744-82F0-1D3907501E30}" type="datetime4">
              <a:rPr lang="en-US" altLang="en-US"/>
              <a:pPr/>
              <a:t>February 11, 2024</a:t>
            </a:fld>
            <a:endParaRPr lang="en-US" altLang="en-US"/>
          </a:p>
        </p:txBody>
      </p:sp>
      <p:sp>
        <p:nvSpPr>
          <p:cNvPr id="4" name="Rectangle 2060">
            <a:extLst>
              <a:ext uri="{FF2B5EF4-FFF2-40B4-BE49-F238E27FC236}">
                <a16:creationId xmlns:a16="http://schemas.microsoft.com/office/drawing/2014/main" id="{28BFF311-4DF3-777B-B1B1-4D73ED0757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71D694EC-5B4A-FEBF-0980-974E56C479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56239-05AA-9B48-8522-085C4E5378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891908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>
            <a:extLst>
              <a:ext uri="{FF2B5EF4-FFF2-40B4-BE49-F238E27FC236}">
                <a16:creationId xmlns:a16="http://schemas.microsoft.com/office/drawing/2014/main" id="{42683037-2CE7-2F5A-6D69-2A1B8FB9E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fld id="{92D21C25-CB79-3143-A46D-8021DFB7C1C2}" type="datetime4">
              <a:rPr lang="en-US" altLang="en-US"/>
              <a:pPr/>
              <a:t>February 11, 2024</a:t>
            </a:fld>
            <a:endParaRPr lang="en-US" altLang="en-US"/>
          </a:p>
        </p:txBody>
      </p:sp>
      <p:sp>
        <p:nvSpPr>
          <p:cNvPr id="3" name="Rectangle 2060">
            <a:extLst>
              <a:ext uri="{FF2B5EF4-FFF2-40B4-BE49-F238E27FC236}">
                <a16:creationId xmlns:a16="http://schemas.microsoft.com/office/drawing/2014/main" id="{E5368B1F-25F8-E556-E9F3-38F75384C9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8F6B02E0-7A09-5ACA-EF66-B53401A9F1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7C4E5-814C-9743-A028-C7D962DC10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711954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96562250-A4E6-8314-E084-240D44AAD2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fld id="{5E3F9808-5C01-0847-B80E-3CF160BEA1EE}" type="datetime4">
              <a:rPr lang="en-US" altLang="en-US"/>
              <a:pPr/>
              <a:t>February 11, 2024</a:t>
            </a:fld>
            <a:endParaRPr lang="en-US" alt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A79FF64F-D2E5-4EBB-FE05-E7DA39DCF5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34B39CD5-4D56-30C1-0B89-4B51637413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6C624-C12F-854F-9746-51F20E0C0B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08199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B45668CB-CC7D-1514-7018-2F8B496787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fld id="{C0206C9B-B83F-9943-ACBF-79F570F2A70D}" type="datetime4">
              <a:rPr lang="en-US" altLang="en-US"/>
              <a:pPr/>
              <a:t>February 11, 2024</a:t>
            </a:fld>
            <a:endParaRPr lang="en-US" alt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155CE002-B3ED-96D7-F5C1-0A6B51A51F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19DFC010-BEC9-C0E6-C99F-86CA9F3DB2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68E6C-2AD2-0C4A-BA6E-99A0907E12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96899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>
            <a:extLst>
              <a:ext uri="{FF2B5EF4-FFF2-40B4-BE49-F238E27FC236}">
                <a16:creationId xmlns:a16="http://schemas.microsoft.com/office/drawing/2014/main" id="{50CEC7BE-762C-777E-F8F3-8FC9EA3D9E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0" y="12192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7" name="Rectangle 2057">
            <a:extLst>
              <a:ext uri="{FF2B5EF4-FFF2-40B4-BE49-F238E27FC236}">
                <a16:creationId xmlns:a16="http://schemas.microsoft.com/office/drawing/2014/main" id="{94044D6B-A92C-B60A-14D8-D62746E97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058">
            <a:extLst>
              <a:ext uri="{FF2B5EF4-FFF2-40B4-BE49-F238E27FC236}">
                <a16:creationId xmlns:a16="http://schemas.microsoft.com/office/drawing/2014/main" id="{AC527261-BAC4-3588-DF88-D14B13B97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8779" name="Rectangle 2059">
            <a:extLst>
              <a:ext uri="{FF2B5EF4-FFF2-40B4-BE49-F238E27FC236}">
                <a16:creationId xmlns:a16="http://schemas.microsoft.com/office/drawing/2014/main" id="{3B91C116-9360-8241-0E0F-1D17185D2F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8780" name="Rectangle 2060">
            <a:extLst>
              <a:ext uri="{FF2B5EF4-FFF2-40B4-BE49-F238E27FC236}">
                <a16:creationId xmlns:a16="http://schemas.microsoft.com/office/drawing/2014/main" id="{99BBFC56-8F08-C7C8-84CF-4DCE105BD56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8781" name="Rectangle 2061">
            <a:extLst>
              <a:ext uri="{FF2B5EF4-FFF2-40B4-BE49-F238E27FC236}">
                <a16:creationId xmlns:a16="http://schemas.microsoft.com/office/drawing/2014/main" id="{80C9289E-5105-D6CA-690B-B13009B13B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E3E553-14AE-AA49-83F6-7737A32B03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0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-machines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>
            <a:extLst>
              <a:ext uri="{FF2B5EF4-FFF2-40B4-BE49-F238E27FC236}">
                <a16:creationId xmlns:a16="http://schemas.microsoft.com/office/drawing/2014/main" id="{18B745A8-7135-9826-6A5B-EA59ECE00A7F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EF16F9DE-5864-D548-9440-A1209E0A8DEC}" type="slidenum">
              <a:rPr lang="zh-CN" altLang="en-US" sz="1200">
                <a:ea typeface="SimSun" panose="02010600030101010101" pitchFamily="2" charset="-122"/>
              </a:rPr>
              <a:pPr algn="r" eaLnBrk="1" hangingPunct="1"/>
              <a:t>1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B2884B0C-60E3-1F37-B478-A4A8E88D3A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905000"/>
            <a:ext cx="8839200" cy="3886200"/>
          </a:xfrm>
        </p:spPr>
        <p:txBody>
          <a:bodyPr/>
          <a:lstStyle/>
          <a:p>
            <a:r>
              <a:rPr lang="en-US" altLang="en-US" sz="5400">
                <a:ea typeface="ＭＳ Ｐゴシック" panose="020B0600070205080204" pitchFamily="34" charset="-128"/>
              </a:rPr>
              <a:t>Data Mining: </a:t>
            </a:r>
            <a:br>
              <a:rPr lang="en-US" altLang="en-US" sz="5400">
                <a:ea typeface="ＭＳ Ｐゴシック" panose="020B0600070205080204" pitchFamily="34" charset="-128"/>
              </a:rPr>
            </a:br>
            <a:r>
              <a:rPr lang="en-US" altLang="en-US" sz="5400">
                <a:ea typeface="ＭＳ Ｐゴシック" panose="020B0600070205080204" pitchFamily="34" charset="-128"/>
              </a:rPr>
              <a:t> </a:t>
            </a:r>
            <a:r>
              <a:rPr lang="en-US" altLang="en-US" sz="4400">
                <a:ea typeface="ＭＳ Ｐゴシック" panose="020B0600070205080204" pitchFamily="34" charset="-128"/>
              </a:rPr>
              <a:t>Concepts and Techniques</a:t>
            </a:r>
            <a:br>
              <a:rPr lang="en-US" altLang="en-US" sz="4400">
                <a:ea typeface="ＭＳ Ｐゴシック" panose="020B0600070205080204" pitchFamily="34" charset="-128"/>
              </a:rPr>
            </a:br>
            <a:r>
              <a:rPr lang="en-US" altLang="en-US" sz="4400"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(3</a:t>
            </a:r>
            <a:r>
              <a:rPr lang="en-US" altLang="en-US" sz="2400" baseline="30000">
                <a:ea typeface="ＭＳ Ｐゴシック" panose="020B0600070205080204" pitchFamily="34" charset="-128"/>
              </a:rPr>
              <a:t>rd</a:t>
            </a:r>
            <a:r>
              <a:rPr lang="en-US" altLang="en-US" sz="2400">
                <a:ea typeface="ＭＳ Ｐゴシック" panose="020B0600070205080204" pitchFamily="34" charset="-128"/>
              </a:rPr>
              <a:t> ed.)</a:t>
            </a:r>
            <a:br>
              <a:rPr lang="en-US" altLang="en-US" sz="4400">
                <a:ea typeface="ＭＳ Ｐゴシック" panose="020B0600070205080204" pitchFamily="34" charset="-128"/>
              </a:rPr>
            </a:br>
            <a:br>
              <a:rPr lang="en-US" altLang="en-US" sz="3200">
                <a:ea typeface="ＭＳ Ｐゴシック" panose="020B0600070205080204" pitchFamily="34" charset="-128"/>
              </a:rPr>
            </a:br>
            <a:br>
              <a:rPr lang="en-US" altLang="en-US" sz="32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— Chapter 9</a:t>
            </a:r>
            <a:r>
              <a:rPr lang="en-US" altLang="en-US" sz="2400">
                <a:ea typeface="ＭＳ Ｐゴシック" panose="020B0600070205080204" pitchFamily="34" charset="-128"/>
              </a:rPr>
              <a:t> —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Classification: Advanced Methods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Support Vector Machines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>
            <a:extLst>
              <a:ext uri="{FF2B5EF4-FFF2-40B4-BE49-F238E27FC236}">
                <a16:creationId xmlns:a16="http://schemas.microsoft.com/office/drawing/2014/main" id="{AA825A8A-7D9C-200C-5A59-8A785905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EF40660-D49D-A548-BB31-7A1DEB7070F5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C12A7C4B-235D-1293-41AC-6617D2574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SVM—Linearly Separable</a:t>
            </a: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1FE264FA-7D4B-58DD-AB8E-9FCC7C956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" y="1295400"/>
            <a:ext cx="8458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000"/>
              <a:t>A separating hyperplane can be written as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en-US" altLang="en-US" sz="2000" b="1"/>
              <a:t>W</a:t>
            </a:r>
            <a:r>
              <a:rPr lang="en-US" altLang="en-US" sz="2000"/>
              <a:t> ● </a:t>
            </a:r>
            <a:r>
              <a:rPr lang="en-US" altLang="en-US" sz="2000" b="1"/>
              <a:t>X</a:t>
            </a:r>
            <a:r>
              <a:rPr lang="en-US" altLang="en-US" sz="2000"/>
              <a:t> + b = 0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en-US" sz="2000"/>
              <a:t>where </a:t>
            </a:r>
            <a:r>
              <a:rPr lang="en-US" altLang="en-US" sz="2000" b="1"/>
              <a:t>W</a:t>
            </a:r>
            <a:r>
              <a:rPr lang="en-US" altLang="en-US" sz="2000"/>
              <a:t>={w</a:t>
            </a:r>
            <a:r>
              <a:rPr lang="en-US" altLang="en-US" sz="2000" baseline="-25000"/>
              <a:t>1</a:t>
            </a:r>
            <a:r>
              <a:rPr lang="en-US" altLang="en-US" sz="2000"/>
              <a:t>, w</a:t>
            </a:r>
            <a:r>
              <a:rPr lang="en-US" altLang="en-US" sz="2000" baseline="-25000"/>
              <a:t>2</a:t>
            </a:r>
            <a:r>
              <a:rPr lang="en-US" altLang="en-US" sz="2000"/>
              <a:t>, …, w</a:t>
            </a:r>
            <a:r>
              <a:rPr lang="en-US" altLang="en-US" sz="2000" baseline="-25000"/>
              <a:t>n</a:t>
            </a:r>
            <a:r>
              <a:rPr lang="en-US" altLang="en-US" sz="2000"/>
              <a:t>} is a weight vector and b a scalar (bias)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000"/>
              <a:t>For 2-D it can be written as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en-US" altLang="en-US" sz="2000"/>
              <a:t>w</a:t>
            </a:r>
            <a:r>
              <a:rPr lang="en-US" altLang="en-US" sz="2000" baseline="-25000"/>
              <a:t>0</a:t>
            </a:r>
            <a:r>
              <a:rPr lang="en-US" altLang="en-US" sz="2000"/>
              <a:t> + w</a:t>
            </a:r>
            <a:r>
              <a:rPr lang="en-US" altLang="en-US" sz="2000" baseline="-25000"/>
              <a:t>1</a:t>
            </a:r>
            <a:r>
              <a:rPr lang="en-US" altLang="en-US" sz="2000"/>
              <a:t> x</a:t>
            </a:r>
            <a:r>
              <a:rPr lang="en-US" altLang="en-US" sz="2000" baseline="-25000"/>
              <a:t>1</a:t>
            </a:r>
            <a:r>
              <a:rPr lang="en-US" altLang="en-US" sz="2000"/>
              <a:t> + w</a:t>
            </a:r>
            <a:r>
              <a:rPr lang="en-US" altLang="en-US" sz="2000" baseline="-25000"/>
              <a:t>2</a:t>
            </a:r>
            <a:r>
              <a:rPr lang="en-US" altLang="en-US" sz="2000"/>
              <a:t> x</a:t>
            </a:r>
            <a:r>
              <a:rPr lang="en-US" altLang="en-US" sz="2000" baseline="-25000"/>
              <a:t>2</a:t>
            </a:r>
            <a:r>
              <a:rPr lang="en-US" altLang="en-US" sz="2000"/>
              <a:t> = 0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000"/>
              <a:t>The hyperplane defining the sides of the margin: 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000"/>
              <a:t>H</a:t>
            </a:r>
            <a:r>
              <a:rPr lang="en-US" altLang="en-US" sz="2000" baseline="-25000"/>
              <a:t>1</a:t>
            </a:r>
            <a:r>
              <a:rPr lang="en-US" altLang="en-US" sz="2000"/>
              <a:t>: w</a:t>
            </a:r>
            <a:r>
              <a:rPr lang="en-US" altLang="en-US" sz="2000" baseline="-25000"/>
              <a:t>0</a:t>
            </a:r>
            <a:r>
              <a:rPr lang="en-US" altLang="en-US" sz="2000"/>
              <a:t> + w</a:t>
            </a:r>
            <a:r>
              <a:rPr lang="en-US" altLang="en-US" sz="2000" baseline="-25000"/>
              <a:t>1</a:t>
            </a:r>
            <a:r>
              <a:rPr lang="en-US" altLang="en-US" sz="2000"/>
              <a:t> x</a:t>
            </a:r>
            <a:r>
              <a:rPr lang="en-US" altLang="en-US" sz="2000" baseline="-25000"/>
              <a:t>1</a:t>
            </a:r>
            <a:r>
              <a:rPr lang="en-US" altLang="en-US" sz="2000"/>
              <a:t> + w</a:t>
            </a:r>
            <a:r>
              <a:rPr lang="en-US" altLang="en-US" sz="2000" baseline="-25000"/>
              <a:t>2</a:t>
            </a:r>
            <a:r>
              <a:rPr lang="en-US" altLang="en-US" sz="2000"/>
              <a:t> x</a:t>
            </a:r>
            <a:r>
              <a:rPr lang="en-US" altLang="en-US" sz="2000" baseline="-25000"/>
              <a:t>2</a:t>
            </a:r>
            <a:r>
              <a:rPr lang="en-US" altLang="en-US" sz="2000"/>
              <a:t> ≥ 1    for y</a:t>
            </a:r>
            <a:r>
              <a:rPr lang="en-US" altLang="en-US" sz="2000" baseline="-25000"/>
              <a:t>i </a:t>
            </a:r>
            <a:r>
              <a:rPr lang="en-US" altLang="en-US" sz="2000"/>
              <a:t>= +1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000"/>
              <a:t>H</a:t>
            </a:r>
            <a:r>
              <a:rPr lang="en-US" altLang="en-US" sz="2000" baseline="-25000"/>
              <a:t>2</a:t>
            </a:r>
            <a:r>
              <a:rPr lang="en-US" altLang="en-US" sz="2000"/>
              <a:t>: w</a:t>
            </a:r>
            <a:r>
              <a:rPr lang="en-US" altLang="en-US" sz="2000" baseline="-25000"/>
              <a:t>0</a:t>
            </a:r>
            <a:r>
              <a:rPr lang="en-US" altLang="en-US" sz="2000"/>
              <a:t> + w</a:t>
            </a:r>
            <a:r>
              <a:rPr lang="en-US" altLang="en-US" sz="2000" baseline="-25000"/>
              <a:t>1</a:t>
            </a:r>
            <a:r>
              <a:rPr lang="en-US" altLang="en-US" sz="2000"/>
              <a:t> x</a:t>
            </a:r>
            <a:r>
              <a:rPr lang="en-US" altLang="en-US" sz="2000" baseline="-25000"/>
              <a:t>1</a:t>
            </a:r>
            <a:r>
              <a:rPr lang="en-US" altLang="en-US" sz="2000"/>
              <a:t> + w</a:t>
            </a:r>
            <a:r>
              <a:rPr lang="en-US" altLang="en-US" sz="2000" baseline="-25000"/>
              <a:t>2</a:t>
            </a:r>
            <a:r>
              <a:rPr lang="en-US" altLang="en-US" sz="2000"/>
              <a:t> x</a:t>
            </a:r>
            <a:r>
              <a:rPr lang="en-US" altLang="en-US" sz="2000" baseline="-25000"/>
              <a:t>2</a:t>
            </a:r>
            <a:r>
              <a:rPr lang="en-US" altLang="en-US" sz="2000"/>
              <a:t> ≤ – 1 for y</a:t>
            </a:r>
            <a:r>
              <a:rPr lang="en-US" altLang="en-US" sz="2000" baseline="-25000"/>
              <a:t>i </a:t>
            </a:r>
            <a:r>
              <a:rPr lang="en-US" altLang="en-US" sz="2000"/>
              <a:t>= –1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en-US" sz="2000"/>
          </a:p>
        </p:txBody>
      </p:sp>
      <p:pic>
        <p:nvPicPr>
          <p:cNvPr id="38916" name="Picture 1">
            <a:extLst>
              <a:ext uri="{FF2B5EF4-FFF2-40B4-BE49-F238E27FC236}">
                <a16:creationId xmlns:a16="http://schemas.microsoft.com/office/drawing/2014/main" id="{34EF20C3-1D08-C933-2279-B6CE17901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" r="38139" b="6619"/>
          <a:stretch>
            <a:fillRect/>
          </a:stretch>
        </p:blipFill>
        <p:spPr bwMode="auto">
          <a:xfrm>
            <a:off x="5811838" y="3962400"/>
            <a:ext cx="333216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42B4029C-89DB-858A-D0E9-3A0A16B0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C82E-29C7-A99D-9F9A-F614C387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Any training tuples that fall on hyperplanes H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000">
                <a:ea typeface="ＭＳ Ｐゴシック" panose="020B0600070205080204" pitchFamily="34" charset="-128"/>
              </a:rPr>
              <a:t> or H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000">
                <a:ea typeface="ＭＳ Ｐゴシック" panose="020B0600070205080204" pitchFamily="34" charset="-128"/>
              </a:rPr>
              <a:t> (i.e., the 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000">
                <a:ea typeface="ＭＳ Ｐゴシック" panose="020B0600070205080204" pitchFamily="34" charset="-128"/>
              </a:rPr>
              <a:t>sides defining the margin) are </a:t>
            </a:r>
            <a:r>
              <a:rPr lang="en-US" altLang="en-US" sz="2000" b="1">
                <a:ea typeface="ＭＳ Ｐゴシック" panose="020B0600070205080204" pitchFamily="34" charset="-128"/>
              </a:rPr>
              <a:t>support vectors</a:t>
            </a:r>
          </a:p>
          <a:p>
            <a:pPr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This becomes a </a:t>
            </a:r>
            <a:r>
              <a:rPr lang="en-US" altLang="en-US" sz="2000" b="1">
                <a:ea typeface="ＭＳ Ｐゴシック" panose="020B0600070205080204" pitchFamily="34" charset="-128"/>
              </a:rPr>
              <a:t>constrained (convex) quadratic optimization</a:t>
            </a:r>
            <a:r>
              <a:rPr lang="en-US" altLang="en-US" sz="2000">
                <a:ea typeface="ＭＳ Ｐゴシック" panose="020B0600070205080204" pitchFamily="34" charset="-128"/>
              </a:rPr>
              <a:t> problem: Quadratic objective function and linear constraints </a:t>
            </a:r>
            <a:r>
              <a:rPr lang="en-US" altLang="en-US" sz="2000"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en-US" altLang="en-US" sz="2000">
                <a:ea typeface="ＭＳ Ｐゴシック" panose="020B0600070205080204" pitchFamily="34" charset="-128"/>
              </a:rPr>
              <a:t> </a:t>
            </a:r>
            <a:r>
              <a:rPr lang="en-US" altLang="en-US" sz="2000" i="1">
                <a:ea typeface="ＭＳ Ｐゴシック" panose="020B0600070205080204" pitchFamily="34" charset="-128"/>
              </a:rPr>
              <a:t>Quadratic Programming (QP) </a:t>
            </a:r>
            <a:r>
              <a:rPr lang="en-US" altLang="en-US" sz="2000"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en-US" altLang="en-US" sz="2000">
                <a:ea typeface="ＭＳ Ｐゴシック" panose="020B0600070205080204" pitchFamily="34" charset="-128"/>
              </a:rPr>
              <a:t> Lagrangian multipliers</a:t>
            </a:r>
          </a:p>
        </p:txBody>
      </p:sp>
      <p:sp>
        <p:nvSpPr>
          <p:cNvPr id="40963" name="Slide Number Placeholder 5">
            <a:extLst>
              <a:ext uri="{FF2B5EF4-FFF2-40B4-BE49-F238E27FC236}">
                <a16:creationId xmlns:a16="http://schemas.microsoft.com/office/drawing/2014/main" id="{B12486CA-C3EF-6989-35BE-3BC03296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422D824-104C-0448-8FB1-B8C6B79599A8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pic>
        <p:nvPicPr>
          <p:cNvPr id="40964" name="Picture 7">
            <a:extLst>
              <a:ext uri="{FF2B5EF4-FFF2-40B4-BE49-F238E27FC236}">
                <a16:creationId xmlns:a16="http://schemas.microsoft.com/office/drawing/2014/main" id="{51061D25-AF13-0E70-D00E-4C123C9E1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395663"/>
            <a:ext cx="3403600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Box 8">
            <a:extLst>
              <a:ext uri="{FF2B5EF4-FFF2-40B4-BE49-F238E27FC236}">
                <a16:creationId xmlns:a16="http://schemas.microsoft.com/office/drawing/2014/main" id="{D4ECCD2F-890A-3C74-8015-AD4BAFD55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553200"/>
            <a:ext cx="8382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/>
              <a:t>image: http://www.ausmt.org/index.php/AUSMT/article/view/183/216 </a:t>
            </a:r>
          </a:p>
        </p:txBody>
      </p:sp>
      <p:pic>
        <p:nvPicPr>
          <p:cNvPr id="10" name="Picture 9" descr="Screen Shot 2016-11-14 at 8.31.42 PM.png">
            <a:extLst>
              <a:ext uri="{FF2B5EF4-FFF2-40B4-BE49-F238E27FC236}">
                <a16:creationId xmlns:a16="http://schemas.microsoft.com/office/drawing/2014/main" id="{FCE4A4D1-3D48-C343-12B9-1AA411B5D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05200"/>
            <a:ext cx="36957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Screen Shot 2016-11-14 at 8.32.54 PM.png">
            <a:extLst>
              <a:ext uri="{FF2B5EF4-FFF2-40B4-BE49-F238E27FC236}">
                <a16:creationId xmlns:a16="http://schemas.microsoft.com/office/drawing/2014/main" id="{CA62A4EF-7FBB-11D4-EDD2-0B51B785A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1216" b="5357"/>
          <a:stretch>
            <a:fillRect/>
          </a:stretch>
        </p:blipFill>
        <p:spPr bwMode="auto">
          <a:xfrm>
            <a:off x="4343400" y="4495800"/>
            <a:ext cx="41275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4D0BB3AB-B022-2347-1532-92A589D1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Dual form and classifying function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332D308-E47F-4C9C-8422-4E61D719B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The solution has the form:</a:t>
            </a:r>
          </a:p>
          <a:p>
            <a:endParaRPr lang="en-US" altLang="en-US" sz="2000">
              <a:ea typeface="ＭＳ Ｐゴシック" panose="020B0600070205080204" pitchFamily="34" charset="-128"/>
            </a:endParaRPr>
          </a:p>
          <a:p>
            <a:endParaRPr lang="en-US" altLang="en-US" sz="2000">
              <a:ea typeface="ＭＳ Ｐゴシック" panose="020B0600070205080204" pitchFamily="34" charset="-128"/>
            </a:endParaRPr>
          </a:p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Each non-zero α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 indicates that corresponding x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 is a support vector.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Then the classifying function will have the form:</a:t>
            </a:r>
          </a:p>
        </p:txBody>
      </p:sp>
      <p:sp>
        <p:nvSpPr>
          <p:cNvPr id="41987" name="Date Placeholder 3">
            <a:extLst>
              <a:ext uri="{FF2B5EF4-FFF2-40B4-BE49-F238E27FC236}">
                <a16:creationId xmlns:a16="http://schemas.microsoft.com/office/drawing/2014/main" id="{8ACA5CAB-F5ED-F218-3E06-0E33036F81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82F16-B54B-7B3F-1C1C-895C2786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989" name="Slide Number Placeholder 5">
            <a:extLst>
              <a:ext uri="{FF2B5EF4-FFF2-40B4-BE49-F238E27FC236}">
                <a16:creationId xmlns:a16="http://schemas.microsoft.com/office/drawing/2014/main" id="{91F50432-26B0-2AD6-5BAB-96FA2F6F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95A50A-858E-9344-A45A-F327DAE38F7E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pic>
        <p:nvPicPr>
          <p:cNvPr id="41990" name="Picture 7" descr="Screen Shot 2016-11-14 at 8.44.30 PM.png">
            <a:extLst>
              <a:ext uri="{FF2B5EF4-FFF2-40B4-BE49-F238E27FC236}">
                <a16:creationId xmlns:a16="http://schemas.microsoft.com/office/drawing/2014/main" id="{92161D7F-F52D-F122-A083-E74EC4DB2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8613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Screen Shot 2016-11-14 at 8.45.48 PM.png">
            <a:extLst>
              <a:ext uri="{FF2B5EF4-FFF2-40B4-BE49-F238E27FC236}">
                <a16:creationId xmlns:a16="http://schemas.microsoft.com/office/drawing/2014/main" id="{D8F11F77-46B1-9E5C-D7E1-BB735AC8F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79121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creen Shot 2016-11-14 at 8.45.54 PM.png">
            <a:extLst>
              <a:ext uri="{FF2B5EF4-FFF2-40B4-BE49-F238E27FC236}">
                <a16:creationId xmlns:a16="http://schemas.microsoft.com/office/drawing/2014/main" id="{14492102-0F7C-E8F7-6628-225643153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664200"/>
            <a:ext cx="31369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7FF78DD1-0745-1C53-0156-1D10D49C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43010" name="Content Placeholder 7" descr="Screen Shot 2016-11-14 at 8.53.53 PM.png">
            <a:extLst>
              <a:ext uri="{FF2B5EF4-FFF2-40B4-BE49-F238E27FC236}">
                <a16:creationId xmlns:a16="http://schemas.microsoft.com/office/drawing/2014/main" id="{DDE7205C-A141-97FC-18BE-07138E4B9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8" b="7578"/>
          <a:stretch>
            <a:fillRect/>
          </a:stretch>
        </p:blipFill>
        <p:spPr/>
      </p:pic>
      <p:sp>
        <p:nvSpPr>
          <p:cNvPr id="43011" name="Date Placeholder 3">
            <a:extLst>
              <a:ext uri="{FF2B5EF4-FFF2-40B4-BE49-F238E27FC236}">
                <a16:creationId xmlns:a16="http://schemas.microsoft.com/office/drawing/2014/main" id="{6A38A0B1-A80E-666F-87AB-22A527F9A01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158CC-9BCE-5526-FB67-5971AA6C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013" name="Slide Number Placeholder 5">
            <a:extLst>
              <a:ext uri="{FF2B5EF4-FFF2-40B4-BE49-F238E27FC236}">
                <a16:creationId xmlns:a16="http://schemas.microsoft.com/office/drawing/2014/main" id="{8939D23E-02E6-5372-735B-FEDB66E5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697F8C7-3047-424B-BBCA-BB12CE502BB2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D6AF58A6-1E6C-2EAA-1667-2B58EE4B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Is it always easy?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342C3-B69A-2C26-0267-9092D011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Datasets that are linearly separable with some noise work out great:</a:t>
            </a:r>
          </a:p>
          <a:p>
            <a:endParaRPr lang="en-US" altLang="en-US" sz="200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But what are we going to do if the dataset is just too hard?</a:t>
            </a:r>
          </a:p>
          <a:p>
            <a:endParaRPr lang="en-US" altLang="en-US" sz="2000">
              <a:ea typeface="ＭＳ Ｐゴシック" panose="020B0600070205080204" pitchFamily="34" charset="-128"/>
            </a:endParaRPr>
          </a:p>
          <a:p>
            <a:endParaRPr lang="en-US" altLang="en-US" sz="2000">
              <a:ea typeface="ＭＳ Ｐゴシック" panose="020B0600070205080204" pitchFamily="34" charset="-128"/>
            </a:endParaRPr>
          </a:p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How about… mapping data to a higher-dimensional space:</a:t>
            </a:r>
          </a:p>
        </p:txBody>
      </p:sp>
      <p:sp>
        <p:nvSpPr>
          <p:cNvPr id="44035" name="Slide Number Placeholder 5">
            <a:extLst>
              <a:ext uri="{FF2B5EF4-FFF2-40B4-BE49-F238E27FC236}">
                <a16:creationId xmlns:a16="http://schemas.microsoft.com/office/drawing/2014/main" id="{F7586A29-3E4F-5D08-66CD-E49FCB9B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C42F74-9DA4-3146-B6A6-EFA8754460BE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pic>
        <p:nvPicPr>
          <p:cNvPr id="44036" name="Picture 6" descr="Screen Shot 2016-11-14 at 9.05.30 PM.png">
            <a:extLst>
              <a:ext uri="{FF2B5EF4-FFF2-40B4-BE49-F238E27FC236}">
                <a16:creationId xmlns:a16="http://schemas.microsoft.com/office/drawing/2014/main" id="{F270E155-6F3F-F071-3F01-1DADCE543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50419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Screen Shot 2016-11-14 at 9.05.41 PM.png">
            <a:extLst>
              <a:ext uri="{FF2B5EF4-FFF2-40B4-BE49-F238E27FC236}">
                <a16:creationId xmlns:a16="http://schemas.microsoft.com/office/drawing/2014/main" id="{880E2303-583A-9B91-9D53-96DD1B4C5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124200"/>
            <a:ext cx="5067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Screen Shot 2016-11-14 at 9.05.47 PM.png">
            <a:extLst>
              <a:ext uri="{FF2B5EF4-FFF2-40B4-BE49-F238E27FC236}">
                <a16:creationId xmlns:a16="http://schemas.microsoft.com/office/drawing/2014/main" id="{71C7A81A-AF41-26C5-BCAD-C633BDF1B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343400"/>
            <a:ext cx="58420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3" descr="Screen Shot 2016-11-14 at 9.09.30 PM.png">
            <a:extLst>
              <a:ext uri="{FF2B5EF4-FFF2-40B4-BE49-F238E27FC236}">
                <a16:creationId xmlns:a16="http://schemas.microsoft.com/office/drawing/2014/main" id="{B3A95CDB-064B-6444-D974-D7F1A152C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9144000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8" name="Title 14">
            <a:extLst>
              <a:ext uri="{FF2B5EF4-FFF2-40B4-BE49-F238E27FC236}">
                <a16:creationId xmlns:a16="http://schemas.microsoft.com/office/drawing/2014/main" id="{C04E70AC-EFAD-F1B2-C94D-453EC910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SVM—Linearly Inseparable?</a:t>
            </a:r>
          </a:p>
        </p:txBody>
      </p:sp>
      <p:sp>
        <p:nvSpPr>
          <p:cNvPr id="45059" name="Content Placeholder 15">
            <a:extLst>
              <a:ext uri="{FF2B5EF4-FFF2-40B4-BE49-F238E27FC236}">
                <a16:creationId xmlns:a16="http://schemas.microsoft.com/office/drawing/2014/main" id="{7A9C5D72-5D5C-8AC1-757A-812DD0369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The original feature space can always be mapped to some higher-dimensional feature space where the training set is separable:</a:t>
            </a:r>
          </a:p>
        </p:txBody>
      </p:sp>
      <p:sp>
        <p:nvSpPr>
          <p:cNvPr id="45060" name="Slide Number Placeholder 5">
            <a:extLst>
              <a:ext uri="{FF2B5EF4-FFF2-40B4-BE49-F238E27FC236}">
                <a16:creationId xmlns:a16="http://schemas.microsoft.com/office/drawing/2014/main" id="{3364928B-9850-6557-D738-4B6CECA9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6C579BC-4E6E-A34C-95AF-B0D2F701C0AE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>
            <a:extLst>
              <a:ext uri="{FF2B5EF4-FFF2-40B4-BE49-F238E27FC236}">
                <a16:creationId xmlns:a16="http://schemas.microsoft.com/office/drawing/2014/main" id="{90D39C49-A870-4973-4C90-3A93DFD7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E81E990-C6DB-E743-A167-DBDA4B7A644B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9EF2B0D-540A-DE86-AABF-05712B054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7391400" cy="609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SVM—Linearly Inseparable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6E2A2C1-ECC9-4CDD-66ED-DA19195F2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/>
              <a:t>Transform the original input data into a higher dimensional space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en-US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en-US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en-US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en-US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en-US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en-US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en-US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/>
              <a:t>Search for a linear separating hyperplane in the new space</a:t>
            </a:r>
          </a:p>
        </p:txBody>
      </p:sp>
      <p:pic>
        <p:nvPicPr>
          <p:cNvPr id="46084" name="Picture 11">
            <a:extLst>
              <a:ext uri="{FF2B5EF4-FFF2-40B4-BE49-F238E27FC236}">
                <a16:creationId xmlns:a16="http://schemas.microsoft.com/office/drawing/2014/main" id="{93903C51-FC25-59C8-BB4C-EA91CA94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90800"/>
            <a:ext cx="9067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085" name="Object 14">
            <a:extLst>
              <a:ext uri="{FF2B5EF4-FFF2-40B4-BE49-F238E27FC236}">
                <a16:creationId xmlns:a16="http://schemas.microsoft.com/office/drawing/2014/main" id="{BB57FDFA-9896-9DA0-29B4-DDEAF1C73124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946900" y="-76200"/>
          <a:ext cx="20447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4" imgW="12268200" imgH="10490200" progId="SmartDraw.2">
                  <p:embed/>
                </p:oleObj>
              </mc:Choice>
              <mc:Fallback>
                <p:oleObj name="SmartDraw" r:id="rId4" imgW="12268200" imgH="10490200" progId="SmartDraw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0" y="-76200"/>
                        <a:ext cx="20447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6-11-14 at 9.28.54 PM.png">
            <a:extLst>
              <a:ext uri="{FF2B5EF4-FFF2-40B4-BE49-F238E27FC236}">
                <a16:creationId xmlns:a16="http://schemas.microsoft.com/office/drawing/2014/main" id="{2FF2DFB4-9C30-F6DB-94C0-2C2A4D13F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5800"/>
            <a:ext cx="899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Title 1">
            <a:extLst>
              <a:ext uri="{FF2B5EF4-FFF2-40B4-BE49-F238E27FC236}">
                <a16:creationId xmlns:a16="http://schemas.microsoft.com/office/drawing/2014/main" id="{31B75FD7-F337-DFF7-BAC6-91AEAA89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Kernel trick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7673A20-10C3-0FE1-8985-42579DB1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2971800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The linear classifier relies on inner product between vectors K(x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, x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j</a:t>
            </a:r>
            <a:r>
              <a:rPr lang="en-US" altLang="en-US" sz="2000">
                <a:ea typeface="ＭＳ Ｐゴシック" panose="020B0600070205080204" pitchFamily="34" charset="-128"/>
              </a:rPr>
              <a:t>)=x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T</a:t>
            </a:r>
            <a:r>
              <a:rPr lang="en-US" altLang="en-US" sz="2000">
                <a:ea typeface="ＭＳ Ｐゴシック" panose="020B0600070205080204" pitchFamily="34" charset="-128"/>
              </a:rPr>
              <a:t>x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j</a:t>
            </a:r>
          </a:p>
          <a:p>
            <a:pPr>
              <a:buFont typeface="Wingdings" pitchFamily="2" charset="2"/>
              <a:buNone/>
            </a:pPr>
            <a:endParaRPr lang="en-US" altLang="en-US" sz="2000" baseline="-25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If every data point is mapped into high-dimensional space via some transformation Φ: x→ φ(x), the inner product becomes:</a:t>
            </a:r>
          </a:p>
          <a:p>
            <a:pPr lvl="1"/>
            <a:r>
              <a:rPr lang="el-GR" altLang="en-US" sz="2000">
                <a:ea typeface="ＭＳ Ｐゴシック" panose="020B0600070205080204" pitchFamily="34" charset="-128"/>
              </a:rPr>
              <a:t>K(x</a:t>
            </a:r>
            <a:r>
              <a:rPr lang="el-GR" altLang="en-US" sz="2000" baseline="-25000">
                <a:ea typeface="ＭＳ Ｐゴシック" panose="020B0600070205080204" pitchFamily="34" charset="-128"/>
              </a:rPr>
              <a:t>i</a:t>
            </a:r>
            <a:r>
              <a:rPr lang="el-GR" altLang="en-US" sz="2000">
                <a:ea typeface="ＭＳ Ｐゴシック" panose="020B0600070205080204" pitchFamily="34" charset="-128"/>
              </a:rPr>
              <a:t>,x</a:t>
            </a:r>
            <a:r>
              <a:rPr lang="el-GR" altLang="en-US" sz="2000" baseline="-25000">
                <a:ea typeface="ＭＳ Ｐゴシック" panose="020B0600070205080204" pitchFamily="34" charset="-128"/>
              </a:rPr>
              <a:t>j</a:t>
            </a:r>
            <a:r>
              <a:rPr lang="el-GR" altLang="en-US" sz="2000">
                <a:ea typeface="ＭＳ Ｐゴシック" panose="020B0600070205080204" pitchFamily="34" charset="-128"/>
              </a:rPr>
              <a:t>)= φ(x</a:t>
            </a:r>
            <a:r>
              <a:rPr lang="el-GR" altLang="en-US" sz="2000" baseline="-25000">
                <a:ea typeface="ＭＳ Ｐゴシック" panose="020B0600070205080204" pitchFamily="34" charset="-128"/>
              </a:rPr>
              <a:t>i</a:t>
            </a:r>
            <a:r>
              <a:rPr lang="el-GR" altLang="en-US" sz="2000">
                <a:ea typeface="ＭＳ Ｐゴシック" panose="020B0600070205080204" pitchFamily="34" charset="-128"/>
              </a:rPr>
              <a:t>)</a:t>
            </a:r>
            <a:r>
              <a:rPr lang="el-GR" altLang="en-US" sz="2000" baseline="30000">
                <a:ea typeface="ＭＳ Ｐゴシック" panose="020B0600070205080204" pitchFamily="34" charset="-128"/>
              </a:rPr>
              <a:t>T</a:t>
            </a:r>
            <a:r>
              <a:rPr lang="el-GR" altLang="en-US" sz="2000">
                <a:ea typeface="ＭＳ Ｐゴシック" panose="020B0600070205080204" pitchFamily="34" charset="-128"/>
              </a:rPr>
              <a:t>φ(x</a:t>
            </a:r>
            <a:r>
              <a:rPr lang="el-GR" altLang="en-US" sz="2000" baseline="-25000">
                <a:ea typeface="ＭＳ Ｐゴシック" panose="020B0600070205080204" pitchFamily="34" charset="-128"/>
              </a:rPr>
              <a:t>j</a:t>
            </a:r>
            <a:r>
              <a:rPr lang="el-GR" altLang="en-US" sz="2000">
                <a:ea typeface="ＭＳ Ｐゴシック" panose="020B0600070205080204" pitchFamily="34" charset="-128"/>
              </a:rPr>
              <a:t>)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lvl="1"/>
            <a:endParaRPr lang="en-US" altLang="en-US" sz="2000" baseline="-25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A kernel function is some function that corresponds to an inner product into some feature space.</a:t>
            </a:r>
            <a:endParaRPr lang="en-US" altLang="en-US" sz="2400" baseline="-25000">
              <a:ea typeface="ＭＳ Ｐゴシック" panose="020B0600070205080204" pitchFamily="34" charset="-128"/>
            </a:endParaRPr>
          </a:p>
        </p:txBody>
      </p:sp>
      <p:sp>
        <p:nvSpPr>
          <p:cNvPr id="48132" name="Slide Number Placeholder 5">
            <a:extLst>
              <a:ext uri="{FF2B5EF4-FFF2-40B4-BE49-F238E27FC236}">
                <a16:creationId xmlns:a16="http://schemas.microsoft.com/office/drawing/2014/main" id="{71A00061-B257-CCB3-203A-AC5BF846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99D6056-AB87-4C47-83EC-BDA604A4C6FA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5">
            <a:extLst>
              <a:ext uri="{FF2B5EF4-FFF2-40B4-BE49-F238E27FC236}">
                <a16:creationId xmlns:a16="http://schemas.microsoft.com/office/drawing/2014/main" id="{909A451D-7EBF-B0AB-5C1A-BDE8861D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A8966E-8BA4-2E45-9884-F3E0E171AAED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F70B1A96-C7DE-ADDC-BB88-7FC92C3FA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SVM:  Different Kernel functions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C856C15-50C5-94A6-1F68-1DB47316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5400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000"/>
              <a:t>Instead of computing the dot product on the transformed data, it is math. equivalent to applying a kernel function K(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i</a:t>
            </a:r>
            <a:r>
              <a:rPr lang="en-US" altLang="en-US" sz="2000"/>
              <a:t>, 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j</a:t>
            </a:r>
            <a:r>
              <a:rPr lang="en-US" altLang="en-US" sz="2000"/>
              <a:t>) to the original data, i.e., K(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i</a:t>
            </a:r>
            <a:r>
              <a:rPr lang="en-US" altLang="en-US" sz="2000"/>
              <a:t>, 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j</a:t>
            </a:r>
            <a:r>
              <a:rPr lang="en-US" altLang="en-US" sz="2000"/>
              <a:t>) = </a:t>
            </a:r>
            <a:r>
              <a:rPr lang="el-GR" altLang="en-US" sz="2000"/>
              <a:t>Φ</a:t>
            </a:r>
            <a:r>
              <a:rPr lang="en-US" altLang="en-US" sz="2000"/>
              <a:t>(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i</a:t>
            </a:r>
            <a:r>
              <a:rPr lang="en-US" altLang="en-US" sz="2000"/>
              <a:t>)</a:t>
            </a:r>
            <a:r>
              <a:rPr lang="en-US" altLang="en-US" sz="2000" baseline="30000"/>
              <a:t>T</a:t>
            </a:r>
            <a:r>
              <a:rPr lang="en-US" altLang="en-US" sz="2000"/>
              <a:t> </a:t>
            </a:r>
            <a:r>
              <a:rPr lang="el-GR" altLang="en-US" sz="2000"/>
              <a:t>Φ</a:t>
            </a:r>
            <a:r>
              <a:rPr lang="en-US" altLang="en-US" sz="2000"/>
              <a:t>(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j</a:t>
            </a:r>
            <a:r>
              <a:rPr lang="en-US" altLang="en-US" sz="2000"/>
              <a:t>) </a:t>
            </a:r>
            <a:endParaRPr lang="el-GR" altLang="en-US" sz="2000"/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000"/>
              <a:t>Typical Kernel Functions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en-US"/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en-US"/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en-US"/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en-US"/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000"/>
              <a:t>SVM can also be used for classifying multiple (&gt; 2) classes and for regression analysis (with additional parameters)</a:t>
            </a:r>
          </a:p>
        </p:txBody>
      </p:sp>
      <p:pic>
        <p:nvPicPr>
          <p:cNvPr id="49156" name="Picture 7">
            <a:extLst>
              <a:ext uri="{FF2B5EF4-FFF2-40B4-BE49-F238E27FC236}">
                <a16:creationId xmlns:a16="http://schemas.microsoft.com/office/drawing/2014/main" id="{EC9F5233-B388-1903-2937-C18B29918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9099550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5">
            <a:extLst>
              <a:ext uri="{FF2B5EF4-FFF2-40B4-BE49-F238E27FC236}">
                <a16:creationId xmlns:a16="http://schemas.microsoft.com/office/drawing/2014/main" id="{537E325F-EEAB-096C-01A0-75774BCC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E258981-B173-1940-B5C5-2691C1F04161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BC08F6FC-0E02-C9CE-4F58-0331C9149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Why Is SVM Effective on High Dimensional Data?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C579091-0019-5C26-DB29-1AE591287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5400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000"/>
              <a:t>The </a:t>
            </a:r>
            <a:r>
              <a:rPr lang="en-US" altLang="en-US" sz="2000" b="1"/>
              <a:t>complexity</a:t>
            </a:r>
            <a:r>
              <a:rPr lang="en-US" altLang="en-US" sz="2000"/>
              <a:t> of trained classifier is characterized by the </a:t>
            </a:r>
            <a:r>
              <a:rPr lang="en-US" altLang="en-US" sz="2000" u="sng"/>
              <a:t># of support vectors</a:t>
            </a:r>
            <a:r>
              <a:rPr lang="en-US" altLang="en-US" sz="2000"/>
              <a:t> rather than the dimensionality of the data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000"/>
              <a:t>The </a:t>
            </a:r>
            <a:r>
              <a:rPr lang="en-US" altLang="en-US" sz="2000" b="1"/>
              <a:t>support vectors</a:t>
            </a:r>
            <a:r>
              <a:rPr lang="en-US" altLang="en-US" sz="2000"/>
              <a:t> are the </a:t>
            </a:r>
            <a:r>
              <a:rPr lang="en-US" altLang="en-US" sz="2000" u="sng"/>
              <a:t>essential or critical training examples</a:t>
            </a:r>
            <a:r>
              <a:rPr lang="en-US" altLang="en-US" sz="2000"/>
              <a:t> —they lie closest to the decision boundary (MMH)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000"/>
              <a:t>If all other training examples are removed and the training is repeated, the same separating hyperplane would be found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000"/>
              <a:t>The number of support vectors found can be used to compute an </a:t>
            </a:r>
            <a:r>
              <a:rPr lang="en-US" altLang="en-US" sz="2000" u="sng"/>
              <a:t>(upper) bound on the expected error rate</a:t>
            </a:r>
            <a:r>
              <a:rPr lang="en-US" altLang="en-US" sz="2000"/>
              <a:t> of the SVM classifier, which is independent of the data dimensionality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000"/>
              <a:t>Thus, an SVM with a small number of support vectors can have good generalization, even when the dimensionality of the data is high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6">
            <a:extLst>
              <a:ext uri="{FF2B5EF4-FFF2-40B4-BE49-F238E27FC236}">
                <a16:creationId xmlns:a16="http://schemas.microsoft.com/office/drawing/2014/main" id="{CD654A57-522E-06ED-B215-EB7E6DFA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Cat or dog?</a:t>
            </a:r>
          </a:p>
        </p:txBody>
      </p:sp>
      <p:sp>
        <p:nvSpPr>
          <p:cNvPr id="23554" name="Date Placeholder 1">
            <a:extLst>
              <a:ext uri="{FF2B5EF4-FFF2-40B4-BE49-F238E27FC236}">
                <a16:creationId xmlns:a16="http://schemas.microsoft.com/office/drawing/2014/main" id="{3CF3340D-0FB0-8D90-1C59-86EC5DB3BD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224E12B-16D1-DA4E-BA6E-2A523D09E844}" type="datetime4">
              <a:rPr lang="en-US" altLang="en-US" sz="1200" smtClean="0"/>
              <a:pPr eaLnBrk="1" hangingPunct="1"/>
              <a:t>February 11, 2024</a:t>
            </a:fld>
            <a:endParaRPr lang="en-US" altLang="en-US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E1B6E-9015-F049-048F-388FE298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7C277297-AC6C-D72E-0721-115DCBEE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E6B801-46D5-6F41-8F81-0F993A4EFAF5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3DBD4-99BE-7529-EAA6-0219AC5AC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09" t="8980" r="37297" b="8571"/>
          <a:stretch/>
        </p:blipFill>
        <p:spPr>
          <a:xfrm>
            <a:off x="304800" y="3429000"/>
            <a:ext cx="1784287" cy="218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52E914-A0CA-290A-1E64-152D60CF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667000"/>
            <a:ext cx="4343400" cy="2894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3559" name="Straight Arrow Connector 10">
            <a:extLst>
              <a:ext uri="{FF2B5EF4-FFF2-40B4-BE49-F238E27FC236}">
                <a16:creationId xmlns:a16="http://schemas.microsoft.com/office/drawing/2014/main" id="{B2CDA0A3-F8C7-4099-CED6-75DC7FF3E9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2400" y="5943600"/>
            <a:ext cx="7391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Straight Connector 12">
            <a:extLst>
              <a:ext uri="{FF2B5EF4-FFF2-40B4-BE49-F238E27FC236}">
                <a16:creationId xmlns:a16="http://schemas.microsoft.com/office/drawing/2014/main" id="{4CE2DE8A-452D-4817-D7A8-DE2A754BE64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2400" y="19050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Straight Connector 14">
            <a:extLst>
              <a:ext uri="{FF2B5EF4-FFF2-40B4-BE49-F238E27FC236}">
                <a16:creationId xmlns:a16="http://schemas.microsoft.com/office/drawing/2014/main" id="{2BB5BF19-9C7E-FD20-2D1F-37C0EDDC56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5800" y="1600200"/>
            <a:ext cx="5943600" cy="39624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B86116-81DE-6D44-1B0F-1B97807E7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5178" r="6511"/>
          <a:stretch/>
        </p:blipFill>
        <p:spPr>
          <a:xfrm>
            <a:off x="5903288" y="1295400"/>
            <a:ext cx="2478712" cy="1905000"/>
          </a:xfrm>
          <a:effectLst>
            <a:softEdge rad="11250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6E48C8-20E9-D801-0B08-D7D552FF7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05200"/>
            <a:ext cx="17526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51924E-5DB2-E02C-3164-C4360E6D5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371600"/>
            <a:ext cx="25146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2B67B7-B2DE-7834-4EAD-C08526366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743200"/>
            <a:ext cx="41910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6">
            <a:extLst>
              <a:ext uri="{FF2B5EF4-FFF2-40B4-BE49-F238E27FC236}">
                <a16:creationId xmlns:a16="http://schemas.microsoft.com/office/drawing/2014/main" id="{6AD5483B-9EEE-1188-74FB-7D173305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63EEBE3-4039-4243-AC74-4C1978E45C0F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70C3F18C-8887-7902-A67F-FF2CF5A73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SVM in short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D8A6356-3881-2620-671C-1D3DACD4D2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8534400" cy="495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b="1">
                <a:ea typeface="ＭＳ Ｐゴシック" panose="020B0600070205080204" pitchFamily="34" charset="-128"/>
              </a:rPr>
              <a:t>SVM</a:t>
            </a: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Deterministic algorithm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Nice generalization properties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Hard to learn – learned in batch mode using quadratic programming techniques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Using kernels can learn very complex functions</a:t>
            </a: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5">
            <a:extLst>
              <a:ext uri="{FF2B5EF4-FFF2-40B4-BE49-F238E27FC236}">
                <a16:creationId xmlns:a16="http://schemas.microsoft.com/office/drawing/2014/main" id="{78C2001C-052C-AC32-D090-6D191431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CDBF53B-642F-7046-8170-8227F2FBB617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DC264E9A-BC79-A2FC-6992-E6C8E781B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SVM Related Links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5F7100C-246C-7BC0-812D-AB433741A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SVM Website: </a:t>
            </a:r>
            <a:r>
              <a:rPr lang="en-US" altLang="en-US" sz="2400">
                <a:ea typeface="ＭＳ Ｐゴシック" panose="020B0600070205080204" pitchFamily="34" charset="-128"/>
                <a:hlinkClick r:id="rId3"/>
              </a:rPr>
              <a:t>http://www.kernel-machines.org/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Representative implementations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b="1">
                <a:ea typeface="ＭＳ Ｐゴシック" panose="020B0600070205080204" pitchFamily="34" charset="-128"/>
              </a:rPr>
              <a:t>LIBSVM</a:t>
            </a:r>
            <a:r>
              <a:rPr lang="en-US" altLang="en-US" sz="2400">
                <a:ea typeface="ＭＳ Ｐゴシック" panose="020B0600070205080204" pitchFamily="34" charset="-128"/>
              </a:rPr>
              <a:t>: an efficient implementation of SVM, multi-class classifications, nu-SVM, one-class SVM, including also various interfaces with java, python, etc.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b="1">
                <a:ea typeface="ＭＳ Ｐゴシック" panose="020B0600070205080204" pitchFamily="34" charset="-128"/>
              </a:rPr>
              <a:t>SVM-light</a:t>
            </a:r>
            <a:r>
              <a:rPr lang="en-US" altLang="en-US" sz="2400">
                <a:ea typeface="ＭＳ Ｐゴシック" panose="020B0600070205080204" pitchFamily="34" charset="-128"/>
              </a:rPr>
              <a:t>: simpler but performance is not better than LIBSVM, support only binary classification and only in C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b="1">
                <a:ea typeface="ＭＳ Ｐゴシック" panose="020B0600070205080204" pitchFamily="34" charset="-128"/>
              </a:rPr>
              <a:t>SVM-torch</a:t>
            </a:r>
            <a:r>
              <a:rPr lang="en-US" altLang="en-US" sz="2400">
                <a:ea typeface="ＭＳ Ｐゴシック" panose="020B0600070205080204" pitchFamily="34" charset="-128"/>
              </a:rPr>
              <a:t>: another recent implementation also written in C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5">
            <a:extLst>
              <a:ext uri="{FF2B5EF4-FFF2-40B4-BE49-F238E27FC236}">
                <a16:creationId xmlns:a16="http://schemas.microsoft.com/office/drawing/2014/main" id="{FB218950-A110-527A-0D53-F9C9DBD7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7AA3A0-C5B7-0646-B679-AE2E89638357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02A50501-8547-6F4F-C41E-4539C3FC1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172450" cy="406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-Nearest Neighbor Algorithm</a:t>
            </a:r>
            <a:endParaRPr lang="en-US" altLang="en-US" sz="3200">
              <a:ea typeface="ＭＳ Ｐゴシック" panose="020B0600070205080204" pitchFamily="34" charset="-128"/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0B8FB37-EBD5-6099-4F74-317421DBF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2667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All instances correspond to points in the n-D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 nearest neighbor are defined in terms of Euclidean distance, dist(</a:t>
            </a:r>
            <a:r>
              <a:rPr lang="en-US" altLang="en-US" sz="2400" b="1">
                <a:ea typeface="ＭＳ Ｐゴシック" panose="020B0600070205080204" pitchFamily="34" charset="-128"/>
              </a:rPr>
              <a:t>X</a:t>
            </a:r>
            <a:r>
              <a:rPr lang="en-US" altLang="en-US" sz="2400" b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ea typeface="ＭＳ Ｐゴシック" panose="020B0600070205080204" pitchFamily="34" charset="-128"/>
              </a:rPr>
              <a:t>, </a:t>
            </a:r>
            <a:r>
              <a:rPr lang="en-US" altLang="en-US" sz="2400" b="1">
                <a:ea typeface="ＭＳ Ｐゴシック" panose="020B0600070205080204" pitchFamily="34" charset="-128"/>
              </a:rPr>
              <a:t>X</a:t>
            </a:r>
            <a:r>
              <a:rPr lang="en-US" altLang="en-US" sz="2400" b="1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Target function could be discrete- or real- valued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For discrete-valued, </a:t>
            </a:r>
            <a:r>
              <a:rPr lang="en-US" altLang="en-US" sz="2400" i="1">
                <a:ea typeface="ＭＳ Ｐゴシック" panose="020B0600070205080204" pitchFamily="34" charset="-128"/>
              </a:rPr>
              <a:t>k</a:t>
            </a:r>
            <a:r>
              <a:rPr lang="en-US" altLang="en-US" sz="2400">
                <a:ea typeface="ＭＳ Ｐゴシック" panose="020B0600070205080204" pitchFamily="34" charset="-128"/>
              </a:rPr>
              <a:t>-NN returns the most common value among the </a:t>
            </a:r>
            <a:r>
              <a:rPr lang="en-US" altLang="en-US" sz="2400" i="1">
                <a:ea typeface="ＭＳ Ｐゴシック" panose="020B0600070205080204" pitchFamily="34" charset="-128"/>
              </a:rPr>
              <a:t>k</a:t>
            </a:r>
            <a:r>
              <a:rPr lang="en-US" altLang="en-US" sz="2400">
                <a:ea typeface="ＭＳ Ｐゴシック" panose="020B0600070205080204" pitchFamily="34" charset="-128"/>
              </a:rPr>
              <a:t> training examples nearest to</a:t>
            </a:r>
            <a:r>
              <a:rPr lang="en-US" altLang="en-US" sz="2000">
                <a:ea typeface="ＭＳ Ｐゴシック" panose="020B0600070205080204" pitchFamily="34" charset="-128"/>
              </a:rPr>
              <a:t> 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1800" i="1" baseline="-25000">
                <a:ea typeface="ＭＳ Ｐゴシック" panose="020B0600070205080204" pitchFamily="34" charset="-128"/>
              </a:rPr>
              <a:t>q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6C535882-86E7-EC4D-EC1D-4AC2FB89C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24400"/>
            <a:ext cx="3581400" cy="1905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 b="1">
              <a:solidFill>
                <a:srgbClr val="FF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9" name="Oval 6">
            <a:extLst>
              <a:ext uri="{FF2B5EF4-FFF2-40B4-BE49-F238E27FC236}">
                <a16:creationId xmlns:a16="http://schemas.microsoft.com/office/drawing/2014/main" id="{37C24F44-F632-C6D8-AA80-CF5BBDE2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029200"/>
            <a:ext cx="1371600" cy="1447800"/>
          </a:xfrm>
          <a:prstGeom prst="ellipse">
            <a:avLst/>
          </a:prstGeom>
          <a:solidFill>
            <a:srgbClr val="FF66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  . </a:t>
            </a:r>
          </a:p>
        </p:txBody>
      </p:sp>
      <p:sp>
        <p:nvSpPr>
          <p:cNvPr id="57350" name="Text Box 7">
            <a:extLst>
              <a:ext uri="{FF2B5EF4-FFF2-40B4-BE49-F238E27FC236}">
                <a16:creationId xmlns:a16="http://schemas.microsoft.com/office/drawing/2014/main" id="{27BB4049-9FAA-EBC8-4106-49889FA3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257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_</a:t>
            </a:r>
          </a:p>
        </p:txBody>
      </p:sp>
      <p:sp>
        <p:nvSpPr>
          <p:cNvPr id="57351" name="Text Box 8">
            <a:extLst>
              <a:ext uri="{FF2B5EF4-FFF2-40B4-BE49-F238E27FC236}">
                <a16:creationId xmlns:a16="http://schemas.microsoft.com/office/drawing/2014/main" id="{7136ED60-CE52-4EEF-BC9A-10DCB22A6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6400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1010"/>
                </a:solidFill>
                <a:latin typeface="Times New Roman" panose="02020603050405020304" pitchFamily="18" charset="0"/>
              </a:rPr>
              <a:t>+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7352" name="Text Box 9">
            <a:extLst>
              <a:ext uri="{FF2B5EF4-FFF2-40B4-BE49-F238E27FC236}">
                <a16:creationId xmlns:a16="http://schemas.microsoft.com/office/drawing/2014/main" id="{1F94B3B3-1216-053D-65F5-8511874D9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715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_</a:t>
            </a:r>
          </a:p>
        </p:txBody>
      </p:sp>
      <p:sp>
        <p:nvSpPr>
          <p:cNvPr id="57353" name="Text Box 10">
            <a:extLst>
              <a:ext uri="{FF2B5EF4-FFF2-40B4-BE49-F238E27FC236}">
                <a16:creationId xmlns:a16="http://schemas.microsoft.com/office/drawing/2014/main" id="{90A6DC3E-6968-4CB9-98B2-3B62122B2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91200"/>
            <a:ext cx="368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i="1">
                <a:solidFill>
                  <a:srgbClr val="00101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b="1" i="1" baseline="-25000">
                <a:solidFill>
                  <a:srgbClr val="001010"/>
                </a:solidFill>
                <a:latin typeface="Times New Roman" panose="02020603050405020304" pitchFamily="18" charset="0"/>
              </a:rPr>
              <a:t>q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57354" name="Text Box 11">
            <a:extLst>
              <a:ext uri="{FF2B5EF4-FFF2-40B4-BE49-F238E27FC236}">
                <a16:creationId xmlns:a16="http://schemas.microsoft.com/office/drawing/2014/main" id="{36547A98-4E64-5C8C-A65D-B495A7349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248400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1010"/>
                </a:solidFill>
                <a:latin typeface="Times New Roman" panose="02020603050405020304" pitchFamily="18" charset="0"/>
              </a:rPr>
              <a:t>+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7355" name="Text Box 12">
            <a:extLst>
              <a:ext uri="{FF2B5EF4-FFF2-40B4-BE49-F238E27FC236}">
                <a16:creationId xmlns:a16="http://schemas.microsoft.com/office/drawing/2014/main" id="{AD7A0C36-20C9-8F77-9CBD-C15B2DB03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105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1010"/>
                </a:solidFill>
                <a:latin typeface="Times New Roman" panose="02020603050405020304" pitchFamily="18" charset="0"/>
              </a:rPr>
              <a:t>_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7356" name="Text Box 13">
            <a:extLst>
              <a:ext uri="{FF2B5EF4-FFF2-40B4-BE49-F238E27FC236}">
                <a16:creationId xmlns:a16="http://schemas.microsoft.com/office/drawing/2014/main" id="{9FFA0CE1-2E3A-C087-B1E3-8292AE081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51435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1010"/>
                </a:solidFill>
                <a:latin typeface="Times New Roman" panose="02020603050405020304" pitchFamily="18" charset="0"/>
              </a:rPr>
              <a:t>_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7357" name="Text Box 14">
            <a:extLst>
              <a:ext uri="{FF2B5EF4-FFF2-40B4-BE49-F238E27FC236}">
                <a16:creationId xmlns:a16="http://schemas.microsoft.com/office/drawing/2014/main" id="{C81A2302-7083-9A16-28A4-3EB351F5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5372100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1010"/>
                </a:solidFill>
                <a:latin typeface="Times New Roman" panose="02020603050405020304" pitchFamily="18" charset="0"/>
              </a:rPr>
              <a:t>+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7358" name="Text Box 15">
            <a:extLst>
              <a:ext uri="{FF2B5EF4-FFF2-40B4-BE49-F238E27FC236}">
                <a16:creationId xmlns:a16="http://schemas.microsoft.com/office/drawing/2014/main" id="{6072472E-B808-66EE-F421-570B78649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6134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_</a:t>
            </a:r>
          </a:p>
        </p:txBody>
      </p:sp>
      <p:sp>
        <p:nvSpPr>
          <p:cNvPr id="57359" name="Text Box 16">
            <a:extLst>
              <a:ext uri="{FF2B5EF4-FFF2-40B4-BE49-F238E27FC236}">
                <a16:creationId xmlns:a16="http://schemas.microsoft.com/office/drawing/2014/main" id="{D332A33F-F278-52C0-7556-FD8ACA65F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76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1010"/>
                </a:solidFill>
                <a:latin typeface="Times New Roman" panose="02020603050405020304" pitchFamily="18" charset="0"/>
              </a:rPr>
              <a:t>_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7360" name="Text Box 17">
            <a:extLst>
              <a:ext uri="{FF2B5EF4-FFF2-40B4-BE49-F238E27FC236}">
                <a16:creationId xmlns:a16="http://schemas.microsoft.com/office/drawing/2014/main" id="{3CBC3C35-94EB-6C7D-D9E0-F412AB3E1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5753100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1010"/>
                </a:solidFill>
                <a:latin typeface="Times New Roman" panose="02020603050405020304" pitchFamily="18" charset="0"/>
              </a:rPr>
              <a:t>+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5">
            <a:extLst>
              <a:ext uri="{FF2B5EF4-FFF2-40B4-BE49-F238E27FC236}">
                <a16:creationId xmlns:a16="http://schemas.microsoft.com/office/drawing/2014/main" id="{A2118318-7DF1-759C-BA76-F2998AA4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CEE2C0E-51E4-C04B-B2C7-F8E230CA0865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9E0CF468-F33A-AD67-62F9-CC1453010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Discussion on the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-NN Algorithm</a:t>
            </a:r>
            <a:endParaRPr lang="en-US" altLang="en-US" sz="3200">
              <a:ea typeface="ＭＳ Ｐゴシック" panose="020B0600070205080204" pitchFamily="34" charset="-128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F4C3B94-C41C-26CC-FA8F-647271A19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i="1">
                <a:ea typeface="ＭＳ Ｐゴシック" panose="020B0600070205080204" pitchFamily="34" charset="-128"/>
              </a:rPr>
              <a:t>k</a:t>
            </a:r>
            <a:r>
              <a:rPr lang="en-US" altLang="en-US" sz="2400">
                <a:ea typeface="ＭＳ Ｐゴシック" panose="020B0600070205080204" pitchFamily="34" charset="-128"/>
              </a:rPr>
              <a:t>-NN for </a:t>
            </a:r>
            <a:r>
              <a:rPr lang="en-US" altLang="en-US" sz="2400" u="sng">
                <a:ea typeface="ＭＳ Ｐゴシック" panose="020B0600070205080204" pitchFamily="34" charset="-128"/>
              </a:rPr>
              <a:t>real-valued prediction</a:t>
            </a:r>
            <a:r>
              <a:rPr lang="en-US" altLang="en-US" sz="2400">
                <a:ea typeface="ＭＳ Ｐゴシック" panose="020B0600070205080204" pitchFamily="34" charset="-128"/>
              </a:rPr>
              <a:t> for a given unknown tuple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Returns the mean values of the</a:t>
            </a:r>
            <a:r>
              <a:rPr lang="en-US" altLang="en-US" sz="2400" i="1">
                <a:ea typeface="ＭＳ Ｐゴシック" panose="020B0600070205080204" pitchFamily="34" charset="-128"/>
              </a:rPr>
              <a:t> k</a:t>
            </a:r>
            <a:r>
              <a:rPr lang="en-US" altLang="en-US" sz="2400">
                <a:ea typeface="ＭＳ Ｐゴシック" panose="020B0600070205080204" pitchFamily="34" charset="-128"/>
              </a:rPr>
              <a:t> 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>
                <a:ea typeface="ＭＳ Ｐゴシック" panose="020B0600070205080204" pitchFamily="34" charset="-128"/>
              </a:rPr>
              <a:t>Distance-weighted</a:t>
            </a:r>
            <a:r>
              <a:rPr lang="en-US" altLang="en-US" sz="2400">
                <a:ea typeface="ＭＳ Ｐゴシック" panose="020B0600070205080204" pitchFamily="34" charset="-128"/>
              </a:rPr>
              <a:t> nearest neighbor algorithm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Weight the contribution of each of the </a:t>
            </a:r>
            <a:r>
              <a:rPr lang="en-US" altLang="en-US" sz="2400" i="1">
                <a:ea typeface="ＭＳ Ｐゴシック" panose="020B0600070205080204" pitchFamily="34" charset="-128"/>
              </a:rPr>
              <a:t>k</a:t>
            </a:r>
            <a:r>
              <a:rPr lang="en-US" altLang="en-US" sz="2400">
                <a:ea typeface="ＭＳ Ｐゴシック" panose="020B0600070205080204" pitchFamily="34" charset="-128"/>
              </a:rPr>
              <a:t> neighbors according to their distance to the query 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 i="1" baseline="-25000">
                <a:ea typeface="ＭＳ Ｐゴシック" panose="020B0600070205080204" pitchFamily="34" charset="-128"/>
              </a:rPr>
              <a:t>q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Give greater weight to closer neighbors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>
                <a:ea typeface="ＭＳ Ｐゴシック" panose="020B0600070205080204" pitchFamily="34" charset="-128"/>
              </a:rPr>
              <a:t>Robust</a:t>
            </a:r>
            <a:r>
              <a:rPr lang="en-US" altLang="en-US" sz="2400">
                <a:ea typeface="ＭＳ Ｐゴシック" panose="020B0600070205080204" pitchFamily="34" charset="-128"/>
              </a:rPr>
              <a:t> to noisy data by averaging </a:t>
            </a:r>
            <a:r>
              <a:rPr lang="en-US" altLang="en-US" sz="2400" i="1">
                <a:ea typeface="ＭＳ Ｐゴシック" panose="020B0600070205080204" pitchFamily="34" charset="-128"/>
              </a:rPr>
              <a:t>k</a:t>
            </a:r>
            <a:r>
              <a:rPr lang="en-US" altLang="en-US" sz="2400">
                <a:ea typeface="ＭＳ Ｐゴシック" panose="020B0600070205080204" pitchFamily="34" charset="-128"/>
              </a:rPr>
              <a:t>-nearest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>
                <a:ea typeface="ＭＳ Ｐゴシック" panose="020B0600070205080204" pitchFamily="34" charset="-128"/>
              </a:rPr>
              <a:t>Curse of dimensionality</a:t>
            </a:r>
            <a:r>
              <a:rPr lang="en-US" altLang="en-US" sz="2400">
                <a:ea typeface="ＭＳ Ｐゴシック" panose="020B0600070205080204" pitchFamily="34" charset="-128"/>
              </a:rPr>
              <a:t>: distance between neighbors could be dominated by irrelevant attributes 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To overcome it, axes stretch or elimination of the least relevant attributes</a:t>
            </a:r>
          </a:p>
        </p:txBody>
      </p:sp>
      <p:graphicFrame>
        <p:nvGraphicFramePr>
          <p:cNvPr id="59396" name="Object 4">
            <a:extLst>
              <a:ext uri="{FF2B5EF4-FFF2-40B4-BE49-F238E27FC236}">
                <a16:creationId xmlns:a16="http://schemas.microsoft.com/office/drawing/2014/main" id="{CEAED9BF-3124-0F06-3DAC-BB33537F1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3492500"/>
          <a:ext cx="1409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473900" imgH="16090900" progId="Equation.3">
                  <p:embed/>
                </p:oleObj>
              </mc:Choice>
              <mc:Fallback>
                <p:oleObj name="Equation" r:id="rId3" imgW="32473900" imgH="16090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492500"/>
                        <a:ext cx="1409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2A4E79C9-E928-E7B8-F36E-67489F290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Multiclass Classification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51D80A2-1354-9B33-B7CE-C070E9235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257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Classification involving more than two classes (i.e., &gt; 2 Classes) </a:t>
            </a:r>
          </a:p>
          <a:p>
            <a:pPr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Method 1. </a:t>
            </a:r>
            <a:r>
              <a:rPr lang="en-US" altLang="en-US" sz="2000" b="1">
                <a:ea typeface="ＭＳ Ｐゴシック" panose="020B0600070205080204" pitchFamily="34" charset="-128"/>
              </a:rPr>
              <a:t>One-vs.-all</a:t>
            </a:r>
            <a:r>
              <a:rPr lang="en-US" altLang="en-US" sz="2000">
                <a:ea typeface="ＭＳ Ｐゴシック" panose="020B0600070205080204" pitchFamily="34" charset="-128"/>
              </a:rPr>
              <a:t> (OVA): Learn a classifier one at a time 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Given m classes, train m classifiers: one for each class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Classifier j: treat tuples in class j as </a:t>
            </a:r>
            <a:r>
              <a:rPr lang="en-US" altLang="en-US" sz="2000" i="1">
                <a:ea typeface="ＭＳ Ｐゴシック" panose="020B0600070205080204" pitchFamily="34" charset="-128"/>
              </a:rPr>
              <a:t>positive</a:t>
            </a:r>
            <a:r>
              <a:rPr lang="en-US" altLang="en-US" sz="2000">
                <a:ea typeface="ＭＳ Ｐゴシック" panose="020B0600070205080204" pitchFamily="34" charset="-128"/>
              </a:rPr>
              <a:t> &amp; all others as </a:t>
            </a:r>
            <a:r>
              <a:rPr lang="en-US" altLang="en-US" sz="2000" i="1">
                <a:ea typeface="ＭＳ Ｐゴシック" panose="020B0600070205080204" pitchFamily="34" charset="-128"/>
              </a:rPr>
              <a:t>negative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To classify a tuple </a:t>
            </a:r>
            <a:r>
              <a:rPr lang="en-US" altLang="en-US" sz="2000" b="1">
                <a:ea typeface="ＭＳ Ｐゴシック" panose="020B0600070205080204" pitchFamily="34" charset="-128"/>
              </a:rPr>
              <a:t>X</a:t>
            </a:r>
            <a:r>
              <a:rPr lang="en-US" altLang="en-US" sz="2000">
                <a:ea typeface="ＭＳ Ｐゴシック" panose="020B0600070205080204" pitchFamily="34" charset="-128"/>
              </a:rPr>
              <a:t>, the set of classifiers vote as an ensemble </a:t>
            </a:r>
          </a:p>
          <a:p>
            <a:pPr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Method 2. </a:t>
            </a:r>
            <a:r>
              <a:rPr lang="en-US" altLang="en-US" sz="2000" b="1">
                <a:ea typeface="ＭＳ Ｐゴシック" panose="020B0600070205080204" pitchFamily="34" charset="-128"/>
              </a:rPr>
              <a:t>All-vs.-all</a:t>
            </a:r>
            <a:r>
              <a:rPr lang="en-US" altLang="en-US" sz="2000">
                <a:ea typeface="ＭＳ Ｐゴシック" panose="020B0600070205080204" pitchFamily="34" charset="-128"/>
              </a:rPr>
              <a:t> (AVA): Learn a classifier for each pair of classes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Given m classes, construct m(m-1)/2 binary classifiers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A classifier is trained using tuples of the two classes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To classify a tuple </a:t>
            </a:r>
            <a:r>
              <a:rPr lang="en-US" altLang="en-US" sz="2000" b="1">
                <a:ea typeface="ＭＳ Ｐゴシック" panose="020B0600070205080204" pitchFamily="34" charset="-128"/>
              </a:rPr>
              <a:t>X</a:t>
            </a:r>
            <a:r>
              <a:rPr lang="en-US" altLang="en-US" sz="2000">
                <a:ea typeface="ＭＳ Ｐゴシック" panose="020B0600070205080204" pitchFamily="34" charset="-128"/>
              </a:rPr>
              <a:t>, each classifier votes.  X is assigned to the class with maximal vote</a:t>
            </a:r>
          </a:p>
          <a:p>
            <a:pPr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Comparison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All-vs.-all tends to be superior to one-vs.-all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Problem: Binary classifier is sensitive to errors, and errors affect vote count</a:t>
            </a:r>
          </a:p>
        </p:txBody>
      </p:sp>
      <p:sp>
        <p:nvSpPr>
          <p:cNvPr id="61443" name="Slide Number Placeholder 6">
            <a:extLst>
              <a:ext uri="{FF2B5EF4-FFF2-40B4-BE49-F238E27FC236}">
                <a16:creationId xmlns:a16="http://schemas.microsoft.com/office/drawing/2014/main" id="{2D3178A5-7291-FAC1-9115-31D5FD258A7D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53B181A4-BD36-B549-BEC5-A5BD91A68778}" type="slidenum">
              <a:rPr lang="en-US" altLang="en-US" sz="1200" b="1"/>
              <a:pPr algn="r" eaLnBrk="1" hangingPunct="1"/>
              <a:t>24</a:t>
            </a:fld>
            <a:endParaRPr lang="en-US" altLang="en-US" sz="1200" b="1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BCFB8C7F-AC96-D609-87F2-C0A1E7EB1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Semi-Supervised Classification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3B561AC9-CF48-AF99-3897-4FBC49386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5105400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Semi-supervised: Uses labeled and unlabeled data to build a classifier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Self-training: 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Build a classifier using the labeled data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Use it to label the unlabeled data, and those with the most confident label prediction are added to the set of labeled data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Repeat the above process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Adv: easy to understand; disadv: may reinforce errors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Co-training: Use two or more classifiers to teach each other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Each learner uses a mutually independent set of features of each tuple to train a good classifier, say f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1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Then f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000">
                <a:ea typeface="ＭＳ Ｐゴシック" panose="020B0600070205080204" pitchFamily="34" charset="-128"/>
              </a:rPr>
              <a:t> and f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000">
                <a:ea typeface="ＭＳ Ｐゴシック" panose="020B0600070205080204" pitchFamily="34" charset="-128"/>
              </a:rPr>
              <a:t> are used to predict the class label for unlabeled data X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Teach each other: The tuple having the most confident prediction from f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000">
                <a:ea typeface="ＭＳ Ｐゴシック" panose="020B0600070205080204" pitchFamily="34" charset="-128"/>
              </a:rPr>
              <a:t> is added to the set of labeled data for f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000">
                <a:ea typeface="ＭＳ Ｐゴシック" panose="020B0600070205080204" pitchFamily="34" charset="-128"/>
              </a:rPr>
              <a:t>, &amp; vice versa 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Other methods, e.g., joint probability distribution of features and labels</a:t>
            </a:r>
          </a:p>
        </p:txBody>
      </p:sp>
      <p:sp>
        <p:nvSpPr>
          <p:cNvPr id="63491" name="Slide Number Placeholder 6">
            <a:extLst>
              <a:ext uri="{FF2B5EF4-FFF2-40B4-BE49-F238E27FC236}">
                <a16:creationId xmlns:a16="http://schemas.microsoft.com/office/drawing/2014/main" id="{7587B16B-CE97-F695-1B58-51042FF7F8D9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9F357CEB-6FAA-C34D-A5DF-5E20ACE5E2F1}" type="slidenum">
              <a:rPr lang="en-US" altLang="en-US" sz="1200" b="1"/>
              <a:pPr algn="r" eaLnBrk="1" hangingPunct="1"/>
              <a:t>25</a:t>
            </a:fld>
            <a:endParaRPr lang="en-US" altLang="en-US" sz="1200" b="1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DBF18A80-DE85-3945-119F-EF4DB742F17C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7F2BC226-189D-0D4C-8AC3-2669C2CB719C}" type="slidenum">
              <a:rPr lang="en-US" altLang="en-US" sz="1200"/>
              <a:pPr algn="r" eaLnBrk="1" hangingPunct="1"/>
              <a:t>3</a:t>
            </a:fld>
            <a:endParaRPr lang="en-US" altLang="en-US" sz="12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8D96183F-7DAC-E127-CCB2-A52586D78B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Classification: A Mathematical Mapping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8951467-C2F7-AF31-2A6D-E8915119C7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hlink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Classification: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predicts categorical class labels</a:t>
            </a:r>
          </a:p>
          <a:p>
            <a:pPr lvl="1" eaLnBrk="1" hangingPunct="1"/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E.g., Personal homepage classification</a:t>
            </a:r>
          </a:p>
          <a:p>
            <a:pPr lvl="2" eaLnBrk="1" hangingPunct="1"/>
            <a:r>
              <a:rPr lang="en-US" altLang="en-US">
                <a:latin typeface="Calibri" panose="020F0502020204030204" pitchFamily="34" charset="0"/>
                <a:ea typeface="HYGungSo-Bold" pitchFamily="18" charset="-127"/>
              </a:rPr>
              <a:t>x</a:t>
            </a:r>
            <a:r>
              <a:rPr lang="en-US" altLang="en-US" baseline="-25000">
                <a:latin typeface="Calibri" panose="020F0502020204030204" pitchFamily="34" charset="0"/>
                <a:ea typeface="HYGungSo-Bold" pitchFamily="18" charset="-127"/>
              </a:rPr>
              <a:t>i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 = (x</a:t>
            </a:r>
            <a:r>
              <a:rPr lang="en-US" altLang="en-US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, x</a:t>
            </a:r>
            <a:r>
              <a:rPr lang="en-US" altLang="en-US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, x</a:t>
            </a:r>
            <a:r>
              <a:rPr lang="en-US" altLang="en-US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3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, …), y</a:t>
            </a:r>
            <a:r>
              <a:rPr lang="en-US" altLang="en-US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 = +1 or –1</a:t>
            </a:r>
          </a:p>
          <a:p>
            <a:pPr lvl="2"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en-US" altLang="en-US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 : # of word 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Calibri" panose="020F0502020204030204" pitchFamily="34" charset="0"/>
                <a:ea typeface="ＭＳ Ｐゴシック" panose="020B0600070205080204" pitchFamily="34" charset="-128"/>
              </a:rPr>
              <a:t>homepage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endParaRPr lang="en-US" altLang="ja-JP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en-US" altLang="en-US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 : # of word 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Calibri" panose="020F0502020204030204" pitchFamily="34" charset="0"/>
                <a:ea typeface="ＭＳ Ｐゴシック" panose="020B0600070205080204" pitchFamily="34" charset="-128"/>
              </a:rPr>
              <a:t>welcome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endParaRPr lang="en-US" altLang="ja-JP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Mathematically, </a:t>
            </a:r>
            <a:r>
              <a:rPr lang="en-US" altLang="en-US" sz="2400">
                <a:latin typeface="Calibri" panose="020F0502020204030204" pitchFamily="34" charset="0"/>
                <a:ea typeface="HYGungSo-Bold" pitchFamily="18" charset="-127"/>
              </a:rPr>
              <a:t>x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  <a:sym typeface="Symbol" pitchFamily="2" charset="2"/>
              </a:rPr>
              <a:t>  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X = 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  <a:sym typeface="Symbol" pitchFamily="2" charset="2"/>
              </a:rPr>
              <a:t></a:t>
            </a:r>
            <a:r>
              <a:rPr lang="en-US" altLang="en-US" sz="2400" baseline="30000">
                <a:latin typeface="Calibri" panose="020F0502020204030204" pitchFamily="34" charset="0"/>
                <a:ea typeface="ＭＳ Ｐゴシック" panose="020B0600070205080204" pitchFamily="34" charset="-128"/>
                <a:sym typeface="Symbol" pitchFamily="2" charset="2"/>
              </a:rPr>
              <a:t>n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  <a:sym typeface="Symbol" pitchFamily="2" charset="2"/>
              </a:rPr>
              <a:t>, y  Y = {+1, 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–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  <a:sym typeface="Symbol" pitchFamily="2" charset="2"/>
              </a:rPr>
              <a:t>1}, </a:t>
            </a:r>
          </a:p>
          <a:p>
            <a:pPr lvl="1" eaLnBrk="1" hangingPunct="1"/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  <a:sym typeface="Symbol" pitchFamily="2" charset="2"/>
              </a:rPr>
              <a:t>We want to derive a function f: 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X 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Y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  <a:p>
            <a:pPr eaLnBrk="1" hangingPunct="1"/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Linear Classification</a:t>
            </a:r>
          </a:p>
          <a:p>
            <a:pPr lvl="1" eaLnBrk="1" hangingPunct="1"/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Binary Classification problem</a:t>
            </a:r>
          </a:p>
          <a:p>
            <a:pPr lvl="1" eaLnBrk="1" hangingPunct="1"/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Data above the red line belongs to class </a:t>
            </a:r>
            <a:r>
              <a:rPr lang="ja-JP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ja-JP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’</a:t>
            </a:r>
            <a:endParaRPr lang="en-US" altLang="ja-JP" sz="24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Data below red line belongs to class </a:t>
            </a:r>
            <a:r>
              <a:rPr lang="ja-JP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o</a:t>
            </a:r>
            <a:r>
              <a:rPr lang="ja-JP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’</a:t>
            </a:r>
            <a:endParaRPr lang="en-US" altLang="ja-JP" sz="24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Examples: SVM, Perceptron, Probabilistic Classifiers</a:t>
            </a:r>
          </a:p>
        </p:txBody>
      </p:sp>
      <p:grpSp>
        <p:nvGrpSpPr>
          <p:cNvPr id="24580" name="Group 5">
            <a:extLst>
              <a:ext uri="{FF2B5EF4-FFF2-40B4-BE49-F238E27FC236}">
                <a16:creationId xmlns:a16="http://schemas.microsoft.com/office/drawing/2014/main" id="{9D406409-13C9-F7F0-BFED-7A097D56535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667000"/>
            <a:ext cx="2971800" cy="2743200"/>
            <a:chOff x="432" y="1584"/>
            <a:chExt cx="2448" cy="2208"/>
          </a:xfrm>
        </p:grpSpPr>
        <p:sp>
          <p:nvSpPr>
            <p:cNvPr id="24581" name="Rectangle 4">
              <a:extLst>
                <a:ext uri="{FF2B5EF4-FFF2-40B4-BE49-F238E27FC236}">
                  <a16:creationId xmlns:a16="http://schemas.microsoft.com/office/drawing/2014/main" id="{5DF072C8-CFC2-0BA9-0DCA-3F5686C3A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584"/>
              <a:ext cx="2448" cy="2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4582" name="Line 5">
              <a:extLst>
                <a:ext uri="{FF2B5EF4-FFF2-40B4-BE49-F238E27FC236}">
                  <a16:creationId xmlns:a16="http://schemas.microsoft.com/office/drawing/2014/main" id="{F14C5FBC-2746-56D6-EB9A-280AF259C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2016"/>
              <a:ext cx="2448" cy="15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3" name="Text Box 6">
              <a:extLst>
                <a:ext uri="{FF2B5EF4-FFF2-40B4-BE49-F238E27FC236}">
                  <a16:creationId xmlns:a16="http://schemas.microsoft.com/office/drawing/2014/main" id="{5355252C-2040-0C2B-73D1-6024B97DD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" y="2517"/>
              <a:ext cx="2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24584" name="Text Box 7">
              <a:extLst>
                <a:ext uri="{FF2B5EF4-FFF2-40B4-BE49-F238E27FC236}">
                  <a16:creationId xmlns:a16="http://schemas.microsoft.com/office/drawing/2014/main" id="{829C6CF0-3D83-8776-4180-61E3B4520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969"/>
              <a:ext cx="2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24585" name="Text Box 8">
              <a:extLst>
                <a:ext uri="{FF2B5EF4-FFF2-40B4-BE49-F238E27FC236}">
                  <a16:creationId xmlns:a16="http://schemas.microsoft.com/office/drawing/2014/main" id="{C8789F83-AA63-7EEC-5AAC-2D00528CF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64"/>
              <a:ext cx="2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24586" name="Text Box 9">
              <a:extLst>
                <a:ext uri="{FF2B5EF4-FFF2-40B4-BE49-F238E27FC236}">
                  <a16:creationId xmlns:a16="http://schemas.microsoft.com/office/drawing/2014/main" id="{98AE34E0-9708-5D5D-149C-0177BC4E3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" y="2496"/>
              <a:ext cx="2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24587" name="Text Box 10">
              <a:extLst>
                <a:ext uri="{FF2B5EF4-FFF2-40B4-BE49-F238E27FC236}">
                  <a16:creationId xmlns:a16="http://schemas.microsoft.com/office/drawing/2014/main" id="{3BA13DEA-2365-8271-E5F7-A34B2A8C1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112"/>
              <a:ext cx="2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24588" name="Text Box 11">
              <a:extLst>
                <a:ext uri="{FF2B5EF4-FFF2-40B4-BE49-F238E27FC236}">
                  <a16:creationId xmlns:a16="http://schemas.microsoft.com/office/drawing/2014/main" id="{B21DD6F4-F4B7-412E-35C2-7BF9FF6B6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112"/>
              <a:ext cx="2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24589" name="Text Box 12">
              <a:extLst>
                <a:ext uri="{FF2B5EF4-FFF2-40B4-BE49-F238E27FC236}">
                  <a16:creationId xmlns:a16="http://schemas.microsoft.com/office/drawing/2014/main" id="{19BB0104-CA32-5613-E12A-BA7BD96AC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93"/>
              <a:ext cx="2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24590" name="Text Box 13">
              <a:extLst>
                <a:ext uri="{FF2B5EF4-FFF2-40B4-BE49-F238E27FC236}">
                  <a16:creationId xmlns:a16="http://schemas.microsoft.com/office/drawing/2014/main" id="{0C7B00B3-9184-2E74-B87D-E6442794F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9" y="1826"/>
              <a:ext cx="2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24591" name="Text Box 14">
              <a:extLst>
                <a:ext uri="{FF2B5EF4-FFF2-40B4-BE49-F238E27FC236}">
                  <a16:creationId xmlns:a16="http://schemas.microsoft.com/office/drawing/2014/main" id="{C6CAD531-F261-F65C-B609-A4DE46E13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352"/>
              <a:ext cx="2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24592" name="Text Box 15">
              <a:extLst>
                <a:ext uri="{FF2B5EF4-FFF2-40B4-BE49-F238E27FC236}">
                  <a16:creationId xmlns:a16="http://schemas.microsoft.com/office/drawing/2014/main" id="{5DFDF055-025B-9933-B288-F923C973C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930"/>
              <a:ext cx="2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24593" name="Text Box 16">
              <a:extLst>
                <a:ext uri="{FF2B5EF4-FFF2-40B4-BE49-F238E27FC236}">
                  <a16:creationId xmlns:a16="http://schemas.microsoft.com/office/drawing/2014/main" id="{60589105-B46D-63BA-997A-792552997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" y="3024"/>
              <a:ext cx="2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594" name="Text Box 17">
              <a:extLst>
                <a:ext uri="{FF2B5EF4-FFF2-40B4-BE49-F238E27FC236}">
                  <a16:creationId xmlns:a16="http://schemas.microsoft.com/office/drawing/2014/main" id="{41E00CF0-8FB4-8B7D-FD14-E2E7EA848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1" y="3120"/>
              <a:ext cx="2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595" name="Text Box 18">
              <a:extLst>
                <a:ext uri="{FF2B5EF4-FFF2-40B4-BE49-F238E27FC236}">
                  <a16:creationId xmlns:a16="http://schemas.microsoft.com/office/drawing/2014/main" id="{3631FD36-046B-423A-F806-EDC61D501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" y="2930"/>
              <a:ext cx="28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596" name="Text Box 19">
              <a:extLst>
                <a:ext uri="{FF2B5EF4-FFF2-40B4-BE49-F238E27FC236}">
                  <a16:creationId xmlns:a16="http://schemas.microsoft.com/office/drawing/2014/main" id="{71C1B5E3-1DB5-771B-6093-8E2FA3CF2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216"/>
              <a:ext cx="2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597" name="Text Box 20">
              <a:extLst>
                <a:ext uri="{FF2B5EF4-FFF2-40B4-BE49-F238E27FC236}">
                  <a16:creationId xmlns:a16="http://schemas.microsoft.com/office/drawing/2014/main" id="{894C93B8-4978-4D9B-3EF8-AFDF32984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" y="3360"/>
              <a:ext cx="28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598" name="Text Box 21">
              <a:extLst>
                <a:ext uri="{FF2B5EF4-FFF2-40B4-BE49-F238E27FC236}">
                  <a16:creationId xmlns:a16="http://schemas.microsoft.com/office/drawing/2014/main" id="{778EC8AD-71AE-A290-0091-E5289193D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6" y="3216"/>
              <a:ext cx="2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599" name="Text Box 22">
              <a:extLst>
                <a:ext uri="{FF2B5EF4-FFF2-40B4-BE49-F238E27FC236}">
                  <a16:creationId xmlns:a16="http://schemas.microsoft.com/office/drawing/2014/main" id="{59172065-966C-52DB-FB4A-B4CEB9825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" y="2496"/>
              <a:ext cx="28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600" name="Text Box 23">
              <a:extLst>
                <a:ext uri="{FF2B5EF4-FFF2-40B4-BE49-F238E27FC236}">
                  <a16:creationId xmlns:a16="http://schemas.microsoft.com/office/drawing/2014/main" id="{9272DFD1-413F-8DCE-34A0-24554F7A3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4" y="2880"/>
              <a:ext cx="28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601" name="Text Box 24">
              <a:extLst>
                <a:ext uri="{FF2B5EF4-FFF2-40B4-BE49-F238E27FC236}">
                  <a16:creationId xmlns:a16="http://schemas.microsoft.com/office/drawing/2014/main" id="{0451A3EE-4D2A-78DE-4053-90AABC364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360"/>
              <a:ext cx="2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602" name="Text Box 25">
              <a:extLst>
                <a:ext uri="{FF2B5EF4-FFF2-40B4-BE49-F238E27FC236}">
                  <a16:creationId xmlns:a16="http://schemas.microsoft.com/office/drawing/2014/main" id="{19A81CA4-9009-2236-3DED-AEA655CC8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360"/>
              <a:ext cx="2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603" name="Text Box 26">
              <a:extLst>
                <a:ext uri="{FF2B5EF4-FFF2-40B4-BE49-F238E27FC236}">
                  <a16:creationId xmlns:a16="http://schemas.microsoft.com/office/drawing/2014/main" id="{AF58DCBD-43D9-F344-14F1-77EDC7EEA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" y="2976"/>
              <a:ext cx="2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604" name="Text Box 27">
              <a:extLst>
                <a:ext uri="{FF2B5EF4-FFF2-40B4-BE49-F238E27FC236}">
                  <a16:creationId xmlns:a16="http://schemas.microsoft.com/office/drawing/2014/main" id="{21EB0378-E08E-0C0B-B3EA-ABDF24C1D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" y="2737"/>
              <a:ext cx="2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605" name="Text Box 28">
              <a:extLst>
                <a:ext uri="{FF2B5EF4-FFF2-40B4-BE49-F238E27FC236}">
                  <a16:creationId xmlns:a16="http://schemas.microsoft.com/office/drawing/2014/main" id="{8EA8E2B6-C1EE-BC72-A270-477A93485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" y="3407"/>
              <a:ext cx="2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606" name="Line 29">
              <a:extLst>
                <a:ext uri="{FF2B5EF4-FFF2-40B4-BE49-F238E27FC236}">
                  <a16:creationId xmlns:a16="http://schemas.microsoft.com/office/drawing/2014/main" id="{1EC76E34-1EBD-6045-078F-703760477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24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7" name="Line 30">
              <a:extLst>
                <a:ext uri="{FF2B5EF4-FFF2-40B4-BE49-F238E27FC236}">
                  <a16:creationId xmlns:a16="http://schemas.microsoft.com/office/drawing/2014/main" id="{748CEC9D-8DD6-8BCD-ADC0-BE83D0A0C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8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DE161916-1013-726C-E6A2-98E892ABDE12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7D044842-BDBB-3F44-9A37-0C106C243E21}" type="slidenum">
              <a:rPr lang="en-US" altLang="en-US" sz="1200"/>
              <a:pPr algn="r" eaLnBrk="1" hangingPunct="1"/>
              <a:t>4</a:t>
            </a:fld>
            <a:endParaRPr lang="en-US" altLang="en-US" sz="12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BB350CA-A52E-61E4-E871-7F59109268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What Is Prediction?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1BE4369-BB3F-02ED-7402-29E42D373C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(Numerical) prediction is similar to classification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construct a model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use model to predict continuous or ordered  value for a given input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Prediction is different from classification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Classification refers to predict categorical class label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Prediction models continuous-valued functions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Major method for prediction: regression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model the relationship between one or more </a:t>
            </a:r>
            <a:r>
              <a:rPr lang="en-US" altLang="en-US" sz="2000" i="1">
                <a:ea typeface="ＭＳ Ｐゴシック" panose="020B0600070205080204" pitchFamily="34" charset="-128"/>
              </a:rPr>
              <a:t>independent</a:t>
            </a:r>
            <a:r>
              <a:rPr lang="en-US" altLang="en-US" sz="2000">
                <a:ea typeface="ＭＳ Ｐゴシック" panose="020B0600070205080204" pitchFamily="34" charset="-128"/>
              </a:rPr>
              <a:t> or </a:t>
            </a:r>
            <a:r>
              <a:rPr lang="en-US" altLang="en-US" sz="2000" b="1">
                <a:ea typeface="ＭＳ Ｐゴシック" panose="020B0600070205080204" pitchFamily="34" charset="-128"/>
              </a:rPr>
              <a:t>predictor</a:t>
            </a:r>
            <a:r>
              <a:rPr lang="en-US" altLang="en-US" sz="2000">
                <a:ea typeface="ＭＳ Ｐゴシック" panose="020B0600070205080204" pitchFamily="34" charset="-128"/>
              </a:rPr>
              <a:t> variables and a </a:t>
            </a:r>
            <a:r>
              <a:rPr lang="en-US" altLang="en-US" sz="2000" i="1">
                <a:ea typeface="ＭＳ Ｐゴシック" panose="020B0600070205080204" pitchFamily="34" charset="-128"/>
              </a:rPr>
              <a:t>dependent</a:t>
            </a:r>
            <a:r>
              <a:rPr lang="en-US" altLang="en-US" sz="2000">
                <a:ea typeface="ＭＳ Ｐゴシック" panose="020B0600070205080204" pitchFamily="34" charset="-128"/>
              </a:rPr>
              <a:t> or </a:t>
            </a:r>
            <a:r>
              <a:rPr lang="en-US" altLang="en-US" sz="2000" b="1">
                <a:ea typeface="ＭＳ Ｐゴシック" panose="020B0600070205080204" pitchFamily="34" charset="-128"/>
              </a:rPr>
              <a:t>response</a:t>
            </a:r>
            <a:r>
              <a:rPr lang="en-US" altLang="en-US" sz="2000">
                <a:ea typeface="ＭＳ Ｐゴシック" panose="020B0600070205080204" pitchFamily="34" charset="-128"/>
              </a:rPr>
              <a:t> variable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Regression analysis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Linear and multiple regression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Non-linear regression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Other regression methods: generalized linear model, Poisson regression, log-linear models, regression trees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>
            <a:extLst>
              <a:ext uri="{FF2B5EF4-FFF2-40B4-BE49-F238E27FC236}">
                <a16:creationId xmlns:a16="http://schemas.microsoft.com/office/drawing/2014/main" id="{FD179457-B6A8-2EEF-82CD-EFACE4D7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EBAC65-3D05-2647-A0A7-2748B7E25EC3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826364E8-8A7D-D284-F75F-B64F1048F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SVM—Support Vector Machines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48F6785-D6A4-A0FB-F32C-D570B1A5D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 relatively new classification method for both </a:t>
            </a:r>
            <a:r>
              <a:rPr lang="en-US" altLang="en-US" sz="2400" u="sng">
                <a:ea typeface="ＭＳ Ｐゴシック" panose="020B0600070205080204" pitchFamily="34" charset="-128"/>
              </a:rPr>
              <a:t>linear and nonlinear</a:t>
            </a:r>
            <a:r>
              <a:rPr lang="en-US" altLang="en-US" sz="2400">
                <a:ea typeface="ＭＳ Ｐゴシック" panose="020B0600070205080204" pitchFamily="34" charset="-128"/>
              </a:rPr>
              <a:t>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It uses a </a:t>
            </a:r>
            <a:r>
              <a:rPr lang="en-US" altLang="en-US" sz="2400" u="sng">
                <a:ea typeface="ＭＳ Ｐゴシック" panose="020B0600070205080204" pitchFamily="34" charset="-128"/>
              </a:rPr>
              <a:t>nonlinear mapping</a:t>
            </a:r>
            <a:r>
              <a:rPr lang="en-US" altLang="en-US" sz="2400">
                <a:ea typeface="ＭＳ Ｐゴシック" panose="020B0600070205080204" pitchFamily="34" charset="-128"/>
              </a:rPr>
              <a:t> to transform the original training data into a higher dimension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With the new dimension, it searches for the linear optimal separating </a:t>
            </a:r>
            <a:r>
              <a:rPr lang="en-US" altLang="en-US" sz="2400" b="1">
                <a:ea typeface="ＭＳ Ｐゴシック" panose="020B0600070205080204" pitchFamily="34" charset="-128"/>
              </a:rPr>
              <a:t>hyperplane</a:t>
            </a:r>
            <a:r>
              <a:rPr lang="en-US" altLang="en-US" sz="2400">
                <a:ea typeface="ＭＳ Ｐゴシック" panose="020B0600070205080204" pitchFamily="34" charset="-128"/>
              </a:rPr>
              <a:t> (i.e.,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decision boundary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With an appropriate nonlinear mapping to a sufficiently high dimension, data from two classes can always be separated by a hyperplane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SVM finds this hyperplane using </a:t>
            </a:r>
            <a:r>
              <a:rPr lang="en-US" altLang="en-US" sz="2400" b="1">
                <a:ea typeface="ＭＳ Ｐゴシック" panose="020B0600070205080204" pitchFamily="34" charset="-128"/>
              </a:rPr>
              <a:t>support vectors</a:t>
            </a:r>
            <a:r>
              <a:rPr lang="en-US" altLang="en-US" sz="2400">
                <a:ea typeface="ＭＳ Ｐゴシック" panose="020B0600070205080204" pitchFamily="34" charset="-128"/>
              </a:rPr>
              <a:t> (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essential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 training tuples) and </a:t>
            </a:r>
            <a:r>
              <a:rPr lang="en-US" altLang="ja-JP" sz="2400" b="1">
                <a:ea typeface="ＭＳ Ｐゴシック" panose="020B0600070205080204" pitchFamily="34" charset="-128"/>
              </a:rPr>
              <a:t>margins</a:t>
            </a:r>
            <a:r>
              <a:rPr lang="en-US" altLang="ja-JP" sz="2400">
                <a:ea typeface="ＭＳ Ｐゴシック" panose="020B0600070205080204" pitchFamily="34" charset="-128"/>
              </a:rPr>
              <a:t> (defined by the support vectors)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>
            <a:extLst>
              <a:ext uri="{FF2B5EF4-FFF2-40B4-BE49-F238E27FC236}">
                <a16:creationId xmlns:a16="http://schemas.microsoft.com/office/drawing/2014/main" id="{6E67A8FF-5F28-232D-5A67-4EA16F66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73FE069-D735-9D46-8E7A-302291130818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F964643-14C5-B9E3-77D5-3314D40A4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SVM—History and Applications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CA2C053-0449-8299-03F2-EEF75C5D1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Vapnik and colleagues (1992)—groundwork from Vapnik &amp; Chervonenkis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 statistical learning theory in 1960s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u="sng">
                <a:ea typeface="ＭＳ Ｐゴシック" panose="020B0600070205080204" pitchFamily="34" charset="-128"/>
              </a:rPr>
              <a:t>Features</a:t>
            </a:r>
            <a:r>
              <a:rPr lang="en-US" altLang="en-US" sz="2400">
                <a:ea typeface="ＭＳ Ｐゴシック" panose="020B0600070205080204" pitchFamily="34" charset="-128"/>
              </a:rPr>
              <a:t>: training can be slow but accuracy is high owing to their ability to model complex nonlinear decision boundaries (margin maximization</a:t>
            </a:r>
            <a:r>
              <a:rPr lang="en-US" altLang="en-US" sz="200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u="sng">
                <a:ea typeface="ＭＳ Ｐゴシック" panose="020B0600070205080204" pitchFamily="34" charset="-128"/>
              </a:rPr>
              <a:t>Used for</a:t>
            </a:r>
            <a:r>
              <a:rPr lang="en-US" altLang="en-US" sz="2400">
                <a:ea typeface="ＭＳ Ｐゴシック" panose="020B0600070205080204" pitchFamily="34" charset="-128"/>
              </a:rPr>
              <a:t>: classification and numeric prediction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u="sng">
                <a:ea typeface="ＭＳ Ｐゴシック" panose="020B0600070205080204" pitchFamily="34" charset="-128"/>
              </a:rPr>
              <a:t>Applications</a:t>
            </a:r>
            <a:r>
              <a:rPr lang="en-US" altLang="en-US" sz="2400">
                <a:ea typeface="ＭＳ Ｐゴシック" panose="020B0600070205080204" pitchFamily="34" charset="-128"/>
              </a:rPr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handwritten digit recognition, object recognition, speaker identification, benchmarking time-series prediction tests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>
            <a:extLst>
              <a:ext uri="{FF2B5EF4-FFF2-40B4-BE49-F238E27FC236}">
                <a16:creationId xmlns:a16="http://schemas.microsoft.com/office/drawing/2014/main" id="{231A5B12-DBEA-EB49-A226-DBEB70D4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6A9C439-90C3-BA45-97BB-2E9BCB49A497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32770" name="Rectangle 1026">
            <a:extLst>
              <a:ext uri="{FF2B5EF4-FFF2-40B4-BE49-F238E27FC236}">
                <a16:creationId xmlns:a16="http://schemas.microsoft.com/office/drawing/2014/main" id="{C4B44E5F-DF81-BC20-175D-61D3CB323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SVM—General Philosophy</a:t>
            </a:r>
          </a:p>
        </p:txBody>
      </p:sp>
      <p:grpSp>
        <p:nvGrpSpPr>
          <p:cNvPr id="32771" name="Group 1027">
            <a:extLst>
              <a:ext uri="{FF2B5EF4-FFF2-40B4-BE49-F238E27FC236}">
                <a16:creationId xmlns:a16="http://schemas.microsoft.com/office/drawing/2014/main" id="{E6CB1DE2-96EA-3A39-02CC-1983F8630DB5}"/>
              </a:ext>
            </a:extLst>
          </p:cNvPr>
          <p:cNvGrpSpPr>
            <a:grpSpLocks/>
          </p:cNvGrpSpPr>
          <p:nvPr/>
        </p:nvGrpSpPr>
        <p:grpSpPr bwMode="auto">
          <a:xfrm>
            <a:off x="534988" y="2057400"/>
            <a:ext cx="4114800" cy="2667000"/>
            <a:chOff x="337" y="1296"/>
            <a:chExt cx="2592" cy="1680"/>
          </a:xfrm>
        </p:grpSpPr>
        <p:sp>
          <p:nvSpPr>
            <p:cNvPr id="32819" name="Oval 1028">
              <a:extLst>
                <a:ext uri="{FF2B5EF4-FFF2-40B4-BE49-F238E27FC236}">
                  <a16:creationId xmlns:a16="http://schemas.microsoft.com/office/drawing/2014/main" id="{D5DF9D75-E187-0AFA-7E31-646DEC6DD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20" name="Oval 1029">
              <a:extLst>
                <a:ext uri="{FF2B5EF4-FFF2-40B4-BE49-F238E27FC236}">
                  <a16:creationId xmlns:a16="http://schemas.microsoft.com/office/drawing/2014/main" id="{738945F0-8723-F627-DA5F-531C111F7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21" name="Oval 1030">
              <a:extLst>
                <a:ext uri="{FF2B5EF4-FFF2-40B4-BE49-F238E27FC236}">
                  <a16:creationId xmlns:a16="http://schemas.microsoft.com/office/drawing/2014/main" id="{82785BEE-2D96-0150-C432-14754DF29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22" name="Oval 1031">
              <a:extLst>
                <a:ext uri="{FF2B5EF4-FFF2-40B4-BE49-F238E27FC236}">
                  <a16:creationId xmlns:a16="http://schemas.microsoft.com/office/drawing/2014/main" id="{A1227176-F672-9024-000A-AEF27331D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23" name="Oval 1032">
              <a:extLst>
                <a:ext uri="{FF2B5EF4-FFF2-40B4-BE49-F238E27FC236}">
                  <a16:creationId xmlns:a16="http://schemas.microsoft.com/office/drawing/2014/main" id="{06BCDA11-701D-6FE0-E242-E8C439A2C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24" name="Oval 1033">
              <a:extLst>
                <a:ext uri="{FF2B5EF4-FFF2-40B4-BE49-F238E27FC236}">
                  <a16:creationId xmlns:a16="http://schemas.microsoft.com/office/drawing/2014/main" id="{37C5FD3C-830B-52F2-5CF7-38CEA3F7C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2048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25" name="Oval 1034">
              <a:extLst>
                <a:ext uri="{FF2B5EF4-FFF2-40B4-BE49-F238E27FC236}">
                  <a16:creationId xmlns:a16="http://schemas.microsoft.com/office/drawing/2014/main" id="{4018CFCD-661F-2924-A9E3-93DC144F6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2269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26" name="Oval 1035">
              <a:extLst>
                <a:ext uri="{FF2B5EF4-FFF2-40B4-BE49-F238E27FC236}">
                  <a16:creationId xmlns:a16="http://schemas.microsoft.com/office/drawing/2014/main" id="{ECDE3BF7-C95B-8EDE-13FE-18D1CCBC9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27" name="Oval 1036">
              <a:extLst>
                <a:ext uri="{FF2B5EF4-FFF2-40B4-BE49-F238E27FC236}">
                  <a16:creationId xmlns:a16="http://schemas.microsoft.com/office/drawing/2014/main" id="{644EAABA-D05D-757D-5690-D4F240046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28" name="Oval 1037">
              <a:extLst>
                <a:ext uri="{FF2B5EF4-FFF2-40B4-BE49-F238E27FC236}">
                  <a16:creationId xmlns:a16="http://schemas.microsoft.com/office/drawing/2014/main" id="{9DE5C6AD-DB5C-F893-080C-46F2B032F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29" name="Oval 1038">
              <a:extLst>
                <a:ext uri="{FF2B5EF4-FFF2-40B4-BE49-F238E27FC236}">
                  <a16:creationId xmlns:a16="http://schemas.microsoft.com/office/drawing/2014/main" id="{9558D6E5-C2DA-B0A2-8354-B7E04AF75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30" name="Oval 1039">
              <a:extLst>
                <a:ext uri="{FF2B5EF4-FFF2-40B4-BE49-F238E27FC236}">
                  <a16:creationId xmlns:a16="http://schemas.microsoft.com/office/drawing/2014/main" id="{69EC43AC-EF63-B072-3032-F8A92C4EC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2578"/>
              <a:ext cx="52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31" name="Oval 1040">
              <a:extLst>
                <a:ext uri="{FF2B5EF4-FFF2-40B4-BE49-F238E27FC236}">
                  <a16:creationId xmlns:a16="http://schemas.microsoft.com/office/drawing/2014/main" id="{E0121F9F-5615-D144-7B33-AC73DD5C3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grpSp>
          <p:nvGrpSpPr>
            <p:cNvPr id="32832" name="Group 1041">
              <a:extLst>
                <a:ext uri="{FF2B5EF4-FFF2-40B4-BE49-F238E27FC236}">
                  <a16:creationId xmlns:a16="http://schemas.microsoft.com/office/drawing/2014/main" id="{14EE9826-B450-033A-9FC1-0D453C8240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2" y="1473"/>
              <a:ext cx="741" cy="1061"/>
              <a:chOff x="1712" y="1473"/>
              <a:chExt cx="741" cy="1061"/>
            </a:xfrm>
          </p:grpSpPr>
          <p:sp>
            <p:nvSpPr>
              <p:cNvPr id="32837" name="Rectangle 1042">
                <a:extLst>
                  <a:ext uri="{FF2B5EF4-FFF2-40B4-BE49-F238E27FC236}">
                    <a16:creationId xmlns:a16="http://schemas.microsoft.com/office/drawing/2014/main" id="{A9CD2FF2-22E9-0794-8330-9B5E9943A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1" y="1959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2838" name="Rectangle 1043">
                <a:extLst>
                  <a:ext uri="{FF2B5EF4-FFF2-40B4-BE49-F238E27FC236}">
                    <a16:creationId xmlns:a16="http://schemas.microsoft.com/office/drawing/2014/main" id="{3B6F52C1-847F-27D0-A237-F68D90F5C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2" y="160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2839" name="Rectangle 1044">
                <a:extLst>
                  <a:ext uri="{FF2B5EF4-FFF2-40B4-BE49-F238E27FC236}">
                    <a16:creationId xmlns:a16="http://schemas.microsoft.com/office/drawing/2014/main" id="{CFD79010-2736-0233-26CB-D00F29F85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2840" name="Rectangle 1045">
                <a:extLst>
                  <a:ext uri="{FF2B5EF4-FFF2-40B4-BE49-F238E27FC236}">
                    <a16:creationId xmlns:a16="http://schemas.microsoft.com/office/drawing/2014/main" id="{E99A991C-2E6C-A63E-5280-9DB851617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2224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2841" name="Rectangle 1046">
                <a:extLst>
                  <a:ext uri="{FF2B5EF4-FFF2-40B4-BE49-F238E27FC236}">
                    <a16:creationId xmlns:a16="http://schemas.microsoft.com/office/drawing/2014/main" id="{80C95A19-D6D6-C0F2-EBF5-B7726F51B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" y="1694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2842" name="Rectangle 1047">
                <a:extLst>
                  <a:ext uri="{FF2B5EF4-FFF2-40B4-BE49-F238E27FC236}">
                    <a16:creationId xmlns:a16="http://schemas.microsoft.com/office/drawing/2014/main" id="{8E9B1C05-F276-18AB-8D10-614151BDE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3" y="1915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2843" name="Rectangle 1048">
                <a:extLst>
                  <a:ext uri="{FF2B5EF4-FFF2-40B4-BE49-F238E27FC236}">
                    <a16:creationId xmlns:a16="http://schemas.microsoft.com/office/drawing/2014/main" id="{F314237E-AF56-4136-0CA8-208751551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2844" name="Rectangle 1049">
                <a:extLst>
                  <a:ext uri="{FF2B5EF4-FFF2-40B4-BE49-F238E27FC236}">
                    <a16:creationId xmlns:a16="http://schemas.microsoft.com/office/drawing/2014/main" id="{A488C09D-DB26-572B-4FA9-C5B6DFB9A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" y="156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2845" name="Rectangle 1050">
                <a:extLst>
                  <a:ext uri="{FF2B5EF4-FFF2-40B4-BE49-F238E27FC236}">
                    <a16:creationId xmlns:a16="http://schemas.microsoft.com/office/drawing/2014/main" id="{38EDA30F-A831-E441-CCB8-B847BDD78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2048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2846" name="Rectangle 1051">
                <a:extLst>
                  <a:ext uri="{FF2B5EF4-FFF2-40B4-BE49-F238E27FC236}">
                    <a16:creationId xmlns:a16="http://schemas.microsoft.com/office/drawing/2014/main" id="{15E1D621-B27B-F7FF-518C-24DE8C885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1" y="1827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2847" name="Rectangle 1052">
                <a:extLst>
                  <a:ext uri="{FF2B5EF4-FFF2-40B4-BE49-F238E27FC236}">
                    <a16:creationId xmlns:a16="http://schemas.microsoft.com/office/drawing/2014/main" id="{F977997C-0CB3-1250-11CC-E5128E086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" y="240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2848" name="Rectangle 1053">
                <a:extLst>
                  <a:ext uri="{FF2B5EF4-FFF2-40B4-BE49-F238E27FC236}">
                    <a16:creationId xmlns:a16="http://schemas.microsoft.com/office/drawing/2014/main" id="{870C22B4-465A-7B60-F116-C5FA4126D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" y="1959"/>
                <a:ext cx="52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2849" name="Rectangle 1054">
                <a:extLst>
                  <a:ext uri="{FF2B5EF4-FFF2-40B4-BE49-F238E27FC236}">
                    <a16:creationId xmlns:a16="http://schemas.microsoft.com/office/drawing/2014/main" id="{6C831684-A25A-F878-8B92-09B573647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" y="2269"/>
                <a:ext cx="52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2850" name="Rectangle 1055">
                <a:extLst>
                  <a:ext uri="{FF2B5EF4-FFF2-40B4-BE49-F238E27FC236}">
                    <a16:creationId xmlns:a16="http://schemas.microsoft.com/office/drawing/2014/main" id="{7137F5C7-CBD6-E967-8F26-F81DFE50C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4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sp>
          <p:nvSpPr>
            <p:cNvPr id="32833" name="Rectangle 1056">
              <a:extLst>
                <a:ext uri="{FF2B5EF4-FFF2-40B4-BE49-F238E27FC236}">
                  <a16:creationId xmlns:a16="http://schemas.microsoft.com/office/drawing/2014/main" id="{5B7936D9-908D-5531-351B-D949038DA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" y="1296"/>
              <a:ext cx="259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34" name="Line 1057">
              <a:extLst>
                <a:ext uri="{FF2B5EF4-FFF2-40B4-BE49-F238E27FC236}">
                  <a16:creationId xmlns:a16="http://schemas.microsoft.com/office/drawing/2014/main" id="{BC1F473C-1305-D1AF-CEFD-9A118C2BB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6" y="1384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5" name="Line 1058">
              <a:extLst>
                <a:ext uri="{FF2B5EF4-FFF2-40B4-BE49-F238E27FC236}">
                  <a16:creationId xmlns:a16="http://schemas.microsoft.com/office/drawing/2014/main" id="{83537C7E-A757-CF93-236F-BE80C34E4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6" name="Line 1059">
              <a:extLst>
                <a:ext uri="{FF2B5EF4-FFF2-40B4-BE49-F238E27FC236}">
                  <a16:creationId xmlns:a16="http://schemas.microsoft.com/office/drawing/2014/main" id="{42817E18-BE6D-A0F1-86D0-68BCE8535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4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72" name="Group 1060">
            <a:extLst>
              <a:ext uri="{FF2B5EF4-FFF2-40B4-BE49-F238E27FC236}">
                <a16:creationId xmlns:a16="http://schemas.microsoft.com/office/drawing/2014/main" id="{27AFB93C-E097-5A02-7C7C-C134B9DBBFC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057400"/>
            <a:ext cx="4113213" cy="2667000"/>
            <a:chOff x="2929" y="1296"/>
            <a:chExt cx="2591" cy="1680"/>
          </a:xfrm>
        </p:grpSpPr>
        <p:sp>
          <p:nvSpPr>
            <p:cNvPr id="32788" name="Oval 1061">
              <a:extLst>
                <a:ext uri="{FF2B5EF4-FFF2-40B4-BE49-F238E27FC236}">
                  <a16:creationId xmlns:a16="http://schemas.microsoft.com/office/drawing/2014/main" id="{75791E48-AEB0-7A13-71E3-58EA4456C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9" name="Oval 1062">
              <a:extLst>
                <a:ext uri="{FF2B5EF4-FFF2-40B4-BE49-F238E27FC236}">
                  <a16:creationId xmlns:a16="http://schemas.microsoft.com/office/drawing/2014/main" id="{B0E7A41F-FB00-82AE-37E0-A1CF31108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0" name="Oval 1063">
              <a:extLst>
                <a:ext uri="{FF2B5EF4-FFF2-40B4-BE49-F238E27FC236}">
                  <a16:creationId xmlns:a16="http://schemas.microsoft.com/office/drawing/2014/main" id="{5B68DA8D-84CA-1F9E-B32E-B3A9BDC69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1" name="Oval 1064">
              <a:extLst>
                <a:ext uri="{FF2B5EF4-FFF2-40B4-BE49-F238E27FC236}">
                  <a16:creationId xmlns:a16="http://schemas.microsoft.com/office/drawing/2014/main" id="{78A6445E-63E9-AEC9-EA55-75AA1B001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2" name="Oval 1065">
              <a:extLst>
                <a:ext uri="{FF2B5EF4-FFF2-40B4-BE49-F238E27FC236}">
                  <a16:creationId xmlns:a16="http://schemas.microsoft.com/office/drawing/2014/main" id="{DBE7C1DC-3F36-0737-7899-0A57A24E6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3" name="Oval 1066">
              <a:extLst>
                <a:ext uri="{FF2B5EF4-FFF2-40B4-BE49-F238E27FC236}">
                  <a16:creationId xmlns:a16="http://schemas.microsoft.com/office/drawing/2014/main" id="{AC41D927-6ED6-4AF4-B172-652C0CD3C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048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4" name="Oval 1067">
              <a:extLst>
                <a:ext uri="{FF2B5EF4-FFF2-40B4-BE49-F238E27FC236}">
                  <a16:creationId xmlns:a16="http://schemas.microsoft.com/office/drawing/2014/main" id="{FD4EB8F3-2659-7DA7-4A56-C60ACC62C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269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5" name="Oval 1068">
              <a:extLst>
                <a:ext uri="{FF2B5EF4-FFF2-40B4-BE49-F238E27FC236}">
                  <a16:creationId xmlns:a16="http://schemas.microsoft.com/office/drawing/2014/main" id="{B0A3F4C3-86F4-6CF9-9014-38386B120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6" name="Oval 1069">
              <a:extLst>
                <a:ext uri="{FF2B5EF4-FFF2-40B4-BE49-F238E27FC236}">
                  <a16:creationId xmlns:a16="http://schemas.microsoft.com/office/drawing/2014/main" id="{A1051DE0-E219-6E4C-1453-55EC447C3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7" name="Oval 1070">
              <a:extLst>
                <a:ext uri="{FF2B5EF4-FFF2-40B4-BE49-F238E27FC236}">
                  <a16:creationId xmlns:a16="http://schemas.microsoft.com/office/drawing/2014/main" id="{DF92A650-C1D7-A0D3-0C9D-3D635EF3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8" name="Oval 1071">
              <a:extLst>
                <a:ext uri="{FF2B5EF4-FFF2-40B4-BE49-F238E27FC236}">
                  <a16:creationId xmlns:a16="http://schemas.microsoft.com/office/drawing/2014/main" id="{139FE684-109B-C193-CF9B-8115A610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9" name="Oval 1072">
              <a:extLst>
                <a:ext uri="{FF2B5EF4-FFF2-40B4-BE49-F238E27FC236}">
                  <a16:creationId xmlns:a16="http://schemas.microsoft.com/office/drawing/2014/main" id="{6A688A51-8966-B5BA-1AF1-A5C146154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57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00" name="Oval 1073">
              <a:extLst>
                <a:ext uri="{FF2B5EF4-FFF2-40B4-BE49-F238E27FC236}">
                  <a16:creationId xmlns:a16="http://schemas.microsoft.com/office/drawing/2014/main" id="{CFCBB5CC-6840-F75E-186F-2266BB3E6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01" name="Rectangle 1074">
              <a:extLst>
                <a:ext uri="{FF2B5EF4-FFF2-40B4-BE49-F238E27FC236}">
                  <a16:creationId xmlns:a16="http://schemas.microsoft.com/office/drawing/2014/main" id="{FB189349-BC30-4CCD-C3B7-54A841383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02" name="Rectangle 1075">
              <a:extLst>
                <a:ext uri="{FF2B5EF4-FFF2-40B4-BE49-F238E27FC236}">
                  <a16:creationId xmlns:a16="http://schemas.microsoft.com/office/drawing/2014/main" id="{B41F69D4-EAC8-D64C-E8C5-122E8BABF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60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03" name="Rectangle 1076">
              <a:extLst>
                <a:ext uri="{FF2B5EF4-FFF2-40B4-BE49-F238E27FC236}">
                  <a16:creationId xmlns:a16="http://schemas.microsoft.com/office/drawing/2014/main" id="{C7CFCD89-ACA1-7617-92AF-A28C91A7A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5" y="1473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04" name="Rectangle 1077">
              <a:extLst>
                <a:ext uri="{FF2B5EF4-FFF2-40B4-BE49-F238E27FC236}">
                  <a16:creationId xmlns:a16="http://schemas.microsoft.com/office/drawing/2014/main" id="{6E59121C-CAC8-5144-B681-8AB2A1716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224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05" name="Rectangle 1078">
              <a:extLst>
                <a:ext uri="{FF2B5EF4-FFF2-40B4-BE49-F238E27FC236}">
                  <a16:creationId xmlns:a16="http://schemas.microsoft.com/office/drawing/2014/main" id="{1180DDAA-D6DA-DEAC-26E8-292CE7AE5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1694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06" name="Rectangle 1079">
              <a:extLst>
                <a:ext uri="{FF2B5EF4-FFF2-40B4-BE49-F238E27FC236}">
                  <a16:creationId xmlns:a16="http://schemas.microsoft.com/office/drawing/2014/main" id="{2160A075-5F87-C84E-1280-ECB497FD3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915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07" name="Rectangle 1080">
              <a:extLst>
                <a:ext uri="{FF2B5EF4-FFF2-40B4-BE49-F238E27FC236}">
                  <a16:creationId xmlns:a16="http://schemas.microsoft.com/office/drawing/2014/main" id="{4BD27B64-515A-0339-4ADB-D8F41590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1473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08" name="Rectangle 1081">
              <a:extLst>
                <a:ext uri="{FF2B5EF4-FFF2-40B4-BE49-F238E27FC236}">
                  <a16:creationId xmlns:a16="http://schemas.microsoft.com/office/drawing/2014/main" id="{E5DBE3C7-BF39-64B2-4AA7-29D2AF767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156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09" name="Rectangle 1082">
              <a:extLst>
                <a:ext uri="{FF2B5EF4-FFF2-40B4-BE49-F238E27FC236}">
                  <a16:creationId xmlns:a16="http://schemas.microsoft.com/office/drawing/2014/main" id="{0FA834F3-73D0-EB9E-DB75-240045C81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" y="2048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10" name="Rectangle 1083">
              <a:extLst>
                <a:ext uri="{FF2B5EF4-FFF2-40B4-BE49-F238E27FC236}">
                  <a16:creationId xmlns:a16="http://schemas.microsoft.com/office/drawing/2014/main" id="{DBA38F6E-3CF1-8FB9-3957-9DD438B21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" y="1827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11" name="Rectangle 1084">
              <a:extLst>
                <a:ext uri="{FF2B5EF4-FFF2-40B4-BE49-F238E27FC236}">
                  <a16:creationId xmlns:a16="http://schemas.microsoft.com/office/drawing/2014/main" id="{A96AF4E2-8C7E-1AE7-7F1C-6CB4F4527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240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12" name="Rectangle 1085">
              <a:extLst>
                <a:ext uri="{FF2B5EF4-FFF2-40B4-BE49-F238E27FC236}">
                  <a16:creationId xmlns:a16="http://schemas.microsoft.com/office/drawing/2014/main" id="{0BAE0A4F-8161-D05F-79E3-06CB50843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13" name="Rectangle 1086">
              <a:extLst>
                <a:ext uri="{FF2B5EF4-FFF2-40B4-BE49-F238E27FC236}">
                  <a16:creationId xmlns:a16="http://schemas.microsoft.com/office/drawing/2014/main" id="{18B21AB5-3BD7-1DCA-AC40-29A72093A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" y="2269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14" name="Rectangle 1087">
              <a:extLst>
                <a:ext uri="{FF2B5EF4-FFF2-40B4-BE49-F238E27FC236}">
                  <a16:creationId xmlns:a16="http://schemas.microsoft.com/office/drawing/2014/main" id="{57D9C226-273A-6316-0D08-C95774C44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244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15" name="Rectangle 1088">
              <a:extLst>
                <a:ext uri="{FF2B5EF4-FFF2-40B4-BE49-F238E27FC236}">
                  <a16:creationId xmlns:a16="http://schemas.microsoft.com/office/drawing/2014/main" id="{790F82ED-B013-7426-DBD1-205494E50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1296"/>
              <a:ext cx="2591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16" name="Line 1089">
              <a:extLst>
                <a:ext uri="{FF2B5EF4-FFF2-40B4-BE49-F238E27FC236}">
                  <a16:creationId xmlns:a16="http://schemas.microsoft.com/office/drawing/2014/main" id="{FDCB79CD-4664-B3DA-3CFB-8B98A5E39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7" name="Line 1090">
              <a:extLst>
                <a:ext uri="{FF2B5EF4-FFF2-40B4-BE49-F238E27FC236}">
                  <a16:creationId xmlns:a16="http://schemas.microsoft.com/office/drawing/2014/main" id="{C6D4F262-042A-7CEC-A16B-EEFE8BF9C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344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8" name="Line 1091">
              <a:extLst>
                <a:ext uri="{FF2B5EF4-FFF2-40B4-BE49-F238E27FC236}">
                  <a16:creationId xmlns:a16="http://schemas.microsoft.com/office/drawing/2014/main" id="{DEFB3870-B158-1B17-3FB6-5384849CB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092">
            <a:extLst>
              <a:ext uri="{FF2B5EF4-FFF2-40B4-BE49-F238E27FC236}">
                <a16:creationId xmlns:a16="http://schemas.microsoft.com/office/drawing/2014/main" id="{03AE58AE-F17A-21A6-D394-E0EBE97EE3F6}"/>
              </a:ext>
            </a:extLst>
          </p:cNvPr>
          <p:cNvGrpSpPr>
            <a:grpSpLocks/>
          </p:cNvGrpSpPr>
          <p:nvPr/>
        </p:nvGrpSpPr>
        <p:grpSpPr bwMode="auto">
          <a:xfrm>
            <a:off x="3489325" y="2667000"/>
            <a:ext cx="3749675" cy="3386138"/>
            <a:chOff x="2198" y="1680"/>
            <a:chExt cx="2362" cy="2133"/>
          </a:xfrm>
        </p:grpSpPr>
        <p:sp>
          <p:nvSpPr>
            <p:cNvPr id="32782" name="Text Box 1093">
              <a:extLst>
                <a:ext uri="{FF2B5EF4-FFF2-40B4-BE49-F238E27FC236}">
                  <a16:creationId xmlns:a16="http://schemas.microsoft.com/office/drawing/2014/main" id="{A07C961C-BA8C-4834-CAAA-E5FC1205E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3525"/>
              <a:ext cx="14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hlink"/>
                  </a:solidFill>
                </a:rPr>
                <a:t>Support Vectors</a:t>
              </a:r>
            </a:p>
          </p:txBody>
        </p:sp>
        <p:sp>
          <p:nvSpPr>
            <p:cNvPr id="32783" name="Line 1094">
              <a:extLst>
                <a:ext uri="{FF2B5EF4-FFF2-40B4-BE49-F238E27FC236}">
                  <a16:creationId xmlns:a16="http://schemas.microsoft.com/office/drawing/2014/main" id="{21887A25-8807-BFD6-54A9-3BA061473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1680"/>
              <a:ext cx="1392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4" name="Line 1095">
              <a:extLst>
                <a:ext uri="{FF2B5EF4-FFF2-40B4-BE49-F238E27FC236}">
                  <a16:creationId xmlns:a16="http://schemas.microsoft.com/office/drawing/2014/main" id="{4A6CC44E-1160-E977-1DC8-B58FF026F7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016"/>
              <a:ext cx="1536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5" name="Line 1096">
              <a:extLst>
                <a:ext uri="{FF2B5EF4-FFF2-40B4-BE49-F238E27FC236}">
                  <a16:creationId xmlns:a16="http://schemas.microsoft.com/office/drawing/2014/main" id="{738AA778-57A1-C4CA-1D06-615E50B29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304"/>
              <a:ext cx="158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6" name="Line 1097">
              <a:extLst>
                <a:ext uri="{FF2B5EF4-FFF2-40B4-BE49-F238E27FC236}">
                  <a16:creationId xmlns:a16="http://schemas.microsoft.com/office/drawing/2014/main" id="{A7812DE8-6FC0-6ED9-6F9F-8426B23C3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640"/>
              <a:ext cx="96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7" name="Line 1098">
              <a:extLst>
                <a:ext uri="{FF2B5EF4-FFF2-40B4-BE49-F238E27FC236}">
                  <a16:creationId xmlns:a16="http://schemas.microsoft.com/office/drawing/2014/main" id="{A0D5BEC6-94D2-ED29-35B5-9DB32441A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1824"/>
              <a:ext cx="624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1099">
            <a:extLst>
              <a:ext uri="{FF2B5EF4-FFF2-40B4-BE49-F238E27FC236}">
                <a16:creationId xmlns:a16="http://schemas.microsoft.com/office/drawing/2014/main" id="{92EEBCC9-5BA1-05D1-8E83-9653CDACC012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352800"/>
            <a:ext cx="1917700" cy="2133600"/>
            <a:chOff x="682" y="2112"/>
            <a:chExt cx="1208" cy="1344"/>
          </a:xfrm>
        </p:grpSpPr>
        <p:sp>
          <p:nvSpPr>
            <p:cNvPr id="32779" name="Text Box 1100">
              <a:extLst>
                <a:ext uri="{FF2B5EF4-FFF2-40B4-BE49-F238E27FC236}">
                  <a16:creationId xmlns:a16="http://schemas.microsoft.com/office/drawing/2014/main" id="{7FDA6374-974F-5596-6CCE-94041C9B0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" y="3168"/>
              <a:ext cx="12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Small Margin</a:t>
              </a:r>
            </a:p>
          </p:txBody>
        </p:sp>
        <p:sp>
          <p:nvSpPr>
            <p:cNvPr id="32780" name="Line 1101">
              <a:extLst>
                <a:ext uri="{FF2B5EF4-FFF2-40B4-BE49-F238E27FC236}">
                  <a16:creationId xmlns:a16="http://schemas.microsoft.com/office/drawing/2014/main" id="{95C1837A-4336-F062-5BCA-81173007E7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112"/>
              <a:ext cx="288" cy="4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1" name="Line 1102">
              <a:extLst>
                <a:ext uri="{FF2B5EF4-FFF2-40B4-BE49-F238E27FC236}">
                  <a16:creationId xmlns:a16="http://schemas.microsoft.com/office/drawing/2014/main" id="{0ADA58C7-4FAA-1E5D-C075-A6F2BBEC20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160"/>
              <a:ext cx="240" cy="105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103">
            <a:extLst>
              <a:ext uri="{FF2B5EF4-FFF2-40B4-BE49-F238E27FC236}">
                <a16:creationId xmlns:a16="http://schemas.microsoft.com/office/drawing/2014/main" id="{C6FA10E6-628F-FF64-0027-AE6D07D6E728}"/>
              </a:ext>
            </a:extLst>
          </p:cNvPr>
          <p:cNvGrpSpPr>
            <a:grpSpLocks/>
          </p:cNvGrpSpPr>
          <p:nvPr/>
        </p:nvGrpSpPr>
        <p:grpSpPr bwMode="auto">
          <a:xfrm>
            <a:off x="5349875" y="2667000"/>
            <a:ext cx="1943100" cy="2819400"/>
            <a:chOff x="3370" y="1680"/>
            <a:chExt cx="1224" cy="1776"/>
          </a:xfrm>
        </p:grpSpPr>
        <p:sp>
          <p:nvSpPr>
            <p:cNvPr id="32776" name="Text Box 1104">
              <a:extLst>
                <a:ext uri="{FF2B5EF4-FFF2-40B4-BE49-F238E27FC236}">
                  <a16:creationId xmlns:a16="http://schemas.microsoft.com/office/drawing/2014/main" id="{C31148B3-1F4D-2202-7DC6-8BADBC127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" y="3168"/>
              <a:ext cx="1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Large Margin</a:t>
              </a:r>
            </a:p>
          </p:txBody>
        </p:sp>
        <p:sp>
          <p:nvSpPr>
            <p:cNvPr id="32777" name="Line 1105">
              <a:extLst>
                <a:ext uri="{FF2B5EF4-FFF2-40B4-BE49-F238E27FC236}">
                  <a16:creationId xmlns:a16="http://schemas.microsoft.com/office/drawing/2014/main" id="{002F4CCE-D794-EE9F-E002-9B45B997A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680"/>
              <a:ext cx="528" cy="2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78" name="Line 1106">
              <a:extLst>
                <a:ext uri="{FF2B5EF4-FFF2-40B4-BE49-F238E27FC236}">
                  <a16:creationId xmlns:a16="http://schemas.microsoft.com/office/drawing/2014/main" id="{8E5EF168-94BB-8547-50FB-12F4450925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728"/>
              <a:ext cx="96" cy="14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473387D7-0D46-C4E2-4D8B-DAA0EC0DB2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A28CB1E-073A-1E4E-BA42-D6897F5E2E61}" type="datetime4">
              <a:rPr lang="en-US" altLang="en-US" sz="1200" smtClean="0"/>
              <a:pPr eaLnBrk="1" hangingPunct="1"/>
              <a:t>February 11, 2024</a:t>
            </a:fld>
            <a:endParaRPr lang="en-US" altLang="en-US" sz="1200"/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5834D2C4-50B8-B658-1D29-EC27E4B6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Data Mining: Concepts and Techniques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EF8BE118-49D5-B5A4-9042-45AE16C1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CA73524-A1BF-654E-A596-2C52AB8537DE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284D23A3-5870-D5F7-D82C-3B9ACED75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SVM—Margins and Support Vectors</a:t>
            </a:r>
          </a:p>
        </p:txBody>
      </p:sp>
      <p:pic>
        <p:nvPicPr>
          <p:cNvPr id="34821" name="Picture 4">
            <a:extLst>
              <a:ext uri="{FF2B5EF4-FFF2-40B4-BE49-F238E27FC236}">
                <a16:creationId xmlns:a16="http://schemas.microsoft.com/office/drawing/2014/main" id="{4647BAB6-97DF-39DD-3C0C-C94D9A0A4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66825"/>
            <a:ext cx="7448550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6">
            <a:extLst>
              <a:ext uri="{FF2B5EF4-FFF2-40B4-BE49-F238E27FC236}">
                <a16:creationId xmlns:a16="http://schemas.microsoft.com/office/drawing/2014/main" id="{3FE08120-01CC-5658-0C12-B74B5FB08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08338"/>
            <a:ext cx="3886200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>
            <a:extLst>
              <a:ext uri="{FF2B5EF4-FFF2-40B4-BE49-F238E27FC236}">
                <a16:creationId xmlns:a16="http://schemas.microsoft.com/office/drawing/2014/main" id="{242405B5-5CA9-6B36-FB98-B9EA1FB6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63EE1D-0B4E-2A44-B053-5150C0948EB6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4D07254-8B97-ED7C-5F87-511421985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SVM—When Data Is Linearly Separable</a:t>
            </a:r>
          </a:p>
        </p:txBody>
      </p:sp>
      <p:grpSp>
        <p:nvGrpSpPr>
          <p:cNvPr id="36867" name="Group 3">
            <a:extLst>
              <a:ext uri="{FF2B5EF4-FFF2-40B4-BE49-F238E27FC236}">
                <a16:creationId xmlns:a16="http://schemas.microsoft.com/office/drawing/2014/main" id="{32F504DE-C990-09DC-9976-0514645C7A1B}"/>
              </a:ext>
            </a:extLst>
          </p:cNvPr>
          <p:cNvGrpSpPr>
            <a:grpSpLocks/>
          </p:cNvGrpSpPr>
          <p:nvPr/>
        </p:nvGrpSpPr>
        <p:grpSpPr bwMode="auto">
          <a:xfrm>
            <a:off x="458788" y="1524000"/>
            <a:ext cx="4114800" cy="2667000"/>
            <a:chOff x="337" y="1296"/>
            <a:chExt cx="2592" cy="1680"/>
          </a:xfrm>
        </p:grpSpPr>
        <p:sp>
          <p:nvSpPr>
            <p:cNvPr id="36903" name="Oval 4">
              <a:extLst>
                <a:ext uri="{FF2B5EF4-FFF2-40B4-BE49-F238E27FC236}">
                  <a16:creationId xmlns:a16="http://schemas.microsoft.com/office/drawing/2014/main" id="{C8B63B60-BAC8-A458-6BC1-EF452F9C0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904" name="Oval 5">
              <a:extLst>
                <a:ext uri="{FF2B5EF4-FFF2-40B4-BE49-F238E27FC236}">
                  <a16:creationId xmlns:a16="http://schemas.microsoft.com/office/drawing/2014/main" id="{2F9FAD33-3E63-3422-10C9-5B5101C33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905" name="Oval 6">
              <a:extLst>
                <a:ext uri="{FF2B5EF4-FFF2-40B4-BE49-F238E27FC236}">
                  <a16:creationId xmlns:a16="http://schemas.microsoft.com/office/drawing/2014/main" id="{CB5FE52F-DB8C-5274-A262-28863C6C6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906" name="Oval 7">
              <a:extLst>
                <a:ext uri="{FF2B5EF4-FFF2-40B4-BE49-F238E27FC236}">
                  <a16:creationId xmlns:a16="http://schemas.microsoft.com/office/drawing/2014/main" id="{1A3D0795-2A55-78F1-DF03-4224C54A5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907" name="Oval 8">
              <a:extLst>
                <a:ext uri="{FF2B5EF4-FFF2-40B4-BE49-F238E27FC236}">
                  <a16:creationId xmlns:a16="http://schemas.microsoft.com/office/drawing/2014/main" id="{937FC59D-40FD-7076-2DD0-D3B94410F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908" name="Oval 9">
              <a:extLst>
                <a:ext uri="{FF2B5EF4-FFF2-40B4-BE49-F238E27FC236}">
                  <a16:creationId xmlns:a16="http://schemas.microsoft.com/office/drawing/2014/main" id="{3349E3A6-AA44-E468-1B69-E99519779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2048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909" name="Oval 10">
              <a:extLst>
                <a:ext uri="{FF2B5EF4-FFF2-40B4-BE49-F238E27FC236}">
                  <a16:creationId xmlns:a16="http://schemas.microsoft.com/office/drawing/2014/main" id="{D5C82AAD-D683-091D-4B52-AA322FDDC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2269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910" name="Oval 11">
              <a:extLst>
                <a:ext uri="{FF2B5EF4-FFF2-40B4-BE49-F238E27FC236}">
                  <a16:creationId xmlns:a16="http://schemas.microsoft.com/office/drawing/2014/main" id="{C166A0B2-11F7-6C53-D8FE-322C6BB2E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911" name="Oval 12">
              <a:extLst>
                <a:ext uri="{FF2B5EF4-FFF2-40B4-BE49-F238E27FC236}">
                  <a16:creationId xmlns:a16="http://schemas.microsoft.com/office/drawing/2014/main" id="{90F00559-85F7-C832-E26C-0C63C7079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912" name="Oval 13">
              <a:extLst>
                <a:ext uri="{FF2B5EF4-FFF2-40B4-BE49-F238E27FC236}">
                  <a16:creationId xmlns:a16="http://schemas.microsoft.com/office/drawing/2014/main" id="{39BDDD0B-F493-7B93-E477-55466692C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913" name="Oval 14">
              <a:extLst>
                <a:ext uri="{FF2B5EF4-FFF2-40B4-BE49-F238E27FC236}">
                  <a16:creationId xmlns:a16="http://schemas.microsoft.com/office/drawing/2014/main" id="{C539FC8E-54E3-1027-FA8B-822A3FB7F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914" name="Oval 15">
              <a:extLst>
                <a:ext uri="{FF2B5EF4-FFF2-40B4-BE49-F238E27FC236}">
                  <a16:creationId xmlns:a16="http://schemas.microsoft.com/office/drawing/2014/main" id="{71DB09EB-5E0A-50C0-9487-4E5AAA64F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2578"/>
              <a:ext cx="52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915" name="Oval 16">
              <a:extLst>
                <a:ext uri="{FF2B5EF4-FFF2-40B4-BE49-F238E27FC236}">
                  <a16:creationId xmlns:a16="http://schemas.microsoft.com/office/drawing/2014/main" id="{4EC02B89-3AF9-5E1C-6E69-AE361FD0F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grpSp>
          <p:nvGrpSpPr>
            <p:cNvPr id="36916" name="Group 17">
              <a:extLst>
                <a:ext uri="{FF2B5EF4-FFF2-40B4-BE49-F238E27FC236}">
                  <a16:creationId xmlns:a16="http://schemas.microsoft.com/office/drawing/2014/main" id="{8412272C-B70D-2A1A-F42B-0BF62FF57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2" y="1473"/>
              <a:ext cx="741" cy="1061"/>
              <a:chOff x="1712" y="1473"/>
              <a:chExt cx="741" cy="1061"/>
            </a:xfrm>
          </p:grpSpPr>
          <p:sp>
            <p:nvSpPr>
              <p:cNvPr id="36921" name="Rectangle 18">
                <a:extLst>
                  <a:ext uri="{FF2B5EF4-FFF2-40B4-BE49-F238E27FC236}">
                    <a16:creationId xmlns:a16="http://schemas.microsoft.com/office/drawing/2014/main" id="{DD63E2F6-1B07-2969-28E5-B7FCEC971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1" y="1959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6922" name="Rectangle 19">
                <a:extLst>
                  <a:ext uri="{FF2B5EF4-FFF2-40B4-BE49-F238E27FC236}">
                    <a16:creationId xmlns:a16="http://schemas.microsoft.com/office/drawing/2014/main" id="{DB198D9A-BE63-E661-8697-7BD4D584E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2" y="160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6923" name="Rectangle 20">
                <a:extLst>
                  <a:ext uri="{FF2B5EF4-FFF2-40B4-BE49-F238E27FC236}">
                    <a16:creationId xmlns:a16="http://schemas.microsoft.com/office/drawing/2014/main" id="{110C86FC-EC7A-06BF-1932-E208213B0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6924" name="Rectangle 21">
                <a:extLst>
                  <a:ext uri="{FF2B5EF4-FFF2-40B4-BE49-F238E27FC236}">
                    <a16:creationId xmlns:a16="http://schemas.microsoft.com/office/drawing/2014/main" id="{B8BE6D57-712E-2CE1-15CE-5FF9A89D5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2224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6925" name="Rectangle 22">
                <a:extLst>
                  <a:ext uri="{FF2B5EF4-FFF2-40B4-BE49-F238E27FC236}">
                    <a16:creationId xmlns:a16="http://schemas.microsoft.com/office/drawing/2014/main" id="{BFBFD7B1-46E3-E5BA-3D79-5A96C2386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" y="1694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6926" name="Rectangle 23">
                <a:extLst>
                  <a:ext uri="{FF2B5EF4-FFF2-40B4-BE49-F238E27FC236}">
                    <a16:creationId xmlns:a16="http://schemas.microsoft.com/office/drawing/2014/main" id="{659B8109-B31B-11A0-AC86-A3BCA5F06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3" y="1915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6927" name="Rectangle 24">
                <a:extLst>
                  <a:ext uri="{FF2B5EF4-FFF2-40B4-BE49-F238E27FC236}">
                    <a16:creationId xmlns:a16="http://schemas.microsoft.com/office/drawing/2014/main" id="{7EEDA243-30E9-FA75-8C7E-43797A497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6928" name="Rectangle 25">
                <a:extLst>
                  <a:ext uri="{FF2B5EF4-FFF2-40B4-BE49-F238E27FC236}">
                    <a16:creationId xmlns:a16="http://schemas.microsoft.com/office/drawing/2014/main" id="{C5C52E6E-1C7F-4115-62C9-A0AF13CD8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" y="156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6929" name="Rectangle 26">
                <a:extLst>
                  <a:ext uri="{FF2B5EF4-FFF2-40B4-BE49-F238E27FC236}">
                    <a16:creationId xmlns:a16="http://schemas.microsoft.com/office/drawing/2014/main" id="{22FC0F1B-0184-8CBB-F7DA-916ABC036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2048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6930" name="Rectangle 27">
                <a:extLst>
                  <a:ext uri="{FF2B5EF4-FFF2-40B4-BE49-F238E27FC236}">
                    <a16:creationId xmlns:a16="http://schemas.microsoft.com/office/drawing/2014/main" id="{3CA4D183-C992-7723-80CB-3E4C1AA45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1" y="1827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6931" name="Rectangle 28">
                <a:extLst>
                  <a:ext uri="{FF2B5EF4-FFF2-40B4-BE49-F238E27FC236}">
                    <a16:creationId xmlns:a16="http://schemas.microsoft.com/office/drawing/2014/main" id="{6969D8DD-53A8-0D97-47FD-E73481A49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" y="240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6932" name="Rectangle 29">
                <a:extLst>
                  <a:ext uri="{FF2B5EF4-FFF2-40B4-BE49-F238E27FC236}">
                    <a16:creationId xmlns:a16="http://schemas.microsoft.com/office/drawing/2014/main" id="{7BF56F3C-374B-7047-E908-A6EE6E7B3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" y="1959"/>
                <a:ext cx="52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6933" name="Rectangle 30">
                <a:extLst>
                  <a:ext uri="{FF2B5EF4-FFF2-40B4-BE49-F238E27FC236}">
                    <a16:creationId xmlns:a16="http://schemas.microsoft.com/office/drawing/2014/main" id="{0EFEB21B-22E6-7C1F-FE97-023E9D0FD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" y="2269"/>
                <a:ext cx="52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6934" name="Rectangle 31">
                <a:extLst>
                  <a:ext uri="{FF2B5EF4-FFF2-40B4-BE49-F238E27FC236}">
                    <a16:creationId xmlns:a16="http://schemas.microsoft.com/office/drawing/2014/main" id="{0F6C8269-FCEC-E1B1-F0C3-7B890EDE0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4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sp>
          <p:nvSpPr>
            <p:cNvPr id="36917" name="Rectangle 32">
              <a:extLst>
                <a:ext uri="{FF2B5EF4-FFF2-40B4-BE49-F238E27FC236}">
                  <a16:creationId xmlns:a16="http://schemas.microsoft.com/office/drawing/2014/main" id="{FB54785E-749A-1260-90AB-3F930CE3A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" y="1296"/>
              <a:ext cx="259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918" name="Line 33">
              <a:extLst>
                <a:ext uri="{FF2B5EF4-FFF2-40B4-BE49-F238E27FC236}">
                  <a16:creationId xmlns:a16="http://schemas.microsoft.com/office/drawing/2014/main" id="{A4B42D86-3567-557A-287B-2E2BD7BEF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6" y="1384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Line 34">
              <a:extLst>
                <a:ext uri="{FF2B5EF4-FFF2-40B4-BE49-F238E27FC236}">
                  <a16:creationId xmlns:a16="http://schemas.microsoft.com/office/drawing/2014/main" id="{DE1B3426-3EF5-CD76-2224-2021A99DF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0" name="Line 35">
              <a:extLst>
                <a:ext uri="{FF2B5EF4-FFF2-40B4-BE49-F238E27FC236}">
                  <a16:creationId xmlns:a16="http://schemas.microsoft.com/office/drawing/2014/main" id="{2803F529-DC32-5B6D-5E10-75BC6915B0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4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68" name="Group 36">
            <a:extLst>
              <a:ext uri="{FF2B5EF4-FFF2-40B4-BE49-F238E27FC236}">
                <a16:creationId xmlns:a16="http://schemas.microsoft.com/office/drawing/2014/main" id="{38510774-2FFB-6560-9460-B97E439B370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524000"/>
            <a:ext cx="4113213" cy="2667000"/>
            <a:chOff x="2929" y="1296"/>
            <a:chExt cx="2591" cy="1680"/>
          </a:xfrm>
        </p:grpSpPr>
        <p:sp>
          <p:nvSpPr>
            <p:cNvPr id="36872" name="Oval 37">
              <a:extLst>
                <a:ext uri="{FF2B5EF4-FFF2-40B4-BE49-F238E27FC236}">
                  <a16:creationId xmlns:a16="http://schemas.microsoft.com/office/drawing/2014/main" id="{293EEE9E-DB80-A894-6D05-C1EC8DE30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73" name="Oval 38">
              <a:extLst>
                <a:ext uri="{FF2B5EF4-FFF2-40B4-BE49-F238E27FC236}">
                  <a16:creationId xmlns:a16="http://schemas.microsoft.com/office/drawing/2014/main" id="{3129F001-1504-A158-7C8E-E431D7C21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74" name="Oval 39">
              <a:extLst>
                <a:ext uri="{FF2B5EF4-FFF2-40B4-BE49-F238E27FC236}">
                  <a16:creationId xmlns:a16="http://schemas.microsoft.com/office/drawing/2014/main" id="{9799750F-94E2-7DDD-EAB8-D6AE21DDE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75" name="Oval 40">
              <a:extLst>
                <a:ext uri="{FF2B5EF4-FFF2-40B4-BE49-F238E27FC236}">
                  <a16:creationId xmlns:a16="http://schemas.microsoft.com/office/drawing/2014/main" id="{B57BCBDE-CF5B-D1E5-0EF4-8E64660A9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76" name="Oval 41">
              <a:extLst>
                <a:ext uri="{FF2B5EF4-FFF2-40B4-BE49-F238E27FC236}">
                  <a16:creationId xmlns:a16="http://schemas.microsoft.com/office/drawing/2014/main" id="{608E89B3-1BF2-6E43-0A95-F4737850C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77" name="Oval 42">
              <a:extLst>
                <a:ext uri="{FF2B5EF4-FFF2-40B4-BE49-F238E27FC236}">
                  <a16:creationId xmlns:a16="http://schemas.microsoft.com/office/drawing/2014/main" id="{FE01F191-8792-2CD2-549C-CC7CA9C48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048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78" name="Oval 43">
              <a:extLst>
                <a:ext uri="{FF2B5EF4-FFF2-40B4-BE49-F238E27FC236}">
                  <a16:creationId xmlns:a16="http://schemas.microsoft.com/office/drawing/2014/main" id="{B34DA13E-A3EF-A902-6DAA-42E5BCC2B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269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79" name="Oval 44">
              <a:extLst>
                <a:ext uri="{FF2B5EF4-FFF2-40B4-BE49-F238E27FC236}">
                  <a16:creationId xmlns:a16="http://schemas.microsoft.com/office/drawing/2014/main" id="{1093B267-BDF1-8D75-AB8C-FA15E6EED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0" name="Oval 45">
              <a:extLst>
                <a:ext uri="{FF2B5EF4-FFF2-40B4-BE49-F238E27FC236}">
                  <a16:creationId xmlns:a16="http://schemas.microsoft.com/office/drawing/2014/main" id="{E3D7788A-A938-0CF5-DE62-25CA2FECD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1" name="Oval 46">
              <a:extLst>
                <a:ext uri="{FF2B5EF4-FFF2-40B4-BE49-F238E27FC236}">
                  <a16:creationId xmlns:a16="http://schemas.microsoft.com/office/drawing/2014/main" id="{D3F15001-AAD4-FE5D-85A8-ED83849C6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2" name="Oval 47">
              <a:extLst>
                <a:ext uri="{FF2B5EF4-FFF2-40B4-BE49-F238E27FC236}">
                  <a16:creationId xmlns:a16="http://schemas.microsoft.com/office/drawing/2014/main" id="{F4DE54B2-7EB5-F019-928D-F87CAE093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3" name="Oval 48">
              <a:extLst>
                <a:ext uri="{FF2B5EF4-FFF2-40B4-BE49-F238E27FC236}">
                  <a16:creationId xmlns:a16="http://schemas.microsoft.com/office/drawing/2014/main" id="{26C5F7A7-3B82-8383-EFC8-BF74D5885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57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4" name="Oval 49">
              <a:extLst>
                <a:ext uri="{FF2B5EF4-FFF2-40B4-BE49-F238E27FC236}">
                  <a16:creationId xmlns:a16="http://schemas.microsoft.com/office/drawing/2014/main" id="{20AF4606-A10A-E5A0-A2C9-F4EA7757B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5" name="Rectangle 50">
              <a:extLst>
                <a:ext uri="{FF2B5EF4-FFF2-40B4-BE49-F238E27FC236}">
                  <a16:creationId xmlns:a16="http://schemas.microsoft.com/office/drawing/2014/main" id="{581529D9-5F25-3478-D0BF-9D55ABCC4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6" name="Rectangle 51">
              <a:extLst>
                <a:ext uri="{FF2B5EF4-FFF2-40B4-BE49-F238E27FC236}">
                  <a16:creationId xmlns:a16="http://schemas.microsoft.com/office/drawing/2014/main" id="{B2664725-10D6-23E1-6EAE-8861CE4CF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60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7" name="Rectangle 52">
              <a:extLst>
                <a:ext uri="{FF2B5EF4-FFF2-40B4-BE49-F238E27FC236}">
                  <a16:creationId xmlns:a16="http://schemas.microsoft.com/office/drawing/2014/main" id="{48B79485-515D-092C-5B9C-039F8581D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5" y="1473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8" name="Rectangle 53">
              <a:extLst>
                <a:ext uri="{FF2B5EF4-FFF2-40B4-BE49-F238E27FC236}">
                  <a16:creationId xmlns:a16="http://schemas.microsoft.com/office/drawing/2014/main" id="{708569E0-02AD-C319-F37E-3552B3BB1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224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9" name="Rectangle 54">
              <a:extLst>
                <a:ext uri="{FF2B5EF4-FFF2-40B4-BE49-F238E27FC236}">
                  <a16:creationId xmlns:a16="http://schemas.microsoft.com/office/drawing/2014/main" id="{6C848C18-4711-63A6-40CF-B29E5E2D8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1694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0" name="Rectangle 55">
              <a:extLst>
                <a:ext uri="{FF2B5EF4-FFF2-40B4-BE49-F238E27FC236}">
                  <a16:creationId xmlns:a16="http://schemas.microsoft.com/office/drawing/2014/main" id="{13C37574-3B2D-8048-9BF8-C117FC534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915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1" name="Rectangle 56">
              <a:extLst>
                <a:ext uri="{FF2B5EF4-FFF2-40B4-BE49-F238E27FC236}">
                  <a16:creationId xmlns:a16="http://schemas.microsoft.com/office/drawing/2014/main" id="{665FDD93-F017-F6DA-DB47-D45E3D137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1473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2" name="Rectangle 57">
              <a:extLst>
                <a:ext uri="{FF2B5EF4-FFF2-40B4-BE49-F238E27FC236}">
                  <a16:creationId xmlns:a16="http://schemas.microsoft.com/office/drawing/2014/main" id="{4F8F0FA5-1507-BC6A-4AAF-36F988593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156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3" name="Rectangle 58">
              <a:extLst>
                <a:ext uri="{FF2B5EF4-FFF2-40B4-BE49-F238E27FC236}">
                  <a16:creationId xmlns:a16="http://schemas.microsoft.com/office/drawing/2014/main" id="{966BB732-F4C9-6621-AB82-9DB174DD4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" y="2048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4" name="Rectangle 59">
              <a:extLst>
                <a:ext uri="{FF2B5EF4-FFF2-40B4-BE49-F238E27FC236}">
                  <a16:creationId xmlns:a16="http://schemas.microsoft.com/office/drawing/2014/main" id="{2B726801-09E0-353C-D666-6EEC4E5A5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" y="1827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5" name="Rectangle 60">
              <a:extLst>
                <a:ext uri="{FF2B5EF4-FFF2-40B4-BE49-F238E27FC236}">
                  <a16:creationId xmlns:a16="http://schemas.microsoft.com/office/drawing/2014/main" id="{AA0D9A71-C03A-C929-5232-F478FE1F7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240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6" name="Rectangle 61">
              <a:extLst>
                <a:ext uri="{FF2B5EF4-FFF2-40B4-BE49-F238E27FC236}">
                  <a16:creationId xmlns:a16="http://schemas.microsoft.com/office/drawing/2014/main" id="{E47739A9-4450-2D33-06DB-6B1025DDD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7" name="Rectangle 62">
              <a:extLst>
                <a:ext uri="{FF2B5EF4-FFF2-40B4-BE49-F238E27FC236}">
                  <a16:creationId xmlns:a16="http://schemas.microsoft.com/office/drawing/2014/main" id="{CF9BE635-82BE-5EFD-D340-AA84CE8A8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" y="2269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8" name="Rectangle 63">
              <a:extLst>
                <a:ext uri="{FF2B5EF4-FFF2-40B4-BE49-F238E27FC236}">
                  <a16:creationId xmlns:a16="http://schemas.microsoft.com/office/drawing/2014/main" id="{4BE840F5-E605-E64C-2C48-CB5E0129E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244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9" name="Rectangle 64">
              <a:extLst>
                <a:ext uri="{FF2B5EF4-FFF2-40B4-BE49-F238E27FC236}">
                  <a16:creationId xmlns:a16="http://schemas.microsoft.com/office/drawing/2014/main" id="{80E3C035-A02E-4D3F-9754-2F99E0722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1296"/>
              <a:ext cx="2591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900" name="Line 65">
              <a:extLst>
                <a:ext uri="{FF2B5EF4-FFF2-40B4-BE49-F238E27FC236}">
                  <a16:creationId xmlns:a16="http://schemas.microsoft.com/office/drawing/2014/main" id="{91EBEBD0-4453-BFDD-01AA-DCFB95EE8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66">
              <a:extLst>
                <a:ext uri="{FF2B5EF4-FFF2-40B4-BE49-F238E27FC236}">
                  <a16:creationId xmlns:a16="http://schemas.microsoft.com/office/drawing/2014/main" id="{F43EC612-6A1B-410B-E64E-2CDC654B8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344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67">
              <a:extLst>
                <a:ext uri="{FF2B5EF4-FFF2-40B4-BE49-F238E27FC236}">
                  <a16:creationId xmlns:a16="http://schemas.microsoft.com/office/drawing/2014/main" id="{BBD7F62B-F4BD-5132-DAAD-701AAE9EA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69" name="Line 68">
            <a:extLst>
              <a:ext uri="{FF2B5EF4-FFF2-40B4-BE49-F238E27FC236}">
                <a16:creationId xmlns:a16="http://schemas.microsoft.com/office/drawing/2014/main" id="{190D1DB3-83F8-1CD3-39A4-005541E29D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6400" y="3124200"/>
            <a:ext cx="406400" cy="2206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0" name="Text Box 69">
            <a:extLst>
              <a:ext uri="{FF2B5EF4-FFF2-40B4-BE49-F238E27FC236}">
                <a16:creationId xmlns:a16="http://schemas.microsoft.com/office/drawing/2014/main" id="{72C898F9-B2D5-18D8-9A55-539AA4F54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Arial Unicode MS" panose="020B0604020202020204" pitchFamily="34" charset="-128"/>
              </a:rPr>
              <a:t>m</a:t>
            </a:r>
          </a:p>
        </p:txBody>
      </p:sp>
      <p:sp>
        <p:nvSpPr>
          <p:cNvPr id="1796167" name="Text Box 71">
            <a:extLst>
              <a:ext uri="{FF2B5EF4-FFF2-40B4-BE49-F238E27FC236}">
                <a16:creationId xmlns:a16="http://schemas.microsoft.com/office/drawing/2014/main" id="{1F8DBE4B-9B6B-657E-B527-180C14FDE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67200"/>
            <a:ext cx="8305800" cy="202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Let data D be (</a:t>
            </a:r>
            <a:r>
              <a:rPr lang="en-US" altLang="en-US" sz="1800" b="1"/>
              <a:t>X</a:t>
            </a:r>
            <a:r>
              <a:rPr lang="en-US" altLang="en-US" sz="1800" baseline="-25000"/>
              <a:t>1</a:t>
            </a:r>
            <a:r>
              <a:rPr lang="en-US" altLang="en-US" sz="1800"/>
              <a:t>, y</a:t>
            </a:r>
            <a:r>
              <a:rPr lang="en-US" altLang="en-US" sz="1800" baseline="-25000"/>
              <a:t>1</a:t>
            </a:r>
            <a:r>
              <a:rPr lang="en-US" altLang="en-US" sz="1800"/>
              <a:t>), …, (</a:t>
            </a:r>
            <a:r>
              <a:rPr lang="en-US" altLang="en-US" sz="1800" b="1"/>
              <a:t>X</a:t>
            </a:r>
            <a:r>
              <a:rPr lang="en-US" altLang="en-US" sz="1800" baseline="-25000"/>
              <a:t>|D|</a:t>
            </a:r>
            <a:r>
              <a:rPr lang="en-US" altLang="en-US" sz="1800"/>
              <a:t>, y</a:t>
            </a:r>
            <a:r>
              <a:rPr lang="en-US" altLang="en-US" sz="1800" baseline="-25000"/>
              <a:t>|D|</a:t>
            </a:r>
            <a:r>
              <a:rPr lang="en-US" altLang="en-US" sz="1800"/>
              <a:t>), where </a:t>
            </a:r>
            <a:r>
              <a:rPr lang="en-US" altLang="en-US" sz="1800" b="1"/>
              <a:t>X</a:t>
            </a:r>
            <a:r>
              <a:rPr lang="en-US" altLang="en-US" sz="1800" baseline="-25000"/>
              <a:t>i</a:t>
            </a:r>
            <a:r>
              <a:rPr lang="en-US" altLang="en-US" sz="1800"/>
              <a:t> is the set of training tuples associated with the class labels y</a:t>
            </a:r>
            <a:r>
              <a:rPr lang="en-US" altLang="en-US" sz="1800" baseline="-25000"/>
              <a:t>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/>
              <a:t>There are infinite lines (</a:t>
            </a:r>
            <a:r>
              <a:rPr lang="en-US" altLang="en-US" sz="1800" u="sng"/>
              <a:t>hyperplanes</a:t>
            </a:r>
            <a:r>
              <a:rPr lang="en-US" altLang="en-US" sz="1800"/>
              <a:t>) separating the two classes but we want to </a:t>
            </a:r>
            <a:r>
              <a:rPr lang="en-US" altLang="en-US" sz="1800" u="sng"/>
              <a:t>find the best one</a:t>
            </a:r>
            <a:r>
              <a:rPr lang="en-US" altLang="en-US" sz="1800"/>
              <a:t> (the one that minimizes classification error on unseen data)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i="1"/>
              <a:t>SVM searches for the hyperplane with the largest margin</a:t>
            </a:r>
            <a:r>
              <a:rPr lang="en-US" altLang="en-US" sz="1800"/>
              <a:t>, i.e., </a:t>
            </a:r>
            <a:r>
              <a:rPr lang="en-US" altLang="en-US" sz="1800" b="1"/>
              <a:t>maximum marginal hyperplane</a:t>
            </a:r>
            <a:r>
              <a:rPr lang="en-US" altLang="en-US" sz="1800"/>
              <a:t> (MMH)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6167" grpId="0" animBg="1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17609</TotalTime>
  <Words>1722</Words>
  <Application>Microsoft Macintosh PowerPoint</Application>
  <PresentationFormat>On-screen Show (4:3)</PresentationFormat>
  <Paragraphs>243</Paragraphs>
  <Slides>25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Tahoma</vt:lpstr>
      <vt:lpstr>ＭＳ Ｐゴシック</vt:lpstr>
      <vt:lpstr>Arial</vt:lpstr>
      <vt:lpstr>Wingdings</vt:lpstr>
      <vt:lpstr>Times New Roman</vt:lpstr>
      <vt:lpstr>SimSun</vt:lpstr>
      <vt:lpstr>Calibri</vt:lpstr>
      <vt:lpstr>HYGungSo-Bold</vt:lpstr>
      <vt:lpstr>Symbol</vt:lpstr>
      <vt:lpstr>Arial Unicode MS</vt:lpstr>
      <vt:lpstr>Blends</vt:lpstr>
      <vt:lpstr>SmartDraw Drawing</vt:lpstr>
      <vt:lpstr>Microsoft Equation 3.0</vt:lpstr>
      <vt:lpstr>Data Mining:   Concepts and Techniques  (3rd ed.)   — Chapter 9 — Classification: Advanced Methods Support Vector Machines</vt:lpstr>
      <vt:lpstr>Cat or dog?</vt:lpstr>
      <vt:lpstr>Classification: A Mathematical Mapping</vt:lpstr>
      <vt:lpstr>What Is Prediction?</vt:lpstr>
      <vt:lpstr>SVM—Support Vector Machines</vt:lpstr>
      <vt:lpstr>SVM—History and Applications</vt:lpstr>
      <vt:lpstr>SVM—General Philosophy</vt:lpstr>
      <vt:lpstr>SVM—Margins and Support Vectors</vt:lpstr>
      <vt:lpstr>SVM—When Data Is Linearly Separable</vt:lpstr>
      <vt:lpstr>SVM—Linearly Separable</vt:lpstr>
      <vt:lpstr>PowerPoint Presentation</vt:lpstr>
      <vt:lpstr>Dual form and classifying function</vt:lpstr>
      <vt:lpstr>PowerPoint Presentation</vt:lpstr>
      <vt:lpstr>Is it always easy?</vt:lpstr>
      <vt:lpstr>SVM—Linearly Inseparable?</vt:lpstr>
      <vt:lpstr>SVM—Linearly Inseparable</vt:lpstr>
      <vt:lpstr>Kernel trick</vt:lpstr>
      <vt:lpstr>SVM:  Different Kernel functions</vt:lpstr>
      <vt:lpstr>Why Is SVM Effective on High Dimensional Data?</vt:lpstr>
      <vt:lpstr>SVM in short</vt:lpstr>
      <vt:lpstr>SVM Related Links</vt:lpstr>
      <vt:lpstr>The k-Nearest Neighbor Algorithm</vt:lpstr>
      <vt:lpstr>Discussion on the k-NN Algorithm</vt:lpstr>
      <vt:lpstr>Multiclass Classification</vt:lpstr>
      <vt:lpstr>Semi-Supervised Classification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7class</dc:title>
  <dc:creator>Jiawei Han</dc:creator>
  <cp:lastModifiedBy>Bisgin, Halil</cp:lastModifiedBy>
  <cp:revision>645</cp:revision>
  <cp:lastPrinted>1999-09-10T20:38:56Z</cp:lastPrinted>
  <dcterms:created xsi:type="dcterms:W3CDTF">1998-06-19T04:38:52Z</dcterms:created>
  <dcterms:modified xsi:type="dcterms:W3CDTF">2024-02-11T23:04:26Z</dcterms:modified>
  <cp:category>data mining book slides</cp:category>
</cp:coreProperties>
</file>