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1416" r:id="rId2"/>
    <p:sldId id="1418" r:id="rId3"/>
    <p:sldId id="1053" r:id="rId4"/>
    <p:sldId id="1056" r:id="rId5"/>
    <p:sldId id="1419" r:id="rId6"/>
    <p:sldId id="1057" r:id="rId7"/>
    <p:sldId id="1420" r:id="rId8"/>
    <p:sldId id="1054" r:id="rId9"/>
    <p:sldId id="1059" r:id="rId10"/>
    <p:sldId id="1423" r:id="rId11"/>
    <p:sldId id="1421" r:id="rId12"/>
    <p:sldId id="1422" r:id="rId13"/>
    <p:sldId id="1189" r:id="rId14"/>
    <p:sldId id="1417" r:id="rId15"/>
    <p:sldId id="1413" r:id="rId16"/>
    <p:sldId id="1425" r:id="rId17"/>
    <p:sldId id="1427" r:id="rId18"/>
    <p:sldId id="1401" r:id="rId19"/>
    <p:sldId id="1402" r:id="rId20"/>
    <p:sldId id="1424" r:id="rId21"/>
    <p:sldId id="1412" r:id="rId22"/>
    <p:sldId id="993" r:id="rId23"/>
    <p:sldId id="1426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728"/>
  </p:normalViewPr>
  <p:slideViewPr>
    <p:cSldViewPr>
      <p:cViewPr varScale="1">
        <p:scale>
          <a:sx n="101" d="100"/>
          <a:sy n="101" d="100"/>
        </p:scale>
        <p:origin x="25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9C24E9E2-04D5-8AC9-32E7-0F4927E114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D180B24F-6EB4-34AF-6626-0F53F20957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F0CD59A3-8ED6-F98A-95DF-0486FA9D8CC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26A22897-E988-77B7-4F99-D065223030C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anose="02020603050405020304" pitchFamily="18" charset="0"/>
              </a:defRPr>
            </a:lvl1pPr>
          </a:lstStyle>
          <a:p>
            <a:fld id="{502EAFF2-378B-9B4E-AC35-28755113533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5A0DA5E-028E-204C-DBF4-4602FB326F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9B1C0AD-4018-ADA6-8FBE-427899171ED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13B729DC-EF02-443C-6FC1-3616CC2F72E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8CA3ABE5-6973-3654-E2C3-8DDBF5E0F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C0E458A1-289B-B877-5BDB-8799FF4639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0E39E8E2-A19D-98E9-15F6-664ADB49A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3" tIns="46417" rIns="92833" bIns="4641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anose="02020603050405020304" pitchFamily="18" charset="0"/>
              </a:defRPr>
            </a:lvl1pPr>
          </a:lstStyle>
          <a:p>
            <a:fld id="{DF9AF90E-AA5B-F748-B5E8-78AD159DB6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61F1BF9-7A14-C0B1-4A0C-9B8FEF9E80C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100F6A9-BECA-FE48-8638-2BE787C67EFE}" type="slidenum">
              <a:rPr lang="en-US" altLang="en-US" sz="1200">
                <a:latin typeface="Times New Roman" panose="02020603050405020304" pitchFamily="18" charset="0"/>
              </a:rPr>
              <a:pPr algn="r"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C6A91B5-806B-3D4A-A8C4-C6840B6384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D66680F-DBE6-A4B9-5067-24D73F2ED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8DFA923F-149F-44A8-DD38-4740BE77BD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BA9C93E2-0547-E7A2-E93E-7EFBAFC7A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/>
            <a:r>
              <a:rPr lang="en-US" altLang="en-US" sz="2000">
                <a:latin typeface="Arial" panose="020B0604020202020204" pitchFamily="34" charset="0"/>
              </a:rPr>
              <a:t>For each point in the test set, find the closest centroid, and use </a:t>
            </a:r>
            <a:r>
              <a:rPr lang="en-US" altLang="en-US" sz="2000" i="1">
                <a:solidFill>
                  <a:srgbClr val="E46C0A"/>
                </a:solidFill>
                <a:latin typeface="Arial" panose="020B0604020202020204" pitchFamily="34" charset="0"/>
              </a:rPr>
              <a:t>the sum of squared distance between all points in the test set and the closest centroids</a:t>
            </a:r>
            <a:r>
              <a:rPr lang="en-US" altLang="en-US" sz="2000">
                <a:latin typeface="Arial" panose="020B0604020202020204" pitchFamily="34" charset="0"/>
              </a:rPr>
              <a:t> to measure how well the model fits the test set</a:t>
            </a:r>
          </a:p>
          <a:p>
            <a:endParaRPr lang="en-US" altLang="en-US"/>
          </a:p>
          <a:p>
            <a:r>
              <a:rPr lang="en-US" altLang="en-US"/>
              <a:t>You may need to compare the average of square distances to decide in which k value it’s the smallest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52A63478-C189-E1F7-3AF1-F208087C5B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ECB0322B-7E16-80DE-BEBA-D744A3812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F157F097-0830-999E-9AA1-AE82D551475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9647D57-76EB-2E49-91FB-7E5DA15DBDCE}" type="slidenum">
              <a:rPr lang="en-US" altLang="en-US" sz="1200">
                <a:latin typeface="Times New Roman" panose="02020603050405020304" pitchFamily="18" charset="0"/>
              </a:rPr>
              <a:pPr algn="r"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F1FF83AE-9D83-48F9-F7F0-D5E442D914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F7B491D-5C31-BC35-C144-607E81621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881AD90A-D656-1CB2-B709-1CA3341842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1CC8C6B8-1E84-04AE-49E8-56914D1A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4786B841-A399-DDA1-CA14-7DA51245A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5328F2A-8EE9-8745-B804-B5826B39FB7F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81DCACF-4511-79D0-76CE-E7162CB662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2BF3AE-25DD-394A-B350-A763E3EBD44E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3EF81B87-CD96-7207-95C6-7F8722038A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425FB57-9F3F-ED68-15D5-BA944C0E1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A4A6D37D-F143-8DC9-75AC-8519D3EC22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E516421-E5E0-5949-83BB-88EB16255D2D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9CDC61AC-D947-10BF-B815-F7E70435E1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A7EEDB1-ED0E-016B-29C7-09FB0BFCB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FD393E70-8FB0-A483-B9BB-ED66BBC66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2FA33F1-2CFB-D54E-9004-6B8FF7852F5F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7B3F8EA-5F52-220B-DC5D-3DBB17AFB2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1D534D7-91F6-1F0F-B10A-50E4D5F68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A8643655-80A6-445C-F3F9-9CA51DA635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56B4D8-3C6F-2E44-A53C-0EE3F1CBFC50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C9885D2-552A-929F-DE25-318C808149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EC3A8A6-15DE-EF09-9A1E-D47C41087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B140ECD-3E31-A37B-6D04-367F9F0298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77A4870-8734-B844-997C-DDB234205F6D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B61A3F2-55A0-C842-1C48-FBC704EA0F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3ED9620-4204-E479-B095-58E32835A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235478F3-DEF4-C57E-CB4A-11A6C0D1FE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44435C0-7D66-824A-8DE0-4E4A941E14F7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DD90DA25-DCE1-9777-FE0B-CBE4B10A17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CA14B34-1F47-9423-55B5-042FD367C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557BFC2E-0B0C-DBD5-63BB-4646DE97864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A0747DE-F911-8340-A436-E366EE0DDC48}" type="slidenum">
              <a:rPr lang="en-US" altLang="en-US" sz="1200">
                <a:latin typeface="Times New Roman" panose="02020603050405020304" pitchFamily="18" charset="0"/>
              </a:rPr>
              <a:pPr algn="r"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AE36B78-087E-55B9-7BEB-EF8D214425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B522194-E7D7-EB7C-A0AA-42092147C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means random data set has points far away from each other whereas the original dataset has points close to each other and we reject the null hypothesis.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808080"/>
                </a:solidFill>
                <a:effectLst/>
                <a:latin typeface="Open Sans" panose="020F0502020204030204" pitchFamily="34" charset="0"/>
              </a:rPr>
              <a:t>Null hypothesis</a:t>
            </a:r>
            <a:r>
              <a:rPr lang="en-US" b="0" i="0" dirty="0">
                <a:solidFill>
                  <a:srgbClr val="808080"/>
                </a:solidFill>
                <a:effectLst/>
                <a:latin typeface="Open Sans" panose="020F0502020204030204" pitchFamily="34" charset="0"/>
              </a:rPr>
              <a:t>: the data set D is uniformly distributed (i.e., no meaningful clusters)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808080"/>
                </a:solidFill>
                <a:effectLst/>
                <a:latin typeface="Open Sans" panose="020F0502020204030204" pitchFamily="34" charset="0"/>
              </a:rPr>
              <a:t>Alternative hypothesis</a:t>
            </a:r>
            <a:r>
              <a:rPr lang="en-US" b="0" i="0">
                <a:solidFill>
                  <a:srgbClr val="808080"/>
                </a:solidFill>
                <a:effectLst/>
                <a:latin typeface="Open Sans" panose="020F0502020204030204" pitchFamily="34" charset="0"/>
              </a:rPr>
              <a:t>: the data set D is not uniformly distributed (i.e., contains meaningful clusters)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AF90E-AA5B-F748-B5E8-78AD159DB63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84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CFC69A3-4EBE-5995-13D8-6708F1CB6033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EEB70B86-77FE-2AEF-E356-2BBB95013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F22155C2-D37C-C218-0909-5967F0537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90DB2C0A-F7B0-434B-B612-9F25D60FF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916E96A1-4AED-5D66-BA8D-CE696AC81F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52105DE-D985-7002-4561-94DEA15CB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A9E8E8-1B24-7729-0735-118EBE45E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1A1DC272-8262-A78B-27D6-F91C882F8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792A50E8-0286-8E6A-8B20-A2C7559F8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DB40DE09-303C-07E6-4924-3E02B0E211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0F6B7109-2E96-F382-F7EA-CF9833B3B5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D6DBD2C5-2C4B-5440-AAEE-93EC0B2ECFE7}" type="datetime1">
              <a:rPr lang="en-US" altLang="en-US"/>
              <a:pPr/>
              <a:t>3/25/24</a:t>
            </a:fld>
            <a:endParaRPr lang="en-US" alt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349A507B-95DD-93D0-38C2-35A73CAE9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D8B22E41-8D96-159E-9935-8D19871FAC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8BFB1CDA-C1E2-CD4C-942A-322565E8E5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19763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C1AF08F7-113B-5BA2-8474-057180CB2A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7B9DB-27F3-5749-A8A2-3425D400D4FF}" type="datetime1">
              <a:rPr lang="en-US" altLang="en-US"/>
              <a:pPr/>
              <a:t>3/25/24</a:t>
            </a:fld>
            <a:endParaRPr lang="en-US" alt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D2244262-99E1-5B0E-650D-8C25B7F1EB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200B9828-A6EB-35C5-88C0-F6BDBE3D22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F4C89-47DA-FF43-AD88-D1BC1D1E7F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192908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97E9658B-2A2B-310B-7AAE-C496B4EB4B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B1C30-0E50-684C-805F-95C4D7CB1F82}" type="datetime1">
              <a:rPr lang="en-US" altLang="en-US"/>
              <a:pPr/>
              <a:t>3/25/24</a:t>
            </a:fld>
            <a:endParaRPr lang="en-US" alt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EDC41E22-07A6-8A2E-8A4B-2F90D716D1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506A5B8F-D830-19FC-E24A-92373FF00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9C94C-E018-B449-938D-9A3743DF25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06451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8A4167AC-CFB6-D4AA-A67C-94C1A0A8F1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34AE51-F3D1-BC45-973E-78F4B0567F80}" type="datetime1">
              <a:rPr lang="en-US" altLang="en-US"/>
              <a:pPr/>
              <a:t>3/25/24</a:t>
            </a:fld>
            <a:endParaRPr lang="en-US" altLang="en-US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D71417DE-F00D-F3C8-8A18-C87B2700DF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981AD428-99F7-533F-3C6C-21822D9657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64621-7A21-4244-8B57-1B5CE7AC2E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071662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0456426C-B2BD-DBA0-869A-38015D3B53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235F7-F2DD-D24C-A060-2893378907CC}" type="datetime1">
              <a:rPr lang="en-US" altLang="en-US"/>
              <a:pPr/>
              <a:t>3/25/24</a:t>
            </a:fld>
            <a:endParaRPr lang="en-US" alt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85E1251B-F133-FAFE-F72B-05BAEF9209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C600CEF2-88FC-05ED-2BDD-D57EB31EAF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15182-62D7-494D-A2D9-F995E551F5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109719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371600"/>
            <a:ext cx="83820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DAD3316F-95CD-421F-582E-B0EE8464C7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70EEA5-111D-EC40-ACF5-E58BB21B8347}" type="datetime1">
              <a:rPr lang="en-US" altLang="en-US"/>
              <a:pPr/>
              <a:t>3/25/24</a:t>
            </a:fld>
            <a:endParaRPr lang="en-US" alt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46E72828-B8B9-775D-69D1-706CCCA781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A73D0592-B207-A685-33CA-501FF473F6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8DC5E-9083-1B4E-A2AF-138ABFDA15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043820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FAB045D8-80A6-7C20-8B9F-AEDCFE9FF8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08E02E9A-3968-924C-ACD0-098FB39D39DD}" type="datetime1">
              <a:rPr lang="en-US" altLang="en-US"/>
              <a:pPr/>
              <a:t>3/25/24</a:t>
            </a:fld>
            <a:endParaRPr lang="en-US" alt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045C8A6C-8055-CF6F-14D9-0C50A2E2E1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C8CEC654-5AB9-DB41-36B4-A3A86C63A8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0CC52-1A1D-6F4C-A346-C30798E722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67172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9D578593-5604-D9CE-BFB4-1833E8F296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046B70-2784-7E47-94B6-BF597F8A5FAE}" type="datetime1">
              <a:rPr lang="en-US" altLang="en-US"/>
              <a:pPr/>
              <a:t>3/25/24</a:t>
            </a:fld>
            <a:endParaRPr lang="en-US" alt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4FFBDE72-F4F6-3246-28AD-20CFDED904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D3F4E8AC-44F3-E875-702E-89F68D8235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3D3AB-9874-AD49-AC1D-F111DF159E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772477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CD5AE9B5-D26E-C88C-AE6C-4E83A08011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E7DE8A-A75E-3E4D-92CF-F7BF8BCE04B6}" type="datetime1">
              <a:rPr lang="en-US" altLang="en-US"/>
              <a:pPr/>
              <a:t>3/25/24</a:t>
            </a:fld>
            <a:endParaRPr lang="en-US" alt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88F3873D-135C-7A36-C5C2-4B57071CD5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99B65101-AC12-DDE4-4939-B0DA08D2DB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32CBE5-F03E-344F-ABE3-41D9EB3D2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8060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>
            <a:extLst>
              <a:ext uri="{FF2B5EF4-FFF2-40B4-BE49-F238E27FC236}">
                <a16:creationId xmlns:a16="http://schemas.microsoft.com/office/drawing/2014/main" id="{6D3C4CED-01FE-B1F0-F65D-A256EC0A89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471B2-1385-024B-9CE6-1E128B033DFD}" type="datetime1">
              <a:rPr lang="en-US" altLang="en-US"/>
              <a:pPr/>
              <a:t>3/25/24</a:t>
            </a:fld>
            <a:endParaRPr lang="en-US" altLang="en-US"/>
          </a:p>
        </p:txBody>
      </p:sp>
      <p:sp>
        <p:nvSpPr>
          <p:cNvPr id="8" name="Rectangle 2060">
            <a:extLst>
              <a:ext uri="{FF2B5EF4-FFF2-40B4-BE49-F238E27FC236}">
                <a16:creationId xmlns:a16="http://schemas.microsoft.com/office/drawing/2014/main" id="{990AAEAC-964C-5C7F-82CE-2B1B92864C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>
            <a:extLst>
              <a:ext uri="{FF2B5EF4-FFF2-40B4-BE49-F238E27FC236}">
                <a16:creationId xmlns:a16="http://schemas.microsoft.com/office/drawing/2014/main" id="{DC42A57A-381D-E2F9-D83A-3625BD3A95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9A149C-D779-DF46-9C8F-172DE259F6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49289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>
            <a:extLst>
              <a:ext uri="{FF2B5EF4-FFF2-40B4-BE49-F238E27FC236}">
                <a16:creationId xmlns:a16="http://schemas.microsoft.com/office/drawing/2014/main" id="{4C6962FC-367F-CC2C-699A-C9B428A3CA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256A4D-B45E-7D43-9802-8E9FE9FCD427}" type="datetime1">
              <a:rPr lang="en-US" altLang="en-US"/>
              <a:pPr/>
              <a:t>3/25/24</a:t>
            </a:fld>
            <a:endParaRPr lang="en-US" altLang="en-US"/>
          </a:p>
        </p:txBody>
      </p:sp>
      <p:sp>
        <p:nvSpPr>
          <p:cNvPr id="4" name="Rectangle 2060">
            <a:extLst>
              <a:ext uri="{FF2B5EF4-FFF2-40B4-BE49-F238E27FC236}">
                <a16:creationId xmlns:a16="http://schemas.microsoft.com/office/drawing/2014/main" id="{E5DD72B1-7B8D-2687-3334-BDBEC41C4C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5498C0EB-8C54-8578-76C1-77B81D9FE8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1E0DD-0337-F846-B210-C2353F256B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03066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>
            <a:extLst>
              <a:ext uri="{FF2B5EF4-FFF2-40B4-BE49-F238E27FC236}">
                <a16:creationId xmlns:a16="http://schemas.microsoft.com/office/drawing/2014/main" id="{18115D08-870D-C488-1561-06EAAEE618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8E5838-5283-EB45-B66A-4CFE55EC4B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934820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3C8F8F46-E609-C085-CFE4-1646E92BD3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C6B96-99F8-7D47-A686-655A1B0F6867}" type="datetime1">
              <a:rPr lang="en-US" altLang="en-US"/>
              <a:pPr/>
              <a:t>3/25/24</a:t>
            </a:fld>
            <a:endParaRPr lang="en-US" alt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EF089052-CB0B-AAB4-E56B-7AC40619E6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D8D56700-F056-4F73-4D07-0522C2C49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8C558F-E58C-9F4E-B5F1-69F3D6370F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499774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26BF795D-B684-722A-021A-4FB874E8C3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46E1D-4ABC-8245-905F-79E3F69BC20E}" type="datetime1">
              <a:rPr lang="en-US" altLang="en-US"/>
              <a:pPr/>
              <a:t>3/25/24</a:t>
            </a:fld>
            <a:endParaRPr lang="en-US" alt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58C24EA4-73A8-0F59-BEE7-1F7BA2D562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5BF105DF-9B1F-573C-7650-9AD90EA439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C01AAA-DA7C-984F-9EAD-C919778FBF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33937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>
            <a:extLst>
              <a:ext uri="{FF2B5EF4-FFF2-40B4-BE49-F238E27FC236}">
                <a16:creationId xmlns:a16="http://schemas.microsoft.com/office/drawing/2014/main" id="{73E6AD83-1DE1-06EB-D65B-D1379BBED1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800000">
                  <a:alpha val="50000"/>
                </a:srgbClr>
              </a:gs>
              <a:gs pos="100000">
                <a:srgbClr val="FAE2F6">
                  <a:alpha val="50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2057">
            <a:extLst>
              <a:ext uri="{FF2B5EF4-FFF2-40B4-BE49-F238E27FC236}">
                <a16:creationId xmlns:a16="http://schemas.microsoft.com/office/drawing/2014/main" id="{1BEB3EB8-B614-7238-49D6-B435D34D7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77930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058">
            <a:extLst>
              <a:ext uri="{FF2B5EF4-FFF2-40B4-BE49-F238E27FC236}">
                <a16:creationId xmlns:a16="http://schemas.microsoft.com/office/drawing/2014/main" id="{BD77B57C-76B9-D255-53F6-37DF6B4B9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8779" name="Rectangle 2059">
            <a:extLst>
              <a:ext uri="{FF2B5EF4-FFF2-40B4-BE49-F238E27FC236}">
                <a16:creationId xmlns:a16="http://schemas.microsoft.com/office/drawing/2014/main" id="{DCB85651-C05A-FEF5-B02E-6A636A7790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A530F142-0339-BF45-B413-A095DF2059BE}" type="datetime1">
              <a:rPr lang="en-US" altLang="en-US"/>
              <a:pPr/>
              <a:t>3/25/24</a:t>
            </a:fld>
            <a:endParaRPr lang="en-US" altLang="en-US"/>
          </a:p>
        </p:txBody>
      </p:sp>
      <p:sp>
        <p:nvSpPr>
          <p:cNvPr id="928780" name="Rectangle 2060">
            <a:extLst>
              <a:ext uri="{FF2B5EF4-FFF2-40B4-BE49-F238E27FC236}">
                <a16:creationId xmlns:a16="http://schemas.microsoft.com/office/drawing/2014/main" id="{9D499A17-6F15-6EEB-8D84-2A3D0BB7E5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28781" name="Rectangle 2061">
            <a:extLst>
              <a:ext uri="{FF2B5EF4-FFF2-40B4-BE49-F238E27FC236}">
                <a16:creationId xmlns:a16="http://schemas.microsoft.com/office/drawing/2014/main" id="{1612AE55-9C21-8814-1C94-661FFFBF57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D57AC6B-FF55-BB4B-BF58-2BD9879653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80" r:id="rId3"/>
    <p:sldLayoutId id="2147483981" r:id="rId4"/>
    <p:sldLayoutId id="2147483982" r:id="rId5"/>
    <p:sldLayoutId id="2147483983" r:id="rId6"/>
    <p:sldLayoutId id="214748399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</p:sldLayoutIdLst>
  <p:transition>
    <p:zo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ftaliharris.com/blog/visualizing-dbscan-cluster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>
            <a:extLst>
              <a:ext uri="{FF2B5EF4-FFF2-40B4-BE49-F238E27FC236}">
                <a16:creationId xmlns:a16="http://schemas.microsoft.com/office/drawing/2014/main" id="{26A6521E-446B-4302-5EEC-3864E004C125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3FC42844-4C19-7E4D-B291-8E523EE8A5E4}" type="slidenum">
              <a:rPr lang="en-US" altLang="en-US" sz="1200"/>
              <a:pPr algn="r" eaLnBrk="1" hangingPunct="1"/>
              <a:t>1</a:t>
            </a:fld>
            <a:endParaRPr lang="en-US" altLang="en-US" sz="12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9542A40-6784-6074-2286-04C634139B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Chapter 10. </a:t>
            </a:r>
            <a:r>
              <a:rPr lang="en-AU" altLang="zh-TW" sz="3200"/>
              <a:t>Cluster Analysis: Basic Concepts and Methods</a:t>
            </a:r>
            <a:endParaRPr lang="en-US" altLang="en-US" sz="320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61CE1D0-BD86-CDF8-522F-7E6692B85C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223250" cy="5181600"/>
          </a:xfrm>
          <a:noFill/>
        </p:spPr>
        <p:txBody>
          <a:bodyPr lIns="92075" tIns="46038" rIns="92075" bIns="46038"/>
          <a:lstStyle/>
          <a:p>
            <a:pPr marL="533400" indent="-533400">
              <a:lnSpc>
                <a:spcPct val="130000"/>
              </a:lnSpc>
            </a:pPr>
            <a:r>
              <a:rPr lang="en-US" altLang="en-US">
                <a:latin typeface="Calibri" panose="020F0502020204030204" pitchFamily="34" charset="0"/>
              </a:rPr>
              <a:t>Cluster Analysis: Basic Concepts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>
                <a:latin typeface="Calibri" panose="020F0502020204030204" pitchFamily="34" charset="0"/>
              </a:rPr>
              <a:t>Partitioning Methods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>
                <a:latin typeface="Calibri" panose="020F0502020204030204" pitchFamily="34" charset="0"/>
              </a:rPr>
              <a:t>Hierarchical Methods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>
                <a:latin typeface="Calibri" panose="020F0502020204030204" pitchFamily="34" charset="0"/>
              </a:rPr>
              <a:t>Density-Based Methods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>
                <a:latin typeface="Calibri" panose="020F0502020204030204" pitchFamily="34" charset="0"/>
              </a:rPr>
              <a:t>Grid-Based Methods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>
                <a:latin typeface="Calibri" panose="020F0502020204030204" pitchFamily="34" charset="0"/>
              </a:rPr>
              <a:t>Evaluation of Clustering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>
                <a:latin typeface="Calibri" panose="020F0502020204030204" pitchFamily="34" charset="0"/>
              </a:rPr>
              <a:t>Summary</a:t>
            </a:r>
          </a:p>
        </p:txBody>
      </p:sp>
      <p:sp>
        <p:nvSpPr>
          <p:cNvPr id="18436" name="AutoShape 5">
            <a:extLst>
              <a:ext uri="{FF2B5EF4-FFF2-40B4-BE49-F238E27FC236}">
                <a16:creationId xmlns:a16="http://schemas.microsoft.com/office/drawing/2014/main" id="{86ECA299-995B-C439-AFCB-665365E09195}"/>
              </a:ext>
            </a:extLst>
          </p:cNvPr>
          <p:cNvSpPr>
            <a:spLocks noChangeArrowheads="1"/>
          </p:cNvSpPr>
          <p:nvPr/>
        </p:nvSpPr>
        <p:spPr bwMode="auto">
          <a:xfrm rot="9867012">
            <a:off x="4648200" y="3352800"/>
            <a:ext cx="3048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7AF80223-7951-E30F-7A08-F2E581545B53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1960B49-3729-114F-9838-33FCD5666840}" type="slidenum">
              <a:rPr lang="en-US" altLang="en-US" sz="1200"/>
              <a:pPr algn="r" eaLnBrk="1" hangingPunct="1"/>
              <a:t>1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4" descr="Screen Shot 2016-12-03 at 10.57.09 PM.png">
            <a:extLst>
              <a:ext uri="{FF2B5EF4-FFF2-40B4-BE49-F238E27FC236}">
                <a16:creationId xmlns:a16="http://schemas.microsoft.com/office/drawing/2014/main" id="{C5B62EE9-DA7B-26D8-2D8B-7D40E8FB5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20950"/>
            <a:ext cx="7467600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Title 1">
            <a:extLst>
              <a:ext uri="{FF2B5EF4-FFF2-40B4-BE49-F238E27FC236}">
                <a16:creationId xmlns:a16="http://schemas.microsoft.com/office/drawing/2014/main" id="{452F7CE3-E8FF-DFAD-8CF4-772358F4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Algorithm-example (1/3)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4EB2BF45-17EA-80B3-A693-530EAB47E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1905000"/>
          </a:xfrm>
        </p:spPr>
        <p:txBody>
          <a:bodyPr/>
          <a:lstStyle/>
          <a:p>
            <a:r>
              <a:rPr lang="en-US" altLang="en-US" sz="2400"/>
              <a:t>Parameters: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/>
              <a:t>• </a:t>
            </a:r>
            <a:r>
              <a:rPr lang="en-US" altLang="en-US" sz="2400" i="1"/>
              <a:t></a:t>
            </a:r>
            <a:r>
              <a:rPr lang="en-US" altLang="en-US" sz="2400"/>
              <a:t> = 2 cm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/>
              <a:t>• </a:t>
            </a:r>
            <a:r>
              <a:rPr lang="en-US" altLang="en-US" sz="2400" i="1"/>
              <a:t>MinPts</a:t>
            </a:r>
            <a:r>
              <a:rPr lang="en-US" altLang="en-US" sz="2400"/>
              <a:t> = 3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B186B071-C82F-CDDF-FE02-540636B4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39724C3-B590-7F47-A91F-084F5E9A5534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CD0CC9-082A-C18A-EEB1-A59539A6A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898775"/>
            <a:ext cx="914400" cy="7588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EB105C-7B33-C19E-C809-C164D8E27277}"/>
              </a:ext>
            </a:extLst>
          </p:cNvPr>
          <p:cNvSpPr/>
          <p:nvPr/>
        </p:nvSpPr>
        <p:spPr bwMode="auto">
          <a:xfrm>
            <a:off x="2057400" y="2667000"/>
            <a:ext cx="914400" cy="758825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n>
                <a:solidFill>
                  <a:srgbClr val="000090"/>
                </a:solidFill>
              </a:ln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4" descr="Screen Shot 2016-12-03 at 10.57.29 PM.png">
            <a:extLst>
              <a:ext uri="{FF2B5EF4-FFF2-40B4-BE49-F238E27FC236}">
                <a16:creationId xmlns:a16="http://schemas.microsoft.com/office/drawing/2014/main" id="{97FE87EE-A269-63FB-9112-166158695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2362200"/>
            <a:ext cx="7361237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>
            <a:extLst>
              <a:ext uri="{FF2B5EF4-FFF2-40B4-BE49-F238E27FC236}">
                <a16:creationId xmlns:a16="http://schemas.microsoft.com/office/drawing/2014/main" id="{27CDD55E-957D-B75A-3CDC-017A1286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Algorithm-example (2/3)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02E95E45-9A60-E18D-A99C-5C0EF4B1A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1905000"/>
          </a:xfrm>
        </p:spPr>
        <p:txBody>
          <a:bodyPr/>
          <a:lstStyle/>
          <a:p>
            <a:r>
              <a:rPr lang="en-US" altLang="en-US" sz="2400"/>
              <a:t>Parameters: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/>
              <a:t>• </a:t>
            </a:r>
            <a:r>
              <a:rPr lang="en-US" altLang="en-US" sz="2400" i="1"/>
              <a:t></a:t>
            </a:r>
            <a:r>
              <a:rPr lang="en-US" altLang="en-US" sz="2400"/>
              <a:t> = 2 cm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/>
              <a:t>• </a:t>
            </a:r>
            <a:r>
              <a:rPr lang="en-US" altLang="en-US" sz="2400" i="1"/>
              <a:t>MinPts</a:t>
            </a:r>
            <a:r>
              <a:rPr lang="en-US" altLang="en-US" sz="2400"/>
              <a:t> = 3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ADF8648B-715F-D5DC-BA42-5CD979C0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1E07C1-4094-D741-A9F9-31F8150075A1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98861364-C85D-6CD4-0E3B-1F4BD434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Algorithm-example (3/3)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7B2F1DE5-1C17-17EC-1EB6-4DA04582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1905000"/>
          </a:xfrm>
        </p:spPr>
        <p:txBody>
          <a:bodyPr/>
          <a:lstStyle/>
          <a:p>
            <a:r>
              <a:rPr lang="en-US" altLang="en-US" sz="2400"/>
              <a:t>Parameters: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/>
              <a:t>• </a:t>
            </a:r>
            <a:r>
              <a:rPr lang="en-US" altLang="en-US" sz="2400" i="1"/>
              <a:t></a:t>
            </a:r>
            <a:r>
              <a:rPr lang="en-US" altLang="en-US" sz="2400"/>
              <a:t> = 2 cm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en-US" sz="2400"/>
              <a:t>• </a:t>
            </a:r>
            <a:r>
              <a:rPr lang="en-US" altLang="en-US" sz="2400" i="1"/>
              <a:t>MinPts</a:t>
            </a:r>
            <a:r>
              <a:rPr lang="en-US" altLang="en-US" sz="2400"/>
              <a:t> = 3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A8572E66-53FA-8D21-EA42-29530CEA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4FF4E39-ED49-1947-973E-739027E5168C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pic>
        <p:nvPicPr>
          <p:cNvPr id="35844" name="Picture 4" descr="Screen Shot 2016-12-03 at 10.57.41 PM.png">
            <a:extLst>
              <a:ext uri="{FF2B5EF4-FFF2-40B4-BE49-F238E27FC236}">
                <a16:creationId xmlns:a16="http://schemas.microsoft.com/office/drawing/2014/main" id="{C22C30D8-387B-B580-031D-270DF69BE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697230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38E5EA22-269B-A3E8-54C9-E7348301A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492125"/>
            <a:ext cx="7437437" cy="38735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DBSCAN: Sensitive to Parameters</a:t>
            </a:r>
            <a:endParaRPr lang="en-US" altLang="zh-CN" sz="3200">
              <a:ea typeface="SimSun" panose="02010600030101010101" pitchFamily="2" charset="-122"/>
            </a:endParaRPr>
          </a:p>
        </p:txBody>
      </p:sp>
      <p:pic>
        <p:nvPicPr>
          <p:cNvPr id="36866" name="Picture 3">
            <a:extLst>
              <a:ext uri="{FF2B5EF4-FFF2-40B4-BE49-F238E27FC236}">
                <a16:creationId xmlns:a16="http://schemas.microsoft.com/office/drawing/2014/main" id="{383A608E-FD7A-2927-B992-F63D26BF79F2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371600"/>
            <a:ext cx="8305800" cy="3124200"/>
          </a:xfrm>
        </p:spPr>
      </p:pic>
      <p:pic>
        <p:nvPicPr>
          <p:cNvPr id="36867" name="Picture 4">
            <a:extLst>
              <a:ext uri="{FF2B5EF4-FFF2-40B4-BE49-F238E27FC236}">
                <a16:creationId xmlns:a16="http://schemas.microsoft.com/office/drawing/2014/main" id="{83174145-A3BD-7549-239B-51C5662DE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244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5">
            <a:extLst>
              <a:ext uri="{FF2B5EF4-FFF2-40B4-BE49-F238E27FC236}">
                <a16:creationId xmlns:a16="http://schemas.microsoft.com/office/drawing/2014/main" id="{7B842414-2357-E068-6AAB-F6C9C28BD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55988"/>
            <a:ext cx="1524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Slide Number Placeholder 8">
            <a:extLst>
              <a:ext uri="{FF2B5EF4-FFF2-40B4-BE49-F238E27FC236}">
                <a16:creationId xmlns:a16="http://schemas.microsoft.com/office/drawing/2014/main" id="{9373CBC5-C5C4-8319-10DC-934D3145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151C88-C7CA-8F45-B56B-61ADB4C847BA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BE0A1BB7-3369-60F2-9934-B88A26A5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 visualization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7813361C-E242-A778-FC74-585960AAB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hlinkClick r:id="rId2"/>
              </a:rPr>
              <a:t>https://www.naftaliharris.com/blog/visualizing-dbscan-clustering/</a:t>
            </a:r>
            <a:endParaRPr lang="en-US" altLang="en-US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D6396B9A-BF3E-9FF9-ACC6-66B58037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3FF24F1-BB07-5D47-B707-4D472FC421DB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>
            <a:extLst>
              <a:ext uri="{FF2B5EF4-FFF2-40B4-BE49-F238E27FC236}">
                <a16:creationId xmlns:a16="http://schemas.microsoft.com/office/drawing/2014/main" id="{D75CF9C6-E154-15EC-3F62-AB088B6E19FF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57A518A7-6EDA-484E-98C3-49875296A8CA}" type="slidenum">
              <a:rPr lang="en-US" altLang="en-US" sz="1200"/>
              <a:pPr algn="r" eaLnBrk="1" hangingPunct="1"/>
              <a:t>15</a:t>
            </a:fld>
            <a:endParaRPr lang="en-US" altLang="en-US" sz="12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AFAF4D3-279F-306D-73B0-1954BDC076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Chapter 10. </a:t>
            </a:r>
            <a:r>
              <a:rPr lang="en-AU" altLang="zh-TW" sz="3200"/>
              <a:t>Cluster Analysis: Basic Concepts and Methods</a:t>
            </a:r>
            <a:endParaRPr lang="en-US" altLang="en-US" sz="320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816A601-3F0D-1E83-580A-270A5EA93F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223250" cy="5181600"/>
          </a:xfrm>
          <a:noFill/>
        </p:spPr>
        <p:txBody>
          <a:bodyPr lIns="92075" tIns="46038" rIns="92075" bIns="46038"/>
          <a:lstStyle/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Cluster Analysis: Basic Concepts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Partitioning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Hierarchical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Density-Based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Evaluation of Clustering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Summary</a:t>
            </a:r>
          </a:p>
        </p:txBody>
      </p:sp>
      <p:sp>
        <p:nvSpPr>
          <p:cNvPr id="39940" name="AutoShape 5">
            <a:extLst>
              <a:ext uri="{FF2B5EF4-FFF2-40B4-BE49-F238E27FC236}">
                <a16:creationId xmlns:a16="http://schemas.microsoft.com/office/drawing/2014/main" id="{849F84F7-CB7A-E4F8-D6CA-612B780D0F1F}"/>
              </a:ext>
            </a:extLst>
          </p:cNvPr>
          <p:cNvSpPr>
            <a:spLocks noChangeArrowheads="1"/>
          </p:cNvSpPr>
          <p:nvPr/>
        </p:nvSpPr>
        <p:spPr bwMode="auto">
          <a:xfrm rot="9867012">
            <a:off x="4648200" y="4605338"/>
            <a:ext cx="3048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41" name="Slide Number Placeholder 5">
            <a:extLst>
              <a:ext uri="{FF2B5EF4-FFF2-40B4-BE49-F238E27FC236}">
                <a16:creationId xmlns:a16="http://schemas.microsoft.com/office/drawing/2014/main" id="{50971D5C-4FAA-CCB9-9CAF-0E02580BB7BD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AF839907-83A0-9740-BB5D-10CD27C82C0C}" type="slidenum">
              <a:rPr lang="en-US" altLang="en-US" sz="1200"/>
              <a:pPr algn="r" eaLnBrk="1" hangingPunct="1"/>
              <a:t>15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FA0A1099-224D-F48C-2F24-ADC32EB4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Willingness for clustering?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827E3238-0A45-652E-6A85-921A0607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data set uniformly spread in space…Any hope?</a:t>
            </a: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6FD2C687-E00D-714D-DC65-4774E298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AFC91B6-EEE5-8346-BB85-0F5BE522A8FA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pic>
        <p:nvPicPr>
          <p:cNvPr id="41988" name="Picture 2" descr="f10-21-9780123814791.jpg">
            <a:extLst>
              <a:ext uri="{FF2B5EF4-FFF2-40B4-BE49-F238E27FC236}">
                <a16:creationId xmlns:a16="http://schemas.microsoft.com/office/drawing/2014/main" id="{4250DF7D-AD9C-AA10-8A59-2E594620D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08188"/>
            <a:ext cx="4468813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ACBEFE-62CE-77BC-7B60-42A3B424F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4495800"/>
            <a:ext cx="8421687" cy="685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3010" name="Title 1">
            <a:extLst>
              <a:ext uri="{FF2B5EF4-FFF2-40B4-BE49-F238E27FC236}">
                <a16:creationId xmlns:a16="http://schemas.microsoft.com/office/drawing/2014/main" id="{15469C93-B6BE-DC31-0C67-521905AC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Assessing Clustering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C1CA-B581-F954-6D4B-1FAD500D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Assess if non-random structure exists in the data by measuring the probability that the data is generated by a uniform data distribution</a:t>
            </a:r>
          </a:p>
          <a:p>
            <a:pPr marL="857250" lvl="1" indent="-457200">
              <a:buFont typeface="Berlin Sans FB Demi" panose="020F0502020204030204" pitchFamily="34" charset="0"/>
              <a:buAutoNum type="arabicPeriod"/>
            </a:pPr>
            <a:r>
              <a:rPr lang="en-US" altLang="en-US" sz="1800" dirty="0"/>
              <a:t>Sample uniformly </a:t>
            </a:r>
            <a:r>
              <a:rPr lang="en-US" altLang="en-US" sz="1800" i="1" dirty="0"/>
              <a:t>n</a:t>
            </a:r>
            <a:r>
              <a:rPr lang="en-US" altLang="en-US" sz="1800" dirty="0"/>
              <a:t> points (p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,…, </a:t>
            </a:r>
            <a:r>
              <a:rPr lang="en-US" altLang="en-US" sz="1800" dirty="0" err="1"/>
              <a:t>p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) from </a:t>
            </a:r>
            <a:r>
              <a:rPr lang="en-US" altLang="en-US" sz="1800" i="1" dirty="0"/>
              <a:t>D</a:t>
            </a:r>
            <a:r>
              <a:rPr lang="en-US" altLang="en-US" sz="1800" dirty="0"/>
              <a:t>.</a:t>
            </a:r>
          </a:p>
          <a:p>
            <a:pPr marL="857250" lvl="1" indent="-457200">
              <a:buFont typeface="Berlin Sans FB Demi" panose="020F0502020204030204" pitchFamily="34" charset="0"/>
              <a:buAutoNum type="arabicPeriod"/>
            </a:pPr>
            <a:r>
              <a:rPr lang="en-US" altLang="en-US" sz="1800" dirty="0"/>
              <a:t>For each point </a:t>
            </a:r>
            <a:r>
              <a:rPr lang="en-US" altLang="en-US" sz="1800" i="1" dirty="0" err="1"/>
              <a:t>p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 err="1"/>
              <a:t>∈</a:t>
            </a:r>
            <a:r>
              <a:rPr lang="en-US" altLang="en-US" sz="1800" i="1" dirty="0" err="1"/>
              <a:t>D</a:t>
            </a:r>
            <a:r>
              <a:rPr lang="en-US" altLang="en-US" sz="1800" dirty="0"/>
              <a:t>, find it’s nearest neighbor </a:t>
            </a:r>
            <a:r>
              <a:rPr lang="en-US" altLang="en-US" sz="1800" i="1" dirty="0" err="1"/>
              <a:t>pj</a:t>
            </a:r>
            <a:r>
              <a:rPr lang="en-US" altLang="en-US" sz="1800" dirty="0"/>
              <a:t>; then compute the distance between </a:t>
            </a:r>
            <a:r>
              <a:rPr lang="en-US" altLang="en-US" sz="1800" i="1" dirty="0"/>
              <a:t>p</a:t>
            </a:r>
            <a:r>
              <a:rPr lang="en-US" altLang="en-US" sz="1800" i="1" baseline="-25000" dirty="0"/>
              <a:t>i </a:t>
            </a:r>
            <a:r>
              <a:rPr lang="en-US" altLang="en-US" sz="1800" dirty="0"/>
              <a:t>and </a:t>
            </a:r>
            <a:r>
              <a:rPr lang="en-US" altLang="en-US" sz="1800" i="1" dirty="0" err="1"/>
              <a:t>p</a:t>
            </a:r>
            <a:r>
              <a:rPr lang="en-US" altLang="en-US" sz="1800" i="1" baseline="-25000" dirty="0" err="1"/>
              <a:t>j</a:t>
            </a:r>
            <a:r>
              <a:rPr lang="en-US" altLang="en-US" sz="1800" dirty="0"/>
              <a:t> and denote it as</a:t>
            </a:r>
            <a:r>
              <a:rPr lang="en-US" altLang="en-US" sz="1800" i="1" dirty="0"/>
              <a:t> x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=</a:t>
            </a:r>
            <a:r>
              <a:rPr lang="en-US" altLang="en-US" sz="1800" i="1" dirty="0" err="1"/>
              <a:t>dist</a:t>
            </a:r>
            <a:r>
              <a:rPr lang="en-US" altLang="en-US" sz="1800" i="1" dirty="0"/>
              <a:t>(</a:t>
            </a:r>
            <a:r>
              <a:rPr lang="en-US" altLang="en-US" sz="1800" i="1" dirty="0" err="1"/>
              <a:t>p</a:t>
            </a:r>
            <a:r>
              <a:rPr lang="en-US" altLang="en-US" sz="1800" i="1" baseline="-25000" dirty="0" err="1"/>
              <a:t>i</a:t>
            </a:r>
            <a:r>
              <a:rPr lang="en-US" altLang="en-US" sz="1800" i="1" dirty="0" err="1"/>
              <a:t>,p</a:t>
            </a:r>
            <a:r>
              <a:rPr lang="en-US" altLang="en-US" sz="1800" i="1" baseline="-25000" dirty="0" err="1"/>
              <a:t>j</a:t>
            </a:r>
            <a:r>
              <a:rPr lang="en-US" altLang="en-US" sz="1800" i="1" dirty="0"/>
              <a:t>)</a:t>
            </a:r>
          </a:p>
          <a:p>
            <a:pPr marL="857250" lvl="1" indent="-457200">
              <a:buFont typeface="Berlin Sans FB Demi" panose="020F0502020204030204" pitchFamily="34" charset="0"/>
              <a:buAutoNum type="arabicPeriod"/>
            </a:pPr>
            <a:r>
              <a:rPr lang="en-US" altLang="en-US" sz="1800" dirty="0"/>
              <a:t>Generate a simulated dataset (</a:t>
            </a:r>
            <a:r>
              <a:rPr lang="en-US" altLang="en-US" sz="1800" i="1" dirty="0" err="1"/>
              <a:t>random</a:t>
            </a:r>
            <a:r>
              <a:rPr lang="en-US" altLang="en-US" sz="1800" i="1" baseline="-25000" dirty="0" err="1"/>
              <a:t>D</a:t>
            </a:r>
            <a:r>
              <a:rPr lang="en-US" altLang="en-US" sz="1800" dirty="0"/>
              <a:t>) drawn from a random uniform distribution with </a:t>
            </a:r>
            <a:r>
              <a:rPr lang="en-US" altLang="en-US" sz="1800" i="1" dirty="0"/>
              <a:t>n</a:t>
            </a:r>
            <a:r>
              <a:rPr lang="en-US" altLang="en-US" sz="1800" dirty="0"/>
              <a:t> points (</a:t>
            </a:r>
            <a:r>
              <a:rPr lang="en-US" altLang="en-US" sz="1800" i="1" dirty="0"/>
              <a:t>q</a:t>
            </a:r>
            <a:r>
              <a:rPr lang="en-US" altLang="en-US" sz="1800" i="1" baseline="-25000" dirty="0"/>
              <a:t>1</a:t>
            </a:r>
            <a:r>
              <a:rPr lang="en-US" altLang="en-US" sz="1800" i="1" dirty="0"/>
              <a:t>,…, </a:t>
            </a:r>
            <a:r>
              <a:rPr lang="en-US" altLang="en-US" sz="1800" i="1" dirty="0" err="1"/>
              <a:t>q</a:t>
            </a:r>
            <a:r>
              <a:rPr lang="en-US" altLang="en-US" sz="1800" i="1" baseline="-25000" dirty="0" err="1"/>
              <a:t>n</a:t>
            </a:r>
            <a:r>
              <a:rPr lang="en-US" altLang="en-US" sz="1800" dirty="0"/>
              <a:t>) and the same variation as the original real dataset D.</a:t>
            </a:r>
          </a:p>
          <a:p>
            <a:pPr marL="857250" lvl="1" indent="-457200">
              <a:buFont typeface="Berlin Sans FB Demi" panose="020F0502020204030204" pitchFamily="34" charset="0"/>
              <a:buAutoNum type="arabicPeriod"/>
            </a:pPr>
            <a:r>
              <a:rPr lang="en-US" altLang="en-US" sz="1800" dirty="0"/>
              <a:t>For each point </a:t>
            </a:r>
            <a:r>
              <a:rPr lang="en-US" altLang="en-US" sz="1800" i="1" dirty="0" err="1"/>
              <a:t>q</a:t>
            </a:r>
            <a:r>
              <a:rPr lang="en-US" altLang="en-US" sz="1800" baseline="-25000" dirty="0" err="1"/>
              <a:t>i</a:t>
            </a:r>
            <a:r>
              <a:rPr lang="en-US" altLang="en-US" sz="1800" dirty="0" err="1"/>
              <a:t>∈</a:t>
            </a:r>
            <a:r>
              <a:rPr lang="en-US" altLang="en-US" sz="1800" i="1" dirty="0" err="1"/>
              <a:t>random</a:t>
            </a:r>
            <a:r>
              <a:rPr lang="en-US" altLang="en-US" sz="1800" i="1" baseline="-25000" dirty="0" err="1"/>
              <a:t>D</a:t>
            </a:r>
            <a:r>
              <a:rPr lang="en-US" altLang="en-US" sz="1800" dirty="0"/>
              <a:t>, find it’s nearest neighbor </a:t>
            </a:r>
            <a:r>
              <a:rPr lang="en-US" altLang="en-US" sz="1800" i="1" dirty="0" err="1"/>
              <a:t>q</a:t>
            </a:r>
            <a:r>
              <a:rPr lang="en-US" altLang="en-US" sz="1800" i="1" baseline="-25000" dirty="0" err="1"/>
              <a:t>j</a:t>
            </a:r>
            <a:r>
              <a:rPr lang="en-US" altLang="en-US" sz="1800" dirty="0"/>
              <a:t> in D; then compute the distance between </a:t>
            </a:r>
            <a:r>
              <a:rPr lang="en-US" altLang="en-US" sz="1800" i="1" dirty="0"/>
              <a:t>q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 and </a:t>
            </a:r>
            <a:r>
              <a:rPr lang="en-US" altLang="en-US" sz="1800" i="1" dirty="0" err="1"/>
              <a:t>q</a:t>
            </a:r>
            <a:r>
              <a:rPr lang="en-US" altLang="en-US" sz="1800" i="1" baseline="-25000" dirty="0" err="1"/>
              <a:t>j</a:t>
            </a:r>
            <a:r>
              <a:rPr lang="en-US" altLang="en-US" sz="1800" dirty="0"/>
              <a:t> and denote it </a:t>
            </a:r>
            <a:r>
              <a:rPr lang="en-US" altLang="en-US" sz="1800" i="1" dirty="0" err="1"/>
              <a:t>y</a:t>
            </a:r>
            <a:r>
              <a:rPr lang="en-US" altLang="en-US" sz="1800" i="1" baseline="-25000" dirty="0" err="1"/>
              <a:t>i</a:t>
            </a:r>
            <a:r>
              <a:rPr lang="en-US" altLang="en-US" sz="1800" i="1" dirty="0"/>
              <a:t>=</a:t>
            </a:r>
            <a:r>
              <a:rPr lang="en-US" altLang="en-US" sz="1800" i="1" dirty="0" err="1"/>
              <a:t>dist</a:t>
            </a:r>
            <a:r>
              <a:rPr lang="en-US" altLang="en-US" sz="1800" i="1" dirty="0"/>
              <a:t>(</a:t>
            </a:r>
            <a:r>
              <a:rPr lang="en-US" altLang="en-US" sz="1800" i="1" dirty="0" err="1"/>
              <a:t>q</a:t>
            </a:r>
            <a:r>
              <a:rPr lang="en-US" altLang="en-US" sz="1800" i="1" baseline="-25000" dirty="0" err="1"/>
              <a:t>i</a:t>
            </a:r>
            <a:r>
              <a:rPr lang="en-US" altLang="en-US" sz="1800" i="1" dirty="0" err="1"/>
              <a:t>,q</a:t>
            </a:r>
            <a:r>
              <a:rPr lang="en-US" altLang="en-US" sz="1800" i="1" baseline="-25000" dirty="0" err="1"/>
              <a:t>j</a:t>
            </a:r>
            <a:r>
              <a:rPr lang="en-US" altLang="en-US" sz="1800" i="1" dirty="0"/>
              <a:t>)</a:t>
            </a:r>
          </a:p>
          <a:p>
            <a:pPr marL="857250" lvl="1" indent="-457200">
              <a:buFont typeface="Wingdings" pitchFamily="2" charset="2"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Sum of the nearest neighbor distance in the random dataset </a:t>
            </a:r>
          </a:p>
          <a:p>
            <a:pPr marL="857250" lvl="1" indent="-457200">
              <a:buFont typeface="Wingdings" pitchFamily="2" charset="2"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Sum of the neighbor distances in the real and across the simulated dataset.</a:t>
            </a:r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5BC3D643-ABB4-F4BE-39A7-D40689C9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C23777-C7E8-934A-B8D5-EFFDF0A9EA84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209A4A3-EAB8-8CD8-6B42-60B2CC8CE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334000"/>
          <a:ext cx="18669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450800" imgH="19304000" progId="Equation.3">
                  <p:embed/>
                </p:oleObj>
              </mc:Choice>
              <mc:Fallback>
                <p:oleObj name="Equation" r:id="rId3" imgW="25450800" imgH="1930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334000"/>
                        <a:ext cx="186690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014" name="Straight Connector 5">
            <a:extLst>
              <a:ext uri="{FF2B5EF4-FFF2-40B4-BE49-F238E27FC236}">
                <a16:creationId xmlns:a16="http://schemas.microsoft.com/office/drawing/2014/main" id="{CD03D253-74D0-0C30-4E8B-AFC1C486773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62000" y="4724400"/>
            <a:ext cx="769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A95022-E65B-B89D-D7D7-DF774D3AE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4567238"/>
            <a:ext cx="544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i="1">
                <a:solidFill>
                  <a:schemeClr val="bg1"/>
                </a:solidFill>
              </a:rPr>
              <a:t>H=</a:t>
            </a:r>
          </a:p>
        </p:txBody>
      </p:sp>
      <p:sp>
        <p:nvSpPr>
          <p:cNvPr id="2" name="Explosion 2 1">
            <a:extLst>
              <a:ext uri="{FF2B5EF4-FFF2-40B4-BE49-F238E27FC236}">
                <a16:creationId xmlns:a16="http://schemas.microsoft.com/office/drawing/2014/main" id="{B9931766-602F-6B58-F011-B1663CFA4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3" y="5181600"/>
            <a:ext cx="4038601" cy="1371600"/>
          </a:xfrm>
          <a:prstGeom prst="irregularSeal2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  <a:ea typeface="+mn-ea"/>
              </a:rPr>
              <a:t>Hopkins statistics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5C4F8-7257-623F-3E9E-A21178EE3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86400"/>
            <a:ext cx="3733800" cy="10160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dk1"/>
                </a:solidFill>
                <a:latin typeface="Palatino"/>
                <a:ea typeface="+mn-ea"/>
                <a:cs typeface="Palatino"/>
              </a:rPr>
              <a:t>A value for H higher than 0.75 indicates a clustering tendency at the 90% confidence level.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7AD497C6-BF90-CC75-A90D-4EA145C924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200"/>
              <a:t>Determine the Number of Clusters</a:t>
            </a:r>
          </a:p>
        </p:txBody>
      </p:sp>
      <p:sp>
        <p:nvSpPr>
          <p:cNvPr id="111618" name="Rectangle 3">
            <a:extLst>
              <a:ext uri="{FF2B5EF4-FFF2-40B4-BE49-F238E27FC236}">
                <a16:creationId xmlns:a16="http://schemas.microsoft.com/office/drawing/2014/main" id="{9421517C-B0C1-1DB0-D1C5-E6BE01099B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altLang="en-US" sz="2000"/>
              <a:t>Empirical method</a:t>
            </a:r>
          </a:p>
          <a:p>
            <a:pPr lvl="1"/>
            <a:r>
              <a:rPr lang="en-US" altLang="en-US" sz="2000"/>
              <a:t># of clusters ≈√n/2 for a dataset of n points</a:t>
            </a:r>
          </a:p>
          <a:p>
            <a:r>
              <a:rPr lang="en-US" altLang="en-US" sz="2000">
                <a:cs typeface="Arial" panose="020B0604020202020204" pitchFamily="34" charset="0"/>
              </a:rPr>
              <a:t>Elbow method</a:t>
            </a:r>
          </a:p>
          <a:p>
            <a:pPr lvl="1"/>
            <a:r>
              <a:rPr lang="en-US" altLang="en-US" sz="2000"/>
              <a:t>Use the turning point in the curve of sum of within cluster variance w.r.t  the # of clusters</a:t>
            </a:r>
          </a:p>
          <a:p>
            <a:r>
              <a:rPr lang="en-US" altLang="en-US" sz="2000">
                <a:cs typeface="Arial" panose="020B0604020202020204" pitchFamily="34" charset="0"/>
              </a:rPr>
              <a:t>Cross validation method</a:t>
            </a:r>
          </a:p>
          <a:p>
            <a:pPr lvl="1"/>
            <a:r>
              <a:rPr lang="en-US" altLang="en-US" sz="2000"/>
              <a:t>Divide a given data set into </a:t>
            </a:r>
            <a:r>
              <a:rPr lang="en-US" altLang="en-US" sz="2000" i="1"/>
              <a:t>m</a:t>
            </a:r>
            <a:r>
              <a:rPr lang="en-US" altLang="en-US" sz="2000"/>
              <a:t> parts</a:t>
            </a:r>
          </a:p>
          <a:p>
            <a:pPr lvl="1"/>
            <a:r>
              <a:rPr lang="en-US" altLang="en-US" sz="2000"/>
              <a:t>Use </a:t>
            </a:r>
            <a:r>
              <a:rPr lang="en-US" altLang="en-US" sz="2000" i="1"/>
              <a:t>m</a:t>
            </a:r>
            <a:r>
              <a:rPr lang="en-US" altLang="en-US" sz="2000"/>
              <a:t> – 1 parts to obtain a clustering model</a:t>
            </a:r>
          </a:p>
          <a:p>
            <a:pPr lvl="1"/>
            <a:r>
              <a:rPr lang="en-US" altLang="en-US" sz="2000"/>
              <a:t>Use the remaining part to test the quality of the clustering</a:t>
            </a:r>
          </a:p>
          <a:p>
            <a:pPr lvl="2"/>
            <a:r>
              <a:rPr lang="en-US" altLang="en-US" sz="2000"/>
              <a:t>E.g., For each point in the test set, find the closest centroid, and use </a:t>
            </a:r>
            <a:r>
              <a:rPr lang="en-US" altLang="en-US" sz="2000" i="1">
                <a:solidFill>
                  <a:srgbClr val="E46C0A"/>
                </a:solidFill>
              </a:rPr>
              <a:t>the sum of squared distance between all points in the test set and the closest centroids</a:t>
            </a:r>
            <a:r>
              <a:rPr lang="en-US" altLang="en-US" sz="2000"/>
              <a:t> to measure how well the model fits the test set</a:t>
            </a:r>
          </a:p>
          <a:p>
            <a:pPr lvl="1"/>
            <a:r>
              <a:rPr lang="en-US" altLang="en-US" sz="2000"/>
              <a:t>For any k &gt; 0, repeat it </a:t>
            </a:r>
            <a:r>
              <a:rPr lang="en-US" altLang="en-US" sz="2000" i="1"/>
              <a:t>m</a:t>
            </a:r>
            <a:r>
              <a:rPr lang="en-US" altLang="en-US" sz="2000"/>
              <a:t> times, compare the overall quality measure w.r.t. different </a:t>
            </a:r>
            <a:r>
              <a:rPr lang="en-US" altLang="en-US" sz="2000" i="1"/>
              <a:t>k</a:t>
            </a:r>
            <a:r>
              <a:rPr lang="ja-JP" altLang="en-US" sz="2000" i="1"/>
              <a:t>’</a:t>
            </a:r>
            <a:r>
              <a:rPr lang="en-US" altLang="ja-JP" sz="2000" i="1">
                <a:cs typeface="Arial" panose="020B0604020202020204" pitchFamily="34" charset="0"/>
              </a:rPr>
              <a:t>s</a:t>
            </a:r>
            <a:r>
              <a:rPr lang="en-US" altLang="ja-JP" sz="2000">
                <a:cs typeface="Arial" panose="020B0604020202020204" pitchFamily="34" charset="0"/>
              </a:rPr>
              <a:t>, and find # of clusters that fits the data the best</a:t>
            </a:r>
            <a:endParaRPr lang="en-US" altLang="en-US" sz="2000">
              <a:cs typeface="Arial" panose="020B0604020202020204" pitchFamily="34" charset="0"/>
            </a:endParaRPr>
          </a:p>
        </p:txBody>
      </p:sp>
      <p:sp>
        <p:nvSpPr>
          <p:cNvPr id="44035" name="Slide Number Placeholder 5">
            <a:extLst>
              <a:ext uri="{FF2B5EF4-FFF2-40B4-BE49-F238E27FC236}">
                <a16:creationId xmlns:a16="http://schemas.microsoft.com/office/drawing/2014/main" id="{D5BF2F5F-6F05-2C3B-3F47-93741800F913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22FB36C-6C21-404F-B446-332E14A38E24}" type="slidenum">
              <a:rPr lang="en-US" altLang="en-US" sz="1200" b="1"/>
              <a:pPr algn="r" eaLnBrk="1" hangingPunct="1"/>
              <a:t>18</a:t>
            </a:fld>
            <a:endParaRPr lang="en-US" altLang="en-US" sz="1200" b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1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1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1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1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16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16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16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16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16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16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48B1CDA-3F66-5E9B-FE83-C4C7B5C2F7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200"/>
              <a:t>Measuring Clustering Quality-I</a:t>
            </a:r>
          </a:p>
        </p:txBody>
      </p:sp>
      <p:sp>
        <p:nvSpPr>
          <p:cNvPr id="113666" name="Rectangle 3">
            <a:extLst>
              <a:ext uri="{FF2B5EF4-FFF2-40B4-BE49-F238E27FC236}">
                <a16:creationId xmlns:a16="http://schemas.microsoft.com/office/drawing/2014/main" id="{50BF495F-7CB1-AEE9-0372-9F9BC0257E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19450" y="1181100"/>
            <a:ext cx="5791200" cy="5486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1800" dirty="0"/>
              <a:t>Suppose there’s clustering tendency and we determined </a:t>
            </a:r>
            <a:r>
              <a:rPr lang="en-US" altLang="en-US" sz="1800" i="1" dirty="0"/>
              <a:t>k</a:t>
            </a:r>
            <a:r>
              <a:rPr lang="en-US" altLang="en-US" sz="1800" dirty="0"/>
              <a:t>:</a:t>
            </a:r>
          </a:p>
          <a:p>
            <a:pPr>
              <a:lnSpc>
                <a:spcPct val="120000"/>
              </a:lnSpc>
            </a:pPr>
            <a:r>
              <a:rPr lang="en-US" altLang="en-US" sz="1800" dirty="0"/>
              <a:t>Two methods: extrinsic vs. intrinsic  </a:t>
            </a:r>
          </a:p>
          <a:p>
            <a:pPr>
              <a:lnSpc>
                <a:spcPct val="120000"/>
              </a:lnSpc>
            </a:pPr>
            <a:r>
              <a:rPr lang="en-US" altLang="en-US" sz="1800" dirty="0"/>
              <a:t>Extrinsic: </a:t>
            </a:r>
            <a:r>
              <a:rPr lang="en-US" altLang="en-US" sz="1800" b="1" dirty="0">
                <a:solidFill>
                  <a:srgbClr val="984807"/>
                </a:solidFill>
              </a:rPr>
              <a:t>supervised</a:t>
            </a:r>
            <a:r>
              <a:rPr lang="en-US" altLang="en-US" sz="1800" dirty="0"/>
              <a:t>, i.e., the </a:t>
            </a:r>
            <a:r>
              <a:rPr lang="en-US" altLang="en-US" sz="1800" dirty="0">
                <a:solidFill>
                  <a:srgbClr val="984807"/>
                </a:solidFill>
              </a:rPr>
              <a:t>ground truth is available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 err="1"/>
              <a:t>BCubed</a:t>
            </a:r>
            <a:r>
              <a:rPr lang="en-US" altLang="en-US" sz="1800" dirty="0"/>
              <a:t> </a:t>
            </a:r>
            <a:r>
              <a:rPr lang="en-US" altLang="en-US" sz="1800" i="1" dirty="0">
                <a:solidFill>
                  <a:srgbClr val="660066"/>
                </a:solidFill>
              </a:rPr>
              <a:t>Precision</a:t>
            </a:r>
            <a:r>
              <a:rPr lang="en-US" altLang="en-US" sz="1800" dirty="0"/>
              <a:t>: how many other objects in the same cluster actually belong to the same category.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 err="1"/>
              <a:t>Bcubed</a:t>
            </a:r>
            <a:r>
              <a:rPr lang="en-US" altLang="en-US" sz="1800" dirty="0"/>
              <a:t> </a:t>
            </a:r>
            <a:r>
              <a:rPr lang="en-US" altLang="en-US" sz="1800" i="1" dirty="0">
                <a:solidFill>
                  <a:srgbClr val="660066"/>
                </a:solidFill>
              </a:rPr>
              <a:t>Recall</a:t>
            </a:r>
            <a:r>
              <a:rPr lang="en-US" altLang="en-US" sz="1800" dirty="0"/>
              <a:t>: how many objects in the same category are assigned to the same cluster</a:t>
            </a:r>
          </a:p>
        </p:txBody>
      </p:sp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A1FBC2BD-86B1-C005-47C7-6D6E755F01C8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55A0D3F8-A5F9-EB42-8AFA-B8E675A12620}" type="slidenum">
              <a:rPr lang="en-US" altLang="en-US" sz="1200" b="1"/>
              <a:pPr algn="r" eaLnBrk="1" hangingPunct="1"/>
              <a:t>19</a:t>
            </a:fld>
            <a:endParaRPr lang="en-US" altLang="en-US" sz="12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677B87-F237-3851-807E-3878AECEC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59814" r="24583" b="12595"/>
          <a:stretch>
            <a:fillRect/>
          </a:stretch>
        </p:blipFill>
        <p:spPr bwMode="auto">
          <a:xfrm>
            <a:off x="3619500" y="4965700"/>
            <a:ext cx="49911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 descr="undefined">
            <a:extLst>
              <a:ext uri="{FF2B5EF4-FFF2-40B4-BE49-F238E27FC236}">
                <a16:creationId xmlns:a16="http://schemas.microsoft.com/office/drawing/2014/main" id="{B8D5954E-C9A3-836C-6D3C-825C9DEF0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2200"/>
            <a:ext cx="3171190" cy="57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2">
            <a:extLst>
              <a:ext uri="{FF2B5EF4-FFF2-40B4-BE49-F238E27FC236}">
                <a16:creationId xmlns:a16="http://schemas.microsoft.com/office/drawing/2014/main" id="{78A72E57-D765-0C57-231F-025899D4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Density-based Clustering</a:t>
            </a:r>
          </a:p>
        </p:txBody>
      </p:sp>
      <p:sp>
        <p:nvSpPr>
          <p:cNvPr id="20482" name="Content Placeholder 3">
            <a:extLst>
              <a:ext uri="{FF2B5EF4-FFF2-40B4-BE49-F238E27FC236}">
                <a16:creationId xmlns:a16="http://schemas.microsoft.com/office/drawing/2014/main" id="{D08F4BAA-4BCE-6E88-0291-AB6473CF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Basic idea</a:t>
            </a:r>
          </a:p>
          <a:p>
            <a:pPr lvl="1"/>
            <a:r>
              <a:rPr lang="en-US" altLang="en-US"/>
              <a:t>Clusters are dense regions in the data space, separated by regions of lower object density</a:t>
            </a:r>
          </a:p>
          <a:p>
            <a:pPr lvl="1"/>
            <a:r>
              <a:rPr lang="en-US" altLang="en-US"/>
              <a:t>A cluster is defined as a maximal set of density connected points</a:t>
            </a:r>
          </a:p>
          <a:p>
            <a:pPr lvl="1"/>
            <a:r>
              <a:rPr lang="en-US" altLang="en-US"/>
              <a:t>Discovers clusters of arbitrary shape</a:t>
            </a:r>
          </a:p>
          <a:p>
            <a:r>
              <a:rPr lang="en-US" altLang="en-US"/>
              <a:t>Method</a:t>
            </a:r>
          </a:p>
          <a:p>
            <a:pPr lvl="1"/>
            <a:r>
              <a:rPr lang="en-US" altLang="en-US"/>
              <a:t>DBSCAN</a:t>
            </a:r>
          </a:p>
        </p:txBody>
      </p:sp>
      <p:sp>
        <p:nvSpPr>
          <p:cNvPr id="20483" name="Slide Number Placeholder 1">
            <a:extLst>
              <a:ext uri="{FF2B5EF4-FFF2-40B4-BE49-F238E27FC236}">
                <a16:creationId xmlns:a16="http://schemas.microsoft.com/office/drawing/2014/main" id="{8CC293B6-C9EF-CFF5-7365-7795AE45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C4CC4B1-7BE3-1745-9D00-2B7310381A1A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pic>
        <p:nvPicPr>
          <p:cNvPr id="20484" name="Picture 4" descr="Screen Shot 2016-12-03 at 10.18.37 PM.png">
            <a:extLst>
              <a:ext uri="{FF2B5EF4-FFF2-40B4-BE49-F238E27FC236}">
                <a16:creationId xmlns:a16="http://schemas.microsoft.com/office/drawing/2014/main" id="{6F5F4BB7-528A-D065-0FD7-5A66C576B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610100"/>
            <a:ext cx="39751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182F52D9-5F38-00D4-20AC-7766FD35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Measuring Clustering Quality-II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2987-FAEA-D37B-2BFF-ABA6F84A0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1054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charset="0"/>
              <a:buChar char="n"/>
              <a:defRPr/>
            </a:pPr>
            <a:r>
              <a:rPr lang="en-US" sz="2400" dirty="0">
                <a:ea typeface="MS PGothic" charset="0"/>
              </a:rPr>
              <a:t>Intrinsic: unsupervised, i.e., the ground truth is unavailable</a:t>
            </a:r>
          </a:p>
          <a:p>
            <a:pPr lvl="1">
              <a:lnSpc>
                <a:spcPct val="120000"/>
              </a:lnSpc>
              <a:buFont typeface="Wingdings" charset="0"/>
              <a:buChar char="n"/>
              <a:defRPr/>
            </a:pPr>
            <a:r>
              <a:rPr lang="en-US" sz="2400" dirty="0">
                <a:ea typeface="MS PGothic" charset="0"/>
              </a:rPr>
              <a:t>Evaluate the goodness of a clustering by considering how well the clusters are separated, and how compact the clusters are</a:t>
            </a:r>
          </a:p>
          <a:p>
            <a:pPr lvl="1">
              <a:lnSpc>
                <a:spcPct val="120000"/>
              </a:lnSpc>
              <a:buFont typeface="Wingdings" charset="0"/>
              <a:buChar char="n"/>
              <a:defRPr/>
            </a:pPr>
            <a:r>
              <a:rPr lang="en-US" sz="2400" dirty="0">
                <a:ea typeface="MS PGothic" charset="0"/>
              </a:rPr>
              <a:t>Ex. Silhouette coefficient</a:t>
            </a:r>
          </a:p>
          <a:p>
            <a:pPr lvl="2">
              <a:lnSpc>
                <a:spcPct val="120000"/>
              </a:lnSpc>
              <a:buFont typeface="Wingdings" charset="0"/>
              <a:buChar char="n"/>
              <a:defRPr/>
            </a:pPr>
            <a:r>
              <a:rPr lang="en-US" sz="2000" dirty="0">
                <a:ea typeface="MS PGothic" charset="0"/>
              </a:rPr>
              <a:t>a: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MS PGothic" charset="0"/>
              </a:rPr>
              <a:t>average distance </a:t>
            </a:r>
            <a:r>
              <a:rPr lang="en-US" sz="2000" dirty="0">
                <a:ea typeface="MS PGothic" charset="0"/>
              </a:rPr>
              <a:t>between </a:t>
            </a:r>
            <a:r>
              <a:rPr lang="en-US" sz="2000" i="1" dirty="0">
                <a:ea typeface="MS PGothic" charset="0"/>
              </a:rPr>
              <a:t>i</a:t>
            </a:r>
            <a:r>
              <a:rPr lang="en-US" sz="2000" dirty="0">
                <a:ea typeface="MS PGothic" charset="0"/>
              </a:rPr>
              <a:t> and other objects in the same cluster</a:t>
            </a:r>
          </a:p>
          <a:p>
            <a:pPr lvl="2">
              <a:lnSpc>
                <a:spcPct val="120000"/>
              </a:lnSpc>
              <a:buFont typeface="Wingdings" charset="0"/>
              <a:buChar char="n"/>
              <a:defRPr/>
            </a:pPr>
            <a:r>
              <a:rPr lang="en-US" sz="2000" dirty="0">
                <a:ea typeface="MS PGothic" charset="0"/>
              </a:rPr>
              <a:t>b: </a:t>
            </a:r>
            <a:r>
              <a:rPr lang="en-US" sz="2000" dirty="0">
                <a:solidFill>
                  <a:srgbClr val="E46C0A"/>
                </a:solidFill>
                <a:ea typeface="MS PGothic" charset="0"/>
              </a:rPr>
              <a:t>minimum average </a:t>
            </a:r>
            <a:r>
              <a:rPr lang="en-US" sz="2000" dirty="0">
                <a:ea typeface="MS PGothic" charset="0"/>
              </a:rPr>
              <a:t>distance from </a:t>
            </a:r>
            <a:r>
              <a:rPr lang="en-US" sz="2000" i="1" dirty="0">
                <a:ea typeface="MS PGothic" charset="0"/>
              </a:rPr>
              <a:t>i</a:t>
            </a:r>
            <a:r>
              <a:rPr lang="en-US" sz="2000" dirty="0">
                <a:ea typeface="MS PGothic" charset="0"/>
              </a:rPr>
              <a:t> to all other clusters</a:t>
            </a:r>
          </a:p>
          <a:p>
            <a:pPr lvl="2">
              <a:lnSpc>
                <a:spcPct val="120000"/>
              </a:lnSpc>
              <a:buFont typeface="Wingdings" charset="0"/>
              <a:buChar char="n"/>
              <a:defRPr/>
            </a:pPr>
            <a:r>
              <a:rPr lang="en-US" sz="2000" dirty="0">
                <a:ea typeface="MS PGothic" charset="0"/>
              </a:rPr>
              <a:t>Closer to 1 is better</a:t>
            </a:r>
          </a:p>
          <a:p>
            <a:pPr>
              <a:buFont typeface="Wingdings" charset="0"/>
              <a:buChar char="n"/>
              <a:defRPr/>
            </a:pPr>
            <a:endParaRPr lang="en-US" dirty="0">
              <a:ea typeface="MS PGothic" charset="0"/>
            </a:endParaRP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BB0A12AF-6369-08FE-B64A-19C80DF2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466743D-E063-6643-9CD4-8525BB8C86FA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pic>
        <p:nvPicPr>
          <p:cNvPr id="48132" name="Picture 1">
            <a:extLst>
              <a:ext uri="{FF2B5EF4-FFF2-40B4-BE49-F238E27FC236}">
                <a16:creationId xmlns:a16="http://schemas.microsoft.com/office/drawing/2014/main" id="{D7975204-52DE-2C2A-B560-C20360F70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29200"/>
            <a:ext cx="29083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3">
            <a:extLst>
              <a:ext uri="{FF2B5EF4-FFF2-40B4-BE49-F238E27FC236}">
                <a16:creationId xmlns:a16="http://schemas.microsoft.com/office/drawing/2014/main" id="{A8C75D23-7ADD-73EF-E2DD-4E691D796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867400"/>
            <a:ext cx="26289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4">
            <a:extLst>
              <a:ext uri="{FF2B5EF4-FFF2-40B4-BE49-F238E27FC236}">
                <a16:creationId xmlns:a16="http://schemas.microsoft.com/office/drawing/2014/main" id="{1F1F1F02-0922-6E5B-159B-C08425996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23114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Right Arrow 5">
            <a:extLst>
              <a:ext uri="{FF2B5EF4-FFF2-40B4-BE49-F238E27FC236}">
                <a16:creationId xmlns:a16="http://schemas.microsoft.com/office/drawing/2014/main" id="{0CEC0A21-030B-9DA2-E268-BD07E5069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562600"/>
            <a:ext cx="6858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4F0523-2888-8FDE-3B78-D570A68FD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172200"/>
            <a:ext cx="4343400" cy="36988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lt1"/>
                </a:solidFill>
                <a:latin typeface="+mn-lt"/>
                <a:ea typeface="+mn-ea"/>
              </a:rPr>
              <a:t>Should be done for all </a:t>
            </a:r>
            <a:r>
              <a:rPr lang="en-US" sz="1800" i="1" dirty="0" err="1">
                <a:solidFill>
                  <a:schemeClr val="lt1"/>
                </a:solidFill>
                <a:latin typeface="+mn-lt"/>
                <a:ea typeface="+mn-ea"/>
              </a:rPr>
              <a:t>i</a:t>
            </a:r>
            <a:r>
              <a:rPr lang="en-US" sz="1800" dirty="0">
                <a:solidFill>
                  <a:schemeClr val="lt1"/>
                </a:solidFill>
                <a:latin typeface="+mn-lt"/>
                <a:ea typeface="+mn-ea"/>
              </a:rPr>
              <a:t> and averaged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5">
            <a:extLst>
              <a:ext uri="{FF2B5EF4-FFF2-40B4-BE49-F238E27FC236}">
                <a16:creationId xmlns:a16="http://schemas.microsoft.com/office/drawing/2014/main" id="{08495CEF-0741-CFF7-2FFE-7CE078524329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E3959F4B-7214-1A4F-A0B0-87548FB30FF7}" type="slidenum">
              <a:rPr lang="en-US" altLang="en-US" sz="1200"/>
              <a:pPr algn="r" eaLnBrk="1" hangingPunct="1"/>
              <a:t>21</a:t>
            </a:fld>
            <a:endParaRPr lang="en-US" altLang="en-US" sz="12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48DA676-BD86-EE78-70B5-486FEEEAA4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990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Chapter 10. </a:t>
            </a:r>
            <a:r>
              <a:rPr lang="en-AU" altLang="zh-TW" sz="3200"/>
              <a:t>Cluster Analysis: Basic Concepts and Methods</a:t>
            </a:r>
            <a:endParaRPr lang="en-US" altLang="en-US" sz="3200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2730B65-9D46-6BD9-8709-238B10B6CD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223250" cy="5181600"/>
          </a:xfrm>
          <a:noFill/>
        </p:spPr>
        <p:txBody>
          <a:bodyPr lIns="92075" tIns="46038" rIns="92075" bIns="46038"/>
          <a:lstStyle/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Cluster Analysis: Basic Concepts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Partitioning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Hierarchical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Density-Based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Evaluation of Clustering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Summary</a:t>
            </a:r>
          </a:p>
        </p:txBody>
      </p:sp>
      <p:sp>
        <p:nvSpPr>
          <p:cNvPr id="49156" name="AutoShape 5">
            <a:extLst>
              <a:ext uri="{FF2B5EF4-FFF2-40B4-BE49-F238E27FC236}">
                <a16:creationId xmlns:a16="http://schemas.microsoft.com/office/drawing/2014/main" id="{94EC651C-5309-AD07-7BC6-713896F14EBC}"/>
              </a:ext>
            </a:extLst>
          </p:cNvPr>
          <p:cNvSpPr>
            <a:spLocks noChangeArrowheads="1"/>
          </p:cNvSpPr>
          <p:nvPr/>
        </p:nvSpPr>
        <p:spPr bwMode="auto">
          <a:xfrm rot="9867012">
            <a:off x="2560638" y="5214938"/>
            <a:ext cx="3048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9157" name="Slide Number Placeholder 5">
            <a:extLst>
              <a:ext uri="{FF2B5EF4-FFF2-40B4-BE49-F238E27FC236}">
                <a16:creationId xmlns:a16="http://schemas.microsoft.com/office/drawing/2014/main" id="{EC2C25DD-4738-6E29-3D01-9980D773EC09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A426E1DE-2175-D041-B106-D492BABF54D9}" type="slidenum">
              <a:rPr lang="en-US" altLang="en-US" sz="1200"/>
              <a:pPr algn="r" eaLnBrk="1" hangingPunct="1"/>
              <a:t>21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11B68E16-6EEC-7007-B099-37D2F9E5B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457200"/>
            <a:ext cx="3657600" cy="609600"/>
          </a:xfrm>
        </p:spPr>
        <p:txBody>
          <a:bodyPr/>
          <a:lstStyle/>
          <a:p>
            <a:pPr eaLnBrk="1" hangingPunct="1"/>
            <a:r>
              <a:rPr lang="en-US" altLang="en-US" sz="4800"/>
              <a:t>Summary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ABFBB013-926C-913C-07BF-BE0B3A295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410200"/>
          </a:xfrm>
        </p:spPr>
        <p:txBody>
          <a:bodyPr/>
          <a:lstStyle/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Cluster analysis</a:t>
            </a:r>
            <a:r>
              <a:rPr lang="en-US" altLang="en-US" sz="2000"/>
              <a:t> groups objects based on their </a:t>
            </a:r>
            <a:r>
              <a:rPr lang="en-US" altLang="en-US" sz="2000">
                <a:solidFill>
                  <a:schemeClr val="hlink"/>
                </a:solidFill>
              </a:rPr>
              <a:t>similarity</a:t>
            </a:r>
            <a:r>
              <a:rPr lang="en-US" altLang="en-US" sz="2000"/>
              <a:t>  and has wide applications</a:t>
            </a:r>
          </a:p>
          <a:p>
            <a:pPr eaLnBrk="1" hangingPunct="1"/>
            <a:r>
              <a:rPr lang="en-US" altLang="en-US" sz="2000"/>
              <a:t>Measure of similarity can be computed for </a:t>
            </a:r>
            <a:r>
              <a:rPr lang="en-US" altLang="en-US" sz="2000">
                <a:solidFill>
                  <a:schemeClr val="hlink"/>
                </a:solidFill>
              </a:rPr>
              <a:t>various types of data</a:t>
            </a:r>
          </a:p>
          <a:p>
            <a:pPr eaLnBrk="1" hangingPunct="1"/>
            <a:r>
              <a:rPr lang="en-US" altLang="en-US" sz="2000"/>
              <a:t>Clustering algorithms can be </a:t>
            </a:r>
            <a:r>
              <a:rPr lang="en-US" altLang="en-US" sz="2000">
                <a:solidFill>
                  <a:schemeClr val="hlink"/>
                </a:solidFill>
              </a:rPr>
              <a:t>categorized</a:t>
            </a:r>
            <a:r>
              <a:rPr lang="en-US" altLang="en-US" sz="2000"/>
              <a:t> into </a:t>
            </a:r>
            <a:r>
              <a:rPr lang="en-US" altLang="en-US" sz="2000">
                <a:solidFill>
                  <a:schemeClr val="tx2"/>
                </a:solidFill>
              </a:rPr>
              <a:t>partitioning methods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chemeClr val="tx2"/>
                </a:solidFill>
              </a:rPr>
              <a:t>hierarchical methods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chemeClr val="tx2"/>
                </a:solidFill>
              </a:rPr>
              <a:t>density-based methods</a:t>
            </a:r>
            <a:r>
              <a:rPr lang="en-US" altLang="en-US" sz="2000"/>
              <a:t>, grid-based methods, and model-based methods</a:t>
            </a:r>
          </a:p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K-means</a:t>
            </a:r>
            <a:r>
              <a:rPr lang="en-US" altLang="en-US" sz="2000"/>
              <a:t> and </a:t>
            </a:r>
            <a:r>
              <a:rPr lang="en-US" altLang="en-US" sz="2000">
                <a:solidFill>
                  <a:schemeClr val="hlink"/>
                </a:solidFill>
              </a:rPr>
              <a:t>K-medoids</a:t>
            </a:r>
            <a:r>
              <a:rPr lang="en-US" altLang="en-US" sz="2000"/>
              <a:t> algorithms are popular partitioning-based clustering algorithms</a:t>
            </a:r>
          </a:p>
          <a:p>
            <a:pPr eaLnBrk="1" hangingPunct="1"/>
            <a:r>
              <a:rPr lang="en-US" altLang="en-US" sz="2000"/>
              <a:t>Quality of clustering results can be evaluated in various ways</a:t>
            </a:r>
            <a:r>
              <a:rPr lang="en-US" altLang="en-US" sz="2000">
                <a:solidFill>
                  <a:schemeClr val="hlink"/>
                </a:solidFill>
              </a:rPr>
              <a:t> </a:t>
            </a:r>
            <a:endParaRPr lang="en-US" altLang="en-US" sz="2000"/>
          </a:p>
        </p:txBody>
      </p:sp>
      <p:sp>
        <p:nvSpPr>
          <p:cNvPr id="51203" name="Slide Number Placeholder 6">
            <a:extLst>
              <a:ext uri="{FF2B5EF4-FFF2-40B4-BE49-F238E27FC236}">
                <a16:creationId xmlns:a16="http://schemas.microsoft.com/office/drawing/2014/main" id="{59A604C4-AE25-B97B-9F27-D1841C6E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12941E6-A7DF-3D47-BF9A-8C24993F2E81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44862D69-8D51-FFB3-57F3-61C430D4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Appendix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93208594-5759-DEF8-7732-03C4C3861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FF6223D8-AC92-406F-15B1-C6C6B6ED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BB78221-8CEB-6848-B612-99C2850D3F8C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pic>
        <p:nvPicPr>
          <p:cNvPr id="53252" name="Picture 4">
            <a:extLst>
              <a:ext uri="{FF2B5EF4-FFF2-40B4-BE49-F238E27FC236}">
                <a16:creationId xmlns:a16="http://schemas.microsoft.com/office/drawing/2014/main" id="{D640EE44-4370-C730-9A5C-4B703732A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9" t="21111" r="15556" b="8519"/>
          <a:stretch>
            <a:fillRect/>
          </a:stretch>
        </p:blipFill>
        <p:spPr bwMode="auto">
          <a:xfrm>
            <a:off x="1143000" y="1524000"/>
            <a:ext cx="65659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6C65132-4417-A573-C6C1-B54DC742C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706438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Density-Based Clustering Methods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E2DB4878-637B-FB6B-D52B-BFD690DAF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1816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Major features: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Discover clusters of arbitrary shape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Handle noise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One scan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Need density parameters as termination condition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Several interesting studies:</a:t>
            </a:r>
          </a:p>
          <a:p>
            <a:pPr lvl="1" eaLnBrk="1" hangingPunct="1"/>
            <a:r>
              <a:rPr lang="en-US" altLang="zh-CN" sz="2400" u="sng">
                <a:ea typeface="SimSun" panose="02010600030101010101" pitchFamily="2" charset="-122"/>
              </a:rPr>
              <a:t>DBSCAN:</a:t>
            </a:r>
            <a:r>
              <a:rPr lang="en-US" altLang="zh-CN" sz="2400">
                <a:ea typeface="SimSun" panose="02010600030101010101" pitchFamily="2" charset="-122"/>
              </a:rPr>
              <a:t> Ester, et al. (KDD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>
                <a:ea typeface="SimSun" panose="02010600030101010101" pitchFamily="2" charset="-122"/>
              </a:rPr>
              <a:t>96)</a:t>
            </a:r>
          </a:p>
          <a:p>
            <a:pPr lvl="1" eaLnBrk="1" hangingPunct="1"/>
            <a:r>
              <a:rPr lang="en-US" altLang="zh-CN" sz="2400" u="sng">
                <a:ea typeface="SimSun" panose="02010600030101010101" pitchFamily="2" charset="-122"/>
              </a:rPr>
              <a:t>OPTICS</a:t>
            </a:r>
            <a:r>
              <a:rPr lang="en-US" altLang="zh-CN" sz="2400">
                <a:ea typeface="SimSun" panose="02010600030101010101" pitchFamily="2" charset="-122"/>
              </a:rPr>
              <a:t>: Ankerst, et al (SIGMOD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>
                <a:ea typeface="SimSun" panose="02010600030101010101" pitchFamily="2" charset="-122"/>
              </a:rPr>
              <a:t>99).</a:t>
            </a:r>
          </a:p>
          <a:p>
            <a:pPr lvl="1" eaLnBrk="1" hangingPunct="1"/>
            <a:r>
              <a:rPr lang="en-US" altLang="zh-CN" sz="2400" u="sng">
                <a:ea typeface="SimSun" panose="02010600030101010101" pitchFamily="2" charset="-122"/>
              </a:rPr>
              <a:t>DENCLUE</a:t>
            </a:r>
            <a:r>
              <a:rPr lang="en-US" altLang="zh-CN" sz="2400">
                <a:ea typeface="SimSun" panose="02010600030101010101" pitchFamily="2" charset="-122"/>
              </a:rPr>
              <a:t>: Hinneburg &amp; D. Keim  (KDD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>
                <a:ea typeface="SimSun" panose="02010600030101010101" pitchFamily="2" charset="-122"/>
              </a:rPr>
              <a:t>98)</a:t>
            </a:r>
          </a:p>
          <a:p>
            <a:pPr lvl="1" eaLnBrk="1" hangingPunct="1"/>
            <a:r>
              <a:rPr lang="en-US" altLang="zh-CN" sz="2400" u="sng">
                <a:ea typeface="SimSun" panose="02010600030101010101" pitchFamily="2" charset="-122"/>
              </a:rPr>
              <a:t>CLIQUE</a:t>
            </a:r>
            <a:r>
              <a:rPr lang="en-US" altLang="zh-CN" sz="2400">
                <a:ea typeface="SimSun" panose="02010600030101010101" pitchFamily="2" charset="-122"/>
              </a:rPr>
              <a:t>: Agrawal, et al. (SIGMOD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>
                <a:ea typeface="SimSun" panose="02010600030101010101" pitchFamily="2" charset="-122"/>
              </a:rPr>
              <a:t>98) (more grid-based)</a:t>
            </a:r>
          </a:p>
        </p:txBody>
      </p:sp>
      <p:sp>
        <p:nvSpPr>
          <p:cNvPr id="21507" name="Slide Number Placeholder 6">
            <a:extLst>
              <a:ext uri="{FF2B5EF4-FFF2-40B4-BE49-F238E27FC236}">
                <a16:creationId xmlns:a16="http://schemas.microsoft.com/office/drawing/2014/main" id="{4C5D0B31-5341-4570-D293-6F9DEFFE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9B78AF-05FD-3C40-9389-47EA710A9C8E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050">
            <a:extLst>
              <a:ext uri="{FF2B5EF4-FFF2-40B4-BE49-F238E27FC236}">
                <a16:creationId xmlns:a16="http://schemas.microsoft.com/office/drawing/2014/main" id="{72D80096-FC70-C9B1-F0D6-7D2A0F888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SimSun" panose="02010600030101010101" pitchFamily="2" charset="-122"/>
              </a:rPr>
              <a:t>Density-Based Clustering: Basic Concepts</a:t>
            </a:r>
          </a:p>
        </p:txBody>
      </p:sp>
      <p:sp>
        <p:nvSpPr>
          <p:cNvPr id="62466" name="Rectangle 2051">
            <a:extLst>
              <a:ext uri="{FF2B5EF4-FFF2-40B4-BE49-F238E27FC236}">
                <a16:creationId xmlns:a16="http://schemas.microsoft.com/office/drawing/2014/main" id="{8214AA08-D23E-FAC0-971E-019738224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7924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Two parameters</a:t>
            </a:r>
            <a:r>
              <a:rPr lang="en-US" altLang="zh-CN" sz="2400" i="1">
                <a:ea typeface="SimSun" panose="0201060003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>
                <a:solidFill>
                  <a:schemeClr val="hlink"/>
                </a:solidFill>
                <a:ea typeface="SimSun" panose="02010600030101010101" pitchFamily="2" charset="-122"/>
              </a:rPr>
              <a:t>Eps</a:t>
            </a:r>
            <a:r>
              <a:rPr lang="en-US" altLang="zh-CN" sz="2400">
                <a:ea typeface="SimSun" panose="02010600030101010101" pitchFamily="2" charset="-122"/>
              </a:rPr>
              <a:t>: Maximum radius of the neighbourhood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>
                <a:solidFill>
                  <a:schemeClr val="hlink"/>
                </a:solidFill>
                <a:ea typeface="SimSun" panose="02010600030101010101" pitchFamily="2" charset="-122"/>
              </a:rPr>
              <a:t>MinPts</a:t>
            </a:r>
            <a:r>
              <a:rPr lang="en-US" altLang="zh-CN" sz="2400">
                <a:ea typeface="SimSun" panose="02010600030101010101" pitchFamily="2" charset="-122"/>
              </a:rPr>
              <a:t>: Minimum number of points in an Eps-neighbourhood of that point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>
                <a:ea typeface="SimSun" panose="02010600030101010101" pitchFamily="2" charset="-122"/>
              </a:rPr>
              <a:t>N</a:t>
            </a:r>
            <a:r>
              <a:rPr lang="en-US" altLang="zh-CN" sz="2400" i="1" baseline="-25000">
                <a:ea typeface="SimSun" panose="02010600030101010101" pitchFamily="2" charset="-122"/>
              </a:rPr>
              <a:t>Eps</a:t>
            </a:r>
            <a:r>
              <a:rPr lang="en-US" altLang="zh-CN" sz="2400" i="1">
                <a:ea typeface="SimSun" panose="02010600030101010101" pitchFamily="2" charset="-122"/>
              </a:rPr>
              <a:t>(p)</a:t>
            </a:r>
            <a:r>
              <a:rPr lang="en-US" altLang="zh-CN" sz="2400">
                <a:ea typeface="SimSun" panose="02010600030101010101" pitchFamily="2" charset="-122"/>
              </a:rPr>
              <a:t>: {q belongs to D | dist(p,q) ≤ Eps}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hlink"/>
                </a:solidFill>
                <a:ea typeface="SimSun" panose="02010600030101010101" pitchFamily="2" charset="-122"/>
              </a:rPr>
              <a:t>Directly density-reachable</a:t>
            </a:r>
            <a:r>
              <a:rPr lang="en-US" altLang="zh-CN" sz="2400">
                <a:ea typeface="SimSun" panose="02010600030101010101" pitchFamily="2" charset="-122"/>
              </a:rPr>
              <a:t>: A point </a:t>
            </a:r>
            <a:r>
              <a:rPr lang="en-US" altLang="zh-CN" sz="2400" i="1">
                <a:ea typeface="SimSun" panose="02010600030101010101" pitchFamily="2" charset="-122"/>
              </a:rPr>
              <a:t>p</a:t>
            </a:r>
            <a:r>
              <a:rPr lang="en-US" altLang="zh-CN" sz="2400">
                <a:ea typeface="SimSun" panose="02010600030101010101" pitchFamily="2" charset="-122"/>
              </a:rPr>
              <a:t> is directly density-reachable from a point </a:t>
            </a:r>
            <a:r>
              <a:rPr lang="en-US" altLang="zh-CN" sz="2400" i="1">
                <a:ea typeface="SimSun" panose="02010600030101010101" pitchFamily="2" charset="-122"/>
              </a:rPr>
              <a:t>q</a:t>
            </a:r>
            <a:r>
              <a:rPr lang="en-US" altLang="zh-CN" sz="2400">
                <a:ea typeface="SimSun" panose="02010600030101010101" pitchFamily="2" charset="-122"/>
              </a:rPr>
              <a:t> w.r.t. </a:t>
            </a:r>
            <a:r>
              <a:rPr lang="en-US" altLang="zh-CN" sz="2400" i="1">
                <a:ea typeface="SimSun" panose="02010600030101010101" pitchFamily="2" charset="-122"/>
              </a:rPr>
              <a:t>Eps</a:t>
            </a:r>
            <a:r>
              <a:rPr lang="en-US" altLang="zh-CN" sz="2400">
                <a:ea typeface="SimSun" panose="02010600030101010101" pitchFamily="2" charset="-122"/>
              </a:rPr>
              <a:t>, </a:t>
            </a:r>
            <a:r>
              <a:rPr lang="en-US" altLang="zh-CN" sz="2400" i="1">
                <a:ea typeface="SimSun" panose="02010600030101010101" pitchFamily="2" charset="-122"/>
              </a:rPr>
              <a:t>MinPts</a:t>
            </a:r>
            <a:r>
              <a:rPr lang="en-US" altLang="zh-CN" sz="2400">
                <a:ea typeface="SimSun" panose="02010600030101010101" pitchFamily="2" charset="-122"/>
              </a:rPr>
              <a:t> if 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Berlin Sans FB Demi" panose="020F0502020204030204" pitchFamily="34" charset="0"/>
              <a:buAutoNum type="romanLcPeriod"/>
            </a:pPr>
            <a:r>
              <a:rPr lang="en-US" altLang="zh-CN" sz="2400" i="1">
                <a:ea typeface="SimSun" panose="02010600030101010101" pitchFamily="2" charset="-122"/>
              </a:rPr>
              <a:t>p</a:t>
            </a:r>
            <a:r>
              <a:rPr lang="en-US" altLang="zh-CN" sz="2400">
                <a:ea typeface="SimSun" panose="02010600030101010101" pitchFamily="2" charset="-122"/>
              </a:rPr>
              <a:t> belongs to </a:t>
            </a:r>
            <a:r>
              <a:rPr lang="en-US" altLang="zh-CN" sz="2400" i="1">
                <a:ea typeface="SimSun" panose="02010600030101010101" pitchFamily="2" charset="-122"/>
              </a:rPr>
              <a:t>N</a:t>
            </a:r>
            <a:r>
              <a:rPr lang="en-US" altLang="zh-CN" sz="2400" i="1" baseline="-25000">
                <a:ea typeface="SimSun" panose="02010600030101010101" pitchFamily="2" charset="-122"/>
              </a:rPr>
              <a:t>Eps</a:t>
            </a:r>
            <a:r>
              <a:rPr lang="en-US" altLang="zh-CN" sz="2400" i="1">
                <a:ea typeface="SimSun" panose="02010600030101010101" pitchFamily="2" charset="-122"/>
              </a:rPr>
              <a:t>(q)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Berlin Sans FB Demi" panose="020F0502020204030204" pitchFamily="34" charset="0"/>
              <a:buAutoNum type="romanLcPeriod"/>
            </a:pPr>
            <a:r>
              <a:rPr lang="en-US" altLang="zh-CN" sz="2400">
                <a:ea typeface="SimSun" panose="02010600030101010101" pitchFamily="2" charset="-122"/>
              </a:rPr>
              <a:t>core point condition: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ea typeface="SimSun" panose="02010600030101010101" pitchFamily="2" charset="-122"/>
              </a:rPr>
              <a:t>              |</a:t>
            </a:r>
            <a:r>
              <a:rPr lang="en-US" altLang="zh-CN" sz="2400" i="1">
                <a:ea typeface="SimSun" panose="02010600030101010101" pitchFamily="2" charset="-122"/>
              </a:rPr>
              <a:t>N</a:t>
            </a:r>
            <a:r>
              <a:rPr lang="en-US" altLang="zh-CN" sz="2400" i="1" baseline="-25000">
                <a:ea typeface="SimSun" panose="02010600030101010101" pitchFamily="2" charset="-122"/>
              </a:rPr>
              <a:t>Eps</a:t>
            </a:r>
            <a:r>
              <a:rPr lang="en-US" altLang="zh-CN" sz="2400" i="1">
                <a:ea typeface="SimSun" panose="02010600030101010101" pitchFamily="2" charset="-122"/>
              </a:rPr>
              <a:t> (q)</a:t>
            </a:r>
            <a:r>
              <a:rPr lang="en-US" altLang="zh-CN" sz="2400">
                <a:ea typeface="SimSun" panose="02010600030101010101" pitchFamily="2" charset="-122"/>
              </a:rPr>
              <a:t>| ≥ </a:t>
            </a:r>
            <a:r>
              <a:rPr lang="en-US" altLang="zh-CN" sz="2400" i="1">
                <a:ea typeface="SimSun" panose="02010600030101010101" pitchFamily="2" charset="-122"/>
              </a:rPr>
              <a:t>MinPts</a:t>
            </a:r>
            <a:r>
              <a:rPr lang="en-US" altLang="zh-CN" sz="2400">
                <a:ea typeface="SimSun" panose="02010600030101010101" pitchFamily="2" charset="-122"/>
              </a:rPr>
              <a:t> </a:t>
            </a:r>
            <a:endParaRPr lang="en-US" altLang="zh-CN" sz="2400" i="1">
              <a:ea typeface="SimSun" panose="02010600030101010101" pitchFamily="2" charset="-122"/>
            </a:endParaRPr>
          </a:p>
        </p:txBody>
      </p:sp>
      <p:grpSp>
        <p:nvGrpSpPr>
          <p:cNvPr id="62467" name="Group 50">
            <a:extLst>
              <a:ext uri="{FF2B5EF4-FFF2-40B4-BE49-F238E27FC236}">
                <a16:creationId xmlns:a16="http://schemas.microsoft.com/office/drawing/2014/main" id="{5E63D20A-0138-0725-F77A-E9C5645B7072}"/>
              </a:ext>
            </a:extLst>
          </p:cNvPr>
          <p:cNvGrpSpPr>
            <a:grpSpLocks/>
          </p:cNvGrpSpPr>
          <p:nvPr/>
        </p:nvGrpSpPr>
        <p:grpSpPr bwMode="auto">
          <a:xfrm>
            <a:off x="5264150" y="4648200"/>
            <a:ext cx="3879850" cy="1663700"/>
            <a:chOff x="5264150" y="4648200"/>
            <a:chExt cx="3879850" cy="1663700"/>
          </a:xfrm>
        </p:grpSpPr>
        <p:sp>
          <p:nvSpPr>
            <p:cNvPr id="23558" name="Rectangle 2072">
              <a:extLst>
                <a:ext uri="{FF2B5EF4-FFF2-40B4-BE49-F238E27FC236}">
                  <a16:creationId xmlns:a16="http://schemas.microsoft.com/office/drawing/2014/main" id="{48A14D99-6E7B-FB89-15A7-B056EE149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946650"/>
              <a:ext cx="1828800" cy="1004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MinPts = 5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Eps = 1 cm</a:t>
              </a:r>
            </a:p>
          </p:txBody>
        </p:sp>
        <p:grpSp>
          <p:nvGrpSpPr>
            <p:cNvPr id="23559" name="Group 49">
              <a:extLst>
                <a:ext uri="{FF2B5EF4-FFF2-40B4-BE49-F238E27FC236}">
                  <a16:creationId xmlns:a16="http://schemas.microsoft.com/office/drawing/2014/main" id="{C1C7CA0A-D1BE-D4BE-1D77-57C2503BEA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4150" y="4648200"/>
              <a:ext cx="1663700" cy="1663700"/>
              <a:chOff x="5264150" y="4648200"/>
              <a:chExt cx="1663700" cy="1663700"/>
            </a:xfrm>
          </p:grpSpPr>
          <p:sp>
            <p:nvSpPr>
              <p:cNvPr id="23560" name="Oval 2054">
                <a:extLst>
                  <a:ext uri="{FF2B5EF4-FFF2-40B4-BE49-F238E27FC236}">
                    <a16:creationId xmlns:a16="http://schemas.microsoft.com/office/drawing/2014/main" id="{7E35F3C7-8EED-E631-C3F0-B016EE94F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275" y="54308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3561" name="Oval 2055">
                <a:extLst>
                  <a:ext uri="{FF2B5EF4-FFF2-40B4-BE49-F238E27FC236}">
                    <a16:creationId xmlns:a16="http://schemas.microsoft.com/office/drawing/2014/main" id="{D572520E-E27C-A2FE-2BC4-65E28BE88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825" y="55419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3562" name="Oval 2056">
                <a:extLst>
                  <a:ext uri="{FF2B5EF4-FFF2-40B4-BE49-F238E27FC236}">
                    <a16:creationId xmlns:a16="http://schemas.microsoft.com/office/drawing/2014/main" id="{54825398-721B-3AE2-A640-8BAB7C418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400" y="51816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3563" name="Oval 2057">
                <a:extLst>
                  <a:ext uri="{FF2B5EF4-FFF2-40B4-BE49-F238E27FC236}">
                    <a16:creationId xmlns:a16="http://schemas.microsoft.com/office/drawing/2014/main" id="{170A6D54-A1C1-66B6-C377-E266D8CC0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150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3564" name="Oval 2058">
                <a:extLst>
                  <a:ext uri="{FF2B5EF4-FFF2-40B4-BE49-F238E27FC236}">
                    <a16:creationId xmlns:a16="http://schemas.microsoft.com/office/drawing/2014/main" id="{F73D3516-7F1E-A9AC-DA8B-5D02F8B65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988" y="56546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3565" name="Oval 2059">
                <a:extLst>
                  <a:ext uri="{FF2B5EF4-FFF2-40B4-BE49-F238E27FC236}">
                    <a16:creationId xmlns:a16="http://schemas.microsoft.com/office/drawing/2014/main" id="{5FE351CA-AA0D-7F49-1CAA-17F1DAE2E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988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3566" name="Oval 2060">
                <a:extLst>
                  <a:ext uri="{FF2B5EF4-FFF2-40B4-BE49-F238E27FC236}">
                    <a16:creationId xmlns:a16="http://schemas.microsoft.com/office/drawing/2014/main" id="{71364E4A-1772-13B2-438B-2EE5706F5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950" y="5989638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3567" name="Oval 2061">
                <a:extLst>
                  <a:ext uri="{FF2B5EF4-FFF2-40B4-BE49-F238E27FC236}">
                    <a16:creationId xmlns:a16="http://schemas.microsoft.com/office/drawing/2014/main" id="{F47BF67C-FD0A-B063-40DD-FBAB36333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950" y="46482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3568" name="Oval 2062">
                <a:extLst>
                  <a:ext uri="{FF2B5EF4-FFF2-40B4-BE49-F238E27FC236}">
                    <a16:creationId xmlns:a16="http://schemas.microsoft.com/office/drawing/2014/main" id="{B01B3105-C57B-DC42-AE29-4B2FD5249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950" y="49831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3569" name="Oval 2063">
                <a:extLst>
                  <a:ext uri="{FF2B5EF4-FFF2-40B4-BE49-F238E27FC236}">
                    <a16:creationId xmlns:a16="http://schemas.microsoft.com/office/drawing/2014/main" id="{8921F6E7-30C5-FD26-DA23-52C3511CF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654675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3570" name="Oval 2064">
                <a:extLst>
                  <a:ext uri="{FF2B5EF4-FFF2-40B4-BE49-F238E27FC236}">
                    <a16:creationId xmlns:a16="http://schemas.microsoft.com/office/drawing/2014/main" id="{0EA0D362-725C-7127-6D46-A20EE780D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625" y="53879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3571" name="Oval 2065">
                <a:extLst>
                  <a:ext uri="{FF2B5EF4-FFF2-40B4-BE49-F238E27FC236}">
                    <a16:creationId xmlns:a16="http://schemas.microsoft.com/office/drawing/2014/main" id="{BBB45D2E-B665-0453-21D5-1E445D10F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825" y="57658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3572" name="Oval 2066">
                <a:extLst>
                  <a:ext uri="{FF2B5EF4-FFF2-40B4-BE49-F238E27FC236}">
                    <a16:creationId xmlns:a16="http://schemas.microsoft.com/office/drawing/2014/main" id="{7F7A64A0-1678-2B55-4831-A88F82612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5541963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3573" name="Oval 2067">
                <a:extLst>
                  <a:ext uri="{FF2B5EF4-FFF2-40B4-BE49-F238E27FC236}">
                    <a16:creationId xmlns:a16="http://schemas.microsoft.com/office/drawing/2014/main" id="{3579D04F-7E70-6F00-AC33-A9BB2DBE5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7913" y="5876925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3574" name="Oval 2068">
                <a:extLst>
                  <a:ext uri="{FF2B5EF4-FFF2-40B4-BE49-F238E27FC236}">
                    <a16:creationId xmlns:a16="http://schemas.microsoft.com/office/drawing/2014/main" id="{7979B99E-EBD5-9775-F95E-24FF074EF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6713" y="59896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3575" name="Oval 2069">
                <a:extLst>
                  <a:ext uri="{FF2B5EF4-FFF2-40B4-BE49-F238E27FC236}">
                    <a16:creationId xmlns:a16="http://schemas.microsoft.com/office/drawing/2014/main" id="{83525256-F1DB-9D35-472B-A99F8DC33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988" y="52070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3576" name="Rectangle 2070">
                <a:extLst>
                  <a:ext uri="{FF2B5EF4-FFF2-40B4-BE49-F238E27FC236}">
                    <a16:creationId xmlns:a16="http://schemas.microsoft.com/office/drawing/2014/main" id="{523AB793-A206-4850-3626-F10A6CC5E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600" y="50292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</a:p>
            </p:txBody>
          </p:sp>
          <p:sp>
            <p:nvSpPr>
              <p:cNvPr id="23577" name="Rectangle 2071">
                <a:extLst>
                  <a:ext uri="{FF2B5EF4-FFF2-40B4-BE49-F238E27FC236}">
                    <a16:creationId xmlns:a16="http://schemas.microsoft.com/office/drawing/2014/main" id="{82DC437D-2004-B0B1-3FB0-3883A48E8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400" y="56388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</a:p>
            </p:txBody>
          </p:sp>
          <p:sp>
            <p:nvSpPr>
              <p:cNvPr id="23578" name="Oval 2065">
                <a:extLst>
                  <a:ext uri="{FF2B5EF4-FFF2-40B4-BE49-F238E27FC236}">
                    <a16:creationId xmlns:a16="http://schemas.microsoft.com/office/drawing/2014/main" id="{3F764B69-C573-161D-BAC6-D81937311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3600" y="56927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</p:grpSp>
      <p:sp>
        <p:nvSpPr>
          <p:cNvPr id="23556" name="Slide Number Placeholder 51">
            <a:extLst>
              <a:ext uri="{FF2B5EF4-FFF2-40B4-BE49-F238E27FC236}">
                <a16:creationId xmlns:a16="http://schemas.microsoft.com/office/drawing/2014/main" id="{82390486-9631-8D02-9375-506097AD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2F9BA42-9835-004D-B8B5-06B1D2249216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BFE32EF9-70A6-5E8A-EA11-1144F7BE8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057400"/>
            <a:ext cx="2438400" cy="990600"/>
          </a:xfrm>
          <a:prstGeom prst="wedgeEllipseCallout">
            <a:avLst>
              <a:gd name="adj1" fmla="val -65708"/>
              <a:gd name="adj2" fmla="val 93269"/>
            </a:avLst>
          </a:prstGeom>
          <a:solidFill>
            <a:schemeClr val="accent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660066"/>
                </a:solidFill>
                <a:ea typeface="+mn-ea"/>
              </a:rPr>
              <a:t>neighborhood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0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EB3C23AE-3029-2E60-A8FC-515CBE5B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Core, Border &amp; Outlier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33E82B9C-4364-AF71-4E24-80A4AF17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371600"/>
            <a:ext cx="4495800" cy="5105400"/>
          </a:xfrm>
        </p:spPr>
        <p:txBody>
          <a:bodyPr/>
          <a:lstStyle/>
          <a:p>
            <a:r>
              <a:rPr lang="en-US" altLang="en-US" sz="2000"/>
              <a:t>A point is a </a:t>
            </a:r>
            <a:r>
              <a:rPr lang="en-US" altLang="en-US" sz="2000" b="1">
                <a:solidFill>
                  <a:srgbClr val="660066"/>
                </a:solidFill>
              </a:rPr>
              <a:t>core point </a:t>
            </a:r>
            <a:r>
              <a:rPr lang="en-US" altLang="en-US" sz="2000"/>
              <a:t>if it has more than a specified number of points (</a:t>
            </a:r>
            <a:r>
              <a:rPr lang="en-US" altLang="en-US" sz="2000" b="1">
                <a:solidFill>
                  <a:srgbClr val="660066"/>
                </a:solidFill>
              </a:rPr>
              <a:t>MinPts</a:t>
            </a:r>
            <a:r>
              <a:rPr lang="en-US" altLang="en-US" sz="2000"/>
              <a:t>) within </a:t>
            </a:r>
            <a:r>
              <a:rPr lang="en-US" altLang="en-US" sz="2000" b="1">
                <a:solidFill>
                  <a:srgbClr val="660066"/>
                </a:solidFill>
              </a:rPr>
              <a:t>Eps</a:t>
            </a:r>
            <a:r>
              <a:rPr lang="en-US" altLang="en-US" sz="2000"/>
              <a:t>-</a:t>
            </a:r>
          </a:p>
          <a:p>
            <a:pPr lvl="1"/>
            <a:r>
              <a:rPr lang="en-US" altLang="en-US" sz="2000"/>
              <a:t>These are points that are at the interior of a cluster.</a:t>
            </a:r>
          </a:p>
          <a:p>
            <a:endParaRPr lang="en-US" altLang="en-US" sz="2000"/>
          </a:p>
          <a:p>
            <a:r>
              <a:rPr lang="en-US" altLang="en-US" sz="2000"/>
              <a:t>A </a:t>
            </a:r>
            <a:r>
              <a:rPr lang="en-US" altLang="en-US" sz="2000" b="1">
                <a:solidFill>
                  <a:srgbClr val="660066"/>
                </a:solidFill>
              </a:rPr>
              <a:t>border point </a:t>
            </a:r>
            <a:r>
              <a:rPr lang="en-US" altLang="en-US" sz="2000"/>
              <a:t>has fewer than MinPts within Eps, but is in the neighborhood of a core point.</a:t>
            </a:r>
          </a:p>
          <a:p>
            <a:endParaRPr lang="en-US" altLang="en-US" sz="2000"/>
          </a:p>
          <a:p>
            <a:r>
              <a:rPr lang="en-US" altLang="en-US" sz="2000"/>
              <a:t>A </a:t>
            </a:r>
            <a:r>
              <a:rPr lang="en-US" altLang="en-US" sz="2000" b="1">
                <a:solidFill>
                  <a:srgbClr val="660066"/>
                </a:solidFill>
              </a:rPr>
              <a:t>noise point </a:t>
            </a:r>
            <a:r>
              <a:rPr lang="en-US" altLang="en-US" sz="2000"/>
              <a:t>is any point that is not a core point nor a border point.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B0E2ED02-F1AD-22E1-FFD4-0B8F8DA8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FF4D2B-2B6C-C84F-8C66-AE46A0B09324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grpSp>
        <p:nvGrpSpPr>
          <p:cNvPr id="25604" name="Group 4">
            <a:extLst>
              <a:ext uri="{FF2B5EF4-FFF2-40B4-BE49-F238E27FC236}">
                <a16:creationId xmlns:a16="http://schemas.microsoft.com/office/drawing/2014/main" id="{C2953A8C-FF23-AD77-7725-5A15C36B4BCE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590800"/>
            <a:ext cx="4637088" cy="3657600"/>
            <a:chOff x="672" y="1120"/>
            <a:chExt cx="3378" cy="2816"/>
          </a:xfrm>
        </p:grpSpPr>
        <p:sp>
          <p:nvSpPr>
            <p:cNvPr id="25607" name="Oval 5">
              <a:extLst>
                <a:ext uri="{FF2B5EF4-FFF2-40B4-BE49-F238E27FC236}">
                  <a16:creationId xmlns:a16="http://schemas.microsoft.com/office/drawing/2014/main" id="{F0D25386-2F96-A0BD-36A6-D144D0D05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25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08" name="Oval 6">
              <a:extLst>
                <a:ext uri="{FF2B5EF4-FFF2-40B4-BE49-F238E27FC236}">
                  <a16:creationId xmlns:a16="http://schemas.microsoft.com/office/drawing/2014/main" id="{2C5912F1-5BDF-8FA8-C8D3-A167B6DDD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09" name="Oval 7">
              <a:extLst>
                <a:ext uri="{FF2B5EF4-FFF2-40B4-BE49-F238E27FC236}">
                  <a16:creationId xmlns:a16="http://schemas.microsoft.com/office/drawing/2014/main" id="{0E1524AA-C165-4456-E3C4-1D2255D52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10" name="Oval 8">
              <a:extLst>
                <a:ext uri="{FF2B5EF4-FFF2-40B4-BE49-F238E27FC236}">
                  <a16:creationId xmlns:a16="http://schemas.microsoft.com/office/drawing/2014/main" id="{49AA285A-FE5C-C890-2113-623743090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11" name="Oval 9">
              <a:extLst>
                <a:ext uri="{FF2B5EF4-FFF2-40B4-BE49-F238E27FC236}">
                  <a16:creationId xmlns:a16="http://schemas.microsoft.com/office/drawing/2014/main" id="{C21F5FE2-B550-DBC4-0A15-0CAA06273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12" name="Oval 10">
              <a:extLst>
                <a:ext uri="{FF2B5EF4-FFF2-40B4-BE49-F238E27FC236}">
                  <a16:creationId xmlns:a16="http://schemas.microsoft.com/office/drawing/2014/main" id="{4D4D516F-881E-22D6-45C8-3D1D68FA9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13" name="Oval 11">
              <a:extLst>
                <a:ext uri="{FF2B5EF4-FFF2-40B4-BE49-F238E27FC236}">
                  <a16:creationId xmlns:a16="http://schemas.microsoft.com/office/drawing/2014/main" id="{AFDD3388-ADFF-10B8-DBAA-1AF046C16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14" name="Oval 12">
              <a:extLst>
                <a:ext uri="{FF2B5EF4-FFF2-40B4-BE49-F238E27FC236}">
                  <a16:creationId xmlns:a16="http://schemas.microsoft.com/office/drawing/2014/main" id="{4ABA4053-128E-C977-FC36-DFED7B555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15" name="Oval 13">
              <a:extLst>
                <a:ext uri="{FF2B5EF4-FFF2-40B4-BE49-F238E27FC236}">
                  <a16:creationId xmlns:a16="http://schemas.microsoft.com/office/drawing/2014/main" id="{AD41BAB3-7C04-FD19-1781-2534CD6F4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5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16" name="Oval 14">
              <a:extLst>
                <a:ext uri="{FF2B5EF4-FFF2-40B4-BE49-F238E27FC236}">
                  <a16:creationId xmlns:a16="http://schemas.microsoft.com/office/drawing/2014/main" id="{4B52E9A6-2C68-56E0-A897-F5B58283C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17" name="Oval 15">
              <a:extLst>
                <a:ext uri="{FF2B5EF4-FFF2-40B4-BE49-F238E27FC236}">
                  <a16:creationId xmlns:a16="http://schemas.microsoft.com/office/drawing/2014/main" id="{B1DFD999-86D3-1BB9-0658-2B18C7E26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18" name="Oval 16">
              <a:extLst>
                <a:ext uri="{FF2B5EF4-FFF2-40B4-BE49-F238E27FC236}">
                  <a16:creationId xmlns:a16="http://schemas.microsoft.com/office/drawing/2014/main" id="{5FBAE883-F51C-766D-D317-F9C23ECC7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19" name="Oval 17">
              <a:extLst>
                <a:ext uri="{FF2B5EF4-FFF2-40B4-BE49-F238E27FC236}">
                  <a16:creationId xmlns:a16="http://schemas.microsoft.com/office/drawing/2014/main" id="{13A7351F-A58D-1F07-2D39-70146F7BF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20" name="Oval 18">
              <a:extLst>
                <a:ext uri="{FF2B5EF4-FFF2-40B4-BE49-F238E27FC236}">
                  <a16:creationId xmlns:a16="http://schemas.microsoft.com/office/drawing/2014/main" id="{9236B4B9-3677-D9CD-48BE-0C0169244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21" name="Oval 19">
              <a:extLst>
                <a:ext uri="{FF2B5EF4-FFF2-40B4-BE49-F238E27FC236}">
                  <a16:creationId xmlns:a16="http://schemas.microsoft.com/office/drawing/2014/main" id="{0CD51DC8-4F75-2B33-A4B4-A6173792F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22" name="Oval 20">
              <a:extLst>
                <a:ext uri="{FF2B5EF4-FFF2-40B4-BE49-F238E27FC236}">
                  <a16:creationId xmlns:a16="http://schemas.microsoft.com/office/drawing/2014/main" id="{C3AECC7A-11EE-C286-FB3C-AE3A345C7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23" name="Oval 21">
              <a:extLst>
                <a:ext uri="{FF2B5EF4-FFF2-40B4-BE49-F238E27FC236}">
                  <a16:creationId xmlns:a16="http://schemas.microsoft.com/office/drawing/2014/main" id="{EB6DBBF0-5AD6-A58E-5A79-0D65D8CB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24" name="Rectangle 22">
              <a:extLst>
                <a:ext uri="{FF2B5EF4-FFF2-40B4-BE49-F238E27FC236}">
                  <a16:creationId xmlns:a16="http://schemas.microsoft.com/office/drawing/2014/main" id="{C1FF9EA2-BD11-D72C-EE98-339941601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24"/>
              <a:ext cx="244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25" name="Oval 23">
              <a:extLst>
                <a:ext uri="{FF2B5EF4-FFF2-40B4-BE49-F238E27FC236}">
                  <a16:creationId xmlns:a16="http://schemas.microsoft.com/office/drawing/2014/main" id="{2D88FF78-395E-E0DB-9B8B-004EFDC7A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62B572C-3C0E-94BF-08C4-914699E9B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80"/>
              <a:ext cx="576" cy="625"/>
            </a:xfrm>
            <a:prstGeom prst="ellipse">
              <a:avLst/>
            </a:prstGeom>
            <a:noFill/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627" name="Oval 25">
              <a:extLst>
                <a:ext uri="{FF2B5EF4-FFF2-40B4-BE49-F238E27FC236}">
                  <a16:creationId xmlns:a16="http://schemas.microsoft.com/office/drawing/2014/main" id="{738DA2F7-5AEC-85F1-29F2-A9BBFF867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2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28" name="AutoShape 26">
              <a:extLst>
                <a:ext uri="{FF2B5EF4-FFF2-40B4-BE49-F238E27FC236}">
                  <a16:creationId xmlns:a16="http://schemas.microsoft.com/office/drawing/2014/main" id="{9F25C621-9FD0-CB7A-A151-437E462DE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" y="3124"/>
              <a:ext cx="576" cy="360"/>
            </a:xfrm>
            <a:prstGeom prst="borderCallout1">
              <a:avLst>
                <a:gd name="adj1" fmla="val 18750"/>
                <a:gd name="adj2" fmla="val 108333"/>
                <a:gd name="adj3" fmla="val 18750"/>
                <a:gd name="adj4" fmla="val 168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Core</a:t>
              </a:r>
            </a:p>
          </p:txBody>
        </p:sp>
        <p:sp>
          <p:nvSpPr>
            <p:cNvPr id="25629" name="AutoShape 27">
              <a:extLst>
                <a:ext uri="{FF2B5EF4-FFF2-40B4-BE49-F238E27FC236}">
                  <a16:creationId xmlns:a16="http://schemas.microsoft.com/office/drawing/2014/main" id="{F1866877-D54A-C7DE-A944-0C1CA6A33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2523"/>
              <a:ext cx="817" cy="359"/>
            </a:xfrm>
            <a:prstGeom prst="borderCallout1">
              <a:avLst>
                <a:gd name="adj1" fmla="val 14458"/>
                <a:gd name="adj2" fmla="val 105884"/>
                <a:gd name="adj3" fmla="val 14458"/>
                <a:gd name="adj4" fmla="val 14852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Border</a:t>
              </a:r>
            </a:p>
          </p:txBody>
        </p:sp>
        <p:sp>
          <p:nvSpPr>
            <p:cNvPr id="25630" name="AutoShape 28">
              <a:extLst>
                <a:ext uri="{FF2B5EF4-FFF2-40B4-BE49-F238E27FC236}">
                  <a16:creationId xmlns:a16="http://schemas.microsoft.com/office/drawing/2014/main" id="{D08DA7B3-E988-30B0-A2B8-39AA24DFB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1120"/>
              <a:ext cx="824" cy="359"/>
            </a:xfrm>
            <a:prstGeom prst="borderCallout1">
              <a:avLst>
                <a:gd name="adj1" fmla="val 24491"/>
                <a:gd name="adj2" fmla="val -5810"/>
                <a:gd name="adj3" fmla="val 225704"/>
                <a:gd name="adj4" fmla="val -3340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Outlier</a:t>
              </a:r>
            </a:p>
          </p:txBody>
        </p:sp>
        <p:sp>
          <p:nvSpPr>
            <p:cNvPr id="25631" name="Oval 30">
              <a:extLst>
                <a:ext uri="{FF2B5EF4-FFF2-40B4-BE49-F238E27FC236}">
                  <a16:creationId xmlns:a16="http://schemas.microsoft.com/office/drawing/2014/main" id="{59E88DFD-B0F2-D857-7C76-99240377F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  <p:sp>
        <p:nvSpPr>
          <p:cNvPr id="25605" name="TextBox 31">
            <a:extLst>
              <a:ext uri="{FF2B5EF4-FFF2-40B4-BE49-F238E27FC236}">
                <a16:creationId xmlns:a16="http://schemas.microsoft.com/office/drawing/2014/main" id="{9B6B4746-7CEF-16B8-927F-71B12E3B3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324600"/>
            <a:ext cx="335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 = 1cm, MinPts = 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F0743A3-649A-498F-F3F9-0703BCC9C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5" y="4446588"/>
            <a:ext cx="790575" cy="811212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026">
            <a:extLst>
              <a:ext uri="{FF2B5EF4-FFF2-40B4-BE49-F238E27FC236}">
                <a16:creationId xmlns:a16="http://schemas.microsoft.com/office/drawing/2014/main" id="{41E9C3B2-EB65-18B8-B0E9-558F9F96A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>
                <a:ea typeface="SimSun" panose="02010600030101010101" pitchFamily="2" charset="-122"/>
              </a:rPr>
              <a:t>Density-Reachable</a:t>
            </a:r>
          </a:p>
        </p:txBody>
      </p:sp>
      <p:sp>
        <p:nvSpPr>
          <p:cNvPr id="64514" name="Rectangle 1027">
            <a:extLst>
              <a:ext uri="{FF2B5EF4-FFF2-40B4-BE49-F238E27FC236}">
                <a16:creationId xmlns:a16="http://schemas.microsoft.com/office/drawing/2014/main" id="{4CD925A0-C953-6F7F-A570-1685A7A83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7848600" cy="33528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SimSun" panose="02010600030101010101" pitchFamily="2" charset="-122"/>
              </a:rPr>
              <a:t>Density-reachable: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ea typeface="SimSun" panose="02010600030101010101" pitchFamily="2" charset="-122"/>
              </a:rPr>
              <a:t>A point </a:t>
            </a:r>
            <a:r>
              <a:rPr lang="en-US" altLang="zh-CN" sz="2000" i="1">
                <a:ea typeface="SimSun" panose="02010600030101010101" pitchFamily="2" charset="-122"/>
              </a:rPr>
              <a:t>p</a:t>
            </a:r>
            <a:r>
              <a:rPr lang="en-US" altLang="zh-CN" sz="2000">
                <a:ea typeface="SimSun" panose="02010600030101010101" pitchFamily="2" charset="-122"/>
              </a:rPr>
              <a:t> is </a:t>
            </a:r>
            <a:r>
              <a:rPr lang="en-US" altLang="zh-CN" sz="2000">
                <a:solidFill>
                  <a:schemeClr val="hlink"/>
                </a:solidFill>
                <a:ea typeface="SimSun" panose="02010600030101010101" pitchFamily="2" charset="-122"/>
              </a:rPr>
              <a:t>density-reachable</a:t>
            </a:r>
            <a:r>
              <a:rPr lang="en-US" altLang="zh-CN" sz="2000">
                <a:ea typeface="SimSun" panose="02010600030101010101" pitchFamily="2" charset="-122"/>
              </a:rPr>
              <a:t> from a point </a:t>
            </a:r>
            <a:r>
              <a:rPr lang="en-US" altLang="zh-CN" sz="2000" i="1">
                <a:ea typeface="SimSun" panose="02010600030101010101" pitchFamily="2" charset="-122"/>
              </a:rPr>
              <a:t>q</a:t>
            </a:r>
            <a:r>
              <a:rPr lang="en-US" altLang="zh-CN" sz="2000">
                <a:ea typeface="SimSun" panose="02010600030101010101" pitchFamily="2" charset="-122"/>
              </a:rPr>
              <a:t> w.r.t. </a:t>
            </a:r>
            <a:r>
              <a:rPr lang="en-US" altLang="zh-CN" sz="2000" i="1">
                <a:ea typeface="SimSun" panose="02010600030101010101" pitchFamily="2" charset="-122"/>
              </a:rPr>
              <a:t>Eps</a:t>
            </a:r>
            <a:r>
              <a:rPr lang="en-US" altLang="zh-CN" sz="2000">
                <a:ea typeface="SimSun" panose="02010600030101010101" pitchFamily="2" charset="-122"/>
              </a:rPr>
              <a:t>, </a:t>
            </a:r>
            <a:r>
              <a:rPr lang="en-US" altLang="zh-CN" sz="2000" i="1">
                <a:ea typeface="SimSun" panose="02010600030101010101" pitchFamily="2" charset="-122"/>
              </a:rPr>
              <a:t>MinPts</a:t>
            </a:r>
            <a:r>
              <a:rPr lang="en-US" altLang="zh-CN" sz="2000">
                <a:ea typeface="SimSun" panose="02010600030101010101" pitchFamily="2" charset="-122"/>
              </a:rPr>
              <a:t> if there is a chain of points </a:t>
            </a:r>
            <a:r>
              <a:rPr lang="en-US" altLang="zh-CN" sz="2000" i="1">
                <a:ea typeface="SimSun" panose="02010600030101010101" pitchFamily="2" charset="-122"/>
              </a:rPr>
              <a:t>p</a:t>
            </a:r>
            <a:r>
              <a:rPr lang="en-US" altLang="zh-CN" sz="2000" i="1" baseline="-25000">
                <a:ea typeface="SimSun" panose="02010600030101010101" pitchFamily="2" charset="-122"/>
              </a:rPr>
              <a:t>1</a:t>
            </a:r>
            <a:r>
              <a:rPr lang="en-US" altLang="zh-CN" sz="2000">
                <a:ea typeface="SimSun" panose="02010600030101010101" pitchFamily="2" charset="-122"/>
              </a:rPr>
              <a:t>,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r>
              <a:rPr lang="en-US" altLang="zh-CN" sz="2000">
                <a:ea typeface="SimSun" panose="02010600030101010101" pitchFamily="2" charset="-122"/>
              </a:rPr>
              <a:t>, </a:t>
            </a:r>
            <a:r>
              <a:rPr lang="en-US" altLang="zh-CN" sz="2000" i="1">
                <a:ea typeface="SimSun" panose="02010600030101010101" pitchFamily="2" charset="-122"/>
              </a:rPr>
              <a:t>p</a:t>
            </a:r>
            <a:r>
              <a:rPr lang="en-US" altLang="zh-CN" sz="2000" i="1" baseline="-25000">
                <a:ea typeface="SimSun" panose="02010600030101010101" pitchFamily="2" charset="-122"/>
              </a:rPr>
              <a:t>n</a:t>
            </a:r>
            <a:r>
              <a:rPr lang="en-US" altLang="zh-CN" sz="2000">
                <a:ea typeface="SimSun" panose="02010600030101010101" pitchFamily="2" charset="-122"/>
              </a:rPr>
              <a:t>, </a:t>
            </a:r>
            <a:r>
              <a:rPr lang="en-US" altLang="zh-CN" sz="2000" i="1">
                <a:ea typeface="SimSun" panose="02010600030101010101" pitchFamily="2" charset="-122"/>
              </a:rPr>
              <a:t>p</a:t>
            </a:r>
            <a:r>
              <a:rPr lang="en-US" altLang="zh-CN" sz="2000" i="1" baseline="-25000">
                <a:ea typeface="SimSun" panose="02010600030101010101" pitchFamily="2" charset="-122"/>
              </a:rPr>
              <a:t>1</a:t>
            </a:r>
            <a:r>
              <a:rPr lang="en-US" altLang="zh-CN" sz="2000">
                <a:ea typeface="SimSun" panose="02010600030101010101" pitchFamily="2" charset="-122"/>
              </a:rPr>
              <a:t> = </a:t>
            </a:r>
            <a:r>
              <a:rPr lang="en-US" altLang="zh-CN" sz="2000" i="1">
                <a:ea typeface="SimSun" panose="02010600030101010101" pitchFamily="2" charset="-122"/>
              </a:rPr>
              <a:t>q</a:t>
            </a:r>
            <a:r>
              <a:rPr lang="en-US" altLang="zh-CN" sz="2000">
                <a:ea typeface="SimSun" panose="02010600030101010101" pitchFamily="2" charset="-122"/>
              </a:rPr>
              <a:t>, </a:t>
            </a:r>
            <a:r>
              <a:rPr lang="en-US" altLang="zh-CN" sz="2000" i="1">
                <a:ea typeface="SimSun" panose="02010600030101010101" pitchFamily="2" charset="-122"/>
              </a:rPr>
              <a:t>p</a:t>
            </a:r>
            <a:r>
              <a:rPr lang="en-US" altLang="zh-CN" sz="2000" i="1" baseline="-25000">
                <a:ea typeface="SimSun" panose="02010600030101010101" pitchFamily="2" charset="-122"/>
              </a:rPr>
              <a:t>n</a:t>
            </a:r>
            <a:r>
              <a:rPr lang="en-US" altLang="zh-CN" sz="2000">
                <a:ea typeface="SimSun" panose="02010600030101010101" pitchFamily="2" charset="-122"/>
              </a:rPr>
              <a:t> = </a:t>
            </a:r>
            <a:r>
              <a:rPr lang="en-US" altLang="zh-CN" sz="2000" i="1">
                <a:ea typeface="SimSun" panose="02010600030101010101" pitchFamily="2" charset="-122"/>
              </a:rPr>
              <a:t>p</a:t>
            </a:r>
            <a:r>
              <a:rPr lang="en-US" altLang="zh-CN" sz="2000">
                <a:ea typeface="SimSun" panose="02010600030101010101" pitchFamily="2" charset="-122"/>
              </a:rPr>
              <a:t> such that </a:t>
            </a:r>
            <a:r>
              <a:rPr lang="en-US" altLang="zh-CN" sz="2000" i="1">
                <a:ea typeface="SimSun" panose="02010600030101010101" pitchFamily="2" charset="-122"/>
              </a:rPr>
              <a:t>p</a:t>
            </a:r>
            <a:r>
              <a:rPr lang="en-US" altLang="zh-CN" sz="2000" i="1" baseline="-25000">
                <a:ea typeface="SimSun" panose="02010600030101010101" pitchFamily="2" charset="-122"/>
              </a:rPr>
              <a:t>i+1</a:t>
            </a:r>
            <a:r>
              <a:rPr lang="en-US" altLang="zh-CN" sz="2000">
                <a:ea typeface="SimSun" panose="02010600030101010101" pitchFamily="2" charset="-122"/>
              </a:rPr>
              <a:t> is directly density-reachable from </a:t>
            </a:r>
            <a:r>
              <a:rPr lang="en-US" altLang="zh-CN" sz="2000" i="1">
                <a:ea typeface="SimSun" panose="02010600030101010101" pitchFamily="2" charset="-122"/>
              </a:rPr>
              <a:t>p</a:t>
            </a:r>
            <a:r>
              <a:rPr lang="en-US" altLang="zh-CN" sz="2000" i="1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	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ea typeface="SimSun" panose="02010600030101010101" pitchFamily="2" charset="-122"/>
              </a:rPr>
              <a:t>A point p is directly density-reachable from p</a:t>
            </a:r>
            <a:r>
              <a:rPr lang="en-US" altLang="zh-CN" sz="2000" baseline="-25000">
                <a:ea typeface="SimSun" panose="02010600030101010101" pitchFamily="2" charset="-122"/>
              </a:rPr>
              <a:t>2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ea typeface="SimSun" panose="02010600030101010101" pitchFamily="2" charset="-122"/>
              </a:rPr>
              <a:t>p</a:t>
            </a:r>
            <a:r>
              <a:rPr lang="en-US" altLang="zh-CN" sz="2000" baseline="-25000">
                <a:ea typeface="SimSun" panose="02010600030101010101" pitchFamily="2" charset="-122"/>
              </a:rPr>
              <a:t>2</a:t>
            </a:r>
            <a:r>
              <a:rPr lang="en-US" altLang="zh-CN" sz="2000">
                <a:ea typeface="SimSun" panose="02010600030101010101" pitchFamily="2" charset="-122"/>
              </a:rPr>
              <a:t> is directly density-reachable from p</a:t>
            </a:r>
            <a:r>
              <a:rPr lang="en-US" altLang="zh-CN" sz="2000" baseline="-25000">
                <a:ea typeface="SimSun" panose="02010600030101010101" pitchFamily="2" charset="-122"/>
              </a:rPr>
              <a:t>1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ea typeface="SimSun" panose="02010600030101010101" pitchFamily="2" charset="-122"/>
              </a:rPr>
              <a:t>p</a:t>
            </a:r>
            <a:r>
              <a:rPr lang="en-US" altLang="zh-CN" sz="2000" baseline="-25000">
                <a:ea typeface="SimSun" panose="02010600030101010101" pitchFamily="2" charset="-122"/>
              </a:rPr>
              <a:t>1</a:t>
            </a:r>
            <a:r>
              <a:rPr lang="en-US" altLang="zh-CN" sz="2000">
                <a:ea typeface="SimSun" panose="02010600030101010101" pitchFamily="2" charset="-122"/>
              </a:rPr>
              <a:t> is directly density-reachable from q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ea typeface="SimSun" panose="02010600030101010101" pitchFamily="2" charset="-122"/>
                <a:sym typeface="Wingdings" pitchFamily="2" charset="2"/>
              </a:rPr>
              <a:t>p</a:t>
            </a:r>
            <a:r>
              <a:rPr lang="en-US" altLang="zh-CN" sz="2000">
                <a:ea typeface="SimSun" panose="02010600030101010101" pitchFamily="2" charset="-122"/>
              </a:rPr>
              <a:t>p</a:t>
            </a:r>
            <a:r>
              <a:rPr lang="en-US" altLang="zh-CN" sz="2000" baseline="-25000">
                <a:ea typeface="SimSun" panose="02010600030101010101" pitchFamily="2" charset="-122"/>
              </a:rPr>
              <a:t>2</a:t>
            </a:r>
            <a:r>
              <a:rPr lang="en-US" altLang="zh-CN" sz="2000">
                <a:ea typeface="SimSun" panose="02010600030101010101" pitchFamily="2" charset="-122"/>
                <a:sym typeface="Wingdings" pitchFamily="2" charset="2"/>
              </a:rPr>
              <a:t></a:t>
            </a:r>
            <a:r>
              <a:rPr lang="en-US" altLang="zh-CN" sz="2000">
                <a:ea typeface="SimSun" panose="02010600030101010101" pitchFamily="2" charset="-122"/>
              </a:rPr>
              <a:t>p</a:t>
            </a:r>
            <a:r>
              <a:rPr lang="en-US" altLang="zh-CN" sz="2000" baseline="-25000">
                <a:ea typeface="SimSun" panose="02010600030101010101" pitchFamily="2" charset="-122"/>
              </a:rPr>
              <a:t>1</a:t>
            </a:r>
            <a:r>
              <a:rPr lang="en-US" altLang="zh-CN" sz="2000">
                <a:ea typeface="SimSun" panose="02010600030101010101" pitchFamily="2" charset="-122"/>
                <a:sym typeface="Wingdings" pitchFamily="2" charset="2"/>
              </a:rPr>
              <a:t></a:t>
            </a:r>
            <a:r>
              <a:rPr lang="en-US" altLang="zh-CN" sz="2000">
                <a:ea typeface="SimSun" panose="02010600030101010101" pitchFamily="2" charset="-122"/>
              </a:rPr>
              <a:t>q form a chain</a:t>
            </a:r>
          </a:p>
        </p:txBody>
      </p:sp>
      <p:sp>
        <p:nvSpPr>
          <p:cNvPr id="26627" name="Slide Number Placeholder 64">
            <a:extLst>
              <a:ext uri="{FF2B5EF4-FFF2-40B4-BE49-F238E27FC236}">
                <a16:creationId xmlns:a16="http://schemas.microsoft.com/office/drawing/2014/main" id="{CB549D20-6503-894F-5DD6-F9E61FCC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8E8E63-254A-BA44-9F2F-AA1E34689B6D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pic>
        <p:nvPicPr>
          <p:cNvPr id="2" name="Picture 1" descr="Screen Shot 2016-12-03 at 10.32.07 PM.png">
            <a:extLst>
              <a:ext uri="{FF2B5EF4-FFF2-40B4-BE49-F238E27FC236}">
                <a16:creationId xmlns:a16="http://schemas.microsoft.com/office/drawing/2014/main" id="{727A4796-E940-80DA-2DC3-BC63E51F6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911725"/>
            <a:ext cx="2794000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Oval 2">
            <a:extLst>
              <a:ext uri="{FF2B5EF4-FFF2-40B4-BE49-F238E27FC236}">
                <a16:creationId xmlns:a16="http://schemas.microsoft.com/office/drawing/2014/main" id="{5CC5732A-1D91-3B41-5CA1-4EBE4F451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3340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30" name="TextBox 3">
            <a:extLst>
              <a:ext uri="{FF2B5EF4-FFF2-40B4-BE49-F238E27FC236}">
                <a16:creationId xmlns:a16="http://schemas.microsoft.com/office/drawing/2014/main" id="{0662733E-9414-9DEB-97BB-4977D6ACB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b="1" i="1"/>
              <a:t>p</a:t>
            </a:r>
          </a:p>
        </p:txBody>
      </p:sp>
      <p:sp>
        <p:nvSpPr>
          <p:cNvPr id="26631" name="Rectangle 4">
            <a:extLst>
              <a:ext uri="{FF2B5EF4-FFF2-40B4-BE49-F238E27FC236}">
                <a16:creationId xmlns:a16="http://schemas.microsoft.com/office/drawing/2014/main" id="{1D392BAB-0FBD-5690-A469-2E3E22B0F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2578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FE737910-9E52-38FE-BDEE-DDF27D92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Density-Connected</a:t>
            </a:r>
            <a:endParaRPr lang="en-US" altLang="en-US"/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55132631-E5DE-EA0E-CF56-DE3E1BAB9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SimSun" panose="02010600030101010101" pitchFamily="2" charset="-122"/>
              </a:rPr>
              <a:t>Density-connected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>
                <a:ea typeface="SimSun" panose="02010600030101010101" pitchFamily="2" charset="-122"/>
              </a:rPr>
              <a:t>A point </a:t>
            </a:r>
            <a:r>
              <a:rPr lang="en-US" altLang="zh-CN" sz="2000" i="1">
                <a:ea typeface="SimSun" panose="02010600030101010101" pitchFamily="2" charset="-122"/>
              </a:rPr>
              <a:t>p</a:t>
            </a:r>
            <a:r>
              <a:rPr lang="en-US" altLang="zh-CN" sz="2000">
                <a:ea typeface="SimSun" panose="02010600030101010101" pitchFamily="2" charset="-122"/>
              </a:rPr>
              <a:t> is </a:t>
            </a:r>
            <a:r>
              <a:rPr lang="en-US" altLang="zh-CN" sz="2000">
                <a:solidFill>
                  <a:schemeClr val="hlink"/>
                </a:solidFill>
                <a:ea typeface="SimSun" panose="02010600030101010101" pitchFamily="2" charset="-122"/>
              </a:rPr>
              <a:t>density-connected</a:t>
            </a:r>
            <a:r>
              <a:rPr lang="en-US" altLang="zh-CN" sz="2000">
                <a:ea typeface="SimSun" panose="02010600030101010101" pitchFamily="2" charset="-122"/>
              </a:rPr>
              <a:t> to a point </a:t>
            </a:r>
            <a:r>
              <a:rPr lang="en-US" altLang="zh-CN" sz="2000" i="1">
                <a:ea typeface="SimSun" panose="02010600030101010101" pitchFamily="2" charset="-122"/>
              </a:rPr>
              <a:t>q</a:t>
            </a:r>
            <a:r>
              <a:rPr lang="en-US" altLang="zh-CN" sz="2000">
                <a:ea typeface="SimSun" panose="02010600030101010101" pitchFamily="2" charset="-122"/>
              </a:rPr>
              <a:t> w.r.t. </a:t>
            </a:r>
            <a:r>
              <a:rPr lang="en-US" altLang="zh-CN" sz="2000" i="1">
                <a:ea typeface="SimSun" panose="02010600030101010101" pitchFamily="2" charset="-122"/>
              </a:rPr>
              <a:t>Eps</a:t>
            </a:r>
            <a:r>
              <a:rPr lang="en-US" altLang="zh-CN" sz="2000">
                <a:ea typeface="SimSun" panose="02010600030101010101" pitchFamily="2" charset="-122"/>
              </a:rPr>
              <a:t>, </a:t>
            </a:r>
            <a:r>
              <a:rPr lang="en-US" altLang="zh-CN" sz="2000" i="1">
                <a:ea typeface="SimSun" panose="02010600030101010101" pitchFamily="2" charset="-122"/>
              </a:rPr>
              <a:t>MinPts</a:t>
            </a:r>
            <a:r>
              <a:rPr lang="en-US" altLang="zh-CN" sz="2000">
                <a:ea typeface="SimSun" panose="02010600030101010101" pitchFamily="2" charset="-122"/>
              </a:rPr>
              <a:t> if there is a point </a:t>
            </a:r>
            <a:r>
              <a:rPr lang="en-US" altLang="zh-CN" sz="2000" i="1">
                <a:ea typeface="SimSun" panose="02010600030101010101" pitchFamily="2" charset="-122"/>
              </a:rPr>
              <a:t>o </a:t>
            </a:r>
            <a:r>
              <a:rPr lang="en-US" altLang="zh-CN" sz="2000">
                <a:ea typeface="SimSun" panose="02010600030101010101" pitchFamily="2" charset="-122"/>
              </a:rPr>
              <a:t>such that both, </a:t>
            </a:r>
            <a:r>
              <a:rPr lang="en-US" altLang="zh-CN" sz="2000" i="1">
                <a:ea typeface="SimSun" panose="02010600030101010101" pitchFamily="2" charset="-122"/>
              </a:rPr>
              <a:t>p</a:t>
            </a:r>
            <a:r>
              <a:rPr lang="en-US" altLang="zh-CN" sz="2000">
                <a:ea typeface="SimSun" panose="02010600030101010101" pitchFamily="2" charset="-122"/>
              </a:rPr>
              <a:t> and </a:t>
            </a:r>
            <a:r>
              <a:rPr lang="en-US" altLang="zh-CN" sz="2000" i="1">
                <a:ea typeface="SimSun" panose="02010600030101010101" pitchFamily="2" charset="-122"/>
              </a:rPr>
              <a:t>q</a:t>
            </a:r>
            <a:r>
              <a:rPr lang="en-US" altLang="zh-CN" sz="2000">
                <a:ea typeface="SimSun" panose="02010600030101010101" pitchFamily="2" charset="-122"/>
              </a:rPr>
              <a:t> are density-reachable from </a:t>
            </a:r>
            <a:r>
              <a:rPr lang="en-US" altLang="zh-CN" sz="2000" i="1">
                <a:ea typeface="SimSun" panose="02010600030101010101" pitchFamily="2" charset="-122"/>
              </a:rPr>
              <a:t>o</a:t>
            </a:r>
            <a:r>
              <a:rPr lang="en-US" altLang="zh-CN" sz="2000">
                <a:ea typeface="SimSun" panose="02010600030101010101" pitchFamily="2" charset="-122"/>
              </a:rPr>
              <a:t> w.r.t. </a:t>
            </a:r>
            <a:r>
              <a:rPr lang="en-US" altLang="zh-CN" sz="2000" i="1">
                <a:ea typeface="SimSun" panose="02010600030101010101" pitchFamily="2" charset="-122"/>
              </a:rPr>
              <a:t>Eps</a:t>
            </a:r>
            <a:r>
              <a:rPr lang="en-US" altLang="zh-CN" sz="2000">
                <a:ea typeface="SimSun" panose="02010600030101010101" pitchFamily="2" charset="-122"/>
              </a:rPr>
              <a:t> and </a:t>
            </a:r>
            <a:r>
              <a:rPr lang="en-US" altLang="zh-CN" sz="2000" i="1">
                <a:ea typeface="SimSun" panose="02010600030101010101" pitchFamily="2" charset="-122"/>
              </a:rPr>
              <a:t>MinPts</a:t>
            </a:r>
            <a:endParaRPr lang="en-US" altLang="zh-CN" sz="2000">
              <a:ea typeface="SimSun" panose="02010600030101010101" pitchFamily="2" charset="-122"/>
            </a:endParaRPr>
          </a:p>
          <a:p>
            <a:endParaRPr lang="en-US" altLang="en-US"/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2C077D93-637E-D8AB-3518-CC3B9BDB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77E282-96A1-8C4E-B031-6D297A7A371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grpSp>
        <p:nvGrpSpPr>
          <p:cNvPr id="5" name="Group 1049">
            <a:extLst>
              <a:ext uri="{FF2B5EF4-FFF2-40B4-BE49-F238E27FC236}">
                <a16:creationId xmlns:a16="http://schemas.microsoft.com/office/drawing/2014/main" id="{F921F153-4A83-98A1-183B-B391C0533868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343400"/>
            <a:ext cx="2863850" cy="1638300"/>
            <a:chOff x="3428" y="2740"/>
            <a:chExt cx="1804" cy="1032"/>
          </a:xfrm>
        </p:grpSpPr>
        <p:sp>
          <p:nvSpPr>
            <p:cNvPr id="28677" name="Oval 1050">
              <a:extLst>
                <a:ext uri="{FF2B5EF4-FFF2-40B4-BE49-F238E27FC236}">
                  <a16:creationId xmlns:a16="http://schemas.microsoft.com/office/drawing/2014/main" id="{B786B406-C104-EBFD-2BCF-2BD64E825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78" name="Oval 1051">
              <a:extLst>
                <a:ext uri="{FF2B5EF4-FFF2-40B4-BE49-F238E27FC236}">
                  <a16:creationId xmlns:a16="http://schemas.microsoft.com/office/drawing/2014/main" id="{919272CE-909D-71E5-59E3-70EBFCBA3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79" name="Oval 1052">
              <a:extLst>
                <a:ext uri="{FF2B5EF4-FFF2-40B4-BE49-F238E27FC236}">
                  <a16:creationId xmlns:a16="http://schemas.microsoft.com/office/drawing/2014/main" id="{D9D9FBC2-223C-1127-5873-C61CCC2A9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80" name="Oval 1053">
              <a:extLst>
                <a:ext uri="{FF2B5EF4-FFF2-40B4-BE49-F238E27FC236}">
                  <a16:creationId xmlns:a16="http://schemas.microsoft.com/office/drawing/2014/main" id="{78C818EE-CDE1-77EA-00E2-4AD86631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81" name="Oval 1054">
              <a:extLst>
                <a:ext uri="{FF2B5EF4-FFF2-40B4-BE49-F238E27FC236}">
                  <a16:creationId xmlns:a16="http://schemas.microsoft.com/office/drawing/2014/main" id="{EF94BCBD-879B-5AEC-9EEB-F7BFAFF0B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82" name="Oval 1055">
              <a:extLst>
                <a:ext uri="{FF2B5EF4-FFF2-40B4-BE49-F238E27FC236}">
                  <a16:creationId xmlns:a16="http://schemas.microsoft.com/office/drawing/2014/main" id="{0D073BA7-90B8-E15C-2D48-67BB8A634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83" name="Oval 1056">
              <a:extLst>
                <a:ext uri="{FF2B5EF4-FFF2-40B4-BE49-F238E27FC236}">
                  <a16:creationId xmlns:a16="http://schemas.microsoft.com/office/drawing/2014/main" id="{7159E5C4-A49F-2D3F-7671-917548534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84" name="Oval 1057">
              <a:extLst>
                <a:ext uri="{FF2B5EF4-FFF2-40B4-BE49-F238E27FC236}">
                  <a16:creationId xmlns:a16="http://schemas.microsoft.com/office/drawing/2014/main" id="{E52F729D-A2CC-D026-1A8A-1C5C56813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85" name="Oval 1058">
              <a:extLst>
                <a:ext uri="{FF2B5EF4-FFF2-40B4-BE49-F238E27FC236}">
                  <a16:creationId xmlns:a16="http://schemas.microsoft.com/office/drawing/2014/main" id="{BA6FB73E-F5F7-0ACF-15C5-6C30BD7B3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86" name="Oval 1059">
              <a:extLst>
                <a:ext uri="{FF2B5EF4-FFF2-40B4-BE49-F238E27FC236}">
                  <a16:creationId xmlns:a16="http://schemas.microsoft.com/office/drawing/2014/main" id="{9158BCAF-5A61-FBA9-77C5-B6051E894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87" name="Oval 1060">
              <a:extLst>
                <a:ext uri="{FF2B5EF4-FFF2-40B4-BE49-F238E27FC236}">
                  <a16:creationId xmlns:a16="http://schemas.microsoft.com/office/drawing/2014/main" id="{55BB43D8-31D9-7D90-9193-776C8A4A1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88" name="Oval 1061">
              <a:extLst>
                <a:ext uri="{FF2B5EF4-FFF2-40B4-BE49-F238E27FC236}">
                  <a16:creationId xmlns:a16="http://schemas.microsoft.com/office/drawing/2014/main" id="{34ACA293-7160-3D3B-EF70-1F4E42E23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89" name="Oval 1062">
              <a:extLst>
                <a:ext uri="{FF2B5EF4-FFF2-40B4-BE49-F238E27FC236}">
                  <a16:creationId xmlns:a16="http://schemas.microsoft.com/office/drawing/2014/main" id="{107A89F5-FC01-167A-05A8-1CFE25EB2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90" name="Oval 1063">
              <a:extLst>
                <a:ext uri="{FF2B5EF4-FFF2-40B4-BE49-F238E27FC236}">
                  <a16:creationId xmlns:a16="http://schemas.microsoft.com/office/drawing/2014/main" id="{4A2F9B78-56A8-32E3-9689-5EA6E137A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91" name="Rectangle 1064">
              <a:extLst>
                <a:ext uri="{FF2B5EF4-FFF2-40B4-BE49-F238E27FC236}">
                  <a16:creationId xmlns:a16="http://schemas.microsoft.com/office/drawing/2014/main" id="{67CBEDDB-F28C-A693-C831-0FAFD588D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</a:p>
          </p:txBody>
        </p:sp>
        <p:sp>
          <p:nvSpPr>
            <p:cNvPr id="28692" name="Rectangle 1065">
              <a:extLst>
                <a:ext uri="{FF2B5EF4-FFF2-40B4-BE49-F238E27FC236}">
                  <a16:creationId xmlns:a16="http://schemas.microsoft.com/office/drawing/2014/main" id="{FEE90A9B-ACE7-762F-D019-127B21E55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q</a:t>
              </a:r>
            </a:p>
          </p:txBody>
        </p:sp>
        <p:sp>
          <p:nvSpPr>
            <p:cNvPr id="28693" name="Oval 1066">
              <a:extLst>
                <a:ext uri="{FF2B5EF4-FFF2-40B4-BE49-F238E27FC236}">
                  <a16:creationId xmlns:a16="http://schemas.microsoft.com/office/drawing/2014/main" id="{33239705-FA9E-9418-FCB6-6E4A2040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94" name="Oval 1067">
              <a:extLst>
                <a:ext uri="{FF2B5EF4-FFF2-40B4-BE49-F238E27FC236}">
                  <a16:creationId xmlns:a16="http://schemas.microsoft.com/office/drawing/2014/main" id="{B527CB20-4631-90F6-40AA-E10D38600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95" name="Oval 1068">
              <a:extLst>
                <a:ext uri="{FF2B5EF4-FFF2-40B4-BE49-F238E27FC236}">
                  <a16:creationId xmlns:a16="http://schemas.microsoft.com/office/drawing/2014/main" id="{408428BA-20A0-C98F-B5DA-273EA85D4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96" name="Oval 1069">
              <a:extLst>
                <a:ext uri="{FF2B5EF4-FFF2-40B4-BE49-F238E27FC236}">
                  <a16:creationId xmlns:a16="http://schemas.microsoft.com/office/drawing/2014/main" id="{3F6F200B-E7DE-9E2D-4405-8A02D15A8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97" name="Oval 1070">
              <a:extLst>
                <a:ext uri="{FF2B5EF4-FFF2-40B4-BE49-F238E27FC236}">
                  <a16:creationId xmlns:a16="http://schemas.microsoft.com/office/drawing/2014/main" id="{FAED35CA-F078-A60F-D658-7A4569E04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98" name="Oval 1071">
              <a:extLst>
                <a:ext uri="{FF2B5EF4-FFF2-40B4-BE49-F238E27FC236}">
                  <a16:creationId xmlns:a16="http://schemas.microsoft.com/office/drawing/2014/main" id="{8952C707-2860-4829-8F50-FC35BBD57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99" name="Oval 1072">
              <a:extLst>
                <a:ext uri="{FF2B5EF4-FFF2-40B4-BE49-F238E27FC236}">
                  <a16:creationId xmlns:a16="http://schemas.microsoft.com/office/drawing/2014/main" id="{4B8E46BD-E98D-ADF8-3136-0ADF5F7D2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700" name="Oval 1073">
              <a:extLst>
                <a:ext uri="{FF2B5EF4-FFF2-40B4-BE49-F238E27FC236}">
                  <a16:creationId xmlns:a16="http://schemas.microsoft.com/office/drawing/2014/main" id="{87673C62-8C3D-D1FE-C856-6E6417D7B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3076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701" name="Oval 1074">
              <a:extLst>
                <a:ext uri="{FF2B5EF4-FFF2-40B4-BE49-F238E27FC236}">
                  <a16:creationId xmlns:a16="http://schemas.microsoft.com/office/drawing/2014/main" id="{751A3DFF-2305-D49E-97D0-D8ED7623D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702" name="Oval 1075">
              <a:extLst>
                <a:ext uri="{FF2B5EF4-FFF2-40B4-BE49-F238E27FC236}">
                  <a16:creationId xmlns:a16="http://schemas.microsoft.com/office/drawing/2014/main" id="{12AEBE0A-57FD-9A28-BD66-2CF2B6472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703" name="Line 1076">
              <a:extLst>
                <a:ext uri="{FF2B5EF4-FFF2-40B4-BE49-F238E27FC236}">
                  <a16:creationId xmlns:a16="http://schemas.microsoft.com/office/drawing/2014/main" id="{7BABC98C-9898-5914-1035-A855DCD82A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4" name="Line 1077">
              <a:extLst>
                <a:ext uri="{FF2B5EF4-FFF2-40B4-BE49-F238E27FC236}">
                  <a16:creationId xmlns:a16="http://schemas.microsoft.com/office/drawing/2014/main" id="{AB1BB573-3FF8-063F-9A1B-5A6CC4F5B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5" name="Oval 1078">
              <a:extLst>
                <a:ext uri="{FF2B5EF4-FFF2-40B4-BE49-F238E27FC236}">
                  <a16:creationId xmlns:a16="http://schemas.microsoft.com/office/drawing/2014/main" id="{4596B46B-DF7C-B481-8810-B908E0037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706" name="Oval 1079">
              <a:extLst>
                <a:ext uri="{FF2B5EF4-FFF2-40B4-BE49-F238E27FC236}">
                  <a16:creationId xmlns:a16="http://schemas.microsoft.com/office/drawing/2014/main" id="{9B08D4C2-8B7D-43AE-2D7B-8839DEFC6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707" name="Oval 1080">
              <a:extLst>
                <a:ext uri="{FF2B5EF4-FFF2-40B4-BE49-F238E27FC236}">
                  <a16:creationId xmlns:a16="http://schemas.microsoft.com/office/drawing/2014/main" id="{449193E8-35CC-AB0C-FA07-023C35C46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708" name="Oval 1081">
              <a:extLst>
                <a:ext uri="{FF2B5EF4-FFF2-40B4-BE49-F238E27FC236}">
                  <a16:creationId xmlns:a16="http://schemas.microsoft.com/office/drawing/2014/main" id="{64FB8F96-64AB-DB43-F9BD-3FFA134C7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709" name="Line 1082">
              <a:extLst>
                <a:ext uri="{FF2B5EF4-FFF2-40B4-BE49-F238E27FC236}">
                  <a16:creationId xmlns:a16="http://schemas.microsoft.com/office/drawing/2014/main" id="{B09446E8-F528-EF5F-CB5D-42514615C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Line 1083">
              <a:extLst>
                <a:ext uri="{FF2B5EF4-FFF2-40B4-BE49-F238E27FC236}">
                  <a16:creationId xmlns:a16="http://schemas.microsoft.com/office/drawing/2014/main" id="{D6F321BC-25BC-B466-7FE9-A3AB2368C1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1084">
              <a:extLst>
                <a:ext uri="{FF2B5EF4-FFF2-40B4-BE49-F238E27FC236}">
                  <a16:creationId xmlns:a16="http://schemas.microsoft.com/office/drawing/2014/main" id="{9F34A4B8-4B80-5800-9BAF-9131EE50F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o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ADF4DAF8-56C5-BCFA-EBFD-65DC697F3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9906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SimSun" panose="02010600030101010101" pitchFamily="2" charset="-122"/>
              </a:rPr>
              <a:t>DBSCAN: Density-Based Spatial Clustering of Applications with Noise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24C500D4-B491-9B1D-428C-0849C2FE8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534400" cy="1447800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SimSun" panose="02010600030101010101" pitchFamily="2" charset="-122"/>
              </a:rPr>
              <a:t>Relies on a </a:t>
            </a:r>
            <a:r>
              <a:rPr lang="en-US" altLang="zh-CN" sz="2400" i="1">
                <a:ea typeface="SimSun" panose="02010600030101010101" pitchFamily="2" charset="-122"/>
              </a:rPr>
              <a:t>density-based</a:t>
            </a:r>
            <a:r>
              <a:rPr lang="en-US" altLang="zh-CN" sz="2400">
                <a:ea typeface="SimSun" panose="02010600030101010101" pitchFamily="2" charset="-122"/>
              </a:rPr>
              <a:t> notion of cluster:  A </a:t>
            </a:r>
            <a:r>
              <a:rPr lang="en-US" altLang="zh-CN" sz="2400" i="1">
                <a:ea typeface="SimSun" panose="02010600030101010101" pitchFamily="2" charset="-122"/>
              </a:rPr>
              <a:t>cluster</a:t>
            </a:r>
            <a:r>
              <a:rPr lang="en-US" altLang="zh-CN" sz="2400">
                <a:ea typeface="SimSun" panose="02010600030101010101" pitchFamily="2" charset="-122"/>
              </a:rPr>
              <a:t> is defined as a maximal set of density-connected points</a:t>
            </a:r>
          </a:p>
          <a:p>
            <a:pPr eaLnBrk="1" hangingPunct="1"/>
            <a:r>
              <a:rPr lang="en-US" altLang="zh-CN" sz="2400">
                <a:ea typeface="SimSun" panose="02010600030101010101" pitchFamily="2" charset="-122"/>
              </a:rPr>
              <a:t>Discovers clusters of arbitrary shape in spatial databases with noise</a:t>
            </a:r>
          </a:p>
        </p:txBody>
      </p:sp>
      <p:grpSp>
        <p:nvGrpSpPr>
          <p:cNvPr id="29699" name="Group 4">
            <a:extLst>
              <a:ext uri="{FF2B5EF4-FFF2-40B4-BE49-F238E27FC236}">
                <a16:creationId xmlns:a16="http://schemas.microsoft.com/office/drawing/2014/main" id="{50E59059-814E-AFDA-0A2B-8DF5C2BE06A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505200"/>
            <a:ext cx="6324600" cy="2743200"/>
            <a:chOff x="672" y="1824"/>
            <a:chExt cx="4608" cy="2112"/>
          </a:xfrm>
        </p:grpSpPr>
        <p:sp>
          <p:nvSpPr>
            <p:cNvPr id="29701" name="Oval 5">
              <a:extLst>
                <a:ext uri="{FF2B5EF4-FFF2-40B4-BE49-F238E27FC236}">
                  <a16:creationId xmlns:a16="http://schemas.microsoft.com/office/drawing/2014/main" id="{5CADF75E-74EC-B75A-F578-74C743BA9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02" name="Oval 6">
              <a:extLst>
                <a:ext uri="{FF2B5EF4-FFF2-40B4-BE49-F238E27FC236}">
                  <a16:creationId xmlns:a16="http://schemas.microsoft.com/office/drawing/2014/main" id="{66937D82-6D68-4BF0-E084-5736C4A88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03" name="Oval 7">
              <a:extLst>
                <a:ext uri="{FF2B5EF4-FFF2-40B4-BE49-F238E27FC236}">
                  <a16:creationId xmlns:a16="http://schemas.microsoft.com/office/drawing/2014/main" id="{64542A75-9156-D2ED-F8FB-0F57DD11B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04" name="Oval 8">
              <a:extLst>
                <a:ext uri="{FF2B5EF4-FFF2-40B4-BE49-F238E27FC236}">
                  <a16:creationId xmlns:a16="http://schemas.microsoft.com/office/drawing/2014/main" id="{A70DDE5C-B364-6DA8-80FC-32C8DD5F3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05" name="Oval 9">
              <a:extLst>
                <a:ext uri="{FF2B5EF4-FFF2-40B4-BE49-F238E27FC236}">
                  <a16:creationId xmlns:a16="http://schemas.microsoft.com/office/drawing/2014/main" id="{409F118A-5002-2DA8-EC2E-D66A987AE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06" name="Oval 10">
              <a:extLst>
                <a:ext uri="{FF2B5EF4-FFF2-40B4-BE49-F238E27FC236}">
                  <a16:creationId xmlns:a16="http://schemas.microsoft.com/office/drawing/2014/main" id="{8FFE72CA-42CD-97F9-9571-3572B98A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07" name="Oval 11">
              <a:extLst>
                <a:ext uri="{FF2B5EF4-FFF2-40B4-BE49-F238E27FC236}">
                  <a16:creationId xmlns:a16="http://schemas.microsoft.com/office/drawing/2014/main" id="{A527D13D-DD4C-BB6A-3D04-CFE572063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08" name="Oval 12">
              <a:extLst>
                <a:ext uri="{FF2B5EF4-FFF2-40B4-BE49-F238E27FC236}">
                  <a16:creationId xmlns:a16="http://schemas.microsoft.com/office/drawing/2014/main" id="{166F1B5E-E316-02C7-8AB5-CB78398DC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09" name="Oval 13">
              <a:extLst>
                <a:ext uri="{FF2B5EF4-FFF2-40B4-BE49-F238E27FC236}">
                  <a16:creationId xmlns:a16="http://schemas.microsoft.com/office/drawing/2014/main" id="{E08AB977-520D-4752-AF92-6DECE1305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5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10" name="Oval 14">
              <a:extLst>
                <a:ext uri="{FF2B5EF4-FFF2-40B4-BE49-F238E27FC236}">
                  <a16:creationId xmlns:a16="http://schemas.microsoft.com/office/drawing/2014/main" id="{2E3F54E9-9A0F-7871-09D0-7272D1100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11" name="Oval 15">
              <a:extLst>
                <a:ext uri="{FF2B5EF4-FFF2-40B4-BE49-F238E27FC236}">
                  <a16:creationId xmlns:a16="http://schemas.microsoft.com/office/drawing/2014/main" id="{E1D7E6B3-B148-B2E0-2057-780FB2B67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12" name="Oval 16">
              <a:extLst>
                <a:ext uri="{FF2B5EF4-FFF2-40B4-BE49-F238E27FC236}">
                  <a16:creationId xmlns:a16="http://schemas.microsoft.com/office/drawing/2014/main" id="{86A33CB3-BE73-60DB-18B2-82E4E08D3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13" name="Oval 17">
              <a:extLst>
                <a:ext uri="{FF2B5EF4-FFF2-40B4-BE49-F238E27FC236}">
                  <a16:creationId xmlns:a16="http://schemas.microsoft.com/office/drawing/2014/main" id="{E3E96A53-E9CF-800F-D2F9-6A4984E24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14" name="Oval 18">
              <a:extLst>
                <a:ext uri="{FF2B5EF4-FFF2-40B4-BE49-F238E27FC236}">
                  <a16:creationId xmlns:a16="http://schemas.microsoft.com/office/drawing/2014/main" id="{823DA9C2-ADF8-0514-D0D1-45F1CADD6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15" name="Oval 19">
              <a:extLst>
                <a:ext uri="{FF2B5EF4-FFF2-40B4-BE49-F238E27FC236}">
                  <a16:creationId xmlns:a16="http://schemas.microsoft.com/office/drawing/2014/main" id="{5886E1B4-DDFA-1635-379D-01128F15F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16" name="Oval 20">
              <a:extLst>
                <a:ext uri="{FF2B5EF4-FFF2-40B4-BE49-F238E27FC236}">
                  <a16:creationId xmlns:a16="http://schemas.microsoft.com/office/drawing/2014/main" id="{DD442F72-160E-3BB0-9775-8ADA215F7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17" name="Oval 21">
              <a:extLst>
                <a:ext uri="{FF2B5EF4-FFF2-40B4-BE49-F238E27FC236}">
                  <a16:creationId xmlns:a16="http://schemas.microsoft.com/office/drawing/2014/main" id="{133ED91C-3458-826F-A436-E673A1BC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18" name="Rectangle 22">
              <a:extLst>
                <a:ext uri="{FF2B5EF4-FFF2-40B4-BE49-F238E27FC236}">
                  <a16:creationId xmlns:a16="http://schemas.microsoft.com/office/drawing/2014/main" id="{EB8BA5DC-352E-8CB0-C7FA-6A402A182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24"/>
              <a:ext cx="244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19" name="Oval 23">
              <a:extLst>
                <a:ext uri="{FF2B5EF4-FFF2-40B4-BE49-F238E27FC236}">
                  <a16:creationId xmlns:a16="http://schemas.microsoft.com/office/drawing/2014/main" id="{D449C14F-701E-9FA2-0749-5BE2EBDAA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0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20" name="Oval 24">
              <a:extLst>
                <a:ext uri="{FF2B5EF4-FFF2-40B4-BE49-F238E27FC236}">
                  <a16:creationId xmlns:a16="http://schemas.microsoft.com/office/drawing/2014/main" id="{8627D875-8CC6-D015-D14E-E6D62507D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80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21" name="Oval 25">
              <a:extLst>
                <a:ext uri="{FF2B5EF4-FFF2-40B4-BE49-F238E27FC236}">
                  <a16:creationId xmlns:a16="http://schemas.microsoft.com/office/drawing/2014/main" id="{30292CF2-579D-1513-DAFA-5B6BD8D4B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2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9722" name="AutoShape 26">
              <a:extLst>
                <a:ext uri="{FF2B5EF4-FFF2-40B4-BE49-F238E27FC236}">
                  <a16:creationId xmlns:a16="http://schemas.microsoft.com/office/drawing/2014/main" id="{D47632D1-2DEF-286C-8FA7-B4D089D3B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" y="3124"/>
              <a:ext cx="576" cy="360"/>
            </a:xfrm>
            <a:prstGeom prst="borderCallout1">
              <a:avLst>
                <a:gd name="adj1" fmla="val 18750"/>
                <a:gd name="adj2" fmla="val 108333"/>
                <a:gd name="adj3" fmla="val 18750"/>
                <a:gd name="adj4" fmla="val 168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Core</a:t>
              </a:r>
            </a:p>
          </p:txBody>
        </p:sp>
        <p:sp>
          <p:nvSpPr>
            <p:cNvPr id="29723" name="AutoShape 27">
              <a:extLst>
                <a:ext uri="{FF2B5EF4-FFF2-40B4-BE49-F238E27FC236}">
                  <a16:creationId xmlns:a16="http://schemas.microsoft.com/office/drawing/2014/main" id="{AEA28F4D-6E22-76AE-E2CA-9FB2DB17D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2523"/>
              <a:ext cx="817" cy="359"/>
            </a:xfrm>
            <a:prstGeom prst="borderCallout1">
              <a:avLst>
                <a:gd name="adj1" fmla="val 14458"/>
                <a:gd name="adj2" fmla="val 105884"/>
                <a:gd name="adj3" fmla="val 14458"/>
                <a:gd name="adj4" fmla="val 14852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Border</a:t>
              </a:r>
            </a:p>
          </p:txBody>
        </p:sp>
        <p:sp>
          <p:nvSpPr>
            <p:cNvPr id="29724" name="AutoShape 28">
              <a:extLst>
                <a:ext uri="{FF2B5EF4-FFF2-40B4-BE49-F238E27FC236}">
                  <a16:creationId xmlns:a16="http://schemas.microsoft.com/office/drawing/2014/main" id="{67BAA0ED-25EA-7057-5EC4-B771FE360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7" y="1921"/>
              <a:ext cx="824" cy="359"/>
            </a:xfrm>
            <a:prstGeom prst="borderCallout1">
              <a:avLst>
                <a:gd name="adj1" fmla="val 24491"/>
                <a:gd name="adj2" fmla="val -5810"/>
                <a:gd name="adj3" fmla="val 21431"/>
                <a:gd name="adj4" fmla="val -8281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Outlier</a:t>
              </a:r>
            </a:p>
          </p:txBody>
        </p:sp>
        <p:sp>
          <p:nvSpPr>
            <p:cNvPr id="29725" name="Text Box 29">
              <a:extLst>
                <a:ext uri="{FF2B5EF4-FFF2-40B4-BE49-F238E27FC236}">
                  <a16:creationId xmlns:a16="http://schemas.microsoft.com/office/drawing/2014/main" id="{288848F5-2A82-DA10-15B1-0256A3D6F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" y="2736"/>
              <a:ext cx="1199" cy="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Eps = 1cm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MinPts = 5</a:t>
              </a:r>
            </a:p>
          </p:txBody>
        </p:sp>
        <p:sp>
          <p:nvSpPr>
            <p:cNvPr id="29726" name="Oval 30">
              <a:extLst>
                <a:ext uri="{FF2B5EF4-FFF2-40B4-BE49-F238E27FC236}">
                  <a16:creationId xmlns:a16="http://schemas.microsoft.com/office/drawing/2014/main" id="{4677C508-ACAA-9468-569E-DAEDB8488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  <p:sp>
        <p:nvSpPr>
          <p:cNvPr id="29700" name="Slide Number Placeholder 33">
            <a:extLst>
              <a:ext uri="{FF2B5EF4-FFF2-40B4-BE49-F238E27FC236}">
                <a16:creationId xmlns:a16="http://schemas.microsoft.com/office/drawing/2014/main" id="{F1EA1825-07DD-003C-5FDC-3F9FB996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0993F93-5E19-EC4B-879A-F0824AF7B83D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332239EF-2691-8304-93BC-369838063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492125"/>
            <a:ext cx="7437437" cy="574675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SimSun" panose="02010600030101010101" pitchFamily="2" charset="-122"/>
              </a:rPr>
              <a:t>DBSCAN: The Algorithm</a:t>
            </a:r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CCD494CD-C4A0-2AA7-9F68-899174B8B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Arbitrary select a point </a:t>
            </a:r>
            <a:r>
              <a:rPr lang="en-US" altLang="zh-CN" sz="2400" i="1">
                <a:ea typeface="SimSun" panose="02010600030101010101" pitchFamily="2" charset="-122"/>
              </a:rPr>
              <a:t>p</a:t>
            </a:r>
            <a:endParaRPr lang="en-US" altLang="zh-CN" sz="2400">
              <a:ea typeface="SimSun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Retrieve all points density-reachable from </a:t>
            </a:r>
            <a:r>
              <a:rPr lang="en-US" altLang="zh-CN" sz="2400" i="1">
                <a:ea typeface="SimSun" panose="02010600030101010101" pitchFamily="2" charset="-122"/>
              </a:rPr>
              <a:t>p</a:t>
            </a:r>
            <a:r>
              <a:rPr lang="en-US" altLang="zh-CN" sz="2400">
                <a:ea typeface="SimSun" panose="02010600030101010101" pitchFamily="2" charset="-122"/>
              </a:rPr>
              <a:t> w.r.t. </a:t>
            </a:r>
            <a:r>
              <a:rPr lang="en-US" altLang="zh-CN" sz="2400" i="1">
                <a:ea typeface="SimSun" panose="02010600030101010101" pitchFamily="2" charset="-122"/>
              </a:rPr>
              <a:t>Eps</a:t>
            </a:r>
            <a:r>
              <a:rPr lang="en-US" altLang="zh-CN" sz="2400">
                <a:ea typeface="SimSun" panose="02010600030101010101" pitchFamily="2" charset="-122"/>
              </a:rPr>
              <a:t> and </a:t>
            </a:r>
            <a:r>
              <a:rPr lang="en-US" altLang="zh-CN" sz="2400" i="1">
                <a:ea typeface="SimSun" panose="02010600030101010101" pitchFamily="2" charset="-122"/>
              </a:rPr>
              <a:t>MinPts</a:t>
            </a:r>
            <a:endParaRPr lang="en-US" altLang="zh-CN" sz="2400">
              <a:ea typeface="SimSun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If </a:t>
            </a:r>
            <a:r>
              <a:rPr lang="en-US" altLang="zh-CN" sz="2400" i="1">
                <a:ea typeface="SimSun" panose="02010600030101010101" pitchFamily="2" charset="-122"/>
              </a:rPr>
              <a:t>p</a:t>
            </a:r>
            <a:r>
              <a:rPr lang="en-US" altLang="zh-CN" sz="2400">
                <a:ea typeface="SimSun" panose="02010600030101010101" pitchFamily="2" charset="-122"/>
              </a:rPr>
              <a:t> is a core point, a cluster is formed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If </a:t>
            </a:r>
            <a:r>
              <a:rPr lang="en-US" altLang="zh-CN" sz="2400" i="1">
                <a:ea typeface="SimSun" panose="02010600030101010101" pitchFamily="2" charset="-122"/>
              </a:rPr>
              <a:t>p</a:t>
            </a:r>
            <a:r>
              <a:rPr lang="en-US" altLang="zh-CN" sz="2400">
                <a:ea typeface="SimSun" panose="02010600030101010101" pitchFamily="2" charset="-122"/>
              </a:rPr>
              <a:t> is a border point, no points are density-reachable from </a:t>
            </a:r>
            <a:r>
              <a:rPr lang="en-US" altLang="zh-CN" sz="2400" i="1">
                <a:ea typeface="SimSun" panose="02010600030101010101" pitchFamily="2" charset="-122"/>
              </a:rPr>
              <a:t>p</a:t>
            </a:r>
            <a:r>
              <a:rPr lang="en-US" altLang="zh-CN" sz="2400">
                <a:ea typeface="SimSun" panose="02010600030101010101" pitchFamily="2" charset="-122"/>
              </a:rPr>
              <a:t> and DBSCAN visits the next point of the database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Continue the process until all of the points have been processed</a:t>
            </a:r>
            <a:endParaRPr lang="en-US" altLang="zh-CN" sz="2000">
              <a:ea typeface="SimSun" panose="02010600030101010101" pitchFamily="2" charset="-122"/>
            </a:endParaRPr>
          </a:p>
        </p:txBody>
      </p:sp>
      <p:sp>
        <p:nvSpPr>
          <p:cNvPr id="31747" name="Slide Number Placeholder 6">
            <a:extLst>
              <a:ext uri="{FF2B5EF4-FFF2-40B4-BE49-F238E27FC236}">
                <a16:creationId xmlns:a16="http://schemas.microsoft.com/office/drawing/2014/main" id="{5B7BF0F1-9F3E-AC96-D6F8-06747EBF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663696-F231-4E47-B39C-DAEFA8FBA2AF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ends">
      <a:majorFont>
        <a:latin typeface="Berlin Sans FB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18917</TotalTime>
  <Words>1408</Words>
  <Application>Microsoft Macintosh PowerPoint</Application>
  <PresentationFormat>On-screen Show (4:3)</PresentationFormat>
  <Paragraphs>196</Paragraphs>
  <Slides>23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Tahoma</vt:lpstr>
      <vt:lpstr>MS PGothic</vt:lpstr>
      <vt:lpstr>Arial</vt:lpstr>
      <vt:lpstr>Berlin Sans FB Demi</vt:lpstr>
      <vt:lpstr>Wingdings</vt:lpstr>
      <vt:lpstr>Times New Roman</vt:lpstr>
      <vt:lpstr>MS PGothic</vt:lpstr>
      <vt:lpstr>Calibri</vt:lpstr>
      <vt:lpstr>SimSun</vt:lpstr>
      <vt:lpstr>Palatino</vt:lpstr>
      <vt:lpstr>Blends</vt:lpstr>
      <vt:lpstr>Microsoft Equation 3.0</vt:lpstr>
      <vt:lpstr>Chapter 10. Cluster Analysis: Basic Concepts and Methods</vt:lpstr>
      <vt:lpstr>Density-based Clustering</vt:lpstr>
      <vt:lpstr>Density-Based Clustering Methods</vt:lpstr>
      <vt:lpstr>Density-Based Clustering: Basic Concepts</vt:lpstr>
      <vt:lpstr>Core, Border &amp; Outlier</vt:lpstr>
      <vt:lpstr>Density-Reachable</vt:lpstr>
      <vt:lpstr>Density-Connected</vt:lpstr>
      <vt:lpstr>DBSCAN: Density-Based Spatial Clustering of Applications with Noise</vt:lpstr>
      <vt:lpstr>DBSCAN: The Algorithm</vt:lpstr>
      <vt:lpstr>Algorithm-example (1/3)</vt:lpstr>
      <vt:lpstr>Algorithm-example (2/3)</vt:lpstr>
      <vt:lpstr>Algorithm-example (3/3)</vt:lpstr>
      <vt:lpstr>DBSCAN: Sensitive to Parameters</vt:lpstr>
      <vt:lpstr>DBSCAN visualization</vt:lpstr>
      <vt:lpstr>Chapter 10. Cluster Analysis: Basic Concepts and Methods</vt:lpstr>
      <vt:lpstr>Willingness for clustering?</vt:lpstr>
      <vt:lpstr>Assessing Clustering Tendency</vt:lpstr>
      <vt:lpstr>Determine the Number of Clusters</vt:lpstr>
      <vt:lpstr>Measuring Clustering Quality-I</vt:lpstr>
      <vt:lpstr>Measuring Clustering Quality-II</vt:lpstr>
      <vt:lpstr>Chapter 10. Cluster Analysis: Basic Concepts and Methods</vt:lpstr>
      <vt:lpstr>Summary</vt:lpstr>
      <vt:lpstr>Appendix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Bisgin, Halil</cp:lastModifiedBy>
  <cp:revision>597</cp:revision>
  <cp:lastPrinted>2010-12-03T19:14:05Z</cp:lastPrinted>
  <dcterms:created xsi:type="dcterms:W3CDTF">1998-06-19T04:38:52Z</dcterms:created>
  <dcterms:modified xsi:type="dcterms:W3CDTF">2024-03-25T23:51:48Z</dcterms:modified>
</cp:coreProperties>
</file>