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5"/>
  </p:notesMasterIdLst>
  <p:handoutMasterIdLst>
    <p:handoutMasterId r:id="rId36"/>
  </p:handoutMasterIdLst>
  <p:sldIdLst>
    <p:sldId id="1375" r:id="rId2"/>
    <p:sldId id="1197" r:id="rId3"/>
    <p:sldId id="1397" r:id="rId4"/>
    <p:sldId id="1399" r:id="rId5"/>
    <p:sldId id="1398" r:id="rId6"/>
    <p:sldId id="1395" r:id="rId7"/>
    <p:sldId id="1400" r:id="rId8"/>
    <p:sldId id="1073" r:id="rId9"/>
    <p:sldId id="1401" r:id="rId10"/>
    <p:sldId id="1402" r:id="rId11"/>
    <p:sldId id="1403" r:id="rId12"/>
    <p:sldId id="1404" r:id="rId13"/>
    <p:sldId id="1408" r:id="rId14"/>
    <p:sldId id="1409" r:id="rId15"/>
    <p:sldId id="1405" r:id="rId16"/>
    <p:sldId id="1413" r:id="rId17"/>
    <p:sldId id="1414" r:id="rId18"/>
    <p:sldId id="1415" r:id="rId19"/>
    <p:sldId id="1406" r:id="rId20"/>
    <p:sldId id="1407" r:id="rId21"/>
    <p:sldId id="1412" r:id="rId22"/>
    <p:sldId id="1206" r:id="rId23"/>
    <p:sldId id="1307" r:id="rId24"/>
    <p:sldId id="1410" r:id="rId25"/>
    <p:sldId id="1205" r:id="rId26"/>
    <p:sldId id="1385" r:id="rId27"/>
    <p:sldId id="1411" r:id="rId28"/>
    <p:sldId id="1396" r:id="rId29"/>
    <p:sldId id="1271" r:id="rId30"/>
    <p:sldId id="1274" r:id="rId31"/>
    <p:sldId id="1275" r:id="rId32"/>
    <p:sldId id="1276" r:id="rId33"/>
    <p:sldId id="1278" r:id="rId34"/>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062"/>
  </p:normalViewPr>
  <p:slideViewPr>
    <p:cSldViewPr>
      <p:cViewPr varScale="1">
        <p:scale>
          <a:sx n="124" d="100"/>
          <a:sy n="124" d="100"/>
        </p:scale>
        <p:origin x="1824" y="176"/>
      </p:cViewPr>
      <p:guideLst>
        <p:guide orient="horz" pos="4319"/>
        <p:guide pos="5759"/>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8.xml"/><Relationship Id="rId1" Type="http://schemas.openxmlformats.org/officeDocument/2006/relationships/slide" Target="slides/slide6.xml"/><Relationship Id="rId5" Type="http://schemas.openxmlformats.org/officeDocument/2006/relationships/slide" Target="slides/slide28.xml"/><Relationship Id="rId4"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59732D4-330F-6B26-40B9-DCA45A70B069}"/>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305" tIns="46153" rIns="92305" bIns="46153" numCol="1" anchor="t" anchorCtr="0" compatLnSpc="1">
            <a:prstTxWarp prst="textNoShape">
              <a:avLst/>
            </a:prstTxWarp>
          </a:bodyPr>
          <a:lstStyle>
            <a:lvl1pPr defTabSz="922338" eaLnBrk="0" hangingPunct="0">
              <a:defRPr sz="1200">
                <a:latin typeface="Times New Roman" pitchFamily="18" charset="0"/>
                <a:ea typeface="+mn-ea"/>
                <a:cs typeface="+mn-cs"/>
              </a:defRPr>
            </a:lvl1pPr>
          </a:lstStyle>
          <a:p>
            <a:pPr>
              <a:defRPr/>
            </a:pPr>
            <a:endParaRPr lang="en-US"/>
          </a:p>
        </p:txBody>
      </p:sp>
      <p:sp>
        <p:nvSpPr>
          <p:cNvPr id="123907" name="Rectangle 3">
            <a:extLst>
              <a:ext uri="{FF2B5EF4-FFF2-40B4-BE49-F238E27FC236}">
                <a16:creationId xmlns:a16="http://schemas.microsoft.com/office/drawing/2014/main" id="{7D30051C-9376-888C-3767-C762ECBADAF4}"/>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305" tIns="46153" rIns="92305" bIns="46153" numCol="1" anchor="t" anchorCtr="0" compatLnSpc="1">
            <a:prstTxWarp prst="textNoShape">
              <a:avLst/>
            </a:prstTxWarp>
          </a:bodyPr>
          <a:lstStyle>
            <a:lvl1pPr algn="r" defTabSz="922338" eaLnBrk="0" hangingPunct="0">
              <a:defRPr sz="1200">
                <a:latin typeface="Times New Roman" pitchFamily="18" charset="0"/>
                <a:ea typeface="+mn-ea"/>
                <a:cs typeface="+mn-cs"/>
              </a:defRPr>
            </a:lvl1pPr>
          </a:lstStyle>
          <a:p>
            <a:pPr>
              <a:defRPr/>
            </a:pPr>
            <a:endParaRPr lang="en-US"/>
          </a:p>
        </p:txBody>
      </p:sp>
      <p:sp>
        <p:nvSpPr>
          <p:cNvPr id="123908" name="Rectangle 4">
            <a:extLst>
              <a:ext uri="{FF2B5EF4-FFF2-40B4-BE49-F238E27FC236}">
                <a16:creationId xmlns:a16="http://schemas.microsoft.com/office/drawing/2014/main" id="{EF7E355D-E3D6-A97A-4EE3-169A42C6E8E4}"/>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305" tIns="46153" rIns="92305" bIns="46153" numCol="1" anchor="b" anchorCtr="0" compatLnSpc="1">
            <a:prstTxWarp prst="textNoShape">
              <a:avLst/>
            </a:prstTxWarp>
          </a:bodyPr>
          <a:lstStyle>
            <a:lvl1pPr defTabSz="922338" eaLnBrk="0" hangingPunct="0">
              <a:defRPr sz="1200">
                <a:latin typeface="Times New Roman" pitchFamily="18" charset="0"/>
                <a:ea typeface="+mn-ea"/>
                <a:cs typeface="+mn-cs"/>
              </a:defRPr>
            </a:lvl1pPr>
          </a:lstStyle>
          <a:p>
            <a:pPr>
              <a:defRPr/>
            </a:pPr>
            <a:endParaRPr lang="en-US"/>
          </a:p>
        </p:txBody>
      </p:sp>
      <p:sp>
        <p:nvSpPr>
          <p:cNvPr id="123909" name="Rectangle 5">
            <a:extLst>
              <a:ext uri="{FF2B5EF4-FFF2-40B4-BE49-F238E27FC236}">
                <a16:creationId xmlns:a16="http://schemas.microsoft.com/office/drawing/2014/main" id="{9D66DBCA-F284-7B9E-0CC6-3A46AB2A5368}"/>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305" tIns="46153" rIns="92305" bIns="46153" numCol="1" anchor="b" anchorCtr="0" compatLnSpc="1">
            <a:prstTxWarp prst="textNoShape">
              <a:avLst/>
            </a:prstTxWarp>
          </a:bodyPr>
          <a:lstStyle>
            <a:lvl1pPr algn="r" defTabSz="922338" eaLnBrk="0" hangingPunct="0">
              <a:defRPr sz="1200">
                <a:latin typeface="Times New Roman" panose="02020603050405020304" pitchFamily="18" charset="0"/>
              </a:defRPr>
            </a:lvl1pPr>
          </a:lstStyle>
          <a:p>
            <a:fld id="{E267609C-FCA1-5445-A145-4C5850511D7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C8ADC55-63A2-2E85-40C0-1DAC6A3CF23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305" tIns="46153" rIns="92305" bIns="46153" numCol="1" anchor="t" anchorCtr="0" compatLnSpc="1">
            <a:prstTxWarp prst="textNoShape">
              <a:avLst/>
            </a:prstTxWarp>
          </a:bodyPr>
          <a:lstStyle>
            <a:lvl1pPr defTabSz="922338" eaLnBrk="0" hangingPunct="0">
              <a:defRPr sz="1200">
                <a:latin typeface="Times New Roman" pitchFamily="18" charset="0"/>
                <a:ea typeface="+mn-ea"/>
                <a:cs typeface="+mn-cs"/>
              </a:defRPr>
            </a:lvl1pPr>
          </a:lstStyle>
          <a:p>
            <a:pPr>
              <a:defRPr/>
            </a:pPr>
            <a:endParaRPr lang="en-US"/>
          </a:p>
        </p:txBody>
      </p:sp>
      <p:sp>
        <p:nvSpPr>
          <p:cNvPr id="13315" name="Rectangle 3">
            <a:extLst>
              <a:ext uri="{FF2B5EF4-FFF2-40B4-BE49-F238E27FC236}">
                <a16:creationId xmlns:a16="http://schemas.microsoft.com/office/drawing/2014/main" id="{1C3C4B23-5C78-E223-74DD-99833FAA936A}"/>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2305" tIns="46153" rIns="92305" bIns="46153" numCol="1" anchor="t" anchorCtr="0" compatLnSpc="1">
            <a:prstTxWarp prst="textNoShape">
              <a:avLst/>
            </a:prstTxWarp>
          </a:bodyPr>
          <a:lstStyle>
            <a:lvl1pPr algn="r" defTabSz="922338" eaLnBrk="0" hangingPunct="0">
              <a:defRPr sz="1200">
                <a:latin typeface="Times New Roman" pitchFamily="18" charset="0"/>
                <a:ea typeface="+mn-ea"/>
                <a:cs typeface="+mn-cs"/>
              </a:defRPr>
            </a:lvl1pPr>
          </a:lstStyle>
          <a:p>
            <a:pPr>
              <a:defRPr/>
            </a:pPr>
            <a:endParaRPr lang="en-US"/>
          </a:p>
        </p:txBody>
      </p:sp>
      <p:sp>
        <p:nvSpPr>
          <p:cNvPr id="16388" name="Rectangle 4">
            <a:extLst>
              <a:ext uri="{FF2B5EF4-FFF2-40B4-BE49-F238E27FC236}">
                <a16:creationId xmlns:a16="http://schemas.microsoft.com/office/drawing/2014/main" id="{68C84FEB-D3D2-AB1D-F3AD-44C980DBC77B}"/>
              </a:ext>
            </a:extLst>
          </p:cNvPr>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B0A0493D-00AC-A6B3-BC74-38C5D490398F}"/>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2305" tIns="46153" rIns="92305" bIns="4615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4B1CA162-0CE8-A9ED-A5EC-4BD8EBA65CA0}"/>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2305" tIns="46153" rIns="92305" bIns="46153" numCol="1" anchor="b" anchorCtr="0" compatLnSpc="1">
            <a:prstTxWarp prst="textNoShape">
              <a:avLst/>
            </a:prstTxWarp>
          </a:bodyPr>
          <a:lstStyle>
            <a:lvl1pPr defTabSz="922338" eaLnBrk="0" hangingPunct="0">
              <a:defRPr sz="1200">
                <a:latin typeface="Times New Roman" pitchFamily="18" charset="0"/>
                <a:ea typeface="+mn-ea"/>
                <a:cs typeface="+mn-cs"/>
              </a:defRPr>
            </a:lvl1pPr>
          </a:lstStyle>
          <a:p>
            <a:pPr>
              <a:defRPr/>
            </a:pPr>
            <a:endParaRPr lang="en-US"/>
          </a:p>
        </p:txBody>
      </p:sp>
      <p:sp>
        <p:nvSpPr>
          <p:cNvPr id="13319" name="Rectangle 7">
            <a:extLst>
              <a:ext uri="{FF2B5EF4-FFF2-40B4-BE49-F238E27FC236}">
                <a16:creationId xmlns:a16="http://schemas.microsoft.com/office/drawing/2014/main" id="{0E01D3DC-D13F-AD76-A9FD-13108B5E95B2}"/>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2305" tIns="46153" rIns="92305" bIns="46153" numCol="1" anchor="b" anchorCtr="0" compatLnSpc="1">
            <a:prstTxWarp prst="textNoShape">
              <a:avLst/>
            </a:prstTxWarp>
          </a:bodyPr>
          <a:lstStyle>
            <a:lvl1pPr algn="r" defTabSz="922338" eaLnBrk="0" hangingPunct="0">
              <a:defRPr sz="1200">
                <a:latin typeface="Times New Roman" panose="02020603050405020304" pitchFamily="18" charset="0"/>
              </a:defRPr>
            </a:lvl1pPr>
          </a:lstStyle>
          <a:p>
            <a:fld id="{7343B89A-D195-024D-B9B1-A668667F2DE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E8A31617-1217-1D71-2C8F-A528537C46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6449F5F-AC56-9B4C-8AA7-CCC71BE14A95}"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8434" name="Rectangle 7">
            <a:extLst>
              <a:ext uri="{FF2B5EF4-FFF2-40B4-BE49-F238E27FC236}">
                <a16:creationId xmlns:a16="http://schemas.microsoft.com/office/drawing/2014/main" id="{0C2953D3-C575-61F8-7ECE-05B2E7FA97D0}"/>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a:fld id="{69376BA3-81A4-AF48-8114-756D2B71F922}" type="slidenum">
              <a:rPr lang="zh-CN" altLang="en-US" sz="1200">
                <a:latin typeface="Times New Roman" panose="02020603050405020304" pitchFamily="18" charset="0"/>
                <a:ea typeface="SimSun" panose="02010600030101010101" pitchFamily="2" charset="-122"/>
              </a:rPr>
              <a:pPr algn="r"/>
              <a:t>1</a:t>
            </a:fld>
            <a:endParaRPr lang="en-US" altLang="zh-CN" sz="1200">
              <a:latin typeface="Times New Roman" panose="02020603050405020304" pitchFamily="18" charset="0"/>
              <a:ea typeface="SimSun" panose="02010600030101010101" pitchFamily="2" charset="-122"/>
            </a:endParaRPr>
          </a:p>
        </p:txBody>
      </p:sp>
      <p:sp>
        <p:nvSpPr>
          <p:cNvPr id="18435" name="Rectangle 2">
            <a:extLst>
              <a:ext uri="{FF2B5EF4-FFF2-40B4-BE49-F238E27FC236}">
                <a16:creationId xmlns:a16="http://schemas.microsoft.com/office/drawing/2014/main" id="{DFCE7176-1F4D-C241-918B-FA14441E484E}"/>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85210A7B-8675-7484-E82C-D76F603D83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lstStyle/>
          <a:p>
            <a:endParaRPr lang="en-US"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16A8FE8-DE86-BCA6-4AE9-06C103831D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61B9FAE-37F7-6D4E-B278-870373EB76D3}"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44034" name="Rectangle 2">
            <a:extLst>
              <a:ext uri="{FF2B5EF4-FFF2-40B4-BE49-F238E27FC236}">
                <a16:creationId xmlns:a16="http://schemas.microsoft.com/office/drawing/2014/main" id="{1FDE4F9D-14A4-B8B4-3370-CE58144AB432}"/>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FEE4C25F-4C2C-909F-27F5-2BCA8F400EB6}"/>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a:extLst>
              <a:ext uri="{FF2B5EF4-FFF2-40B4-BE49-F238E27FC236}">
                <a16:creationId xmlns:a16="http://schemas.microsoft.com/office/drawing/2014/main" id="{92D637CC-9FF2-D718-CD93-B4A079A62F9B}"/>
              </a:ext>
            </a:extLst>
          </p:cNvPr>
          <p:cNvSpPr>
            <a:spLocks noGrp="1" noRot="1" noChangeAspect="1"/>
          </p:cNvSpPr>
          <p:nvPr>
            <p:ph type="sldImg"/>
          </p:nvPr>
        </p:nvSpPr>
        <p:spPr>
          <a:ln/>
        </p:spPr>
      </p:sp>
      <p:sp>
        <p:nvSpPr>
          <p:cNvPr id="75778" name="Notes Placeholder 2">
            <a:extLst>
              <a:ext uri="{FF2B5EF4-FFF2-40B4-BE49-F238E27FC236}">
                <a16:creationId xmlns:a16="http://schemas.microsoft.com/office/drawing/2014/main" id="{08D94436-BD3F-C77D-C3E1-F62888A52F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a good strategy is to perform the all confidence  or cosine  analysis first, and when the result shows that they are weakly  postively/negatively correlated, other</a:t>
            </a:r>
          </a:p>
          <a:p>
            <a:r>
              <a:rPr lang="en-US" altLang="en-US">
                <a:ea typeface="ＭＳ Ｐゴシック" panose="020B0600070205080204" pitchFamily="34" charset="-128"/>
              </a:rPr>
              <a:t>analyses can be performed to assist in obtaining a more complete picture</a:t>
            </a:r>
          </a:p>
        </p:txBody>
      </p:sp>
      <p:sp>
        <p:nvSpPr>
          <p:cNvPr id="4" name="Slide Number Placeholder 3">
            <a:extLst>
              <a:ext uri="{FF2B5EF4-FFF2-40B4-BE49-F238E27FC236}">
                <a16:creationId xmlns:a16="http://schemas.microsoft.com/office/drawing/2014/main" id="{51041540-4F3B-18E4-9FAF-92B36FE4C80F}"/>
              </a:ext>
            </a:extLst>
          </p:cNvPr>
          <p:cNvSpPr>
            <a:spLocks noGrp="1"/>
          </p:cNvSpPr>
          <p:nvPr>
            <p:ph type="sldNum" sz="quarter" idx="5"/>
          </p:nvPr>
        </p:nvSpPr>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2333509F-9D29-AB43-9D03-B32B2717046D}"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1DEB0DD-A666-199A-D186-AE9E9B1C8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ED0F474-1B5C-BB4A-A806-7F63F2BF28DE}"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47106" name="Rectangle 2">
            <a:extLst>
              <a:ext uri="{FF2B5EF4-FFF2-40B4-BE49-F238E27FC236}">
                <a16:creationId xmlns:a16="http://schemas.microsoft.com/office/drawing/2014/main" id="{0818F615-F3BA-BD60-2512-19ABEE0DDA93}"/>
              </a:ext>
            </a:extLst>
          </p:cNvPr>
          <p:cNvSpPr>
            <a:spLocks noChangeArrowheads="1" noTextEdit="1"/>
          </p:cNvSpPr>
          <p:nvPr>
            <p:ph type="sldImg"/>
          </p:nvPr>
        </p:nvSpPr>
        <p:spPr>
          <a:ln/>
        </p:spPr>
      </p:sp>
      <p:sp>
        <p:nvSpPr>
          <p:cNvPr id="47107" name="Rectangle 3">
            <a:extLst>
              <a:ext uri="{FF2B5EF4-FFF2-40B4-BE49-F238E27FC236}">
                <a16:creationId xmlns:a16="http://schemas.microsoft.com/office/drawing/2014/main" id="{92BD2630-8B7F-38E7-3AE7-C32EB3537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F9AB5731-BE20-AADE-8D9A-8D69E7283591}"/>
              </a:ext>
            </a:extLst>
          </p:cNvPr>
          <p:cNvSpPr>
            <a:spLocks noChangeArrowheads="1" noTextEdit="1"/>
          </p:cNvSpPr>
          <p:nvPr>
            <p:ph type="sldImg"/>
          </p:nvPr>
        </p:nvSpPr>
        <p:spPr>
          <a:ln/>
        </p:spPr>
      </p:sp>
      <p:sp>
        <p:nvSpPr>
          <p:cNvPr id="49154" name="Rectangle 3">
            <a:extLst>
              <a:ext uri="{FF2B5EF4-FFF2-40B4-BE49-F238E27FC236}">
                <a16:creationId xmlns:a16="http://schemas.microsoft.com/office/drawing/2014/main" id="{896F8236-948F-C135-B3DB-99AC23AD26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E47313E-F044-2E16-AFA6-05E559E527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33936F70-413F-7A45-B95C-98228F566119}"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51202" name="Rectangle 2">
            <a:extLst>
              <a:ext uri="{FF2B5EF4-FFF2-40B4-BE49-F238E27FC236}">
                <a16:creationId xmlns:a16="http://schemas.microsoft.com/office/drawing/2014/main" id="{E9873972-4B3C-D229-D3D1-A24A60AF574C}"/>
              </a:ext>
            </a:extLst>
          </p:cNvPr>
          <p:cNvSpPr>
            <a:spLocks noChangeArrowheads="1" noTextEdit="1"/>
          </p:cNvSpPr>
          <p:nvPr>
            <p:ph type="sldImg"/>
          </p:nvPr>
        </p:nvSpPr>
        <p:spPr>
          <a:ln/>
        </p:spPr>
      </p:sp>
      <p:sp>
        <p:nvSpPr>
          <p:cNvPr id="51203" name="Rectangle 3">
            <a:extLst>
              <a:ext uri="{FF2B5EF4-FFF2-40B4-BE49-F238E27FC236}">
                <a16:creationId xmlns:a16="http://schemas.microsoft.com/office/drawing/2014/main" id="{BBDCCAD4-E143-E216-FA1A-A5FFCC920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080DC470-BE79-039D-A6E0-93012CD722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E4904811-C87B-8E40-B31D-57549411780E}"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53250" name="Rectangle 2">
            <a:extLst>
              <a:ext uri="{FF2B5EF4-FFF2-40B4-BE49-F238E27FC236}">
                <a16:creationId xmlns:a16="http://schemas.microsoft.com/office/drawing/2014/main" id="{D985E0ED-1B03-C752-B8E1-5B6FEA515FC0}"/>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01650DDC-F533-3A61-8BA5-96C6BEC4DD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CC3DF2DC-0B72-70F9-B73E-0A14F86C94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96C56935-8B7C-4442-A3BB-6D28B349DA84}"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55298" name="Rectangle 2">
            <a:extLst>
              <a:ext uri="{FF2B5EF4-FFF2-40B4-BE49-F238E27FC236}">
                <a16:creationId xmlns:a16="http://schemas.microsoft.com/office/drawing/2014/main" id="{2A5B0635-879B-9CF4-A202-9A6900F6BD70}"/>
              </a:ext>
            </a:extLst>
          </p:cNvPr>
          <p:cNvSpPr>
            <a:spLocks noChangeArrowheads="1" noTextEdit="1"/>
          </p:cNvSpPr>
          <p:nvPr>
            <p:ph type="sldImg"/>
          </p:nvPr>
        </p:nvSpPr>
        <p:spPr>
          <a:ln/>
        </p:spPr>
      </p:sp>
      <p:sp>
        <p:nvSpPr>
          <p:cNvPr id="55299" name="Rectangle 3">
            <a:extLst>
              <a:ext uri="{FF2B5EF4-FFF2-40B4-BE49-F238E27FC236}">
                <a16:creationId xmlns:a16="http://schemas.microsoft.com/office/drawing/2014/main" id="{4B2618E2-F755-0420-C5CC-C683DC8720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2B250237-5906-9BA4-013C-EC3E6AD8BE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63540BE-CC1C-3A45-8196-2EADDD0327E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57346" name="Rectangle 2">
            <a:extLst>
              <a:ext uri="{FF2B5EF4-FFF2-40B4-BE49-F238E27FC236}">
                <a16:creationId xmlns:a16="http://schemas.microsoft.com/office/drawing/2014/main" id="{DA225673-031D-5F08-1D35-4B97317E68BE}"/>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2C12BC96-F121-C8CE-4145-A71F6C9378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3F3412FC-6EAC-C0E9-E129-55EAF2DC43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492EAE25-4D57-8D45-8E42-FE21C30789D2}"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59394" name="Rectangle 2">
            <a:extLst>
              <a:ext uri="{FF2B5EF4-FFF2-40B4-BE49-F238E27FC236}">
                <a16:creationId xmlns:a16="http://schemas.microsoft.com/office/drawing/2014/main" id="{31146030-28C5-7273-50C3-5A3FECE219BF}"/>
              </a:ext>
            </a:extLst>
          </p:cNvPr>
          <p:cNvSpPr>
            <a:spLocks noChangeArrowheads="1" noTextEdit="1"/>
          </p:cNvSpPr>
          <p:nvPr>
            <p:ph type="sldImg"/>
          </p:nvPr>
        </p:nvSpPr>
        <p:spPr>
          <a:ln/>
        </p:spPr>
      </p:sp>
      <p:sp>
        <p:nvSpPr>
          <p:cNvPr id="59395" name="Rectangle 3">
            <a:extLst>
              <a:ext uri="{FF2B5EF4-FFF2-40B4-BE49-F238E27FC236}">
                <a16:creationId xmlns:a16="http://schemas.microsoft.com/office/drawing/2014/main" id="{8CB9D870-868D-F112-CA1F-CAC380E32B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F7CB7691-05BC-516C-115F-8D8D60B18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FB7F8F15-EBAB-4C46-8F8A-73E71B05B69C}"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61442" name="Rectangle 2">
            <a:extLst>
              <a:ext uri="{FF2B5EF4-FFF2-40B4-BE49-F238E27FC236}">
                <a16:creationId xmlns:a16="http://schemas.microsoft.com/office/drawing/2014/main" id="{FFEEDC5F-126F-821F-114F-C3C4606632D3}"/>
              </a:ext>
            </a:extLst>
          </p:cNvPr>
          <p:cNvSpPr>
            <a:spLocks noChangeArrowheads="1" noTextEdit="1"/>
          </p:cNvSpPr>
          <p:nvPr>
            <p:ph type="sldImg"/>
          </p:nvPr>
        </p:nvSpPr>
        <p:spPr>
          <a:ln/>
        </p:spPr>
      </p:sp>
      <p:sp>
        <p:nvSpPr>
          <p:cNvPr id="61443" name="Rectangle 3">
            <a:extLst>
              <a:ext uri="{FF2B5EF4-FFF2-40B4-BE49-F238E27FC236}">
                <a16:creationId xmlns:a16="http://schemas.microsoft.com/office/drawing/2014/main" id="{B29465FC-274D-115C-6D87-D2DE5F00BF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7D7919C-F7C0-87F5-175B-D242C0952D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6C06B380-5EEC-8D48-9E1C-92E76ED69710}"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20482" name="Rectangle 2">
            <a:extLst>
              <a:ext uri="{FF2B5EF4-FFF2-40B4-BE49-F238E27FC236}">
                <a16:creationId xmlns:a16="http://schemas.microsoft.com/office/drawing/2014/main" id="{4012C887-E377-CFA2-2578-916B714C03ED}"/>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3F585A60-A999-8C26-83B7-8E1444696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B246D879-498B-9016-AC32-ABF830BA58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307C4F25-7D9C-D246-899D-81093A7E39AE}"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25602" name="Rectangle 2">
            <a:extLst>
              <a:ext uri="{FF2B5EF4-FFF2-40B4-BE49-F238E27FC236}">
                <a16:creationId xmlns:a16="http://schemas.microsoft.com/office/drawing/2014/main" id="{9CF13358-19C6-3C41-630E-EFB286F18E6C}"/>
              </a:ext>
            </a:extLst>
          </p:cNvPr>
          <p:cNvSpPr>
            <a:spLocks noChangeArrowheads="1" noTextEdit="1"/>
          </p:cNvSpPr>
          <p:nvPr>
            <p:ph type="sldImg"/>
          </p:nvPr>
        </p:nvSpPr>
        <p:spPr>
          <a:ln/>
        </p:spPr>
      </p:sp>
      <p:sp>
        <p:nvSpPr>
          <p:cNvPr id="25603" name="Rectangle 3">
            <a:extLst>
              <a:ext uri="{FF2B5EF4-FFF2-40B4-BE49-F238E27FC236}">
                <a16:creationId xmlns:a16="http://schemas.microsoft.com/office/drawing/2014/main" id="{6DF35BC6-A8EB-FC2F-F74A-BF324DA058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D81136D7-FAAD-50EA-6CAC-C9F4F13857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CAED8BB1-7F78-F248-8715-E4D689911913}"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28674" name="Rectangle 2">
            <a:extLst>
              <a:ext uri="{FF2B5EF4-FFF2-40B4-BE49-F238E27FC236}">
                <a16:creationId xmlns:a16="http://schemas.microsoft.com/office/drawing/2014/main" id="{B2B4BF47-AAE0-EF5A-DAFD-3B6EFD19DE2E}"/>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5D22B8C4-87D0-C7AB-33AA-1F18198793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D1815533-4453-69BE-F753-14954942D71B}"/>
              </a:ext>
            </a:extLst>
          </p:cNvPr>
          <p:cNvSpPr>
            <a:spLocks noGrp="1" noRot="1" noChangeAspect="1"/>
          </p:cNvSpPr>
          <p:nvPr>
            <p:ph type="sldImg"/>
          </p:nvPr>
        </p:nvSpPr>
        <p:spPr>
          <a:ln/>
        </p:spPr>
      </p:sp>
      <p:sp>
        <p:nvSpPr>
          <p:cNvPr id="33794" name="Notes Placeholder 2">
            <a:extLst>
              <a:ext uri="{FF2B5EF4-FFF2-40B4-BE49-F238E27FC236}">
                <a16:creationId xmlns:a16="http://schemas.microsoft.com/office/drawing/2014/main" id="{D5A82EB6-3DAA-1260-E5EC-20BE1D84EC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A1. 1000(mc)/1100(c), 1000(mc)/1100(m)</a:t>
            </a:r>
          </a:p>
          <a:p>
            <a:r>
              <a:rPr lang="en-US" altLang="en-US" dirty="0">
                <a:ea typeface="ＭＳ Ｐゴシック" panose="020B0600070205080204" pitchFamily="34" charset="-128"/>
              </a:rPr>
              <a:t>A2. same</a:t>
            </a:r>
          </a:p>
          <a:p>
            <a:r>
              <a:rPr lang="en-US" altLang="en-US" dirty="0">
                <a:ea typeface="ＭＳ Ｐゴシック" panose="020B0600070205080204" pitchFamily="34" charset="-128"/>
              </a:rPr>
              <a:t>A3. 100/1100, </a:t>
            </a:r>
          </a:p>
          <a:p>
            <a:r>
              <a:rPr lang="en-US" altLang="en-US" dirty="0">
                <a:ea typeface="ＭＳ Ｐゴシック" panose="020B0600070205080204" pitchFamily="34" charset="-128"/>
              </a:rPr>
              <a:t>A4. 1000/2000</a:t>
            </a:r>
          </a:p>
        </p:txBody>
      </p:sp>
      <p:sp>
        <p:nvSpPr>
          <p:cNvPr id="4" name="Slide Number Placeholder 3">
            <a:extLst>
              <a:ext uri="{FF2B5EF4-FFF2-40B4-BE49-F238E27FC236}">
                <a16:creationId xmlns:a16="http://schemas.microsoft.com/office/drawing/2014/main" id="{F6E0F81D-0DA8-2E37-643E-285B59A133C0}"/>
              </a:ext>
            </a:extLst>
          </p:cNvPr>
          <p:cNvSpPr>
            <a:spLocks noGrp="1"/>
          </p:cNvSpPr>
          <p:nvPr>
            <p:ph type="sldNum" sz="quarter" idx="5"/>
          </p:nvPr>
        </p:nvSpPr>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8F920DB1-5A04-1F4C-9C1E-5684CEAEE0DE}"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3B89A-D195-024D-B9B1-A668667F2DEF}" type="slidenum">
              <a:rPr lang="en-US" altLang="en-US" smtClean="0"/>
              <a:pPr/>
              <a:t>15</a:t>
            </a:fld>
            <a:endParaRPr lang="en-US" altLang="en-US"/>
          </a:p>
        </p:txBody>
      </p:sp>
    </p:spTree>
    <p:extLst>
      <p:ext uri="{BB962C8B-B14F-4D97-AF65-F5344CB8AC3E}">
        <p14:creationId xmlns:p14="http://schemas.microsoft.com/office/powerpoint/2010/main" val="707841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3B89A-D195-024D-B9B1-A668667F2DEF}" type="slidenum">
              <a:rPr lang="en-US" altLang="en-US" smtClean="0"/>
              <a:pPr/>
              <a:t>16</a:t>
            </a:fld>
            <a:endParaRPr lang="en-US" altLang="en-US"/>
          </a:p>
        </p:txBody>
      </p:sp>
    </p:spTree>
    <p:extLst>
      <p:ext uri="{BB962C8B-B14F-4D97-AF65-F5344CB8AC3E}">
        <p14:creationId xmlns:p14="http://schemas.microsoft.com/office/powerpoint/2010/main" val="3549708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7DB1E59D-95DB-6FBF-B54E-372ACC10C3CD}"/>
              </a:ext>
            </a:extLst>
          </p:cNvPr>
          <p:cNvSpPr>
            <a:spLocks noGrp="1" noRot="1" noChangeAspect="1"/>
          </p:cNvSpPr>
          <p:nvPr>
            <p:ph type="sldImg"/>
          </p:nvPr>
        </p:nvSpPr>
        <p:spPr>
          <a:ln/>
        </p:spPr>
      </p:sp>
      <p:sp>
        <p:nvSpPr>
          <p:cNvPr id="38914" name="Notes Placeholder 2">
            <a:extLst>
              <a:ext uri="{FF2B5EF4-FFF2-40B4-BE49-F238E27FC236}">
                <a16:creationId xmlns:a16="http://schemas.microsoft.com/office/drawing/2014/main" id="{2B60F6E1-FF88-94C4-3207-0C3C5BA230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 you can see the tendency to buy cm together is higher when compared to the negative cases where we observe people tend to buy only c or only m rather than buying them together.</a:t>
            </a:r>
          </a:p>
          <a:p>
            <a:r>
              <a:rPr lang="en-US" altLang="en-US" dirty="0" err="1">
                <a:ea typeface="ＭＳ Ｐゴシック" panose="020B0600070205080204" pitchFamily="34" charset="-128"/>
              </a:rPr>
              <a:t>chiexpect</a:t>
            </a:r>
            <a:r>
              <a:rPr lang="en-US" altLang="en-US" dirty="0">
                <a:ea typeface="ＭＳ Ｐゴシック" panose="020B0600070205080204" pitchFamily="34" charset="-128"/>
              </a:rPr>
              <a:t> &lt;- function (mc, </a:t>
            </a:r>
            <a:r>
              <a:rPr lang="en-US" altLang="en-US" dirty="0" err="1">
                <a:ea typeface="ＭＳ Ｐゴシック" panose="020B0600070205080204" pitchFamily="34" charset="-128"/>
              </a:rPr>
              <a:t>umc</a:t>
            </a:r>
            <a:r>
              <a:rPr lang="en-US" altLang="en-US" dirty="0">
                <a:ea typeface="ＭＳ Ｐゴシック" panose="020B0600070205080204" pitchFamily="34" charset="-128"/>
              </a:rPr>
              <a:t>, </a:t>
            </a:r>
            <a:r>
              <a:rPr lang="en-US" altLang="en-US" dirty="0" err="1">
                <a:ea typeface="ＭＳ Ｐゴシック" panose="020B0600070205080204" pitchFamily="34" charset="-128"/>
              </a:rPr>
              <a:t>ucm</a:t>
            </a:r>
            <a:r>
              <a:rPr lang="en-US" altLang="en-US" dirty="0">
                <a:ea typeface="ＭＳ Ｐゴシック" panose="020B0600070205080204" pitchFamily="34" charset="-128"/>
              </a:rPr>
              <a:t>, </a:t>
            </a:r>
            <a:r>
              <a:rPr lang="en-US" altLang="en-US" dirty="0" err="1">
                <a:ea typeface="ＭＳ Ｐゴシック" panose="020B0600070205080204" pitchFamily="34" charset="-128"/>
              </a:rPr>
              <a:t>ucum</a:t>
            </a:r>
            <a:r>
              <a:rPr lang="en-US" altLang="en-US" dirty="0">
                <a:ea typeface="ＭＳ Ｐゴシック" panose="020B0600070205080204" pitchFamily="34" charset="-128"/>
              </a:rPr>
              <a:t>)</a:t>
            </a:r>
          </a:p>
          <a:p>
            <a:r>
              <a:rPr lang="en-US" altLang="en-US" dirty="0">
                <a:ea typeface="ＭＳ Ｐゴシック" panose="020B0600070205080204" pitchFamily="34" charset="-128"/>
              </a:rPr>
              <a:t>{</a:t>
            </a:r>
          </a:p>
          <a:p>
            <a:r>
              <a:rPr lang="en-US" altLang="en-US" dirty="0">
                <a:ea typeface="ＭＳ Ｐゴシック" panose="020B0600070205080204" pitchFamily="34" charset="-128"/>
              </a:rPr>
              <a:t>  p=(</a:t>
            </a:r>
            <a:r>
              <a:rPr lang="en-US" altLang="en-US" dirty="0" err="1">
                <a:ea typeface="ＭＳ Ｐゴシック" panose="020B0600070205080204" pitchFamily="34" charset="-128"/>
              </a:rPr>
              <a:t>mc+umc</a:t>
            </a:r>
            <a:r>
              <a:rPr lang="en-US" altLang="en-US" dirty="0">
                <a:ea typeface="ＭＳ Ｐゴシック" panose="020B0600070205080204" pitchFamily="34" charset="-128"/>
              </a:rPr>
              <a:t>)/(mc+ </a:t>
            </a:r>
            <a:r>
              <a:rPr lang="en-US" altLang="en-US" dirty="0" err="1">
                <a:ea typeface="ＭＳ Ｐゴシック" panose="020B0600070205080204" pitchFamily="34" charset="-128"/>
              </a:rPr>
              <a:t>umc</a:t>
            </a:r>
            <a:r>
              <a:rPr lang="en-US" altLang="en-US" dirty="0">
                <a:ea typeface="ＭＳ Ｐゴシック" panose="020B0600070205080204" pitchFamily="34" charset="-128"/>
              </a:rPr>
              <a:t> + </a:t>
            </a:r>
            <a:r>
              <a:rPr lang="en-US" altLang="en-US" dirty="0" err="1">
                <a:ea typeface="ＭＳ Ｐゴシック" panose="020B0600070205080204" pitchFamily="34" charset="-128"/>
              </a:rPr>
              <a:t>ucm</a:t>
            </a:r>
            <a:r>
              <a:rPr lang="en-US" altLang="en-US" dirty="0">
                <a:ea typeface="ＭＳ Ｐゴシック" panose="020B0600070205080204" pitchFamily="34" charset="-128"/>
              </a:rPr>
              <a:t> + </a:t>
            </a:r>
            <a:r>
              <a:rPr lang="en-US" altLang="en-US" dirty="0" err="1">
                <a:ea typeface="ＭＳ Ｐゴシック" panose="020B0600070205080204" pitchFamily="34" charset="-128"/>
              </a:rPr>
              <a:t>ucum</a:t>
            </a:r>
            <a:r>
              <a:rPr lang="en-US" altLang="en-US" dirty="0">
                <a:ea typeface="ＭＳ Ｐゴシック" panose="020B0600070205080204" pitchFamily="34" charset="-128"/>
              </a:rPr>
              <a:t>)</a:t>
            </a:r>
          </a:p>
          <a:p>
            <a:r>
              <a:rPr lang="en-US" altLang="en-US" dirty="0">
                <a:ea typeface="ＭＳ Ｐゴシック" panose="020B0600070205080204" pitchFamily="34" charset="-128"/>
              </a:rPr>
              <a:t>  print(p)</a:t>
            </a:r>
          </a:p>
          <a:p>
            <a:r>
              <a:rPr lang="en-US" altLang="en-US" dirty="0">
                <a:ea typeface="ＭＳ Ｐゴシック" panose="020B0600070205080204" pitchFamily="34" charset="-128"/>
              </a:rPr>
              <a:t>  mc-mc*p</a:t>
            </a:r>
          </a:p>
          <a:p>
            <a:r>
              <a:rPr lang="en-US" altLang="en-US" dirty="0">
                <a:ea typeface="ＭＳ Ｐゴシック" panose="020B0600070205080204" pitchFamily="34" charset="-128"/>
              </a:rPr>
              <a:t>}</a:t>
            </a:r>
          </a:p>
        </p:txBody>
      </p:sp>
      <p:sp>
        <p:nvSpPr>
          <p:cNvPr id="4" name="Slide Number Placeholder 3">
            <a:extLst>
              <a:ext uri="{FF2B5EF4-FFF2-40B4-BE49-F238E27FC236}">
                <a16:creationId xmlns:a16="http://schemas.microsoft.com/office/drawing/2014/main" id="{6EC7F59A-3D1D-1301-BE4E-6D2EE7F0405D}"/>
              </a:ext>
            </a:extLst>
          </p:cNvPr>
          <p:cNvSpPr>
            <a:spLocks noGrp="1"/>
          </p:cNvSpPr>
          <p:nvPr>
            <p:ph type="sldNum" sz="quarter" idx="5"/>
          </p:nvPr>
        </p:nvSpPr>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BF6A1B93-8D83-274C-B858-2585FBD26323}"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E4737F1-7CFC-B922-522D-5FF5A9248F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22338"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22338"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2BF76617-512D-3647-9FC1-C080D63C9E8D}"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41986" name="Rectangle 2">
            <a:extLst>
              <a:ext uri="{FF2B5EF4-FFF2-40B4-BE49-F238E27FC236}">
                <a16:creationId xmlns:a16="http://schemas.microsoft.com/office/drawing/2014/main" id="{FCE9C6B0-1711-328D-0964-ADCF8E740955}"/>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6DED1C80-881F-B4FD-55B7-BC979723AE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794FF76-5D7A-EA3A-EE79-92DE3193571D}"/>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43DE00E9-FD08-7B08-B305-3BB851478A2B}"/>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19FB8250-6E60-D956-818A-89F721AD241A}"/>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11" name="Rectangle 5">
                <a:extLst>
                  <a:ext uri="{FF2B5EF4-FFF2-40B4-BE49-F238E27FC236}">
                    <a16:creationId xmlns:a16="http://schemas.microsoft.com/office/drawing/2014/main" id="{5E3ECA16-044D-7E0E-6C42-65AEE18693B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grpSp>
        <p:grpSp>
          <p:nvGrpSpPr>
            <p:cNvPr id="4" name="Group 6">
              <a:extLst>
                <a:ext uri="{FF2B5EF4-FFF2-40B4-BE49-F238E27FC236}">
                  <a16:creationId xmlns:a16="http://schemas.microsoft.com/office/drawing/2014/main" id="{AA36DE87-D955-B37E-3596-BC587732573F}"/>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A3253845-32EB-6775-81C7-CA0A7FBE40B3}"/>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9" name="Rectangle 8">
                <a:extLst>
                  <a:ext uri="{FF2B5EF4-FFF2-40B4-BE49-F238E27FC236}">
                    <a16:creationId xmlns:a16="http://schemas.microsoft.com/office/drawing/2014/main" id="{D519F083-E74D-D41A-F109-3122D1170E3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grpSp>
        <p:sp>
          <p:nvSpPr>
            <p:cNvPr id="5" name="Rectangle 9">
              <a:extLst>
                <a:ext uri="{FF2B5EF4-FFF2-40B4-BE49-F238E27FC236}">
                  <a16:creationId xmlns:a16="http://schemas.microsoft.com/office/drawing/2014/main" id="{C78E2BFD-7F9B-2400-BF68-ADE9BCF50B5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6" name="Rectangle 10">
              <a:extLst>
                <a:ext uri="{FF2B5EF4-FFF2-40B4-BE49-F238E27FC236}">
                  <a16:creationId xmlns:a16="http://schemas.microsoft.com/office/drawing/2014/main" id="{330E2684-3A57-3A56-DFD5-C86B433C6D38}"/>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7" name="Rectangle 11">
              <a:extLst>
                <a:ext uri="{FF2B5EF4-FFF2-40B4-BE49-F238E27FC236}">
                  <a16:creationId xmlns:a16="http://schemas.microsoft.com/office/drawing/2014/main" id="{059FD53D-0091-DB5C-045D-66C89C149E9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0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4">
            <a:extLst>
              <a:ext uri="{FF2B5EF4-FFF2-40B4-BE49-F238E27FC236}">
                <a16:creationId xmlns:a16="http://schemas.microsoft.com/office/drawing/2014/main" id="{1F40062B-0EEB-BBD9-9023-08380860E376}"/>
              </a:ext>
            </a:extLst>
          </p:cNvPr>
          <p:cNvSpPr>
            <a:spLocks noGrp="1" noChangeArrowheads="1"/>
          </p:cNvSpPr>
          <p:nvPr>
            <p:ph type="dt" sz="half" idx="10"/>
          </p:nvPr>
        </p:nvSpPr>
        <p:spPr>
          <a:xfrm>
            <a:off x="9906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bg2"/>
                </a:solidFill>
              </a:defRPr>
            </a:lvl1pPr>
          </a:lstStyle>
          <a:p>
            <a:fld id="{02E0903A-A96F-204A-8D4F-48A7D1020069}" type="datetime4">
              <a:rPr lang="en-US" altLang="en-US"/>
              <a:pPr/>
              <a:t>April 7, 2024</a:t>
            </a:fld>
            <a:endParaRPr lang="en-US" altLang="en-US"/>
          </a:p>
        </p:txBody>
      </p:sp>
      <p:sp>
        <p:nvSpPr>
          <p:cNvPr id="13" name="Rectangle 15">
            <a:extLst>
              <a:ext uri="{FF2B5EF4-FFF2-40B4-BE49-F238E27FC236}">
                <a16:creationId xmlns:a16="http://schemas.microsoft.com/office/drawing/2014/main" id="{B96A92B5-E202-9673-40DF-3188EA305B35}"/>
              </a:ext>
            </a:extLst>
          </p:cNvPr>
          <p:cNvSpPr>
            <a:spLocks noGrp="1" noChangeArrowheads="1"/>
          </p:cNvSpPr>
          <p:nvPr>
            <p:ph type="ftr" sz="quarter" idx="11"/>
          </p:nvPr>
        </p:nvSpPr>
        <p:spPr>
          <a:xfrm>
            <a:off x="3429000" y="6248400"/>
            <a:ext cx="2895600" cy="457200"/>
          </a:xfrm>
          <a:prstGeom prst="rect">
            <a:avLst/>
          </a:prstGeom>
        </p:spPr>
        <p:txBody>
          <a:bodyPr/>
          <a:lstStyle>
            <a:lvl1pPr>
              <a:defRPr sz="1400">
                <a:solidFill>
                  <a:schemeClr val="bg2"/>
                </a:solidFill>
                <a:latin typeface="Tahoma" pitchFamily="34" charset="0"/>
                <a:ea typeface="+mn-ea"/>
                <a:cs typeface="+mn-cs"/>
              </a:defRPr>
            </a:lvl1pPr>
          </a:lstStyle>
          <a:p>
            <a:pPr>
              <a:defRPr/>
            </a:pPr>
            <a:r>
              <a:rPr lang="en-US"/>
              <a:t>Data Mining: Concepts and Techniques</a:t>
            </a:r>
          </a:p>
        </p:txBody>
      </p:sp>
      <p:sp>
        <p:nvSpPr>
          <p:cNvPr id="14" name="Rectangle 16">
            <a:extLst>
              <a:ext uri="{FF2B5EF4-FFF2-40B4-BE49-F238E27FC236}">
                <a16:creationId xmlns:a16="http://schemas.microsoft.com/office/drawing/2014/main" id="{C2225AB7-2381-5444-7824-9446AD74597A}"/>
              </a:ext>
            </a:extLst>
          </p:cNvPr>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fld id="{0769FF03-DC3A-DB4F-A66D-A697D5657C1D}" type="slidenum">
              <a:rPr lang="en-US" altLang="en-US"/>
              <a:pPr/>
              <a:t>‹#›</a:t>
            </a:fld>
            <a:endParaRPr lang="en-US" altLang="en-US"/>
          </a:p>
        </p:txBody>
      </p:sp>
    </p:spTree>
    <p:extLst>
      <p:ext uri="{BB962C8B-B14F-4D97-AF65-F5344CB8AC3E}">
        <p14:creationId xmlns:p14="http://schemas.microsoft.com/office/powerpoint/2010/main" val="882964469"/>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096B9E59-35EF-EC27-9BDF-E3685383F15A}"/>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12E122FA-B273-5C44-86ED-80F2470AEE30}" type="datetime4">
              <a:rPr lang="en-US" altLang="en-US"/>
              <a:pPr/>
              <a:t>April 7, 2024</a:t>
            </a:fld>
            <a:endParaRPr lang="en-US" altLang="en-US"/>
          </a:p>
        </p:txBody>
      </p:sp>
      <p:sp>
        <p:nvSpPr>
          <p:cNvPr id="5" name="Rectangle 2060">
            <a:extLst>
              <a:ext uri="{FF2B5EF4-FFF2-40B4-BE49-F238E27FC236}">
                <a16:creationId xmlns:a16="http://schemas.microsoft.com/office/drawing/2014/main" id="{D24C6FF4-C4E5-BB1B-37AC-C8663AB5F073}"/>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B457988B-DB76-4227-6B7A-3392987C2FA2}"/>
              </a:ext>
            </a:extLst>
          </p:cNvPr>
          <p:cNvSpPr>
            <a:spLocks noGrp="1" noChangeArrowheads="1"/>
          </p:cNvSpPr>
          <p:nvPr>
            <p:ph type="sldNum" sz="quarter" idx="12"/>
          </p:nvPr>
        </p:nvSpPr>
        <p:spPr/>
        <p:txBody>
          <a:bodyPr/>
          <a:lstStyle>
            <a:lvl1pPr>
              <a:defRPr/>
            </a:lvl1pPr>
          </a:lstStyle>
          <a:p>
            <a:fld id="{58F6FFA7-AA05-EC46-8DD0-750D8F251A66}" type="slidenum">
              <a:rPr lang="en-US" altLang="en-US"/>
              <a:pPr/>
              <a:t>‹#›</a:t>
            </a:fld>
            <a:endParaRPr lang="en-US" altLang="en-US"/>
          </a:p>
        </p:txBody>
      </p:sp>
    </p:spTree>
    <p:extLst>
      <p:ext uri="{BB962C8B-B14F-4D97-AF65-F5344CB8AC3E}">
        <p14:creationId xmlns:p14="http://schemas.microsoft.com/office/powerpoint/2010/main" val="1728078402"/>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81000"/>
            <a:ext cx="61341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E51A153A-A12D-F7DD-A516-4A02D8BDF064}"/>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F38A1666-D5FC-E441-BB8C-ACCF8620E578}" type="datetime4">
              <a:rPr lang="en-US" altLang="en-US"/>
              <a:pPr/>
              <a:t>April 7, 2024</a:t>
            </a:fld>
            <a:endParaRPr lang="en-US" altLang="en-US"/>
          </a:p>
        </p:txBody>
      </p:sp>
      <p:sp>
        <p:nvSpPr>
          <p:cNvPr id="5" name="Rectangle 2060">
            <a:extLst>
              <a:ext uri="{FF2B5EF4-FFF2-40B4-BE49-F238E27FC236}">
                <a16:creationId xmlns:a16="http://schemas.microsoft.com/office/drawing/2014/main" id="{FAE8A075-40CD-9D8B-8E98-7B1C8F4813B3}"/>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9C294653-CD28-C934-F661-61B3D64ED7CC}"/>
              </a:ext>
            </a:extLst>
          </p:cNvPr>
          <p:cNvSpPr>
            <a:spLocks noGrp="1" noChangeArrowheads="1"/>
          </p:cNvSpPr>
          <p:nvPr>
            <p:ph type="sldNum" sz="quarter" idx="12"/>
          </p:nvPr>
        </p:nvSpPr>
        <p:spPr/>
        <p:txBody>
          <a:bodyPr/>
          <a:lstStyle>
            <a:lvl1pPr>
              <a:defRPr/>
            </a:lvl1pPr>
          </a:lstStyle>
          <a:p>
            <a:fld id="{3DFC6FA8-5B5A-1648-9BE8-E6A94CE33390}" type="slidenum">
              <a:rPr lang="en-US" altLang="en-US"/>
              <a:pPr/>
              <a:t>‹#›</a:t>
            </a:fld>
            <a:endParaRPr lang="en-US" altLang="en-US"/>
          </a:p>
        </p:txBody>
      </p:sp>
    </p:spTree>
    <p:extLst>
      <p:ext uri="{BB962C8B-B14F-4D97-AF65-F5344CB8AC3E}">
        <p14:creationId xmlns:p14="http://schemas.microsoft.com/office/powerpoint/2010/main" val="3155990145"/>
      </p:ext>
    </p:extLst>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1EE120BB-47CE-58AF-71A8-5B5EF44A0018}"/>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6ACEDB-F4F2-8147-BB6A-99121B4C22BD}" type="datetime4">
              <a:rPr lang="en-US" altLang="en-US"/>
              <a:pPr/>
              <a:t>April 7, 2024</a:t>
            </a:fld>
            <a:endParaRPr lang="en-US" altLang="en-US"/>
          </a:p>
        </p:txBody>
      </p:sp>
      <p:sp>
        <p:nvSpPr>
          <p:cNvPr id="6" name="Rectangle 2060">
            <a:extLst>
              <a:ext uri="{FF2B5EF4-FFF2-40B4-BE49-F238E27FC236}">
                <a16:creationId xmlns:a16="http://schemas.microsoft.com/office/drawing/2014/main" id="{34A040DE-B362-8A42-D55E-A2C0064C7232}"/>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910CBC2C-0F5E-CE16-17A9-12217EC1C4A7}"/>
              </a:ext>
            </a:extLst>
          </p:cNvPr>
          <p:cNvSpPr>
            <a:spLocks noGrp="1" noChangeArrowheads="1"/>
          </p:cNvSpPr>
          <p:nvPr>
            <p:ph type="sldNum" sz="quarter" idx="12"/>
          </p:nvPr>
        </p:nvSpPr>
        <p:spPr/>
        <p:txBody>
          <a:bodyPr/>
          <a:lstStyle>
            <a:lvl1pPr>
              <a:defRPr/>
            </a:lvl1pPr>
          </a:lstStyle>
          <a:p>
            <a:fld id="{31AE670F-0C81-4547-A4AA-0DCD3DADE4A0}" type="slidenum">
              <a:rPr lang="en-US" altLang="en-US"/>
              <a:pPr/>
              <a:t>‹#›</a:t>
            </a:fld>
            <a:endParaRPr lang="en-US" altLang="en-US"/>
          </a:p>
        </p:txBody>
      </p:sp>
    </p:spTree>
    <p:extLst>
      <p:ext uri="{BB962C8B-B14F-4D97-AF65-F5344CB8AC3E}">
        <p14:creationId xmlns:p14="http://schemas.microsoft.com/office/powerpoint/2010/main" val="1438895540"/>
      </p:ext>
    </p:extLst>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a:extLst>
              <a:ext uri="{FF2B5EF4-FFF2-40B4-BE49-F238E27FC236}">
                <a16:creationId xmlns:a16="http://schemas.microsoft.com/office/drawing/2014/main" id="{5C2A6904-ED25-61BB-0552-2C72B8794845}"/>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C90A10B9-B50E-8B4D-9D7D-9B639500514F}" type="datetime4">
              <a:rPr lang="en-US" altLang="en-US"/>
              <a:pPr/>
              <a:t>April 7, 2024</a:t>
            </a:fld>
            <a:endParaRPr lang="en-US" altLang="en-US"/>
          </a:p>
        </p:txBody>
      </p:sp>
      <p:sp>
        <p:nvSpPr>
          <p:cNvPr id="7" name="Rectangle 2060">
            <a:extLst>
              <a:ext uri="{FF2B5EF4-FFF2-40B4-BE49-F238E27FC236}">
                <a16:creationId xmlns:a16="http://schemas.microsoft.com/office/drawing/2014/main" id="{BCC8F487-AA93-1A96-BEAF-43AF98BD77A6}"/>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8" name="Rectangle 2061">
            <a:extLst>
              <a:ext uri="{FF2B5EF4-FFF2-40B4-BE49-F238E27FC236}">
                <a16:creationId xmlns:a16="http://schemas.microsoft.com/office/drawing/2014/main" id="{E7583DCF-FDF2-E087-CE8E-16A53A7BEEE9}"/>
              </a:ext>
            </a:extLst>
          </p:cNvPr>
          <p:cNvSpPr>
            <a:spLocks noGrp="1" noChangeArrowheads="1"/>
          </p:cNvSpPr>
          <p:nvPr>
            <p:ph type="sldNum" sz="quarter" idx="12"/>
          </p:nvPr>
        </p:nvSpPr>
        <p:spPr/>
        <p:txBody>
          <a:bodyPr/>
          <a:lstStyle>
            <a:lvl1pPr>
              <a:defRPr/>
            </a:lvl1pPr>
          </a:lstStyle>
          <a:p>
            <a:fld id="{254852E3-C314-4245-B89A-6A308A99A960}" type="slidenum">
              <a:rPr lang="en-US" altLang="en-US"/>
              <a:pPr/>
              <a:t>‹#›</a:t>
            </a:fld>
            <a:endParaRPr lang="en-US" altLang="en-US"/>
          </a:p>
        </p:txBody>
      </p:sp>
    </p:spTree>
    <p:extLst>
      <p:ext uri="{BB962C8B-B14F-4D97-AF65-F5344CB8AC3E}">
        <p14:creationId xmlns:p14="http://schemas.microsoft.com/office/powerpoint/2010/main" val="4066024040"/>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a:extLst>
              <a:ext uri="{FF2B5EF4-FFF2-40B4-BE49-F238E27FC236}">
                <a16:creationId xmlns:a16="http://schemas.microsoft.com/office/drawing/2014/main" id="{D9CE6977-00E5-4AE0-C69B-0F35B3AC043B}"/>
              </a:ext>
            </a:extLst>
          </p:cNvPr>
          <p:cNvSpPr>
            <a:spLocks noGrp="1" noChangeArrowheads="1"/>
          </p:cNvSpPr>
          <p:nvPr>
            <p:ph type="sldNum" sz="quarter" idx="10"/>
          </p:nvPr>
        </p:nvSpPr>
        <p:spPr>
          <a:ln/>
        </p:spPr>
        <p:txBody>
          <a:bodyPr/>
          <a:lstStyle>
            <a:lvl1pPr>
              <a:defRPr/>
            </a:lvl1pPr>
          </a:lstStyle>
          <a:p>
            <a:fld id="{735421D8-531D-2C4B-ABEA-2B610BBD0BAF}" type="slidenum">
              <a:rPr lang="en-US" altLang="en-US"/>
              <a:pPr/>
              <a:t>‹#›</a:t>
            </a:fld>
            <a:endParaRPr lang="en-US" altLang="en-US"/>
          </a:p>
        </p:txBody>
      </p:sp>
    </p:spTree>
    <p:extLst>
      <p:ext uri="{BB962C8B-B14F-4D97-AF65-F5344CB8AC3E}">
        <p14:creationId xmlns:p14="http://schemas.microsoft.com/office/powerpoint/2010/main" val="118616388"/>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a:extLst>
              <a:ext uri="{FF2B5EF4-FFF2-40B4-BE49-F238E27FC236}">
                <a16:creationId xmlns:a16="http://schemas.microsoft.com/office/drawing/2014/main" id="{3675B607-030A-7D6C-6FFB-EA3C348CB3B0}"/>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6929065B-3E68-6D40-A22F-FB1ACD16E9FF}" type="datetime4">
              <a:rPr lang="en-US" altLang="en-US"/>
              <a:pPr/>
              <a:t>April 7, 2024</a:t>
            </a:fld>
            <a:endParaRPr lang="en-US" altLang="en-US"/>
          </a:p>
        </p:txBody>
      </p:sp>
      <p:sp>
        <p:nvSpPr>
          <p:cNvPr id="5" name="Rectangle 2060">
            <a:extLst>
              <a:ext uri="{FF2B5EF4-FFF2-40B4-BE49-F238E27FC236}">
                <a16:creationId xmlns:a16="http://schemas.microsoft.com/office/drawing/2014/main" id="{2A4DECB3-A23E-7B9D-04C5-46706A39129A}"/>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D1DED435-AAAF-D3D8-D2BD-4116E5A64BE5}"/>
              </a:ext>
            </a:extLst>
          </p:cNvPr>
          <p:cNvSpPr>
            <a:spLocks noGrp="1" noChangeArrowheads="1"/>
          </p:cNvSpPr>
          <p:nvPr>
            <p:ph type="sldNum" sz="quarter" idx="12"/>
          </p:nvPr>
        </p:nvSpPr>
        <p:spPr/>
        <p:txBody>
          <a:bodyPr/>
          <a:lstStyle>
            <a:lvl1pPr>
              <a:defRPr/>
            </a:lvl1pPr>
          </a:lstStyle>
          <a:p>
            <a:fld id="{31EEF882-FF29-C346-B8F2-94B654D4CBAD}" type="slidenum">
              <a:rPr lang="en-US" altLang="en-US"/>
              <a:pPr/>
              <a:t>‹#›</a:t>
            </a:fld>
            <a:endParaRPr lang="en-US" altLang="en-US"/>
          </a:p>
        </p:txBody>
      </p:sp>
    </p:spTree>
    <p:extLst>
      <p:ext uri="{BB962C8B-B14F-4D97-AF65-F5344CB8AC3E}">
        <p14:creationId xmlns:p14="http://schemas.microsoft.com/office/powerpoint/2010/main" val="1979748105"/>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E61CD39B-9BA3-61A2-DC57-F36AA11A7AF8}"/>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9F482A44-67EF-A847-B3B5-EA318ECA4ECF}" type="datetime4">
              <a:rPr lang="en-US" altLang="en-US"/>
              <a:pPr/>
              <a:t>April 7, 2024</a:t>
            </a:fld>
            <a:endParaRPr lang="en-US" altLang="en-US"/>
          </a:p>
        </p:txBody>
      </p:sp>
      <p:sp>
        <p:nvSpPr>
          <p:cNvPr id="6" name="Rectangle 2060">
            <a:extLst>
              <a:ext uri="{FF2B5EF4-FFF2-40B4-BE49-F238E27FC236}">
                <a16:creationId xmlns:a16="http://schemas.microsoft.com/office/drawing/2014/main" id="{653D165C-7E8D-2576-01CE-25D11FA0AFA0}"/>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896DBD09-759F-1F05-B113-9C440CB2AFD2}"/>
              </a:ext>
            </a:extLst>
          </p:cNvPr>
          <p:cNvSpPr>
            <a:spLocks noGrp="1" noChangeArrowheads="1"/>
          </p:cNvSpPr>
          <p:nvPr>
            <p:ph type="sldNum" sz="quarter" idx="12"/>
          </p:nvPr>
        </p:nvSpPr>
        <p:spPr/>
        <p:txBody>
          <a:bodyPr/>
          <a:lstStyle>
            <a:lvl1pPr>
              <a:defRPr/>
            </a:lvl1pPr>
          </a:lstStyle>
          <a:p>
            <a:fld id="{EE4263A8-EE2D-5741-AEE8-9518C93D686C}" type="slidenum">
              <a:rPr lang="en-US" altLang="en-US"/>
              <a:pPr/>
              <a:t>‹#›</a:t>
            </a:fld>
            <a:endParaRPr lang="en-US" altLang="en-US"/>
          </a:p>
        </p:txBody>
      </p:sp>
    </p:spTree>
    <p:extLst>
      <p:ext uri="{BB962C8B-B14F-4D97-AF65-F5344CB8AC3E}">
        <p14:creationId xmlns:p14="http://schemas.microsoft.com/office/powerpoint/2010/main" val="1502043672"/>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a:extLst>
              <a:ext uri="{FF2B5EF4-FFF2-40B4-BE49-F238E27FC236}">
                <a16:creationId xmlns:a16="http://schemas.microsoft.com/office/drawing/2014/main" id="{AE953865-5131-B31A-F84C-7504C2C385C9}"/>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CEEEF1A7-BCFA-0F40-987B-9E42B117FBA0}" type="datetime4">
              <a:rPr lang="en-US" altLang="en-US"/>
              <a:pPr/>
              <a:t>April 7, 2024</a:t>
            </a:fld>
            <a:endParaRPr lang="en-US" altLang="en-US"/>
          </a:p>
        </p:txBody>
      </p:sp>
      <p:sp>
        <p:nvSpPr>
          <p:cNvPr id="8" name="Rectangle 2060">
            <a:extLst>
              <a:ext uri="{FF2B5EF4-FFF2-40B4-BE49-F238E27FC236}">
                <a16:creationId xmlns:a16="http://schemas.microsoft.com/office/drawing/2014/main" id="{4E48F4E5-38A4-3F28-A47A-4EBE0DA97D9F}"/>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9" name="Rectangle 2061">
            <a:extLst>
              <a:ext uri="{FF2B5EF4-FFF2-40B4-BE49-F238E27FC236}">
                <a16:creationId xmlns:a16="http://schemas.microsoft.com/office/drawing/2014/main" id="{AE5BE53A-96E3-7D7F-226A-DB802E70593D}"/>
              </a:ext>
            </a:extLst>
          </p:cNvPr>
          <p:cNvSpPr>
            <a:spLocks noGrp="1" noChangeArrowheads="1"/>
          </p:cNvSpPr>
          <p:nvPr>
            <p:ph type="sldNum" sz="quarter" idx="12"/>
          </p:nvPr>
        </p:nvSpPr>
        <p:spPr/>
        <p:txBody>
          <a:bodyPr/>
          <a:lstStyle>
            <a:lvl1pPr>
              <a:defRPr/>
            </a:lvl1pPr>
          </a:lstStyle>
          <a:p>
            <a:fld id="{A0D8C1BB-3622-F841-837E-A3498B1D6FD7}" type="slidenum">
              <a:rPr lang="en-US" altLang="en-US"/>
              <a:pPr/>
              <a:t>‹#›</a:t>
            </a:fld>
            <a:endParaRPr lang="en-US" altLang="en-US"/>
          </a:p>
        </p:txBody>
      </p:sp>
    </p:spTree>
    <p:extLst>
      <p:ext uri="{BB962C8B-B14F-4D97-AF65-F5344CB8AC3E}">
        <p14:creationId xmlns:p14="http://schemas.microsoft.com/office/powerpoint/2010/main" val="1744058509"/>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a:extLst>
              <a:ext uri="{FF2B5EF4-FFF2-40B4-BE49-F238E27FC236}">
                <a16:creationId xmlns:a16="http://schemas.microsoft.com/office/drawing/2014/main" id="{3B85D2E6-814D-3ECD-0840-860B9BF7144D}"/>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487268E1-EFD7-4442-9EB7-0C86FCC8F448}" type="datetime4">
              <a:rPr lang="en-US" altLang="en-US"/>
              <a:pPr/>
              <a:t>April 7, 2024</a:t>
            </a:fld>
            <a:endParaRPr lang="en-US" altLang="en-US"/>
          </a:p>
        </p:txBody>
      </p:sp>
      <p:sp>
        <p:nvSpPr>
          <p:cNvPr id="4" name="Rectangle 2060">
            <a:extLst>
              <a:ext uri="{FF2B5EF4-FFF2-40B4-BE49-F238E27FC236}">
                <a16:creationId xmlns:a16="http://schemas.microsoft.com/office/drawing/2014/main" id="{3276ADC4-236A-95C7-8AAC-CAB03F69D705}"/>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5" name="Rectangle 2061">
            <a:extLst>
              <a:ext uri="{FF2B5EF4-FFF2-40B4-BE49-F238E27FC236}">
                <a16:creationId xmlns:a16="http://schemas.microsoft.com/office/drawing/2014/main" id="{455C3533-71D7-221D-1627-09C851117289}"/>
              </a:ext>
            </a:extLst>
          </p:cNvPr>
          <p:cNvSpPr>
            <a:spLocks noGrp="1" noChangeArrowheads="1"/>
          </p:cNvSpPr>
          <p:nvPr>
            <p:ph type="sldNum" sz="quarter" idx="12"/>
          </p:nvPr>
        </p:nvSpPr>
        <p:spPr/>
        <p:txBody>
          <a:bodyPr/>
          <a:lstStyle>
            <a:lvl1pPr>
              <a:defRPr/>
            </a:lvl1pPr>
          </a:lstStyle>
          <a:p>
            <a:fld id="{EDD53DEE-16AE-A644-8E4C-E51D29CBED2E}" type="slidenum">
              <a:rPr lang="en-US" altLang="en-US"/>
              <a:pPr/>
              <a:t>‹#›</a:t>
            </a:fld>
            <a:endParaRPr lang="en-US" altLang="en-US"/>
          </a:p>
        </p:txBody>
      </p:sp>
    </p:spTree>
    <p:extLst>
      <p:ext uri="{BB962C8B-B14F-4D97-AF65-F5344CB8AC3E}">
        <p14:creationId xmlns:p14="http://schemas.microsoft.com/office/powerpoint/2010/main" val="3902474457"/>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a:extLst>
              <a:ext uri="{FF2B5EF4-FFF2-40B4-BE49-F238E27FC236}">
                <a16:creationId xmlns:a16="http://schemas.microsoft.com/office/drawing/2014/main" id="{1E7EF10E-6DF2-9691-B782-DABAD574BD1B}"/>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075FAB7B-57F3-1143-B55B-C86E693CC739}" type="datetime4">
              <a:rPr lang="en-US" altLang="en-US"/>
              <a:pPr/>
              <a:t>April 7, 2024</a:t>
            </a:fld>
            <a:endParaRPr lang="en-US" altLang="en-US"/>
          </a:p>
        </p:txBody>
      </p:sp>
      <p:sp>
        <p:nvSpPr>
          <p:cNvPr id="3" name="Rectangle 2060">
            <a:extLst>
              <a:ext uri="{FF2B5EF4-FFF2-40B4-BE49-F238E27FC236}">
                <a16:creationId xmlns:a16="http://schemas.microsoft.com/office/drawing/2014/main" id="{AC0E1200-C2AE-A7DA-B321-478A4A44F0F2}"/>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4" name="Rectangle 2061">
            <a:extLst>
              <a:ext uri="{FF2B5EF4-FFF2-40B4-BE49-F238E27FC236}">
                <a16:creationId xmlns:a16="http://schemas.microsoft.com/office/drawing/2014/main" id="{C28560D9-F733-0552-A7BB-497DE980489F}"/>
              </a:ext>
            </a:extLst>
          </p:cNvPr>
          <p:cNvSpPr>
            <a:spLocks noGrp="1" noChangeArrowheads="1"/>
          </p:cNvSpPr>
          <p:nvPr>
            <p:ph type="sldNum" sz="quarter" idx="12"/>
          </p:nvPr>
        </p:nvSpPr>
        <p:spPr/>
        <p:txBody>
          <a:bodyPr/>
          <a:lstStyle>
            <a:lvl1pPr>
              <a:defRPr/>
            </a:lvl1pPr>
          </a:lstStyle>
          <a:p>
            <a:fld id="{44A44647-A5E4-AB43-9F9F-D79D1E02945F}" type="slidenum">
              <a:rPr lang="en-US" altLang="en-US"/>
              <a:pPr/>
              <a:t>‹#›</a:t>
            </a:fld>
            <a:endParaRPr lang="en-US" altLang="en-US"/>
          </a:p>
        </p:txBody>
      </p:sp>
    </p:spTree>
    <p:extLst>
      <p:ext uri="{BB962C8B-B14F-4D97-AF65-F5344CB8AC3E}">
        <p14:creationId xmlns:p14="http://schemas.microsoft.com/office/powerpoint/2010/main" val="3409397187"/>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a:extLst>
              <a:ext uri="{FF2B5EF4-FFF2-40B4-BE49-F238E27FC236}">
                <a16:creationId xmlns:a16="http://schemas.microsoft.com/office/drawing/2014/main" id="{14037D9A-8850-CFA5-7A9C-3F67DC83D574}"/>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9D55490B-5AE5-2940-B6E7-766660249936}" type="datetime4">
              <a:rPr lang="en-US" altLang="en-US"/>
              <a:pPr/>
              <a:t>April 7, 2024</a:t>
            </a:fld>
            <a:endParaRPr lang="en-US" altLang="en-US"/>
          </a:p>
        </p:txBody>
      </p:sp>
      <p:sp>
        <p:nvSpPr>
          <p:cNvPr id="6" name="Rectangle 2060">
            <a:extLst>
              <a:ext uri="{FF2B5EF4-FFF2-40B4-BE49-F238E27FC236}">
                <a16:creationId xmlns:a16="http://schemas.microsoft.com/office/drawing/2014/main" id="{B46057F4-BA07-B34D-24A5-0CD519677A98}"/>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398C203B-B098-1DF5-6BDD-4AACD516E132}"/>
              </a:ext>
            </a:extLst>
          </p:cNvPr>
          <p:cNvSpPr>
            <a:spLocks noGrp="1" noChangeArrowheads="1"/>
          </p:cNvSpPr>
          <p:nvPr>
            <p:ph type="sldNum" sz="quarter" idx="12"/>
          </p:nvPr>
        </p:nvSpPr>
        <p:spPr/>
        <p:txBody>
          <a:bodyPr/>
          <a:lstStyle>
            <a:lvl1pPr>
              <a:defRPr/>
            </a:lvl1pPr>
          </a:lstStyle>
          <a:p>
            <a:fld id="{80ACDCF5-D5EF-B142-A59F-57C8BACED1E7}" type="slidenum">
              <a:rPr lang="en-US" altLang="en-US"/>
              <a:pPr/>
              <a:t>‹#›</a:t>
            </a:fld>
            <a:endParaRPr lang="en-US" altLang="en-US"/>
          </a:p>
        </p:txBody>
      </p:sp>
    </p:spTree>
    <p:extLst>
      <p:ext uri="{BB962C8B-B14F-4D97-AF65-F5344CB8AC3E}">
        <p14:creationId xmlns:p14="http://schemas.microsoft.com/office/powerpoint/2010/main" val="2275177489"/>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a:extLst>
              <a:ext uri="{FF2B5EF4-FFF2-40B4-BE49-F238E27FC236}">
                <a16:creationId xmlns:a16="http://schemas.microsoft.com/office/drawing/2014/main" id="{E1339BC7-E024-4587-7EC1-4AE877852014}"/>
              </a:ext>
            </a:extLst>
          </p:cNvPr>
          <p:cNvSpPr>
            <a:spLocks noGrp="1" noChangeArrowheads="1"/>
          </p:cNvSpPr>
          <p:nvPr>
            <p:ph type="dt" sz="half" idx="10"/>
          </p:nvPr>
        </p:nvSpPr>
        <p:spPr>
          <a:xfrm>
            <a:off x="304800" y="64770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211A985E-ED55-F143-9A95-6D8290FD7ED3}" type="datetime4">
              <a:rPr lang="en-US" altLang="en-US"/>
              <a:pPr/>
              <a:t>April 7, 2024</a:t>
            </a:fld>
            <a:endParaRPr lang="en-US" altLang="en-US"/>
          </a:p>
        </p:txBody>
      </p:sp>
      <p:sp>
        <p:nvSpPr>
          <p:cNvPr id="6" name="Rectangle 2060">
            <a:extLst>
              <a:ext uri="{FF2B5EF4-FFF2-40B4-BE49-F238E27FC236}">
                <a16:creationId xmlns:a16="http://schemas.microsoft.com/office/drawing/2014/main" id="{B3446E63-44F6-714C-0AD8-A400ABDB7646}"/>
              </a:ext>
            </a:extLst>
          </p:cNvPr>
          <p:cNvSpPr>
            <a:spLocks noGrp="1" noChangeArrowheads="1"/>
          </p:cNvSpPr>
          <p:nvPr>
            <p:ph type="ftr" sz="quarter" idx="11"/>
          </p:nvPr>
        </p:nvSpPr>
        <p:spPr>
          <a:xfrm>
            <a:off x="3352800" y="6477000"/>
            <a:ext cx="2895600" cy="381000"/>
          </a:xfrm>
          <a:prstGeom prst="rect">
            <a:avLst/>
          </a:prstGeom>
        </p:spPr>
        <p:txBody>
          <a:bodyPr/>
          <a:lstStyle>
            <a:lvl1pPr>
              <a:defRPr>
                <a:latin typeface="Tahoma" pitchFamily="34" charset="0"/>
                <a:ea typeface="+mn-ea"/>
                <a:cs typeface="+mn-cs"/>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24CCECCF-9345-0620-7216-B43550A1F9A8}"/>
              </a:ext>
            </a:extLst>
          </p:cNvPr>
          <p:cNvSpPr>
            <a:spLocks noGrp="1" noChangeArrowheads="1"/>
          </p:cNvSpPr>
          <p:nvPr>
            <p:ph type="sldNum" sz="quarter" idx="12"/>
          </p:nvPr>
        </p:nvSpPr>
        <p:spPr/>
        <p:txBody>
          <a:bodyPr/>
          <a:lstStyle>
            <a:lvl1pPr>
              <a:defRPr/>
            </a:lvl1pPr>
          </a:lstStyle>
          <a:p>
            <a:fld id="{24B58662-4714-0B46-97E7-16C592330CBF}" type="slidenum">
              <a:rPr lang="en-US" altLang="en-US"/>
              <a:pPr/>
              <a:t>‹#›</a:t>
            </a:fld>
            <a:endParaRPr lang="en-US" altLang="en-US"/>
          </a:p>
        </p:txBody>
      </p:sp>
    </p:spTree>
    <p:extLst>
      <p:ext uri="{BB962C8B-B14F-4D97-AF65-F5344CB8AC3E}">
        <p14:creationId xmlns:p14="http://schemas.microsoft.com/office/powerpoint/2010/main" val="1781533462"/>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a:extLst>
              <a:ext uri="{FF2B5EF4-FFF2-40B4-BE49-F238E27FC236}">
                <a16:creationId xmlns:a16="http://schemas.microsoft.com/office/drawing/2014/main" id="{01B8AAA4-9923-BDF6-409F-5D70388529CA}"/>
              </a:ext>
            </a:extLst>
          </p:cNvPr>
          <p:cNvSpPr>
            <a:spLocks noChangeArrowheads="1"/>
          </p:cNvSpPr>
          <p:nvPr/>
        </p:nvSpPr>
        <p:spPr bwMode="gray">
          <a:xfrm>
            <a:off x="381000" y="1219200"/>
            <a:ext cx="8410575" cy="46038"/>
          </a:xfrm>
          <a:prstGeom prst="rect">
            <a:avLst/>
          </a:prstGeom>
          <a:gradFill rotWithShape="0">
            <a:gsLst>
              <a:gs pos="0">
                <a:schemeClr val="accent1">
                  <a:alpha val="50000"/>
                </a:schemeClr>
              </a:gs>
              <a:gs pos="100000">
                <a:schemeClr val="folHlink">
                  <a:alpha val="50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endParaRPr kumimoji="1" lang="en-US" altLang="en-US"/>
          </a:p>
        </p:txBody>
      </p:sp>
      <p:sp>
        <p:nvSpPr>
          <p:cNvPr id="1027" name="Rectangle 2057">
            <a:extLst>
              <a:ext uri="{FF2B5EF4-FFF2-40B4-BE49-F238E27FC236}">
                <a16:creationId xmlns:a16="http://schemas.microsoft.com/office/drawing/2014/main" id="{AE135291-E00C-DE17-EE87-534BD309DB9E}"/>
              </a:ext>
            </a:extLst>
          </p:cNvPr>
          <p:cNvSpPr>
            <a:spLocks noGrp="1" noChangeArrowheads="1"/>
          </p:cNvSpPr>
          <p:nvPr>
            <p:ph type="title"/>
          </p:nvPr>
        </p:nvSpPr>
        <p:spPr bwMode="auto">
          <a:xfrm>
            <a:off x="381000" y="381000"/>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058">
            <a:extLst>
              <a:ext uri="{FF2B5EF4-FFF2-40B4-BE49-F238E27FC236}">
                <a16:creationId xmlns:a16="http://schemas.microsoft.com/office/drawing/2014/main" id="{DD9A04D7-6FC0-23C5-1D84-A30478E444A6}"/>
              </a:ext>
            </a:extLst>
          </p:cNvPr>
          <p:cNvSpPr>
            <a:spLocks noGrp="1" noChangeArrowheads="1"/>
          </p:cNvSpPr>
          <p:nvPr>
            <p:ph type="body" idx="1"/>
          </p:nvPr>
        </p:nvSpPr>
        <p:spPr bwMode="auto">
          <a:xfrm>
            <a:off x="381000" y="13716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81" name="Rectangle 2061">
            <a:extLst>
              <a:ext uri="{FF2B5EF4-FFF2-40B4-BE49-F238E27FC236}">
                <a16:creationId xmlns:a16="http://schemas.microsoft.com/office/drawing/2014/main" id="{3198E401-CD2D-D936-A147-0DB7C1D3E402}"/>
              </a:ext>
            </a:extLst>
          </p:cNvPr>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8D9287-1B43-5740-9013-0B9C5C5909E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93" r:id="rId1"/>
    <p:sldLayoutId id="2147483892"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Lst>
  <p:transition spd="med">
    <p:zoom/>
  </p:transition>
  <p:hf hdr="0"/>
  <p:txStyles>
    <p:titleStyle>
      <a:lvl1pPr algn="ctr" rtl="0" eaLnBrk="0" fontAlgn="base" hangingPunct="0">
        <a:spcBef>
          <a:spcPct val="0"/>
        </a:spcBef>
        <a:spcAft>
          <a:spcPct val="0"/>
        </a:spcAft>
        <a:defRPr sz="36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chemeClr val="tx2"/>
          </a:solidFill>
          <a:latin typeface="Berlin Sans FB Demi" pitchFamily="34" charset="0"/>
          <a:ea typeface="ＭＳ Ｐゴシック" charset="0"/>
          <a:cs typeface="ＭＳ Ｐゴシック" charset="0"/>
        </a:defRPr>
      </a:lvl2pPr>
      <a:lvl3pPr algn="ctr" rtl="0" eaLnBrk="0" fontAlgn="base" hangingPunct="0">
        <a:spcBef>
          <a:spcPct val="0"/>
        </a:spcBef>
        <a:spcAft>
          <a:spcPct val="0"/>
        </a:spcAft>
        <a:defRPr sz="3600">
          <a:solidFill>
            <a:schemeClr val="tx2"/>
          </a:solidFill>
          <a:latin typeface="Berlin Sans FB Demi" pitchFamily="34" charset="0"/>
          <a:ea typeface="ＭＳ Ｐゴシック" charset="0"/>
          <a:cs typeface="ＭＳ Ｐゴシック" charset="0"/>
        </a:defRPr>
      </a:lvl3pPr>
      <a:lvl4pPr algn="ctr" rtl="0" eaLnBrk="0" fontAlgn="base" hangingPunct="0">
        <a:spcBef>
          <a:spcPct val="0"/>
        </a:spcBef>
        <a:spcAft>
          <a:spcPct val="0"/>
        </a:spcAft>
        <a:defRPr sz="3600">
          <a:solidFill>
            <a:schemeClr val="tx2"/>
          </a:solidFill>
          <a:latin typeface="Berlin Sans FB Demi" pitchFamily="34" charset="0"/>
          <a:ea typeface="ＭＳ Ｐゴシック" charset="0"/>
          <a:cs typeface="ＭＳ Ｐゴシック" charset="0"/>
        </a:defRPr>
      </a:lvl4pPr>
      <a:lvl5pPr algn="ctr" rtl="0" eaLnBrk="0" fontAlgn="base" hangingPunct="0">
        <a:spcBef>
          <a:spcPct val="0"/>
        </a:spcBef>
        <a:spcAft>
          <a:spcPct val="0"/>
        </a:spcAft>
        <a:defRPr sz="3600">
          <a:solidFill>
            <a:schemeClr val="tx2"/>
          </a:solidFill>
          <a:latin typeface="Berlin Sans FB Demi" pitchFamily="34" charset="0"/>
          <a:ea typeface="ＭＳ Ｐゴシック" charset="0"/>
          <a:cs typeface="ＭＳ Ｐゴシック" charset="0"/>
        </a:defRPr>
      </a:lvl5pPr>
      <a:lvl6pPr marL="457200" algn="ctr" rtl="0" fontAlgn="base">
        <a:spcBef>
          <a:spcPct val="0"/>
        </a:spcBef>
        <a:spcAft>
          <a:spcPct val="0"/>
        </a:spcAft>
        <a:defRPr sz="3600">
          <a:solidFill>
            <a:schemeClr val="tx2"/>
          </a:solidFill>
          <a:latin typeface="Berlin Sans FB Demi" pitchFamily="34" charset="0"/>
        </a:defRPr>
      </a:lvl6pPr>
      <a:lvl7pPr marL="914400" algn="ctr" rtl="0" fontAlgn="base">
        <a:spcBef>
          <a:spcPct val="0"/>
        </a:spcBef>
        <a:spcAft>
          <a:spcPct val="0"/>
        </a:spcAft>
        <a:defRPr sz="3600">
          <a:solidFill>
            <a:schemeClr val="tx2"/>
          </a:solidFill>
          <a:latin typeface="Berlin Sans FB Demi" pitchFamily="34" charset="0"/>
        </a:defRPr>
      </a:lvl7pPr>
      <a:lvl8pPr marL="1371600" algn="ctr" rtl="0" fontAlgn="base">
        <a:spcBef>
          <a:spcPct val="0"/>
        </a:spcBef>
        <a:spcAft>
          <a:spcPct val="0"/>
        </a:spcAft>
        <a:defRPr sz="3600">
          <a:solidFill>
            <a:schemeClr val="tx2"/>
          </a:solidFill>
          <a:latin typeface="Berlin Sans FB Demi" pitchFamily="34" charset="0"/>
        </a:defRPr>
      </a:lvl8pPr>
      <a:lvl9pPr marL="1828800" algn="ctr" rtl="0" fontAlgn="base">
        <a:spcBef>
          <a:spcPct val="0"/>
        </a:spcBef>
        <a:spcAft>
          <a:spcPct val="0"/>
        </a:spcAft>
        <a:defRPr sz="3600">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a:extLst>
              <a:ext uri="{FF2B5EF4-FFF2-40B4-BE49-F238E27FC236}">
                <a16:creationId xmlns:a16="http://schemas.microsoft.com/office/drawing/2014/main" id="{AA7F8F1D-EBE3-F04E-6201-9E2143193E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ACF63804-2A97-2846-BA28-05372E8A7F2B}" type="slidenum">
              <a:rPr lang="en-US" altLang="en-US" sz="1200"/>
              <a:pPr eaLnBrk="1" hangingPunct="1"/>
              <a:t>1</a:t>
            </a:fld>
            <a:endParaRPr lang="en-US" altLang="en-US" sz="1200"/>
          </a:p>
        </p:txBody>
      </p:sp>
      <p:sp>
        <p:nvSpPr>
          <p:cNvPr id="17410" name="Slide Number Placeholder 5">
            <a:extLst>
              <a:ext uri="{FF2B5EF4-FFF2-40B4-BE49-F238E27FC236}">
                <a16:creationId xmlns:a16="http://schemas.microsoft.com/office/drawing/2014/main" id="{E31BA676-B5CC-56B0-D943-43E6F54F264F}"/>
              </a:ext>
            </a:extLst>
          </p:cNvPr>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94748407-CB20-4B4D-B3E0-7A24E43871ED}" type="slidenum">
              <a:rPr lang="zh-CN" altLang="en-US" sz="1200">
                <a:ea typeface="SimSun" panose="02010600030101010101" pitchFamily="2" charset="-122"/>
              </a:rPr>
              <a:pPr algn="r" eaLnBrk="1" hangingPunct="1"/>
              <a:t>1</a:t>
            </a:fld>
            <a:endParaRPr lang="en-US" altLang="zh-CN" sz="1200">
              <a:ea typeface="SimSun" panose="02010600030101010101" pitchFamily="2" charset="-122"/>
            </a:endParaRPr>
          </a:p>
        </p:txBody>
      </p:sp>
      <p:sp>
        <p:nvSpPr>
          <p:cNvPr id="17411" name="Rectangle 2">
            <a:extLst>
              <a:ext uri="{FF2B5EF4-FFF2-40B4-BE49-F238E27FC236}">
                <a16:creationId xmlns:a16="http://schemas.microsoft.com/office/drawing/2014/main" id="{7E867A39-466E-9E36-E6DD-26694B084864}"/>
              </a:ext>
            </a:extLst>
          </p:cNvPr>
          <p:cNvSpPr>
            <a:spLocks noGrp="1" noChangeArrowheads="1"/>
          </p:cNvSpPr>
          <p:nvPr>
            <p:ph type="title" idx="4294967295"/>
          </p:nvPr>
        </p:nvSpPr>
        <p:spPr>
          <a:xfrm>
            <a:off x="533400" y="1828800"/>
            <a:ext cx="8077200" cy="3886200"/>
          </a:xfrm>
        </p:spPr>
        <p:txBody>
          <a:bodyPr/>
          <a:lstStyle/>
          <a:p>
            <a:pPr eaLnBrk="1" hangingPunct="1"/>
            <a:r>
              <a:rPr lang="en-US" altLang="en-US" sz="6000">
                <a:ea typeface="ＭＳ Ｐゴシック" panose="020B0600070205080204" pitchFamily="34" charset="-128"/>
              </a:rPr>
              <a:t>Data Mining: </a:t>
            </a:r>
            <a:br>
              <a:rPr lang="en-US" altLang="en-US" sz="6000">
                <a:ea typeface="ＭＳ Ｐゴシック" panose="020B0600070205080204" pitchFamily="34" charset="-128"/>
              </a:rPr>
            </a:br>
            <a:r>
              <a:rPr lang="en-US" altLang="en-US" sz="6000">
                <a:ea typeface="ＭＳ Ｐゴシック" panose="020B0600070205080204" pitchFamily="34" charset="-128"/>
              </a:rPr>
              <a:t> </a:t>
            </a:r>
            <a:r>
              <a:rPr lang="en-US" altLang="en-US" sz="4800">
                <a:ea typeface="ＭＳ Ｐゴシック" panose="020B0600070205080204" pitchFamily="34" charset="-128"/>
              </a:rPr>
              <a:t>Concepts and Techniques</a:t>
            </a:r>
            <a:br>
              <a:rPr lang="en-US" altLang="en-US" sz="4800">
                <a:ea typeface="ＭＳ Ｐゴシック" panose="020B0600070205080204" pitchFamily="34" charset="-128"/>
              </a:rPr>
            </a:br>
            <a:r>
              <a:rPr lang="en-US" altLang="en-US" sz="4800">
                <a:ea typeface="ＭＳ Ｐゴシック" panose="020B0600070205080204" pitchFamily="34" charset="-128"/>
              </a:rPr>
              <a:t> </a:t>
            </a:r>
            <a:r>
              <a:rPr lang="en-US" altLang="en-US" sz="2800">
                <a:ea typeface="ＭＳ Ｐゴシック" panose="020B0600070205080204" pitchFamily="34" charset="-128"/>
              </a:rPr>
              <a:t>(3</a:t>
            </a:r>
            <a:r>
              <a:rPr lang="en-US" altLang="en-US" sz="2800" baseline="30000">
                <a:ea typeface="ＭＳ Ｐゴシック" panose="020B0600070205080204" pitchFamily="34" charset="-128"/>
              </a:rPr>
              <a:t>rd</a:t>
            </a:r>
            <a:r>
              <a:rPr lang="en-US" altLang="en-US" sz="2800">
                <a:ea typeface="ＭＳ Ｐゴシック" panose="020B0600070205080204" pitchFamily="34" charset="-128"/>
              </a:rPr>
              <a:t> ed.)</a:t>
            </a:r>
            <a:br>
              <a:rPr lang="en-US" altLang="en-US" sz="4800">
                <a:ea typeface="ＭＳ Ｐゴシック" panose="020B0600070205080204" pitchFamily="34" charset="-128"/>
              </a:rPr>
            </a:br>
            <a:br>
              <a:rPr lang="en-US" altLang="en-US" sz="4800">
                <a:ea typeface="ＭＳ Ｐゴシック" panose="020B0600070205080204" pitchFamily="34" charset="-128"/>
              </a:rPr>
            </a:br>
            <a:r>
              <a:rPr lang="en-US" altLang="en-US" sz="3200">
                <a:ea typeface="ＭＳ Ｐゴシック" panose="020B0600070205080204" pitchFamily="34" charset="-128"/>
              </a:rPr>
              <a:t>— Chapter 6</a:t>
            </a:r>
            <a:r>
              <a:rPr lang="en-US" altLang="en-US" sz="2800">
                <a:ea typeface="ＭＳ Ｐゴシック" panose="020B0600070205080204" pitchFamily="34" charset="-128"/>
              </a:rPr>
              <a:t> —</a:t>
            </a:r>
            <a:br>
              <a:rPr lang="en-US" altLang="en-US" sz="2800">
                <a:ea typeface="ＭＳ Ｐゴシック" panose="020B0600070205080204" pitchFamily="34" charset="-128"/>
              </a:rPr>
            </a:br>
            <a:r>
              <a:rPr lang="en-US" altLang="en-US" sz="2800">
                <a:ea typeface="ＭＳ Ｐゴシック" panose="020B0600070205080204" pitchFamily="34" charset="-128"/>
              </a:rPr>
              <a:t>part 2</a:t>
            </a: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2CA44077-8F28-718F-E582-521B45EE47E8}"/>
              </a:ext>
            </a:extLst>
          </p:cNvPr>
          <p:cNvSpPr>
            <a:spLocks noGrp="1"/>
          </p:cNvSpPr>
          <p:nvPr>
            <p:ph type="title"/>
          </p:nvPr>
        </p:nvSpPr>
        <p:spPr/>
        <p:txBody>
          <a:bodyPr/>
          <a:lstStyle/>
          <a:p>
            <a:r>
              <a:rPr lang="en-US" altLang="en-US">
                <a:ea typeface="ＭＳ Ｐゴシック" panose="020B0600070205080204" pitchFamily="34" charset="-128"/>
              </a:rPr>
              <a:t>Back to Computer Games vs Videos</a:t>
            </a:r>
          </a:p>
        </p:txBody>
      </p:sp>
      <p:sp>
        <p:nvSpPr>
          <p:cNvPr id="4" name="Slide Number Placeholder 3">
            <a:extLst>
              <a:ext uri="{FF2B5EF4-FFF2-40B4-BE49-F238E27FC236}">
                <a16:creationId xmlns:a16="http://schemas.microsoft.com/office/drawing/2014/main" id="{DB111DC8-496F-7787-BBF9-F049C5882FE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DD8B4D8-E6F9-FE45-ABAB-090A7539B4DD}" type="slidenum">
              <a:rPr lang="en-US" altLang="en-US" sz="1200"/>
              <a:pPr eaLnBrk="1" hangingPunct="1"/>
              <a:t>10</a:t>
            </a:fld>
            <a:endParaRPr lang="en-US" altLang="en-US" sz="1200"/>
          </a:p>
        </p:txBody>
      </p:sp>
      <p:pic>
        <p:nvPicPr>
          <p:cNvPr id="30723" name="Picture 9" descr="Screen Shot 2016-10-24 at 11.43.29 PM.png">
            <a:extLst>
              <a:ext uri="{FF2B5EF4-FFF2-40B4-BE49-F238E27FC236}">
                <a16:creationId xmlns:a16="http://schemas.microsoft.com/office/drawing/2014/main" id="{DAC9FC06-BE4A-8717-A697-46C6F947F9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8054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679122E-4A1A-6772-3DC8-DF0F08474400}"/>
              </a:ext>
            </a:extLst>
          </p:cNvPr>
          <p:cNvSpPr txBox="1">
            <a:spLocks noChangeArrowheads="1"/>
          </p:cNvSpPr>
          <p:nvPr/>
        </p:nvSpPr>
        <p:spPr bwMode="auto">
          <a:xfrm>
            <a:off x="0" y="3733800"/>
            <a:ext cx="9144000" cy="1631950"/>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spAutoFit/>
          </a:bodyPr>
          <a:lstStyle/>
          <a:p>
            <a:pPr marL="342900" indent="-342900">
              <a:buFont typeface="Arial"/>
              <a:buChar char="•"/>
              <a:defRPr/>
            </a:pPr>
            <a:r>
              <a:rPr lang="en-US" sz="2000" dirty="0">
                <a:solidFill>
                  <a:schemeClr val="dk1"/>
                </a:solidFill>
                <a:latin typeface="+mn-lt"/>
                <a:ea typeface="+mn-ea"/>
              </a:rPr>
              <a:t>P({game}) = 0.60</a:t>
            </a:r>
          </a:p>
          <a:p>
            <a:pPr marL="342900" indent="-342900">
              <a:buFont typeface="Arial"/>
              <a:buChar char="•"/>
              <a:defRPr/>
            </a:pPr>
            <a:r>
              <a:rPr lang="en-US" sz="2000" dirty="0">
                <a:solidFill>
                  <a:schemeClr val="dk1"/>
                </a:solidFill>
                <a:latin typeface="+mn-lt"/>
                <a:ea typeface="+mn-ea"/>
              </a:rPr>
              <a:t>P({video}) = 0.75</a:t>
            </a:r>
          </a:p>
          <a:p>
            <a:pPr marL="342900" indent="-342900">
              <a:buFont typeface="Arial"/>
              <a:buChar char="•"/>
              <a:defRPr/>
            </a:pPr>
            <a:r>
              <a:rPr lang="en-US" sz="2000" dirty="0">
                <a:solidFill>
                  <a:schemeClr val="dk1"/>
                </a:solidFill>
                <a:latin typeface="+mn-lt"/>
                <a:ea typeface="+mn-ea"/>
              </a:rPr>
              <a:t>P({</a:t>
            </a:r>
            <a:r>
              <a:rPr lang="en-US" sz="2000" dirty="0" err="1">
                <a:solidFill>
                  <a:schemeClr val="dk1"/>
                </a:solidFill>
                <a:latin typeface="+mn-lt"/>
                <a:ea typeface="+mn-ea"/>
              </a:rPr>
              <a:t>game,video</a:t>
            </a:r>
            <a:r>
              <a:rPr lang="en-US" sz="2000" dirty="0">
                <a:solidFill>
                  <a:schemeClr val="dk1"/>
                </a:solidFill>
                <a:latin typeface="+mn-lt"/>
                <a:ea typeface="+mn-ea"/>
              </a:rPr>
              <a:t>}) = 0.40</a:t>
            </a:r>
          </a:p>
          <a:p>
            <a:pPr marL="342900" indent="-342900">
              <a:buFont typeface="Arial"/>
              <a:buChar char="•"/>
              <a:defRPr/>
            </a:pPr>
            <a:r>
              <a:rPr lang="en-US" sz="2000" dirty="0">
                <a:solidFill>
                  <a:schemeClr val="dk1"/>
                </a:solidFill>
                <a:latin typeface="+mn-lt"/>
                <a:ea typeface="+mn-ea"/>
              </a:rPr>
              <a:t>P({game,  video})=( P({game}) P({video})) = 0.40/(0.60x0.75) = 0.89. </a:t>
            </a:r>
          </a:p>
          <a:p>
            <a:pPr marL="342900" indent="-342900">
              <a:buFont typeface="Arial"/>
              <a:buChar char="•"/>
              <a:defRPr/>
            </a:pPr>
            <a:r>
              <a:rPr lang="en-US" sz="2000" i="1" dirty="0">
                <a:solidFill>
                  <a:schemeClr val="dk1"/>
                </a:solidFill>
                <a:latin typeface="+mn-lt"/>
                <a:ea typeface="+mn-ea"/>
              </a:rPr>
              <a:t>Negative correlation between the occurrence of {game} and {video}</a:t>
            </a:r>
            <a:r>
              <a:rPr lang="en-US" sz="2000" dirty="0">
                <a:solidFill>
                  <a:schemeClr val="dk1"/>
                </a:solidFill>
                <a:latin typeface="+mn-lt"/>
                <a:ea typeface="+mn-ea"/>
              </a:rPr>
              <a:t>, why?</a:t>
            </a:r>
          </a:p>
        </p:txBody>
      </p:sp>
      <p:sp>
        <p:nvSpPr>
          <p:cNvPr id="2" name="TextBox 1">
            <a:extLst>
              <a:ext uri="{FF2B5EF4-FFF2-40B4-BE49-F238E27FC236}">
                <a16:creationId xmlns:a16="http://schemas.microsoft.com/office/drawing/2014/main" id="{54403193-6DBE-A8FE-BDE9-4F0BBC3A935C}"/>
              </a:ext>
            </a:extLst>
          </p:cNvPr>
          <p:cNvSpPr txBox="1">
            <a:spLocks noChangeArrowheads="1"/>
          </p:cNvSpPr>
          <p:nvPr/>
        </p:nvSpPr>
        <p:spPr bwMode="auto">
          <a:xfrm>
            <a:off x="12700" y="5562600"/>
            <a:ext cx="9144000" cy="830263"/>
          </a:xfrm>
          <a:prstGeom prst="rect">
            <a:avLst/>
          </a:prstGeom>
          <a:solidFill>
            <a:schemeClr val="accent2"/>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solidFill>
                  <a:srgbClr val="FFFFFF"/>
                </a:solidFill>
              </a:rPr>
              <a:t>The sale of games is said to increase or “lift” the likelihood of the sale of videos by a factor of the value returned by Equation</a:t>
            </a: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A1F0FBFD-F333-8B61-3E81-D7BFD0726921}"/>
              </a:ext>
            </a:extLst>
          </p:cNvPr>
          <p:cNvSpPr>
            <a:spLocks noGrp="1"/>
          </p:cNvSpPr>
          <p:nvPr>
            <p:ph type="title"/>
          </p:nvPr>
        </p:nvSpPr>
        <p:spPr/>
        <p:txBody>
          <a:bodyPr/>
          <a:lstStyle/>
          <a:p>
            <a:r>
              <a:rPr lang="en-US" altLang="en-US">
                <a:ea typeface="ＭＳ Ｐゴシック" panose="020B0600070205080204" pitchFamily="34" charset="-128"/>
              </a:rPr>
              <a:t>Interestingness Measure 2: </a:t>
            </a:r>
            <a:r>
              <a:rPr lang="en-US" altLang="en-US">
                <a:ea typeface="ＭＳ Ｐゴシック" panose="020B0600070205080204" pitchFamily="34" charset="-128"/>
                <a:sym typeface="Symbol" pitchFamily="2" charset="2"/>
              </a:rPr>
              <a:t></a:t>
            </a:r>
            <a:r>
              <a:rPr lang="en-US" altLang="en-US" baseline="30000">
                <a:ea typeface="ＭＳ Ｐゴシック" panose="020B0600070205080204" pitchFamily="34" charset="-128"/>
                <a:sym typeface="Symbol" pitchFamily="2" charset="2"/>
              </a:rPr>
              <a:t>2  </a:t>
            </a:r>
            <a:r>
              <a:rPr lang="en-US" altLang="en-US">
                <a:ea typeface="ＭＳ Ｐゴシック" panose="020B0600070205080204" pitchFamily="34" charset="-128"/>
                <a:sym typeface="Symbol" pitchFamily="2" charset="2"/>
              </a:rPr>
              <a:t>measure</a:t>
            </a:r>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6606515C-7CAC-FD97-D758-63685BCD314B}"/>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8C898C6-985F-D948-9210-EE925898D2CD}" type="slidenum">
              <a:rPr lang="en-US" altLang="en-US" sz="1200"/>
              <a:pPr eaLnBrk="1" hangingPunct="1"/>
              <a:t>11</a:t>
            </a:fld>
            <a:endParaRPr lang="en-US" altLang="en-US" sz="1200"/>
          </a:p>
        </p:txBody>
      </p:sp>
      <p:pic>
        <p:nvPicPr>
          <p:cNvPr id="31747" name="Picture 4" descr="Screen Shot 2016-10-24 at 11.43.36 PM.png">
            <a:extLst>
              <a:ext uri="{FF2B5EF4-FFF2-40B4-BE49-F238E27FC236}">
                <a16:creationId xmlns:a16="http://schemas.microsoft.com/office/drawing/2014/main" id="{1F1748F1-8075-A12F-2C9A-200A17CC92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5407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Shot 2016-10-24 at 11.53.16 PM.png">
            <a:extLst>
              <a:ext uri="{FF2B5EF4-FFF2-40B4-BE49-F238E27FC236}">
                <a16:creationId xmlns:a16="http://schemas.microsoft.com/office/drawing/2014/main" id="{9372E526-E632-A863-E003-7BCC74E55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048000"/>
            <a:ext cx="6986954" cy="1526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436F686-54AC-F0C5-5EE6-0D4610E2B6F8}"/>
              </a:ext>
            </a:extLst>
          </p:cNvPr>
          <p:cNvPicPr>
            <a:picLocks noChangeAspect="1"/>
          </p:cNvPicPr>
          <p:nvPr/>
        </p:nvPicPr>
        <p:blipFill rotWithShape="1">
          <a:blip r:embed="rId4"/>
          <a:srcRect b="84074"/>
          <a:stretch/>
        </p:blipFill>
        <p:spPr>
          <a:xfrm>
            <a:off x="984276" y="4724400"/>
            <a:ext cx="7626324" cy="1092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1B02FF52-B668-C972-A46E-A48EA3287561}"/>
              </a:ext>
            </a:extLst>
          </p:cNvPr>
          <p:cNvSpPr txBox="1"/>
          <p:nvPr/>
        </p:nvSpPr>
        <p:spPr>
          <a:xfrm>
            <a:off x="0" y="6019800"/>
            <a:ext cx="9144000" cy="707886"/>
          </a:xfrm>
          <a:prstGeom prst="rect">
            <a:avLst/>
          </a:prstGeom>
          <a:solidFill>
            <a:schemeClr val="accent1">
              <a:lumMod val="50000"/>
            </a:schemeClr>
          </a:solidFill>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sz="2000" dirty="0"/>
              <a:t>Observed value of the slot (game, video) =4,000, which is less than the expected value 4,500, buying game and buying video are negatively correlated.</a:t>
            </a: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D50DF6AA-6A2B-CA9D-3578-43DAEC5BFF82}"/>
              </a:ext>
            </a:extLst>
          </p:cNvPr>
          <p:cNvSpPr>
            <a:spLocks noGrp="1"/>
          </p:cNvSpPr>
          <p:nvPr>
            <p:ph type="title"/>
          </p:nvPr>
        </p:nvSpPr>
        <p:spPr/>
        <p:txBody>
          <a:bodyPr/>
          <a:lstStyle/>
          <a:p>
            <a:pPr algn="l"/>
            <a:r>
              <a:rPr lang="en-US" altLang="en-US" sz="3200">
                <a:ea typeface="ＭＳ Ｐゴシック" panose="020B0600070205080204" pitchFamily="34" charset="-128"/>
              </a:rPr>
              <a:t> Interestingness Measure: 3-All confidence</a:t>
            </a:r>
          </a:p>
        </p:txBody>
      </p:sp>
      <p:sp>
        <p:nvSpPr>
          <p:cNvPr id="4" name="Slide Number Placeholder 3">
            <a:extLst>
              <a:ext uri="{FF2B5EF4-FFF2-40B4-BE49-F238E27FC236}">
                <a16:creationId xmlns:a16="http://schemas.microsoft.com/office/drawing/2014/main" id="{4FB74DE1-282F-B03E-5E27-AD649BCA47AC}"/>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FA9D669-B1DB-6546-AC84-B1230752D0AE}" type="slidenum">
              <a:rPr lang="en-US" altLang="en-US" sz="1200"/>
              <a:pPr eaLnBrk="1" hangingPunct="1"/>
              <a:t>12</a:t>
            </a:fld>
            <a:endParaRPr lang="en-US" altLang="en-US" sz="1200"/>
          </a:p>
        </p:txBody>
      </p:sp>
      <p:pic>
        <p:nvPicPr>
          <p:cNvPr id="32771" name="Picture 4" descr="Screen Shot 2016-10-25 at 12.20.49 AM.png">
            <a:extLst>
              <a:ext uri="{FF2B5EF4-FFF2-40B4-BE49-F238E27FC236}">
                <a16:creationId xmlns:a16="http://schemas.microsoft.com/office/drawing/2014/main" id="{7EB6EA65-489F-D618-5BDE-3B82FF7168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31242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creen Shot 2016-10-25 at 12.15.38 AM.png">
            <a:extLst>
              <a:ext uri="{FF2B5EF4-FFF2-40B4-BE49-F238E27FC236}">
                <a16:creationId xmlns:a16="http://schemas.microsoft.com/office/drawing/2014/main" id="{A4DB5E37-3E5F-AD9C-4961-6C2F5ACE254E}"/>
              </a:ext>
            </a:extLst>
          </p:cNvPr>
          <p:cNvPicPr>
            <a:picLocks noChangeAspect="1"/>
          </p:cNvPicPr>
          <p:nvPr/>
        </p:nvPicPr>
        <p:blipFill>
          <a:blip r:embed="rId4">
            <a:extLst>
              <a:ext uri="{28A0092B-C50C-407E-A947-70E740481C1C}">
                <a14:useLocalDpi xmlns:a14="http://schemas.microsoft.com/office/drawing/2010/main" val="0"/>
              </a:ext>
            </a:extLst>
          </a:blip>
          <a:srcRect l="8965" r="6897"/>
          <a:stretch>
            <a:fillRect/>
          </a:stretch>
        </p:blipFill>
        <p:spPr bwMode="auto">
          <a:xfrm>
            <a:off x="4267200" y="2590800"/>
            <a:ext cx="4648200" cy="762000"/>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52547AED-00AA-BBCF-E5FD-0EEF3B4DAB5D}"/>
              </a:ext>
            </a:extLst>
          </p:cNvPr>
          <p:cNvSpPr txBox="1"/>
          <p:nvPr/>
        </p:nvSpPr>
        <p:spPr>
          <a:xfrm>
            <a:off x="4038600" y="3877270"/>
            <a:ext cx="5105400" cy="923330"/>
          </a:xfrm>
          <a:prstGeom prst="rect">
            <a:avLst/>
          </a:prstGeom>
          <a:solidFill>
            <a:schemeClr val="accent3"/>
          </a:solidFill>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sz="1800" dirty="0">
                <a:solidFill>
                  <a:schemeClr val="tx1"/>
                </a:solidFill>
              </a:rPr>
              <a:t>                         is the maximum (single) item support of all the items in X, and hence is called the max item sup of the </a:t>
            </a:r>
            <a:r>
              <a:rPr lang="en-US" sz="1800" dirty="0" err="1">
                <a:solidFill>
                  <a:schemeClr val="tx1"/>
                </a:solidFill>
              </a:rPr>
              <a:t>itemset</a:t>
            </a:r>
            <a:r>
              <a:rPr lang="en-US" sz="1800" dirty="0">
                <a:solidFill>
                  <a:schemeClr val="tx1"/>
                </a:solidFill>
              </a:rPr>
              <a:t> X.</a:t>
            </a:r>
          </a:p>
        </p:txBody>
      </p:sp>
      <p:pic>
        <p:nvPicPr>
          <p:cNvPr id="32776" name="Picture 8" descr="Screen Shot 2016-10-25 at 12.15.38 AM.png">
            <a:extLst>
              <a:ext uri="{FF2B5EF4-FFF2-40B4-BE49-F238E27FC236}">
                <a16:creationId xmlns:a16="http://schemas.microsoft.com/office/drawing/2014/main" id="{82C2ECEF-C0C0-F706-D6E3-AA3E5C3D1EBB}"/>
              </a:ext>
            </a:extLst>
          </p:cNvPr>
          <p:cNvPicPr>
            <a:picLocks noChangeAspect="1"/>
          </p:cNvPicPr>
          <p:nvPr/>
        </p:nvPicPr>
        <p:blipFill>
          <a:blip r:embed="rId4">
            <a:extLst>
              <a:ext uri="{28A0092B-C50C-407E-A947-70E740481C1C}">
                <a14:useLocalDpi xmlns:a14="http://schemas.microsoft.com/office/drawing/2010/main" val="0"/>
              </a:ext>
            </a:extLst>
          </a:blip>
          <a:srcRect l="60001" t="51668" r="6895" b="11665"/>
          <a:stretch>
            <a:fillRect/>
          </a:stretch>
        </p:blipFill>
        <p:spPr bwMode="auto">
          <a:xfrm>
            <a:off x="4038600" y="3962400"/>
            <a:ext cx="1828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9" descr="Screen Shot 2016-10-25 at 12.28.08 AM.png">
            <a:extLst>
              <a:ext uri="{FF2B5EF4-FFF2-40B4-BE49-F238E27FC236}">
                <a16:creationId xmlns:a16="http://schemas.microsoft.com/office/drawing/2014/main" id="{C4211F2E-D75E-9713-EAE9-DEED1154632E}"/>
              </a:ext>
            </a:extLst>
          </p:cNvPr>
          <p:cNvPicPr>
            <a:picLocks noChangeAspect="1"/>
          </p:cNvPicPr>
          <p:nvPr/>
        </p:nvPicPr>
        <p:blipFill>
          <a:blip r:embed="rId5">
            <a:extLst>
              <a:ext uri="{28A0092B-C50C-407E-A947-70E740481C1C}">
                <a14:useLocalDpi xmlns:a14="http://schemas.microsoft.com/office/drawing/2010/main" val="0"/>
              </a:ext>
            </a:extLst>
          </a:blip>
          <a:srcRect l="3726" t="6667" b="2"/>
          <a:stretch>
            <a:fillRect/>
          </a:stretch>
        </p:blipFill>
        <p:spPr bwMode="auto">
          <a:xfrm>
            <a:off x="5597525" y="1752600"/>
            <a:ext cx="1641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4A4BD006-E752-ACCA-32CA-C5C97F991D80}"/>
              </a:ext>
            </a:extLst>
          </p:cNvPr>
          <p:cNvGraphicFramePr>
            <a:graphicFrameLocks noGrp="1"/>
          </p:cNvGraphicFramePr>
          <p:nvPr/>
        </p:nvGraphicFramePr>
        <p:xfrm>
          <a:off x="228600" y="38100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50008">
                <a:tc>
                  <a:txBody>
                    <a:bodyPr/>
                    <a:lstStyle/>
                    <a:p>
                      <a:r>
                        <a:rPr lang="en-US" sz="1200" dirty="0"/>
                        <a:t>A1</a:t>
                      </a:r>
                    </a:p>
                  </a:txBody>
                  <a:tcPr marL="91441" marR="91441" marT="30823" marB="30823"/>
                </a:tc>
                <a:tc>
                  <a:txBody>
                    <a:bodyPr/>
                    <a:lstStyle/>
                    <a:p>
                      <a:r>
                        <a:rPr lang="en-US" sz="1200" dirty="0"/>
                        <a:t>milk</a:t>
                      </a:r>
                    </a:p>
                  </a:txBody>
                  <a:tcPr marL="91441" marR="91441" marT="30823" marB="30823"/>
                </a:tc>
                <a:tc>
                  <a:txBody>
                    <a:bodyPr/>
                    <a:lstStyle/>
                    <a:p>
                      <a:r>
                        <a:rPr lang="en-US" sz="1200" dirty="0"/>
                        <a:t>~milk</a:t>
                      </a:r>
                    </a:p>
                  </a:txBody>
                  <a:tcPr marL="91441" marR="91441" marT="30823" marB="30823"/>
                </a:tc>
                <a:extLst>
                  <a:ext uri="{0D108BD9-81ED-4DB2-BD59-A6C34878D82A}">
                    <a16:rowId xmlns:a16="http://schemas.microsoft.com/office/drawing/2014/main" val="10000"/>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t>100</a:t>
                      </a:r>
                    </a:p>
                  </a:txBody>
                  <a:tcPr marL="91441" marR="91441" marT="30823" marB="30823"/>
                </a:tc>
                <a:extLst>
                  <a:ext uri="{0D108BD9-81ED-4DB2-BD59-A6C34878D82A}">
                    <a16:rowId xmlns:a16="http://schemas.microsoft.com/office/drawing/2014/main" val="10001"/>
                  </a:ext>
                </a:extLst>
              </a:tr>
              <a:tr h="431415">
                <a:tc>
                  <a:txBody>
                    <a:bodyPr/>
                    <a:lstStyle/>
                    <a:p>
                      <a:r>
                        <a:rPr lang="en-US" sz="1200" dirty="0"/>
                        <a:t>~coffee</a:t>
                      </a:r>
                    </a:p>
                  </a:txBody>
                  <a:tcPr marL="91441" marR="91441" marT="30823" marB="30823"/>
                </a:tc>
                <a:tc>
                  <a:txBody>
                    <a:bodyPr/>
                    <a:lstStyle/>
                    <a:p>
                      <a:r>
                        <a:rPr lang="en-US" sz="1200" dirty="0"/>
                        <a:t>100</a:t>
                      </a:r>
                    </a:p>
                  </a:txBody>
                  <a:tcPr marL="91441" marR="91441" marT="30823" marB="30823"/>
                </a:tc>
                <a:tc>
                  <a:txBody>
                    <a:bodyPr/>
                    <a:lstStyle/>
                    <a:p>
                      <a:r>
                        <a:rPr lang="en-US" sz="1200" dirty="0">
                          <a:solidFill>
                            <a:srgbClr val="FF0000"/>
                          </a:solidFill>
                        </a:rPr>
                        <a:t>100000</a:t>
                      </a:r>
                    </a:p>
                  </a:txBody>
                  <a:tcPr marL="91441" marR="91441" marT="30823" marB="30823"/>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4982B22-DC14-B9C8-9E19-201A792E0EDB}"/>
              </a:ext>
            </a:extLst>
          </p:cNvPr>
          <p:cNvGraphicFramePr>
            <a:graphicFrameLocks noGrp="1"/>
          </p:cNvGraphicFramePr>
          <p:nvPr/>
        </p:nvGraphicFramePr>
        <p:xfrm>
          <a:off x="228600" y="51816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50008">
                <a:tc>
                  <a:txBody>
                    <a:bodyPr/>
                    <a:lstStyle/>
                    <a:p>
                      <a:r>
                        <a:rPr lang="en-US" sz="1200" dirty="0"/>
                        <a:t>A2</a:t>
                      </a:r>
                    </a:p>
                  </a:txBody>
                  <a:tcPr marL="91441" marR="91441" marT="30823" marB="30823"/>
                </a:tc>
                <a:tc>
                  <a:txBody>
                    <a:bodyPr/>
                    <a:lstStyle/>
                    <a:p>
                      <a:r>
                        <a:rPr lang="en-US" sz="1200" dirty="0"/>
                        <a:t>milk</a:t>
                      </a:r>
                    </a:p>
                  </a:txBody>
                  <a:tcPr marL="91441" marR="91441" marT="30823" marB="30823"/>
                </a:tc>
                <a:tc>
                  <a:txBody>
                    <a:bodyPr/>
                    <a:lstStyle/>
                    <a:p>
                      <a:r>
                        <a:rPr lang="en-US" sz="1200" dirty="0"/>
                        <a:t>~milk</a:t>
                      </a:r>
                    </a:p>
                  </a:txBody>
                  <a:tcPr marL="91441" marR="91441" marT="30823" marB="30823"/>
                </a:tc>
                <a:extLst>
                  <a:ext uri="{0D108BD9-81ED-4DB2-BD59-A6C34878D82A}">
                    <a16:rowId xmlns:a16="http://schemas.microsoft.com/office/drawing/2014/main" val="10000"/>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t>100</a:t>
                      </a:r>
                    </a:p>
                  </a:txBody>
                  <a:tcPr marL="91441" marR="91441" marT="30823" marB="30823"/>
                </a:tc>
                <a:extLst>
                  <a:ext uri="{0D108BD9-81ED-4DB2-BD59-A6C34878D82A}">
                    <a16:rowId xmlns:a16="http://schemas.microsoft.com/office/drawing/2014/main" val="10001"/>
                  </a:ext>
                </a:extLst>
              </a:tr>
              <a:tr h="431415">
                <a:tc>
                  <a:txBody>
                    <a:bodyPr/>
                    <a:lstStyle/>
                    <a:p>
                      <a:r>
                        <a:rPr lang="en-US" sz="1200" dirty="0"/>
                        <a:t>~coffee</a:t>
                      </a:r>
                    </a:p>
                  </a:txBody>
                  <a:tcPr marL="91441" marR="91441" marT="30823" marB="30823"/>
                </a:tc>
                <a:tc>
                  <a:txBody>
                    <a:bodyPr/>
                    <a:lstStyle/>
                    <a:p>
                      <a:r>
                        <a:rPr lang="en-US" sz="1200" dirty="0"/>
                        <a:t>100</a:t>
                      </a:r>
                    </a:p>
                  </a:txBody>
                  <a:tcPr marL="91441" marR="91441" marT="30823" marB="30823"/>
                </a:tc>
                <a:tc>
                  <a:txBody>
                    <a:bodyPr/>
                    <a:lstStyle/>
                    <a:p>
                      <a:r>
                        <a:rPr lang="en-US" sz="1200" dirty="0">
                          <a:solidFill>
                            <a:srgbClr val="FF0000"/>
                          </a:solidFill>
                        </a:rPr>
                        <a:t>10000</a:t>
                      </a:r>
                    </a:p>
                  </a:txBody>
                  <a:tcPr marL="91441" marR="91441" marT="30823" marB="30823"/>
                </a:tc>
                <a:extLst>
                  <a:ext uri="{0D108BD9-81ED-4DB2-BD59-A6C34878D82A}">
                    <a16:rowId xmlns:a16="http://schemas.microsoft.com/office/drawing/2014/main" val="10002"/>
                  </a:ext>
                </a:extLst>
              </a:tr>
            </a:tbl>
          </a:graphicData>
        </a:graphic>
      </p:graphicFrame>
      <p:graphicFrame>
        <p:nvGraphicFramePr>
          <p:cNvPr id="13" name="Table 12">
            <a:extLst>
              <a:ext uri="{FF2B5EF4-FFF2-40B4-BE49-F238E27FC236}">
                <a16:creationId xmlns:a16="http://schemas.microsoft.com/office/drawing/2014/main" id="{EA944F01-184A-BA6F-3B95-767AAC5F4628}"/>
              </a:ext>
            </a:extLst>
          </p:cNvPr>
          <p:cNvGraphicFramePr>
            <a:graphicFrameLocks noGrp="1"/>
          </p:cNvGraphicFramePr>
          <p:nvPr/>
        </p:nvGraphicFramePr>
        <p:xfrm>
          <a:off x="6096000" y="51816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50008">
                <a:tc>
                  <a:txBody>
                    <a:bodyPr/>
                    <a:lstStyle/>
                    <a:p>
                      <a:r>
                        <a:rPr lang="en-US" sz="1200" dirty="0"/>
                        <a:t>B1</a:t>
                      </a:r>
                    </a:p>
                  </a:txBody>
                  <a:tcPr marL="91441" marR="91441" marT="30823" marB="30823"/>
                </a:tc>
                <a:tc>
                  <a:txBody>
                    <a:bodyPr/>
                    <a:lstStyle/>
                    <a:p>
                      <a:r>
                        <a:rPr lang="en-US" sz="1200" dirty="0"/>
                        <a:t>milk</a:t>
                      </a:r>
                    </a:p>
                  </a:txBody>
                  <a:tcPr marL="91441" marR="91441" marT="30823" marB="30823"/>
                </a:tc>
                <a:tc>
                  <a:txBody>
                    <a:bodyPr/>
                    <a:lstStyle/>
                    <a:p>
                      <a:r>
                        <a:rPr lang="en-US" sz="1200" dirty="0"/>
                        <a:t>~milk</a:t>
                      </a:r>
                    </a:p>
                  </a:txBody>
                  <a:tcPr marL="91441" marR="91441" marT="30823" marB="30823"/>
                </a:tc>
                <a:extLst>
                  <a:ext uri="{0D108BD9-81ED-4DB2-BD59-A6C34878D82A}">
                    <a16:rowId xmlns:a16="http://schemas.microsoft.com/office/drawing/2014/main" val="10000"/>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t>1000</a:t>
                      </a:r>
                    </a:p>
                  </a:txBody>
                  <a:tcPr marL="91441" marR="91441" marT="30823" marB="30823"/>
                </a:tc>
                <a:extLst>
                  <a:ext uri="{0D108BD9-81ED-4DB2-BD59-A6C34878D82A}">
                    <a16:rowId xmlns:a16="http://schemas.microsoft.com/office/drawing/2014/main" val="10001"/>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solidFill>
                            <a:srgbClr val="FF0000"/>
                          </a:solidFill>
                        </a:rPr>
                        <a:t>1000</a:t>
                      </a:r>
                    </a:p>
                  </a:txBody>
                  <a:tcPr marL="91441" marR="91441" marT="30823" marB="30823"/>
                </a:tc>
                <a:extLst>
                  <a:ext uri="{0D108BD9-81ED-4DB2-BD59-A6C34878D82A}">
                    <a16:rowId xmlns:a16="http://schemas.microsoft.com/office/drawing/2014/main" val="10002"/>
                  </a:ext>
                </a:extLst>
              </a:tr>
            </a:tbl>
          </a:graphicData>
        </a:graphic>
      </p:graphicFrame>
      <p:graphicFrame>
        <p:nvGraphicFramePr>
          <p:cNvPr id="14" name="Table 13">
            <a:extLst>
              <a:ext uri="{FF2B5EF4-FFF2-40B4-BE49-F238E27FC236}">
                <a16:creationId xmlns:a16="http://schemas.microsoft.com/office/drawing/2014/main" id="{87A9ADC5-7E44-D04D-4C93-CFEF1C6558A8}"/>
              </a:ext>
            </a:extLst>
          </p:cNvPr>
          <p:cNvGraphicFramePr>
            <a:graphicFrameLocks noGrp="1"/>
          </p:cNvGraphicFramePr>
          <p:nvPr/>
        </p:nvGraphicFramePr>
        <p:xfrm>
          <a:off x="3200400" y="51816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98700">
                <a:tc>
                  <a:txBody>
                    <a:bodyPr/>
                    <a:lstStyle/>
                    <a:p>
                      <a:r>
                        <a:rPr lang="en-US" sz="1400" dirty="0"/>
                        <a:t>C1</a:t>
                      </a:r>
                    </a:p>
                  </a:txBody>
                  <a:tcPr marL="91441" marR="91441" marT="36826" marB="36826"/>
                </a:tc>
                <a:tc>
                  <a:txBody>
                    <a:bodyPr/>
                    <a:lstStyle/>
                    <a:p>
                      <a:r>
                        <a:rPr lang="en-US" sz="1400" dirty="0"/>
                        <a:t>milk</a:t>
                      </a:r>
                    </a:p>
                  </a:txBody>
                  <a:tcPr marL="91441" marR="91441" marT="36826" marB="36826"/>
                </a:tc>
                <a:tc>
                  <a:txBody>
                    <a:bodyPr/>
                    <a:lstStyle/>
                    <a:p>
                      <a:r>
                        <a:rPr lang="en-US" sz="1400" dirty="0"/>
                        <a:t>~milk</a:t>
                      </a:r>
                    </a:p>
                  </a:txBody>
                  <a:tcPr marL="91441" marR="91441" marT="36826" marB="36826"/>
                </a:tc>
                <a:extLst>
                  <a:ext uri="{0D108BD9-81ED-4DB2-BD59-A6C34878D82A}">
                    <a16:rowId xmlns:a16="http://schemas.microsoft.com/office/drawing/2014/main" val="10000"/>
                  </a:ext>
                </a:extLst>
              </a:tr>
              <a:tr h="298700">
                <a:tc>
                  <a:txBody>
                    <a:bodyPr/>
                    <a:lstStyle/>
                    <a:p>
                      <a:r>
                        <a:rPr lang="en-US" sz="1400" dirty="0"/>
                        <a:t>coffee</a:t>
                      </a:r>
                    </a:p>
                  </a:txBody>
                  <a:tcPr marL="91441" marR="91441" marT="36826" marB="36826"/>
                </a:tc>
                <a:tc>
                  <a:txBody>
                    <a:bodyPr/>
                    <a:lstStyle/>
                    <a:p>
                      <a:r>
                        <a:rPr lang="en-US" sz="1400" dirty="0"/>
                        <a:t>100</a:t>
                      </a:r>
                    </a:p>
                  </a:txBody>
                  <a:tcPr marL="91441" marR="91441" marT="36826" marB="36826"/>
                </a:tc>
                <a:tc>
                  <a:txBody>
                    <a:bodyPr/>
                    <a:lstStyle/>
                    <a:p>
                      <a:r>
                        <a:rPr lang="en-US" sz="1400" dirty="0"/>
                        <a:t>1000</a:t>
                      </a:r>
                    </a:p>
                  </a:txBody>
                  <a:tcPr marL="91441" marR="91441" marT="36826" marB="36826"/>
                </a:tc>
                <a:extLst>
                  <a:ext uri="{0D108BD9-81ED-4DB2-BD59-A6C34878D82A}">
                    <a16:rowId xmlns:a16="http://schemas.microsoft.com/office/drawing/2014/main" val="10001"/>
                  </a:ext>
                </a:extLst>
              </a:tr>
              <a:tr h="515438">
                <a:tc>
                  <a:txBody>
                    <a:bodyPr/>
                    <a:lstStyle/>
                    <a:p>
                      <a:r>
                        <a:rPr lang="en-US" sz="1400" dirty="0"/>
                        <a:t>~coffee</a:t>
                      </a:r>
                    </a:p>
                  </a:txBody>
                  <a:tcPr marL="91441" marR="91441" marT="36826" marB="36826"/>
                </a:tc>
                <a:tc>
                  <a:txBody>
                    <a:bodyPr/>
                    <a:lstStyle/>
                    <a:p>
                      <a:r>
                        <a:rPr lang="en-US" sz="1400" dirty="0"/>
                        <a:t>1000</a:t>
                      </a:r>
                    </a:p>
                  </a:txBody>
                  <a:tcPr marL="91441" marR="91441" marT="36826" marB="36826"/>
                </a:tc>
                <a:tc>
                  <a:txBody>
                    <a:bodyPr/>
                    <a:lstStyle/>
                    <a:p>
                      <a:r>
                        <a:rPr lang="en-US" sz="1400" dirty="0">
                          <a:solidFill>
                            <a:srgbClr val="FF0000"/>
                          </a:solidFill>
                        </a:rPr>
                        <a:t>100000</a:t>
                      </a:r>
                    </a:p>
                  </a:txBody>
                  <a:tcPr marL="91441" marR="91441" marT="36826" marB="36826"/>
                </a:tc>
                <a:extLst>
                  <a:ext uri="{0D108BD9-81ED-4DB2-BD59-A6C34878D82A}">
                    <a16:rowId xmlns:a16="http://schemas.microsoft.com/office/drawing/2014/main" val="10002"/>
                  </a:ext>
                </a:extLst>
              </a:tr>
            </a:tbl>
          </a:graphicData>
        </a:graphic>
      </p:graphicFrame>
      <p:sp>
        <p:nvSpPr>
          <p:cNvPr id="15" name="TextBox 14">
            <a:extLst>
              <a:ext uri="{FF2B5EF4-FFF2-40B4-BE49-F238E27FC236}">
                <a16:creationId xmlns:a16="http://schemas.microsoft.com/office/drawing/2014/main" id="{E1D9D36B-E4E2-EB6C-0ED6-0CA61F86EDA3}"/>
              </a:ext>
            </a:extLst>
          </p:cNvPr>
          <p:cNvSpPr txBox="1">
            <a:spLocks noChangeArrowheads="1"/>
          </p:cNvSpPr>
          <p:nvPr/>
        </p:nvSpPr>
        <p:spPr bwMode="auto">
          <a:xfrm>
            <a:off x="2819400" y="4267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0.91</a:t>
            </a:r>
          </a:p>
        </p:txBody>
      </p:sp>
      <p:sp>
        <p:nvSpPr>
          <p:cNvPr id="16" name="TextBox 15">
            <a:extLst>
              <a:ext uri="{FF2B5EF4-FFF2-40B4-BE49-F238E27FC236}">
                <a16:creationId xmlns:a16="http://schemas.microsoft.com/office/drawing/2014/main" id="{FD563EFE-ED2D-074A-4EEA-1DB2E3ACA318}"/>
              </a:ext>
            </a:extLst>
          </p:cNvPr>
          <p:cNvSpPr txBox="1">
            <a:spLocks noChangeArrowheads="1"/>
          </p:cNvSpPr>
          <p:nvPr/>
        </p:nvSpPr>
        <p:spPr bwMode="auto">
          <a:xfrm>
            <a:off x="990600" y="6324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0.91</a:t>
            </a:r>
          </a:p>
        </p:txBody>
      </p:sp>
      <p:sp>
        <p:nvSpPr>
          <p:cNvPr id="17" name="TextBox 16">
            <a:extLst>
              <a:ext uri="{FF2B5EF4-FFF2-40B4-BE49-F238E27FC236}">
                <a16:creationId xmlns:a16="http://schemas.microsoft.com/office/drawing/2014/main" id="{C9B1D5BB-10CF-1BF9-A1B2-7BDA19C13165}"/>
              </a:ext>
            </a:extLst>
          </p:cNvPr>
          <p:cNvSpPr txBox="1">
            <a:spLocks noChangeArrowheads="1"/>
          </p:cNvSpPr>
          <p:nvPr/>
        </p:nvSpPr>
        <p:spPr bwMode="auto">
          <a:xfrm>
            <a:off x="4114800" y="6324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0.09</a:t>
            </a:r>
          </a:p>
        </p:txBody>
      </p:sp>
      <p:sp>
        <p:nvSpPr>
          <p:cNvPr id="18" name="TextBox 17">
            <a:extLst>
              <a:ext uri="{FF2B5EF4-FFF2-40B4-BE49-F238E27FC236}">
                <a16:creationId xmlns:a16="http://schemas.microsoft.com/office/drawing/2014/main" id="{4459758F-EB53-F7B6-A14B-B94EEA467365}"/>
              </a:ext>
            </a:extLst>
          </p:cNvPr>
          <p:cNvSpPr txBox="1">
            <a:spLocks noChangeArrowheads="1"/>
          </p:cNvSpPr>
          <p:nvPr/>
        </p:nvSpPr>
        <p:spPr bwMode="auto">
          <a:xfrm>
            <a:off x="7086600" y="6324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0.50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par>
                                <p:cTn id="9" presetID="1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p:tgtEl>
                                          <p:spTgt spid="15"/>
                                        </p:tgtEl>
                                        <p:attrNameLst>
                                          <p:attrName>ppt_y</p:attrName>
                                        </p:attrNameLst>
                                      </p:cBhvr>
                                      <p:tavLst>
                                        <p:tav tm="0">
                                          <p:val>
                                            <p:strVal val="#ppt_y+#ppt_h*1.125000"/>
                                          </p:val>
                                        </p:tav>
                                        <p:tav tm="100000">
                                          <p:val>
                                            <p:strVal val="#ppt_y"/>
                                          </p:val>
                                        </p:tav>
                                      </p:tavLst>
                                    </p:anim>
                                    <p:animEffect transition="in" filter="wipe(up)">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BAEB98AC-7DAA-A2C9-FA5E-EC74F2E571C3}"/>
              </a:ext>
            </a:extLst>
          </p:cNvPr>
          <p:cNvSpPr>
            <a:spLocks noGrp="1"/>
          </p:cNvSpPr>
          <p:nvPr>
            <p:ph type="title"/>
          </p:nvPr>
        </p:nvSpPr>
        <p:spPr/>
        <p:txBody>
          <a:bodyPr/>
          <a:lstStyle/>
          <a:p>
            <a:r>
              <a:rPr lang="en-US" altLang="en-US" sz="3200">
                <a:ea typeface="ＭＳ Ｐゴシック" panose="020B0600070205080204" pitchFamily="34" charset="-128"/>
              </a:rPr>
              <a:t> Interestingness Measure: 4-max confidence</a:t>
            </a:r>
          </a:p>
        </p:txBody>
      </p:sp>
      <p:sp>
        <p:nvSpPr>
          <p:cNvPr id="34818" name="Content Placeholder 2">
            <a:extLst>
              <a:ext uri="{FF2B5EF4-FFF2-40B4-BE49-F238E27FC236}">
                <a16:creationId xmlns:a16="http://schemas.microsoft.com/office/drawing/2014/main" id="{4A33997C-4CBD-20E8-D847-EE76875FF82C}"/>
              </a:ext>
            </a:extLst>
          </p:cNvPr>
          <p:cNvSpPr>
            <a:spLocks noGrp="1"/>
          </p:cNvSpPr>
          <p:nvPr>
            <p:ph idx="1"/>
          </p:nvPr>
        </p:nvSpPr>
        <p:spPr/>
        <p:txBody>
          <a:bodyPr/>
          <a:lstStyle/>
          <a:p>
            <a:r>
              <a:rPr lang="en-US" altLang="en-US" sz="2400">
                <a:ea typeface="ＭＳ Ｐゴシック" panose="020B0600070205080204" pitchFamily="34" charset="-128"/>
              </a:rPr>
              <a:t>max_conf(A,B) = max{P(A|B), P(B|A)}</a:t>
            </a:r>
          </a:p>
          <a:p>
            <a:r>
              <a:rPr lang="en-US" altLang="en-US" sz="2400">
                <a:ea typeface="ＭＳ Ｐゴシック" panose="020B0600070205080204" pitchFamily="34" charset="-128"/>
              </a:rPr>
              <a:t>P(coffee,milk)/P(coffee) = (1000/T)/(1100/T) = 0.91</a:t>
            </a:r>
          </a:p>
          <a:p>
            <a:r>
              <a:rPr lang="en-US" altLang="en-US" sz="2400">
                <a:ea typeface="ＭＳ Ｐゴシック" panose="020B0600070205080204" pitchFamily="34" charset="-128"/>
              </a:rPr>
              <a:t>P(coffee,milk)/P(milk) = (1000/T)/(1100/T) = 0.91</a:t>
            </a:r>
          </a:p>
          <a:p>
            <a:endParaRPr lang="en-US" altLang="en-US" sz="240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37C66FBE-A987-B60E-4496-A389F3A6CF9C}"/>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4911027-880B-8B48-A9BB-F750B363B604}" type="slidenum">
              <a:rPr lang="en-US" altLang="en-US" sz="1200"/>
              <a:pPr eaLnBrk="1" hangingPunct="1"/>
              <a:t>13</a:t>
            </a:fld>
            <a:endParaRPr lang="en-US" altLang="en-US" sz="1200"/>
          </a:p>
        </p:txBody>
      </p:sp>
      <p:graphicFrame>
        <p:nvGraphicFramePr>
          <p:cNvPr id="5" name="Table 4">
            <a:extLst>
              <a:ext uri="{FF2B5EF4-FFF2-40B4-BE49-F238E27FC236}">
                <a16:creationId xmlns:a16="http://schemas.microsoft.com/office/drawing/2014/main" id="{324D04DE-76D1-169D-28A0-6F2BE770D0D4}"/>
              </a:ext>
            </a:extLst>
          </p:cNvPr>
          <p:cNvGraphicFramePr>
            <a:graphicFrameLocks noGrp="1"/>
          </p:cNvGraphicFramePr>
          <p:nvPr/>
        </p:nvGraphicFramePr>
        <p:xfrm>
          <a:off x="2667000" y="3154363"/>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50008">
                <a:tc>
                  <a:txBody>
                    <a:bodyPr/>
                    <a:lstStyle/>
                    <a:p>
                      <a:r>
                        <a:rPr lang="en-US" sz="1200" dirty="0"/>
                        <a:t>A1</a:t>
                      </a:r>
                    </a:p>
                  </a:txBody>
                  <a:tcPr marL="91441" marR="91441" marT="30823" marB="30823"/>
                </a:tc>
                <a:tc>
                  <a:txBody>
                    <a:bodyPr/>
                    <a:lstStyle/>
                    <a:p>
                      <a:r>
                        <a:rPr lang="en-US" sz="1200" dirty="0"/>
                        <a:t>milk</a:t>
                      </a:r>
                    </a:p>
                  </a:txBody>
                  <a:tcPr marL="91441" marR="91441" marT="30823" marB="30823"/>
                </a:tc>
                <a:tc>
                  <a:txBody>
                    <a:bodyPr/>
                    <a:lstStyle/>
                    <a:p>
                      <a:r>
                        <a:rPr lang="en-US" sz="1200" dirty="0"/>
                        <a:t>~milk</a:t>
                      </a:r>
                    </a:p>
                  </a:txBody>
                  <a:tcPr marL="91441" marR="91441" marT="30823" marB="30823"/>
                </a:tc>
                <a:extLst>
                  <a:ext uri="{0D108BD9-81ED-4DB2-BD59-A6C34878D82A}">
                    <a16:rowId xmlns:a16="http://schemas.microsoft.com/office/drawing/2014/main" val="10000"/>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t>100</a:t>
                      </a:r>
                    </a:p>
                  </a:txBody>
                  <a:tcPr marL="91441" marR="91441" marT="30823" marB="30823"/>
                </a:tc>
                <a:extLst>
                  <a:ext uri="{0D108BD9-81ED-4DB2-BD59-A6C34878D82A}">
                    <a16:rowId xmlns:a16="http://schemas.microsoft.com/office/drawing/2014/main" val="10001"/>
                  </a:ext>
                </a:extLst>
              </a:tr>
              <a:tr h="431415">
                <a:tc>
                  <a:txBody>
                    <a:bodyPr/>
                    <a:lstStyle/>
                    <a:p>
                      <a:r>
                        <a:rPr lang="en-US" sz="1200" dirty="0"/>
                        <a:t>~coffee</a:t>
                      </a:r>
                    </a:p>
                  </a:txBody>
                  <a:tcPr marL="91441" marR="91441" marT="30823" marB="30823"/>
                </a:tc>
                <a:tc>
                  <a:txBody>
                    <a:bodyPr/>
                    <a:lstStyle/>
                    <a:p>
                      <a:r>
                        <a:rPr lang="en-US" sz="1200" dirty="0"/>
                        <a:t>100</a:t>
                      </a:r>
                    </a:p>
                  </a:txBody>
                  <a:tcPr marL="91441" marR="91441" marT="30823" marB="30823"/>
                </a:tc>
                <a:tc>
                  <a:txBody>
                    <a:bodyPr/>
                    <a:lstStyle/>
                    <a:p>
                      <a:r>
                        <a:rPr lang="en-US" sz="1200" dirty="0">
                          <a:solidFill>
                            <a:srgbClr val="FF0000"/>
                          </a:solidFill>
                        </a:rPr>
                        <a:t>100000</a:t>
                      </a:r>
                    </a:p>
                  </a:txBody>
                  <a:tcPr marL="91441" marR="91441" marT="30823" marB="30823"/>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DA38D66E-93FF-3F51-DAD9-B86B99DF835A}"/>
              </a:ext>
            </a:extLst>
          </p:cNvPr>
          <p:cNvSpPr txBox="1">
            <a:spLocks noChangeArrowheads="1"/>
          </p:cNvSpPr>
          <p:nvPr/>
        </p:nvSpPr>
        <p:spPr bwMode="auto">
          <a:xfrm>
            <a:off x="5257800" y="3611563"/>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0.91</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C5D3F68-461D-0AEE-8CAB-C2292FF6C395}"/>
              </a:ext>
            </a:extLst>
          </p:cNvPr>
          <p:cNvSpPr>
            <a:spLocks noGrp="1"/>
          </p:cNvSpPr>
          <p:nvPr>
            <p:ph type="title"/>
          </p:nvPr>
        </p:nvSpPr>
        <p:spPr/>
        <p:txBody>
          <a:bodyPr/>
          <a:lstStyle/>
          <a:p>
            <a:r>
              <a:rPr lang="en-US" altLang="en-US" sz="3200">
                <a:ea typeface="ＭＳ Ｐゴシック" panose="020B0600070205080204" pitchFamily="34" charset="-128"/>
              </a:rPr>
              <a:t> Interestingness Measure: 5-Kulc confidence</a:t>
            </a:r>
          </a:p>
        </p:txBody>
      </p:sp>
      <p:sp>
        <p:nvSpPr>
          <p:cNvPr id="35842" name="Content Placeholder 2">
            <a:extLst>
              <a:ext uri="{FF2B5EF4-FFF2-40B4-BE49-F238E27FC236}">
                <a16:creationId xmlns:a16="http://schemas.microsoft.com/office/drawing/2014/main" id="{5F450E2D-B2B8-3E50-D767-F6501D52C607}"/>
              </a:ext>
            </a:extLst>
          </p:cNvPr>
          <p:cNvSpPr>
            <a:spLocks noGrp="1"/>
          </p:cNvSpPr>
          <p:nvPr>
            <p:ph idx="1"/>
          </p:nvPr>
        </p:nvSpPr>
        <p:spPr/>
        <p:txBody>
          <a:bodyPr/>
          <a:lstStyle/>
          <a:p>
            <a:r>
              <a:rPr lang="en-US" altLang="en-US">
                <a:ea typeface="ＭＳ Ｐゴシック" panose="020B0600070205080204" pitchFamily="34" charset="-128"/>
              </a:rPr>
              <a:t>Kulc</a:t>
            </a:r>
          </a:p>
          <a:p>
            <a:endParaRPr lang="en-US" altLang="en-US">
              <a:ea typeface="ＭＳ Ｐゴシック" panose="020B0600070205080204" pitchFamily="34" charset="-128"/>
            </a:endParaRPr>
          </a:p>
          <a:p>
            <a:r>
              <a:rPr lang="en-US" altLang="en-US">
                <a:ea typeface="ＭＳ Ｐゴシック" panose="020B0600070205080204" pitchFamily="34" charset="-128"/>
              </a:rPr>
              <a:t>Average of confidence values</a:t>
            </a:r>
          </a:p>
        </p:txBody>
      </p:sp>
      <p:sp>
        <p:nvSpPr>
          <p:cNvPr id="4" name="Slide Number Placeholder 3">
            <a:extLst>
              <a:ext uri="{FF2B5EF4-FFF2-40B4-BE49-F238E27FC236}">
                <a16:creationId xmlns:a16="http://schemas.microsoft.com/office/drawing/2014/main" id="{5F6A0E2C-D069-34B5-B1E1-8AB7F9A6D4C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AF8B5CD-7924-8146-A8B9-9910812091B6}" type="slidenum">
              <a:rPr lang="en-US" altLang="en-US" sz="1200"/>
              <a:pPr eaLnBrk="1" hangingPunct="1"/>
              <a:t>14</a:t>
            </a:fld>
            <a:endParaRPr lang="en-US" altLang="en-US" sz="1200"/>
          </a:p>
        </p:txBody>
      </p:sp>
      <p:pic>
        <p:nvPicPr>
          <p:cNvPr id="35844" name="Picture 4" descr="Screen Shot 2016-10-25 at 11.44.50 AM.png">
            <a:extLst>
              <a:ext uri="{FF2B5EF4-FFF2-40B4-BE49-F238E27FC236}">
                <a16:creationId xmlns:a16="http://schemas.microsoft.com/office/drawing/2014/main" id="{3330FF0F-65AE-0763-4E1C-4A80C30D86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1371600"/>
            <a:ext cx="448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E31B7A48-19A1-3964-9291-138B67A64B78}"/>
              </a:ext>
            </a:extLst>
          </p:cNvPr>
          <p:cNvSpPr>
            <a:spLocks noGrp="1"/>
          </p:cNvSpPr>
          <p:nvPr>
            <p:ph type="title"/>
          </p:nvPr>
        </p:nvSpPr>
        <p:spPr/>
        <p:txBody>
          <a:bodyPr/>
          <a:lstStyle/>
          <a:p>
            <a:r>
              <a:rPr lang="en-US" altLang="en-US">
                <a:ea typeface="ＭＳ Ｐゴシック" panose="020B0600070205080204" pitchFamily="34" charset="-128"/>
              </a:rPr>
              <a:t>Cosine measure</a:t>
            </a:r>
          </a:p>
        </p:txBody>
      </p:sp>
      <p:sp>
        <p:nvSpPr>
          <p:cNvPr id="4" name="Slide Number Placeholder 3">
            <a:extLst>
              <a:ext uri="{FF2B5EF4-FFF2-40B4-BE49-F238E27FC236}">
                <a16:creationId xmlns:a16="http://schemas.microsoft.com/office/drawing/2014/main" id="{5B8D87D4-2902-DE02-408C-4D83656B4DE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BCD9354-D701-1141-8F61-9DC0ACD27ECC}" type="slidenum">
              <a:rPr lang="en-US" altLang="en-US" sz="1200"/>
              <a:pPr eaLnBrk="1" hangingPunct="1"/>
              <a:t>15</a:t>
            </a:fld>
            <a:endParaRPr lang="en-US" altLang="en-US" sz="1200"/>
          </a:p>
        </p:txBody>
      </p:sp>
      <p:pic>
        <p:nvPicPr>
          <p:cNvPr id="36867" name="Picture 5" descr="Screen Shot 2016-10-25 at 12.49.26 AM.png">
            <a:extLst>
              <a:ext uri="{FF2B5EF4-FFF2-40B4-BE49-F238E27FC236}">
                <a16:creationId xmlns:a16="http://schemas.microsoft.com/office/drawing/2014/main" id="{5399E9D7-A5E6-F4F0-2FC9-0DE4653084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1524000"/>
            <a:ext cx="55975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a:extLst>
              <a:ext uri="{FF2B5EF4-FFF2-40B4-BE49-F238E27FC236}">
                <a16:creationId xmlns:a16="http://schemas.microsoft.com/office/drawing/2014/main" id="{5EF51B97-7B11-6241-8C94-FF5FE6FC2E62}"/>
              </a:ext>
            </a:extLst>
          </p:cNvPr>
          <p:cNvGraphicFramePr>
            <a:graphicFrameLocks noGrp="1"/>
          </p:cNvGraphicFramePr>
          <p:nvPr/>
        </p:nvGraphicFramePr>
        <p:xfrm>
          <a:off x="228600" y="38100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50008">
                <a:tc>
                  <a:txBody>
                    <a:bodyPr/>
                    <a:lstStyle/>
                    <a:p>
                      <a:r>
                        <a:rPr lang="en-US" sz="1200" dirty="0"/>
                        <a:t>A1</a:t>
                      </a:r>
                    </a:p>
                  </a:txBody>
                  <a:tcPr marL="91441" marR="91441" marT="30823" marB="30823"/>
                </a:tc>
                <a:tc>
                  <a:txBody>
                    <a:bodyPr/>
                    <a:lstStyle/>
                    <a:p>
                      <a:r>
                        <a:rPr lang="en-US" sz="1200" dirty="0"/>
                        <a:t>milk</a:t>
                      </a:r>
                    </a:p>
                  </a:txBody>
                  <a:tcPr marL="91441" marR="91441" marT="30823" marB="30823"/>
                </a:tc>
                <a:tc>
                  <a:txBody>
                    <a:bodyPr/>
                    <a:lstStyle/>
                    <a:p>
                      <a:r>
                        <a:rPr lang="en-US" sz="1200" dirty="0"/>
                        <a:t>~milk</a:t>
                      </a:r>
                    </a:p>
                  </a:txBody>
                  <a:tcPr marL="91441" marR="91441" marT="30823" marB="30823"/>
                </a:tc>
                <a:extLst>
                  <a:ext uri="{0D108BD9-81ED-4DB2-BD59-A6C34878D82A}">
                    <a16:rowId xmlns:a16="http://schemas.microsoft.com/office/drawing/2014/main" val="10000"/>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t>100</a:t>
                      </a:r>
                    </a:p>
                  </a:txBody>
                  <a:tcPr marL="91441" marR="91441" marT="30823" marB="30823"/>
                </a:tc>
                <a:extLst>
                  <a:ext uri="{0D108BD9-81ED-4DB2-BD59-A6C34878D82A}">
                    <a16:rowId xmlns:a16="http://schemas.microsoft.com/office/drawing/2014/main" val="10001"/>
                  </a:ext>
                </a:extLst>
              </a:tr>
              <a:tr h="431415">
                <a:tc>
                  <a:txBody>
                    <a:bodyPr/>
                    <a:lstStyle/>
                    <a:p>
                      <a:r>
                        <a:rPr lang="en-US" sz="1200" dirty="0"/>
                        <a:t>~coffee</a:t>
                      </a:r>
                    </a:p>
                  </a:txBody>
                  <a:tcPr marL="91441" marR="91441" marT="30823" marB="30823"/>
                </a:tc>
                <a:tc>
                  <a:txBody>
                    <a:bodyPr/>
                    <a:lstStyle/>
                    <a:p>
                      <a:r>
                        <a:rPr lang="en-US" sz="1200" dirty="0"/>
                        <a:t>100</a:t>
                      </a:r>
                    </a:p>
                  </a:txBody>
                  <a:tcPr marL="91441" marR="91441" marT="30823" marB="30823"/>
                </a:tc>
                <a:tc>
                  <a:txBody>
                    <a:bodyPr/>
                    <a:lstStyle/>
                    <a:p>
                      <a:r>
                        <a:rPr lang="en-US" sz="1200" dirty="0">
                          <a:solidFill>
                            <a:srgbClr val="FF0000"/>
                          </a:solidFill>
                        </a:rPr>
                        <a:t>100000</a:t>
                      </a:r>
                    </a:p>
                  </a:txBody>
                  <a:tcPr marL="91441" marR="91441" marT="30823" marB="30823"/>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608D91DD-22F3-A848-7009-D417A5A6EDAE}"/>
              </a:ext>
            </a:extLst>
          </p:cNvPr>
          <p:cNvGraphicFramePr>
            <a:graphicFrameLocks noGrp="1"/>
          </p:cNvGraphicFramePr>
          <p:nvPr/>
        </p:nvGraphicFramePr>
        <p:xfrm>
          <a:off x="228600" y="51816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50008">
                <a:tc>
                  <a:txBody>
                    <a:bodyPr/>
                    <a:lstStyle/>
                    <a:p>
                      <a:r>
                        <a:rPr lang="en-US" sz="1200" dirty="0"/>
                        <a:t>A2</a:t>
                      </a:r>
                    </a:p>
                  </a:txBody>
                  <a:tcPr marL="91441" marR="91441" marT="30823" marB="30823"/>
                </a:tc>
                <a:tc>
                  <a:txBody>
                    <a:bodyPr/>
                    <a:lstStyle/>
                    <a:p>
                      <a:r>
                        <a:rPr lang="en-US" sz="1200" dirty="0"/>
                        <a:t>milk</a:t>
                      </a:r>
                    </a:p>
                  </a:txBody>
                  <a:tcPr marL="91441" marR="91441" marT="30823" marB="30823"/>
                </a:tc>
                <a:tc>
                  <a:txBody>
                    <a:bodyPr/>
                    <a:lstStyle/>
                    <a:p>
                      <a:r>
                        <a:rPr lang="en-US" sz="1200" dirty="0"/>
                        <a:t>~milk</a:t>
                      </a:r>
                    </a:p>
                  </a:txBody>
                  <a:tcPr marL="91441" marR="91441" marT="30823" marB="30823"/>
                </a:tc>
                <a:extLst>
                  <a:ext uri="{0D108BD9-81ED-4DB2-BD59-A6C34878D82A}">
                    <a16:rowId xmlns:a16="http://schemas.microsoft.com/office/drawing/2014/main" val="10000"/>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t>100</a:t>
                      </a:r>
                    </a:p>
                  </a:txBody>
                  <a:tcPr marL="91441" marR="91441" marT="30823" marB="30823"/>
                </a:tc>
                <a:extLst>
                  <a:ext uri="{0D108BD9-81ED-4DB2-BD59-A6C34878D82A}">
                    <a16:rowId xmlns:a16="http://schemas.microsoft.com/office/drawing/2014/main" val="10001"/>
                  </a:ext>
                </a:extLst>
              </a:tr>
              <a:tr h="431415">
                <a:tc>
                  <a:txBody>
                    <a:bodyPr/>
                    <a:lstStyle/>
                    <a:p>
                      <a:r>
                        <a:rPr lang="en-US" sz="1200" dirty="0"/>
                        <a:t>~coffee</a:t>
                      </a:r>
                    </a:p>
                  </a:txBody>
                  <a:tcPr marL="91441" marR="91441" marT="30823" marB="30823"/>
                </a:tc>
                <a:tc>
                  <a:txBody>
                    <a:bodyPr/>
                    <a:lstStyle/>
                    <a:p>
                      <a:r>
                        <a:rPr lang="en-US" sz="1200" dirty="0"/>
                        <a:t>100</a:t>
                      </a:r>
                    </a:p>
                  </a:txBody>
                  <a:tcPr marL="91441" marR="91441" marT="30823" marB="30823"/>
                </a:tc>
                <a:tc>
                  <a:txBody>
                    <a:bodyPr/>
                    <a:lstStyle/>
                    <a:p>
                      <a:r>
                        <a:rPr lang="en-US" sz="1200" dirty="0">
                          <a:solidFill>
                            <a:srgbClr val="FF0000"/>
                          </a:solidFill>
                        </a:rPr>
                        <a:t>10000</a:t>
                      </a:r>
                    </a:p>
                  </a:txBody>
                  <a:tcPr marL="91441" marR="91441" marT="30823" marB="30823"/>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508D4E21-0FB6-F699-2285-8867156BA5BC}"/>
              </a:ext>
            </a:extLst>
          </p:cNvPr>
          <p:cNvGraphicFramePr>
            <a:graphicFrameLocks noGrp="1"/>
          </p:cNvGraphicFramePr>
          <p:nvPr/>
        </p:nvGraphicFramePr>
        <p:xfrm>
          <a:off x="6096000" y="51816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50008">
                <a:tc>
                  <a:txBody>
                    <a:bodyPr/>
                    <a:lstStyle/>
                    <a:p>
                      <a:r>
                        <a:rPr lang="en-US" sz="1200" dirty="0"/>
                        <a:t>B1</a:t>
                      </a:r>
                    </a:p>
                  </a:txBody>
                  <a:tcPr marL="91441" marR="91441" marT="30823" marB="30823"/>
                </a:tc>
                <a:tc>
                  <a:txBody>
                    <a:bodyPr/>
                    <a:lstStyle/>
                    <a:p>
                      <a:r>
                        <a:rPr lang="en-US" sz="1200" dirty="0"/>
                        <a:t>milk</a:t>
                      </a:r>
                    </a:p>
                  </a:txBody>
                  <a:tcPr marL="91441" marR="91441" marT="30823" marB="30823"/>
                </a:tc>
                <a:tc>
                  <a:txBody>
                    <a:bodyPr/>
                    <a:lstStyle/>
                    <a:p>
                      <a:r>
                        <a:rPr lang="en-US" sz="1200" dirty="0"/>
                        <a:t>~milk</a:t>
                      </a:r>
                    </a:p>
                  </a:txBody>
                  <a:tcPr marL="91441" marR="91441" marT="30823" marB="30823"/>
                </a:tc>
                <a:extLst>
                  <a:ext uri="{0D108BD9-81ED-4DB2-BD59-A6C34878D82A}">
                    <a16:rowId xmlns:a16="http://schemas.microsoft.com/office/drawing/2014/main" val="10000"/>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t>1000</a:t>
                      </a:r>
                    </a:p>
                  </a:txBody>
                  <a:tcPr marL="91441" marR="91441" marT="30823" marB="30823"/>
                </a:tc>
                <a:extLst>
                  <a:ext uri="{0D108BD9-81ED-4DB2-BD59-A6C34878D82A}">
                    <a16:rowId xmlns:a16="http://schemas.microsoft.com/office/drawing/2014/main" val="10001"/>
                  </a:ext>
                </a:extLst>
              </a:tr>
              <a:tr h="431415">
                <a:tc>
                  <a:txBody>
                    <a:bodyPr/>
                    <a:lstStyle/>
                    <a:p>
                      <a:r>
                        <a:rPr lang="en-US" sz="1200" dirty="0"/>
                        <a:t>~coffee</a:t>
                      </a:r>
                    </a:p>
                  </a:txBody>
                  <a:tcPr marL="91441" marR="91441" marT="30823" marB="30823"/>
                </a:tc>
                <a:tc>
                  <a:txBody>
                    <a:bodyPr/>
                    <a:lstStyle/>
                    <a:p>
                      <a:r>
                        <a:rPr lang="en-US" sz="1200" dirty="0"/>
                        <a:t>1000</a:t>
                      </a:r>
                    </a:p>
                  </a:txBody>
                  <a:tcPr marL="91441" marR="91441" marT="30823" marB="30823"/>
                </a:tc>
                <a:tc>
                  <a:txBody>
                    <a:bodyPr/>
                    <a:lstStyle/>
                    <a:p>
                      <a:r>
                        <a:rPr lang="en-US" sz="1200" dirty="0">
                          <a:solidFill>
                            <a:srgbClr val="FF0000"/>
                          </a:solidFill>
                        </a:rPr>
                        <a:t>1000</a:t>
                      </a:r>
                    </a:p>
                  </a:txBody>
                  <a:tcPr marL="91441" marR="91441" marT="30823" marB="30823"/>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37B1C980-7B94-8380-6F1A-88E77022D6EE}"/>
              </a:ext>
            </a:extLst>
          </p:cNvPr>
          <p:cNvGraphicFramePr>
            <a:graphicFrameLocks noGrp="1"/>
          </p:cNvGraphicFramePr>
          <p:nvPr/>
        </p:nvGraphicFramePr>
        <p:xfrm>
          <a:off x="3200400" y="5181600"/>
          <a:ext cx="2574925" cy="1112838"/>
        </p:xfrm>
        <a:graphic>
          <a:graphicData uri="http://schemas.openxmlformats.org/drawingml/2006/table">
            <a:tbl>
              <a:tblPr firstRow="1" bandRow="1">
                <a:tableStyleId>{5C22544A-7EE6-4342-B048-85BDC9FD1C3A}</a:tableStyleId>
              </a:tblPr>
              <a:tblGrid>
                <a:gridCol w="961224">
                  <a:extLst>
                    <a:ext uri="{9D8B030D-6E8A-4147-A177-3AD203B41FA5}">
                      <a16:colId xmlns:a16="http://schemas.microsoft.com/office/drawing/2014/main" val="20000"/>
                    </a:ext>
                  </a:extLst>
                </a:gridCol>
                <a:gridCol w="682057">
                  <a:extLst>
                    <a:ext uri="{9D8B030D-6E8A-4147-A177-3AD203B41FA5}">
                      <a16:colId xmlns:a16="http://schemas.microsoft.com/office/drawing/2014/main" val="20001"/>
                    </a:ext>
                  </a:extLst>
                </a:gridCol>
                <a:gridCol w="931644">
                  <a:extLst>
                    <a:ext uri="{9D8B030D-6E8A-4147-A177-3AD203B41FA5}">
                      <a16:colId xmlns:a16="http://schemas.microsoft.com/office/drawing/2014/main" val="20002"/>
                    </a:ext>
                  </a:extLst>
                </a:gridCol>
              </a:tblGrid>
              <a:tr h="298700">
                <a:tc>
                  <a:txBody>
                    <a:bodyPr/>
                    <a:lstStyle/>
                    <a:p>
                      <a:r>
                        <a:rPr lang="en-US" sz="1400" dirty="0"/>
                        <a:t>C1</a:t>
                      </a:r>
                    </a:p>
                  </a:txBody>
                  <a:tcPr marL="91441" marR="91441" marT="36826" marB="36826"/>
                </a:tc>
                <a:tc>
                  <a:txBody>
                    <a:bodyPr/>
                    <a:lstStyle/>
                    <a:p>
                      <a:r>
                        <a:rPr lang="en-US" sz="1400" dirty="0"/>
                        <a:t>milk</a:t>
                      </a:r>
                    </a:p>
                  </a:txBody>
                  <a:tcPr marL="91441" marR="91441" marT="36826" marB="36826"/>
                </a:tc>
                <a:tc>
                  <a:txBody>
                    <a:bodyPr/>
                    <a:lstStyle/>
                    <a:p>
                      <a:r>
                        <a:rPr lang="en-US" sz="1400" dirty="0"/>
                        <a:t>~milk</a:t>
                      </a:r>
                    </a:p>
                  </a:txBody>
                  <a:tcPr marL="91441" marR="91441" marT="36826" marB="36826"/>
                </a:tc>
                <a:extLst>
                  <a:ext uri="{0D108BD9-81ED-4DB2-BD59-A6C34878D82A}">
                    <a16:rowId xmlns:a16="http://schemas.microsoft.com/office/drawing/2014/main" val="10000"/>
                  </a:ext>
                </a:extLst>
              </a:tr>
              <a:tr h="298700">
                <a:tc>
                  <a:txBody>
                    <a:bodyPr/>
                    <a:lstStyle/>
                    <a:p>
                      <a:r>
                        <a:rPr lang="en-US" sz="1400" dirty="0"/>
                        <a:t>coffee</a:t>
                      </a:r>
                    </a:p>
                  </a:txBody>
                  <a:tcPr marL="91441" marR="91441" marT="36826" marB="36826"/>
                </a:tc>
                <a:tc>
                  <a:txBody>
                    <a:bodyPr/>
                    <a:lstStyle/>
                    <a:p>
                      <a:r>
                        <a:rPr lang="en-US" sz="1400" dirty="0"/>
                        <a:t>100</a:t>
                      </a:r>
                    </a:p>
                  </a:txBody>
                  <a:tcPr marL="91441" marR="91441" marT="36826" marB="36826"/>
                </a:tc>
                <a:tc>
                  <a:txBody>
                    <a:bodyPr/>
                    <a:lstStyle/>
                    <a:p>
                      <a:r>
                        <a:rPr lang="en-US" sz="1400" dirty="0"/>
                        <a:t>1000</a:t>
                      </a:r>
                    </a:p>
                  </a:txBody>
                  <a:tcPr marL="91441" marR="91441" marT="36826" marB="36826"/>
                </a:tc>
                <a:extLst>
                  <a:ext uri="{0D108BD9-81ED-4DB2-BD59-A6C34878D82A}">
                    <a16:rowId xmlns:a16="http://schemas.microsoft.com/office/drawing/2014/main" val="10001"/>
                  </a:ext>
                </a:extLst>
              </a:tr>
              <a:tr h="515438">
                <a:tc>
                  <a:txBody>
                    <a:bodyPr/>
                    <a:lstStyle/>
                    <a:p>
                      <a:r>
                        <a:rPr lang="en-US" sz="1400" dirty="0"/>
                        <a:t>~coffee</a:t>
                      </a:r>
                    </a:p>
                  </a:txBody>
                  <a:tcPr marL="91441" marR="91441" marT="36826" marB="36826"/>
                </a:tc>
                <a:tc>
                  <a:txBody>
                    <a:bodyPr/>
                    <a:lstStyle/>
                    <a:p>
                      <a:r>
                        <a:rPr lang="en-US" sz="1400" dirty="0"/>
                        <a:t>1000</a:t>
                      </a:r>
                    </a:p>
                  </a:txBody>
                  <a:tcPr marL="91441" marR="91441" marT="36826" marB="36826"/>
                </a:tc>
                <a:tc>
                  <a:txBody>
                    <a:bodyPr/>
                    <a:lstStyle/>
                    <a:p>
                      <a:r>
                        <a:rPr lang="en-US" sz="1400" dirty="0">
                          <a:solidFill>
                            <a:srgbClr val="FF0000"/>
                          </a:solidFill>
                        </a:rPr>
                        <a:t>100000</a:t>
                      </a:r>
                    </a:p>
                  </a:txBody>
                  <a:tcPr marL="91441" marR="91441" marT="36826" marB="36826"/>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07823ADB-2649-3D8C-13F6-B8460761DC9E}"/>
              </a:ext>
            </a:extLst>
          </p:cNvPr>
          <p:cNvSpPr txBox="1">
            <a:spLocks noChangeArrowheads="1"/>
          </p:cNvSpPr>
          <p:nvPr/>
        </p:nvSpPr>
        <p:spPr bwMode="auto">
          <a:xfrm>
            <a:off x="2819400" y="4267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0.91</a:t>
            </a:r>
          </a:p>
        </p:txBody>
      </p:sp>
      <p:sp>
        <p:nvSpPr>
          <p:cNvPr id="13" name="TextBox 12">
            <a:extLst>
              <a:ext uri="{FF2B5EF4-FFF2-40B4-BE49-F238E27FC236}">
                <a16:creationId xmlns:a16="http://schemas.microsoft.com/office/drawing/2014/main" id="{7CE30781-EAF1-34CB-B9D5-A5BDB6F2B02C}"/>
              </a:ext>
            </a:extLst>
          </p:cNvPr>
          <p:cNvSpPr txBox="1">
            <a:spLocks noChangeArrowheads="1"/>
          </p:cNvSpPr>
          <p:nvPr/>
        </p:nvSpPr>
        <p:spPr bwMode="auto">
          <a:xfrm>
            <a:off x="990600" y="6324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0.91</a:t>
            </a:r>
          </a:p>
        </p:txBody>
      </p:sp>
      <p:sp>
        <p:nvSpPr>
          <p:cNvPr id="14" name="TextBox 13">
            <a:extLst>
              <a:ext uri="{FF2B5EF4-FFF2-40B4-BE49-F238E27FC236}">
                <a16:creationId xmlns:a16="http://schemas.microsoft.com/office/drawing/2014/main" id="{E7BBD211-8190-59EB-0492-B372FA72E98F}"/>
              </a:ext>
            </a:extLst>
          </p:cNvPr>
          <p:cNvSpPr txBox="1">
            <a:spLocks noChangeArrowheads="1"/>
          </p:cNvSpPr>
          <p:nvPr/>
        </p:nvSpPr>
        <p:spPr bwMode="auto">
          <a:xfrm>
            <a:off x="4114800" y="6324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0.09</a:t>
            </a:r>
          </a:p>
        </p:txBody>
      </p:sp>
      <p:sp>
        <p:nvSpPr>
          <p:cNvPr id="15" name="TextBox 14">
            <a:extLst>
              <a:ext uri="{FF2B5EF4-FFF2-40B4-BE49-F238E27FC236}">
                <a16:creationId xmlns:a16="http://schemas.microsoft.com/office/drawing/2014/main" id="{E6CC9F14-B8F3-4C08-F5CC-ACECBD0E6880}"/>
              </a:ext>
            </a:extLst>
          </p:cNvPr>
          <p:cNvSpPr txBox="1">
            <a:spLocks noChangeArrowheads="1"/>
          </p:cNvSpPr>
          <p:nvPr/>
        </p:nvSpPr>
        <p:spPr bwMode="auto">
          <a:xfrm>
            <a:off x="7086600" y="63246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a:t>0.50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D35D-6EA3-B6DB-CC09-F3FE0C0AEB23}"/>
              </a:ext>
            </a:extLst>
          </p:cNvPr>
          <p:cNvSpPr>
            <a:spLocks noGrp="1"/>
          </p:cNvSpPr>
          <p:nvPr>
            <p:ph type="title"/>
          </p:nvPr>
        </p:nvSpPr>
        <p:spPr/>
        <p:txBody>
          <a:bodyPr/>
          <a:lstStyle/>
          <a:p>
            <a:r>
              <a:rPr lang="en-US" dirty="0"/>
              <a:t>Leverage</a:t>
            </a:r>
          </a:p>
        </p:txBody>
      </p:sp>
      <p:sp>
        <p:nvSpPr>
          <p:cNvPr id="3" name="Content Placeholder 2">
            <a:extLst>
              <a:ext uri="{FF2B5EF4-FFF2-40B4-BE49-F238E27FC236}">
                <a16:creationId xmlns:a16="http://schemas.microsoft.com/office/drawing/2014/main" id="{25152F76-CE10-1654-268B-047F679E82DF}"/>
              </a:ext>
            </a:extLst>
          </p:cNvPr>
          <p:cNvSpPr>
            <a:spLocks noGrp="1"/>
          </p:cNvSpPr>
          <p:nvPr>
            <p:ph idx="1"/>
          </p:nvPr>
        </p:nvSpPr>
        <p:spPr>
          <a:xfrm>
            <a:off x="381000" y="1371600"/>
            <a:ext cx="8382000" cy="1295400"/>
          </a:xfrm>
        </p:spPr>
        <p:txBody>
          <a:bodyPr/>
          <a:lstStyle/>
          <a:p>
            <a:pPr algn="l"/>
            <a:r>
              <a:rPr lang="en-US" sz="2000" b="0" i="0" dirty="0">
                <a:solidFill>
                  <a:srgbClr val="222222"/>
                </a:solidFill>
                <a:effectLst/>
                <a:latin typeface="Open Sans" panose="020B0606030504020204" pitchFamily="34" charset="0"/>
              </a:rPr>
              <a:t>Leverage computes the difference between the observed frequency of A and C appearing together and the frequency that would be expected if A and C were independent. </a:t>
            </a:r>
          </a:p>
          <a:p>
            <a:pPr algn="l"/>
            <a:r>
              <a:rPr lang="en-US" sz="2000" b="0" i="0" dirty="0">
                <a:solidFill>
                  <a:srgbClr val="222222"/>
                </a:solidFill>
                <a:effectLst/>
                <a:latin typeface="Open Sans" panose="020B0606030504020204" pitchFamily="34" charset="0"/>
              </a:rPr>
              <a:t>A leverage value of 0 indicates independence.</a:t>
            </a:r>
          </a:p>
          <a:p>
            <a:pPr algn="l"/>
            <a:r>
              <a:rPr lang="en-US" sz="2000" dirty="0">
                <a:solidFill>
                  <a:srgbClr val="222222"/>
                </a:solidFill>
                <a:latin typeface="Open Sans" panose="020B0606030504020204" pitchFamily="34" charset="0"/>
              </a:rPr>
              <a:t>Leverage(A=&gt;C) = </a:t>
            </a:r>
            <a:r>
              <a:rPr lang="en-US" sz="2000" i="1" dirty="0">
                <a:solidFill>
                  <a:srgbClr val="222222"/>
                </a:solidFill>
                <a:latin typeface="Open Sans" panose="020B0606030504020204" pitchFamily="34" charset="0"/>
              </a:rPr>
              <a:t>sup</a:t>
            </a:r>
            <a:r>
              <a:rPr lang="en-US" sz="2000" dirty="0">
                <a:solidFill>
                  <a:srgbClr val="222222"/>
                </a:solidFill>
                <a:latin typeface="Open Sans" panose="020B0606030504020204" pitchFamily="34" charset="0"/>
              </a:rPr>
              <a:t>(A=&gt;C) – </a:t>
            </a:r>
            <a:r>
              <a:rPr lang="en-US" sz="2000" i="1" dirty="0">
                <a:solidFill>
                  <a:srgbClr val="222222"/>
                </a:solidFill>
                <a:latin typeface="Open Sans" panose="020B0606030504020204" pitchFamily="34" charset="0"/>
              </a:rPr>
              <a:t>sup</a:t>
            </a:r>
            <a:r>
              <a:rPr lang="en-US" sz="2000" dirty="0">
                <a:solidFill>
                  <a:srgbClr val="222222"/>
                </a:solidFill>
                <a:latin typeface="Open Sans" panose="020B0606030504020204" pitchFamily="34" charset="0"/>
              </a:rPr>
              <a:t>(A)</a:t>
            </a:r>
            <a:r>
              <a:rPr lang="en-US" sz="2000" dirty="0" err="1">
                <a:solidFill>
                  <a:srgbClr val="222222"/>
                </a:solidFill>
                <a:latin typeface="Open Sans" panose="020B0606030504020204" pitchFamily="34" charset="0"/>
              </a:rPr>
              <a:t>x</a:t>
            </a:r>
            <a:r>
              <a:rPr lang="en-US" sz="2000" i="1" dirty="0" err="1">
                <a:solidFill>
                  <a:srgbClr val="222222"/>
                </a:solidFill>
                <a:latin typeface="Open Sans" panose="020B0606030504020204" pitchFamily="34" charset="0"/>
              </a:rPr>
              <a:t>sup</a:t>
            </a:r>
            <a:r>
              <a:rPr lang="en-US" sz="2000" dirty="0">
                <a:solidFill>
                  <a:srgbClr val="222222"/>
                </a:solidFill>
                <a:latin typeface="Open Sans" panose="020B0606030504020204" pitchFamily="34" charset="0"/>
              </a:rPr>
              <a:t>(C); range [-1, 1]</a:t>
            </a:r>
            <a:endParaRPr lang="en-US" sz="2000" b="0" i="0" dirty="0">
              <a:solidFill>
                <a:srgbClr val="222222"/>
              </a:solidFill>
              <a:effectLst/>
              <a:latin typeface="Open Sans" panose="020B0606030504020204" pitchFamily="34" charset="0"/>
            </a:endParaRPr>
          </a:p>
        </p:txBody>
      </p:sp>
      <p:sp>
        <p:nvSpPr>
          <p:cNvPr id="4" name="Slide Number Placeholder 3">
            <a:extLst>
              <a:ext uri="{FF2B5EF4-FFF2-40B4-BE49-F238E27FC236}">
                <a16:creationId xmlns:a16="http://schemas.microsoft.com/office/drawing/2014/main" id="{08E69699-95B2-3F7E-BDAF-DD796F7CB948}"/>
              </a:ext>
            </a:extLst>
          </p:cNvPr>
          <p:cNvSpPr>
            <a:spLocks noGrp="1"/>
          </p:cNvSpPr>
          <p:nvPr>
            <p:ph type="sldNum" sz="quarter" idx="10"/>
          </p:nvPr>
        </p:nvSpPr>
        <p:spPr/>
        <p:txBody>
          <a:bodyPr/>
          <a:lstStyle/>
          <a:p>
            <a:fld id="{735421D8-531D-2C4B-ABEA-2B610BBD0BAF}" type="slidenum">
              <a:rPr lang="en-US" altLang="en-US" smtClean="0"/>
              <a:pPr/>
              <a:t>16</a:t>
            </a:fld>
            <a:endParaRPr lang="en-US" altLang="en-US"/>
          </a:p>
        </p:txBody>
      </p:sp>
    </p:spTree>
    <p:extLst>
      <p:ext uri="{BB962C8B-B14F-4D97-AF65-F5344CB8AC3E}">
        <p14:creationId xmlns:p14="http://schemas.microsoft.com/office/powerpoint/2010/main" val="1691600136"/>
      </p:ext>
    </p:extLst>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B134-3E37-0822-F056-D0EC0E48EF9B}"/>
              </a:ext>
            </a:extLst>
          </p:cNvPr>
          <p:cNvSpPr>
            <a:spLocks noGrp="1"/>
          </p:cNvSpPr>
          <p:nvPr>
            <p:ph type="title"/>
          </p:nvPr>
        </p:nvSpPr>
        <p:spPr/>
        <p:txBody>
          <a:bodyPr/>
          <a:lstStyle/>
          <a:p>
            <a:r>
              <a:rPr lang="en-US" dirty="0"/>
              <a:t>Conviction</a:t>
            </a:r>
          </a:p>
        </p:txBody>
      </p:sp>
      <p:sp>
        <p:nvSpPr>
          <p:cNvPr id="3" name="Content Placeholder 2">
            <a:extLst>
              <a:ext uri="{FF2B5EF4-FFF2-40B4-BE49-F238E27FC236}">
                <a16:creationId xmlns:a16="http://schemas.microsoft.com/office/drawing/2014/main" id="{58DEB4FC-1DC5-F6AE-0F01-024735C55F57}"/>
              </a:ext>
            </a:extLst>
          </p:cNvPr>
          <p:cNvSpPr>
            <a:spLocks noGrp="1"/>
          </p:cNvSpPr>
          <p:nvPr>
            <p:ph idx="1"/>
          </p:nvPr>
        </p:nvSpPr>
        <p:spPr>
          <a:xfrm>
            <a:off x="381000" y="1371600"/>
            <a:ext cx="8382000" cy="2209800"/>
          </a:xfrm>
        </p:spPr>
        <p:txBody>
          <a:bodyPr/>
          <a:lstStyle/>
          <a:p>
            <a:pPr algn="l"/>
            <a:r>
              <a:rPr lang="en-US" sz="2000" b="0" i="0" dirty="0">
                <a:solidFill>
                  <a:srgbClr val="222222"/>
                </a:solidFill>
                <a:effectLst/>
                <a:latin typeface="Open Sans" panose="020B0606030504020204" pitchFamily="34" charset="0"/>
              </a:rPr>
              <a:t>A high conviction value means that the consequent is highly depending on the antecedent. </a:t>
            </a:r>
          </a:p>
          <a:p>
            <a:pPr algn="l"/>
            <a:r>
              <a:rPr lang="en-US" sz="2000" b="0" i="0" dirty="0">
                <a:solidFill>
                  <a:srgbClr val="222222"/>
                </a:solidFill>
                <a:effectLst/>
                <a:latin typeface="Open Sans" panose="020B0606030504020204" pitchFamily="34" charset="0"/>
              </a:rPr>
              <a:t>For instance, in the case of a perfect confidence score, the denominator becomes 0 (due to 1 - 1) for which the conviction score is defined as 'inf’. </a:t>
            </a:r>
          </a:p>
          <a:p>
            <a:pPr algn="l"/>
            <a:r>
              <a:rPr lang="en-US" sz="2000" b="0" i="0" dirty="0">
                <a:solidFill>
                  <a:srgbClr val="222222"/>
                </a:solidFill>
                <a:effectLst/>
                <a:latin typeface="Open Sans" panose="020B0606030504020204" pitchFamily="34" charset="0"/>
              </a:rPr>
              <a:t>Similar to lift, if items are independent, the conviction is 1.</a:t>
            </a:r>
            <a:br>
              <a:rPr lang="en-US" sz="2000" dirty="0"/>
            </a:br>
            <a:endParaRPr lang="en-US" sz="2000" dirty="0"/>
          </a:p>
        </p:txBody>
      </p:sp>
      <p:sp>
        <p:nvSpPr>
          <p:cNvPr id="4" name="Slide Number Placeholder 3">
            <a:extLst>
              <a:ext uri="{FF2B5EF4-FFF2-40B4-BE49-F238E27FC236}">
                <a16:creationId xmlns:a16="http://schemas.microsoft.com/office/drawing/2014/main" id="{F81F23CB-A8F1-2891-38CA-154A8D2E23F6}"/>
              </a:ext>
            </a:extLst>
          </p:cNvPr>
          <p:cNvSpPr>
            <a:spLocks noGrp="1"/>
          </p:cNvSpPr>
          <p:nvPr>
            <p:ph type="sldNum" sz="quarter" idx="10"/>
          </p:nvPr>
        </p:nvSpPr>
        <p:spPr/>
        <p:txBody>
          <a:bodyPr/>
          <a:lstStyle/>
          <a:p>
            <a:fld id="{735421D8-531D-2C4B-ABEA-2B610BBD0BAF}" type="slidenum">
              <a:rPr lang="en-US" altLang="en-US" smtClean="0"/>
              <a:pPr/>
              <a:t>17</a:t>
            </a:fld>
            <a:endParaRPr lang="en-US" altLang="en-US"/>
          </a:p>
        </p:txBody>
      </p:sp>
      <p:pic>
        <p:nvPicPr>
          <p:cNvPr id="6" name="Picture 5" descr="A close-up of a text&#10;&#10;Description automatically generated">
            <a:extLst>
              <a:ext uri="{FF2B5EF4-FFF2-40B4-BE49-F238E27FC236}">
                <a16:creationId xmlns:a16="http://schemas.microsoft.com/office/drawing/2014/main" id="{1CE932B8-FAB1-5046-5E5B-08ADF1078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11550"/>
            <a:ext cx="6438900" cy="901700"/>
          </a:xfrm>
          <a:prstGeom prst="rect">
            <a:avLst/>
          </a:prstGeom>
        </p:spPr>
      </p:pic>
    </p:spTree>
    <p:extLst>
      <p:ext uri="{BB962C8B-B14F-4D97-AF65-F5344CB8AC3E}">
        <p14:creationId xmlns:p14="http://schemas.microsoft.com/office/powerpoint/2010/main" val="2290217500"/>
      </p:ext>
    </p:extLst>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39CB-D806-1D3C-E593-26E834E29F80}"/>
              </a:ext>
            </a:extLst>
          </p:cNvPr>
          <p:cNvSpPr>
            <a:spLocks noGrp="1"/>
          </p:cNvSpPr>
          <p:nvPr>
            <p:ph type="title"/>
          </p:nvPr>
        </p:nvSpPr>
        <p:spPr/>
        <p:txBody>
          <a:bodyPr/>
          <a:lstStyle/>
          <a:p>
            <a:r>
              <a:rPr lang="en-US" dirty="0" err="1"/>
              <a:t>Zhangs</a:t>
            </a:r>
            <a:r>
              <a:rPr lang="en-US" dirty="0"/>
              <a:t> metric</a:t>
            </a:r>
          </a:p>
        </p:txBody>
      </p:sp>
      <p:sp>
        <p:nvSpPr>
          <p:cNvPr id="3" name="Content Placeholder 2">
            <a:extLst>
              <a:ext uri="{FF2B5EF4-FFF2-40B4-BE49-F238E27FC236}">
                <a16:creationId xmlns:a16="http://schemas.microsoft.com/office/drawing/2014/main" id="{31BD47EA-EE0B-E32E-C685-49E2532CEFFA}"/>
              </a:ext>
            </a:extLst>
          </p:cNvPr>
          <p:cNvSpPr>
            <a:spLocks noGrp="1"/>
          </p:cNvSpPr>
          <p:nvPr>
            <p:ph idx="1"/>
          </p:nvPr>
        </p:nvSpPr>
        <p:spPr/>
        <p:txBody>
          <a:bodyPr/>
          <a:lstStyle/>
          <a:p>
            <a:r>
              <a:rPr lang="en-US" sz="2000" b="0" i="0" dirty="0">
                <a:solidFill>
                  <a:srgbClr val="222222"/>
                </a:solidFill>
                <a:effectLst/>
                <a:latin typeface="Open Sans" panose="020B0606030504020204" pitchFamily="34" charset="0"/>
              </a:rPr>
              <a:t>Measures both association and dissociation. </a:t>
            </a:r>
          </a:p>
          <a:p>
            <a:r>
              <a:rPr lang="en-US" sz="2000" b="0" i="0" dirty="0">
                <a:solidFill>
                  <a:srgbClr val="222222"/>
                </a:solidFill>
                <a:effectLst/>
                <a:latin typeface="Open Sans" panose="020B0606030504020204" pitchFamily="34" charset="0"/>
              </a:rPr>
              <a:t>Value ranges between -1 and 1. </a:t>
            </a:r>
          </a:p>
          <a:p>
            <a:r>
              <a:rPr lang="en-US" sz="2000" b="0" i="0" dirty="0">
                <a:solidFill>
                  <a:srgbClr val="222222"/>
                </a:solidFill>
                <a:effectLst/>
                <a:latin typeface="Open Sans" panose="020B0606030504020204" pitchFamily="34" charset="0"/>
              </a:rPr>
              <a:t>A positive value (&gt;0) indicates association and negative value indicates dissociation.</a:t>
            </a:r>
            <a:endParaRPr lang="en-US" sz="2000" dirty="0"/>
          </a:p>
        </p:txBody>
      </p:sp>
      <p:sp>
        <p:nvSpPr>
          <p:cNvPr id="4" name="Slide Number Placeholder 3">
            <a:extLst>
              <a:ext uri="{FF2B5EF4-FFF2-40B4-BE49-F238E27FC236}">
                <a16:creationId xmlns:a16="http://schemas.microsoft.com/office/drawing/2014/main" id="{C013088C-704A-D971-1FD6-700D421AEDEB}"/>
              </a:ext>
            </a:extLst>
          </p:cNvPr>
          <p:cNvSpPr>
            <a:spLocks noGrp="1"/>
          </p:cNvSpPr>
          <p:nvPr>
            <p:ph type="sldNum" sz="quarter" idx="10"/>
          </p:nvPr>
        </p:nvSpPr>
        <p:spPr/>
        <p:txBody>
          <a:bodyPr/>
          <a:lstStyle/>
          <a:p>
            <a:fld id="{735421D8-531D-2C4B-ABEA-2B610BBD0BAF}" type="slidenum">
              <a:rPr lang="en-US" altLang="en-US" smtClean="0"/>
              <a:pPr/>
              <a:t>18</a:t>
            </a:fld>
            <a:endParaRPr lang="en-US" altLang="en-US"/>
          </a:p>
        </p:txBody>
      </p:sp>
      <p:pic>
        <p:nvPicPr>
          <p:cNvPr id="6" name="Picture 5">
            <a:extLst>
              <a:ext uri="{FF2B5EF4-FFF2-40B4-BE49-F238E27FC236}">
                <a16:creationId xmlns:a16="http://schemas.microsoft.com/office/drawing/2014/main" id="{2ECBC6EB-6889-206E-D5F0-F7DA6DF37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3048000"/>
            <a:ext cx="8427476" cy="707041"/>
          </a:xfrm>
          <a:prstGeom prst="rect">
            <a:avLst/>
          </a:prstGeom>
        </p:spPr>
      </p:pic>
    </p:spTree>
    <p:extLst>
      <p:ext uri="{BB962C8B-B14F-4D97-AF65-F5344CB8AC3E}">
        <p14:creationId xmlns:p14="http://schemas.microsoft.com/office/powerpoint/2010/main" val="2646293182"/>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2A449A6B-5C22-2003-848C-BDBAB8B4B196}"/>
              </a:ext>
            </a:extLst>
          </p:cNvPr>
          <p:cNvSpPr>
            <a:spLocks noGrp="1"/>
          </p:cNvSpPr>
          <p:nvPr>
            <p:ph type="title"/>
          </p:nvPr>
        </p:nvSpPr>
        <p:spPr/>
        <p:txBody>
          <a:bodyPr/>
          <a:lstStyle/>
          <a:p>
            <a:r>
              <a:rPr lang="en-US" altLang="en-US" dirty="0">
                <a:ea typeface="ＭＳ Ｐゴシック" panose="020B0600070205080204" pitchFamily="34" charset="-128"/>
              </a:rPr>
              <a:t>Four measures at one shot</a:t>
            </a:r>
          </a:p>
        </p:txBody>
      </p:sp>
      <p:sp>
        <p:nvSpPr>
          <p:cNvPr id="4" name="Slide Number Placeholder 3">
            <a:extLst>
              <a:ext uri="{FF2B5EF4-FFF2-40B4-BE49-F238E27FC236}">
                <a16:creationId xmlns:a16="http://schemas.microsoft.com/office/drawing/2014/main" id="{F34EE43E-F4A4-11C7-743D-CBF46A87752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76049CF-A13C-1040-873D-DCFA23FC58E6}" type="slidenum">
              <a:rPr lang="en-US" altLang="en-US" sz="1200"/>
              <a:pPr eaLnBrk="1" hangingPunct="1"/>
              <a:t>19</a:t>
            </a:fld>
            <a:endParaRPr lang="en-US" altLang="en-US" sz="1200"/>
          </a:p>
        </p:txBody>
      </p:sp>
      <p:pic>
        <p:nvPicPr>
          <p:cNvPr id="37891" name="Picture 4" descr="Screen Shot 2016-10-25 at 12.21.33 AM.png">
            <a:extLst>
              <a:ext uri="{FF2B5EF4-FFF2-40B4-BE49-F238E27FC236}">
                <a16:creationId xmlns:a16="http://schemas.microsoft.com/office/drawing/2014/main" id="{EC0246A3-55D6-406A-FB13-65C0B60310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17625"/>
            <a:ext cx="5649913"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E5E4AD7-D3C0-9E4F-D4EE-D6C57119FC77}"/>
              </a:ext>
            </a:extLst>
          </p:cNvPr>
          <p:cNvSpPr txBox="1"/>
          <p:nvPr/>
        </p:nvSpPr>
        <p:spPr>
          <a:xfrm>
            <a:off x="0" y="3733800"/>
            <a:ext cx="9144000" cy="295465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285750" indent="-285750">
              <a:buFont typeface="Arial"/>
              <a:buChar char="•"/>
              <a:defRPr/>
            </a:pPr>
            <a:r>
              <a:rPr lang="en-US" sz="1800" dirty="0"/>
              <a:t>m and c are positively correlated in A1 through A4, independent in B1, and negatively correlated in  C1 through  C3.</a:t>
            </a:r>
          </a:p>
          <a:p>
            <a:pPr marL="285750" indent="-285750">
              <a:buFont typeface="Arial"/>
              <a:buChar char="•"/>
              <a:defRPr/>
            </a:pPr>
            <a:endParaRPr lang="en-US" sz="1800" dirty="0"/>
          </a:p>
          <a:p>
            <a:pPr marL="285750" indent="-285750">
              <a:buFont typeface="Arial"/>
              <a:buChar char="•"/>
              <a:defRPr/>
            </a:pPr>
            <a:r>
              <a:rPr lang="en-US" sz="1800" dirty="0"/>
              <a:t>All four measures are good indicators for the independent case, B1.</a:t>
            </a:r>
          </a:p>
          <a:p>
            <a:pPr marL="285750" indent="-285750">
              <a:buFont typeface="Arial"/>
              <a:buChar char="•"/>
              <a:defRPr/>
            </a:pPr>
            <a:endParaRPr lang="en-US" sz="1800" dirty="0"/>
          </a:p>
          <a:p>
            <a:pPr marL="285750" indent="-285750">
              <a:buFont typeface="Arial"/>
              <a:buChar char="•"/>
              <a:defRPr/>
            </a:pPr>
            <a:r>
              <a:rPr lang="en-US" sz="1800" dirty="0"/>
              <a:t>Lift and </a:t>
            </a:r>
            <a:r>
              <a:rPr lang="en-US" sz="1800" dirty="0">
                <a:latin typeface="Berlin Sans FB Demi" charset="0"/>
                <a:sym typeface="Symbol" charset="0"/>
              </a:rPr>
              <a:t></a:t>
            </a:r>
            <a:r>
              <a:rPr lang="en-US" sz="1800" baseline="30000" dirty="0">
                <a:latin typeface="Berlin Sans FB Demi" charset="0"/>
                <a:sym typeface="Symbol" charset="0"/>
              </a:rPr>
              <a:t>2</a:t>
            </a:r>
            <a:r>
              <a:rPr lang="en-US" sz="1800" dirty="0"/>
              <a:t> are poor indicators of the other relationships, whereas  all confidence and  cosine are good indicators</a:t>
            </a:r>
          </a:p>
          <a:p>
            <a:pPr>
              <a:defRPr/>
            </a:pPr>
            <a:endParaRPr lang="en-US" sz="1800" dirty="0"/>
          </a:p>
          <a:p>
            <a:pPr marL="285750" indent="-285750">
              <a:buFont typeface="Arial"/>
              <a:buChar char="•"/>
              <a:defRPr/>
            </a:pPr>
            <a:r>
              <a:rPr lang="en-US" sz="1800" dirty="0"/>
              <a:t>Another interesting fact is that between all confidence  and cosine, cosine  is the better indicator when m</a:t>
            </a:r>
            <a:r>
              <a:rPr lang="en-US" sz="1800" strike="sngStrike" dirty="0"/>
              <a:t>c</a:t>
            </a:r>
            <a:r>
              <a:rPr lang="en-US" sz="1800" dirty="0"/>
              <a:t>  and </a:t>
            </a:r>
            <a:r>
              <a:rPr lang="en-US" sz="1800" strike="sngStrike" dirty="0"/>
              <a:t>m</a:t>
            </a:r>
            <a:r>
              <a:rPr lang="en-US" sz="1800" dirty="0"/>
              <a:t>c  are not balanced</a:t>
            </a:r>
          </a:p>
        </p:txBody>
      </p:sp>
      <p:sp>
        <p:nvSpPr>
          <p:cNvPr id="7" name="Left Brace 6">
            <a:extLst>
              <a:ext uri="{FF2B5EF4-FFF2-40B4-BE49-F238E27FC236}">
                <a16:creationId xmlns:a16="http://schemas.microsoft.com/office/drawing/2014/main" id="{ED8ED5C8-68E8-9EFE-FEDB-C1F08D1FFB77}"/>
              </a:ext>
            </a:extLst>
          </p:cNvPr>
          <p:cNvSpPr>
            <a:spLocks/>
          </p:cNvSpPr>
          <p:nvPr/>
        </p:nvSpPr>
        <p:spPr bwMode="auto">
          <a:xfrm>
            <a:off x="1676400" y="1676400"/>
            <a:ext cx="76200" cy="990600"/>
          </a:xfrm>
          <a:prstGeom prst="leftBrace">
            <a:avLst>
              <a:gd name="adj1" fmla="val 8306"/>
              <a:gd name="adj2" fmla="val 50000"/>
            </a:avLst>
          </a:prstGeom>
          <a:noFill/>
          <a:ln w="38100">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wrap="none"/>
          <a:lstStyle/>
          <a:p>
            <a:pPr>
              <a:defRPr/>
            </a:pPr>
            <a:endParaRPr lang="en-US">
              <a:ea typeface="+mn-ea"/>
            </a:endParaRPr>
          </a:p>
        </p:txBody>
      </p:sp>
      <p:sp>
        <p:nvSpPr>
          <p:cNvPr id="8" name="Left Brace 7">
            <a:extLst>
              <a:ext uri="{FF2B5EF4-FFF2-40B4-BE49-F238E27FC236}">
                <a16:creationId xmlns:a16="http://schemas.microsoft.com/office/drawing/2014/main" id="{3AAF1CAF-E393-3991-6D71-459EB7818D9C}"/>
              </a:ext>
            </a:extLst>
          </p:cNvPr>
          <p:cNvSpPr>
            <a:spLocks/>
          </p:cNvSpPr>
          <p:nvPr/>
        </p:nvSpPr>
        <p:spPr bwMode="auto">
          <a:xfrm>
            <a:off x="1676400" y="2971800"/>
            <a:ext cx="152400" cy="762000"/>
          </a:xfrm>
          <a:prstGeom prst="leftBrace">
            <a:avLst>
              <a:gd name="adj1" fmla="val 8333"/>
              <a:gd name="adj2" fmla="val 50000"/>
            </a:avLst>
          </a:prstGeom>
          <a:noFill/>
          <a:ln w="38100">
            <a:solidFill>
              <a:srgbClr val="F79646"/>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wrap="none"/>
          <a:lstStyle/>
          <a:p>
            <a:pPr>
              <a:defRPr/>
            </a:pPr>
            <a:endParaRPr lang="en-US">
              <a:ea typeface="+mn-ea"/>
            </a:endParaRPr>
          </a:p>
        </p:txBody>
      </p:sp>
      <p:sp>
        <p:nvSpPr>
          <p:cNvPr id="37895" name="Oval 8">
            <a:extLst>
              <a:ext uri="{FF2B5EF4-FFF2-40B4-BE49-F238E27FC236}">
                <a16:creationId xmlns:a16="http://schemas.microsoft.com/office/drawing/2014/main" id="{77FE4316-287F-5ED3-B0F5-D0FFFAF0143A}"/>
              </a:ext>
            </a:extLst>
          </p:cNvPr>
          <p:cNvSpPr>
            <a:spLocks noChangeArrowheads="1"/>
          </p:cNvSpPr>
          <p:nvPr/>
        </p:nvSpPr>
        <p:spPr bwMode="auto">
          <a:xfrm>
            <a:off x="1676400" y="2743200"/>
            <a:ext cx="152400" cy="152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10" name="Plus 9">
            <a:extLst>
              <a:ext uri="{FF2B5EF4-FFF2-40B4-BE49-F238E27FC236}">
                <a16:creationId xmlns:a16="http://schemas.microsoft.com/office/drawing/2014/main" id="{5A60474F-7372-F6C4-EAC6-14B5FDC5378C}"/>
              </a:ext>
            </a:extLst>
          </p:cNvPr>
          <p:cNvSpPr/>
          <p:nvPr/>
        </p:nvSpPr>
        <p:spPr bwMode="auto">
          <a:xfrm>
            <a:off x="1371600" y="2057400"/>
            <a:ext cx="304800" cy="3048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ea typeface="ＭＳ Ｐゴシック" charset="0"/>
              <a:cs typeface="ＭＳ Ｐゴシック" charset="0"/>
            </a:endParaRPr>
          </a:p>
        </p:txBody>
      </p:sp>
      <p:sp>
        <p:nvSpPr>
          <p:cNvPr id="11" name="Minus 10">
            <a:extLst>
              <a:ext uri="{FF2B5EF4-FFF2-40B4-BE49-F238E27FC236}">
                <a16:creationId xmlns:a16="http://schemas.microsoft.com/office/drawing/2014/main" id="{11EC39FA-F375-0CA9-4023-13E1E052F207}"/>
              </a:ext>
            </a:extLst>
          </p:cNvPr>
          <p:cNvSpPr/>
          <p:nvPr/>
        </p:nvSpPr>
        <p:spPr bwMode="auto">
          <a:xfrm>
            <a:off x="1447800" y="3276600"/>
            <a:ext cx="152400" cy="46038"/>
          </a:xfrm>
          <a:prstGeom prst="mathMinus">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a:lstStyle/>
          <a:p>
            <a:pPr>
              <a:defRPr/>
            </a:pPr>
            <a:endParaRPr lang="en-US">
              <a:solidFill>
                <a:schemeClr val="tx1"/>
              </a:solidFill>
            </a:endParaRP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6BA76D1A-FA41-679C-F80A-57B8079839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FE480B5-1283-8E4D-8F57-3FD4318D7C1F}" type="slidenum">
              <a:rPr lang="en-US" altLang="en-US" sz="1200"/>
              <a:pPr eaLnBrk="1" hangingPunct="1"/>
              <a:t>2</a:t>
            </a:fld>
            <a:endParaRPr lang="en-US" altLang="en-US" sz="1200"/>
          </a:p>
        </p:txBody>
      </p:sp>
      <p:sp>
        <p:nvSpPr>
          <p:cNvPr id="19458" name="Rectangle 2">
            <a:extLst>
              <a:ext uri="{FF2B5EF4-FFF2-40B4-BE49-F238E27FC236}">
                <a16:creationId xmlns:a16="http://schemas.microsoft.com/office/drawing/2014/main" id="{4C7EC95F-AA1D-11AC-EBF7-454EA1ADABA0}"/>
              </a:ext>
            </a:extLst>
          </p:cNvPr>
          <p:cNvSpPr>
            <a:spLocks noGrp="1" noChangeArrowheads="1"/>
          </p:cNvSpPr>
          <p:nvPr>
            <p:ph type="title"/>
          </p:nvPr>
        </p:nvSpPr>
        <p:spPr>
          <a:xfrm>
            <a:off x="0" y="228600"/>
            <a:ext cx="9144000" cy="914400"/>
          </a:xfrm>
        </p:spPr>
        <p:txBody>
          <a:bodyPr/>
          <a:lstStyle/>
          <a:p>
            <a:pPr eaLnBrk="1" hangingPunct="1"/>
            <a:r>
              <a:rPr lang="en-US" altLang="en-US" sz="3200">
                <a:ea typeface="ＭＳ Ｐゴシック" panose="020B0600070205080204" pitchFamily="34" charset="-128"/>
              </a:rPr>
              <a:t>ECLAT: Mining by Exploring Vertical Data Format</a:t>
            </a:r>
          </a:p>
        </p:txBody>
      </p:sp>
      <p:sp>
        <p:nvSpPr>
          <p:cNvPr id="19459" name="Rectangle 3">
            <a:extLst>
              <a:ext uri="{FF2B5EF4-FFF2-40B4-BE49-F238E27FC236}">
                <a16:creationId xmlns:a16="http://schemas.microsoft.com/office/drawing/2014/main" id="{7BC09ABB-C792-F4BE-54E4-8B90F348C2F7}"/>
              </a:ext>
            </a:extLst>
          </p:cNvPr>
          <p:cNvSpPr>
            <a:spLocks noGrp="1" noChangeArrowheads="1"/>
          </p:cNvSpPr>
          <p:nvPr>
            <p:ph type="body" idx="1"/>
          </p:nvPr>
        </p:nvSpPr>
        <p:spPr>
          <a:xfrm>
            <a:off x="381000" y="1371600"/>
            <a:ext cx="8382000" cy="5181600"/>
          </a:xfrm>
        </p:spPr>
        <p:txBody>
          <a:bodyPr/>
          <a:lstStyle/>
          <a:p>
            <a:pPr eaLnBrk="1" hangingPunct="1">
              <a:lnSpc>
                <a:spcPct val="120000"/>
              </a:lnSpc>
            </a:pPr>
            <a:r>
              <a:rPr lang="en-US" altLang="en-US" sz="2000">
                <a:ea typeface="ＭＳ Ｐゴシック" panose="020B0600070205080204" pitchFamily="34" charset="-128"/>
              </a:rPr>
              <a:t>Vertical format: t(AB) = {T</a:t>
            </a:r>
            <a:r>
              <a:rPr lang="en-US" altLang="en-US" sz="2000" baseline="-25000">
                <a:ea typeface="ＭＳ Ｐゴシック" panose="020B0600070205080204" pitchFamily="34" charset="-128"/>
              </a:rPr>
              <a:t>11</a:t>
            </a:r>
            <a:r>
              <a:rPr lang="en-US" altLang="en-US" sz="2000">
                <a:ea typeface="ＭＳ Ｐゴシック" panose="020B0600070205080204" pitchFamily="34" charset="-128"/>
              </a:rPr>
              <a:t>, T</a:t>
            </a:r>
            <a:r>
              <a:rPr lang="en-US" altLang="en-US" sz="2000" baseline="-25000">
                <a:ea typeface="ＭＳ Ｐゴシック" panose="020B0600070205080204" pitchFamily="34" charset="-128"/>
              </a:rPr>
              <a:t>25</a:t>
            </a:r>
            <a:r>
              <a:rPr lang="en-US" altLang="en-US" sz="2000">
                <a:ea typeface="ＭＳ Ｐゴシック" panose="020B0600070205080204" pitchFamily="34" charset="-128"/>
              </a:rPr>
              <a:t>, …}</a:t>
            </a:r>
          </a:p>
          <a:p>
            <a:pPr lvl="1" eaLnBrk="1" hangingPunct="1">
              <a:lnSpc>
                <a:spcPct val="120000"/>
              </a:lnSpc>
            </a:pPr>
            <a:r>
              <a:rPr lang="en-US" altLang="en-US" sz="2000">
                <a:ea typeface="ＭＳ Ｐゴシック" panose="020B0600070205080204" pitchFamily="34" charset="-128"/>
              </a:rPr>
              <a:t>tid-list: list of trans.-ids containing an itemset </a:t>
            </a:r>
          </a:p>
        </p:txBody>
      </p:sp>
      <p:pic>
        <p:nvPicPr>
          <p:cNvPr id="5" name="Picture 4" descr="Screen Shot 2016-10-24 at 8.14.34 PM.png">
            <a:extLst>
              <a:ext uri="{FF2B5EF4-FFF2-40B4-BE49-F238E27FC236}">
                <a16:creationId xmlns:a16="http://schemas.microsoft.com/office/drawing/2014/main" id="{2BD24CFE-9972-3F92-EB61-57876350FD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2146300" cy="2108200"/>
          </a:xfrm>
          <a:prstGeom prst="rect">
            <a:avLst/>
          </a:prstGeom>
          <a:noFill/>
          <a:ln w="9525">
            <a:solidFill>
              <a:srgbClr val="00E4A8"/>
            </a:solidFill>
            <a:miter lim="800000"/>
            <a:headEnd/>
            <a:tailEnd/>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Lst>
        </p:spPr>
      </p:pic>
      <p:pic>
        <p:nvPicPr>
          <p:cNvPr id="6" name="Picture 5" descr="Screen Shot 2016-10-24 at 8.15.09 PM.png">
            <a:extLst>
              <a:ext uri="{FF2B5EF4-FFF2-40B4-BE49-F238E27FC236}">
                <a16:creationId xmlns:a16="http://schemas.microsoft.com/office/drawing/2014/main" id="{9367AEA3-F1E8-FF3C-DEC7-D36FA62800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048000"/>
            <a:ext cx="3073400" cy="137160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a:extLst>
              <a:ext uri="{FF2B5EF4-FFF2-40B4-BE49-F238E27FC236}">
                <a16:creationId xmlns:a16="http://schemas.microsoft.com/office/drawing/2014/main" id="{4256CBEE-28F2-C980-2368-10615E60E0A3}"/>
              </a:ext>
            </a:extLst>
          </p:cNvPr>
          <p:cNvSpPr/>
          <p:nvPr/>
        </p:nvSpPr>
        <p:spPr bwMode="auto">
          <a:xfrm>
            <a:off x="3048000" y="3352800"/>
            <a:ext cx="1905000" cy="685800"/>
          </a:xfrm>
          <a:prstGeom prst="rightArrow">
            <a:avLst/>
          </a:prstGeom>
          <a:solidFill>
            <a:srgbClr val="006666"/>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lang="en-US">
              <a:solidFill>
                <a:schemeClr val="tx1"/>
              </a:solidFill>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40C6F52-16FA-71F6-C783-2FC63AD40F95}"/>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BA9364A8-E1EF-026E-EEF9-A0CEC6B810F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0E8ADDB-B76B-5D4B-8359-2C6F99CDF6C3}" type="slidenum">
              <a:rPr lang="en-US" altLang="en-US" sz="1200"/>
              <a:pPr eaLnBrk="1" hangingPunct="1"/>
              <a:t>20</a:t>
            </a:fld>
            <a:endParaRPr lang="en-US" altLang="en-US" sz="1200"/>
          </a:p>
        </p:txBody>
      </p:sp>
      <p:sp>
        <p:nvSpPr>
          <p:cNvPr id="5" name="TextBox 4">
            <a:extLst>
              <a:ext uri="{FF2B5EF4-FFF2-40B4-BE49-F238E27FC236}">
                <a16:creationId xmlns:a16="http://schemas.microsoft.com/office/drawing/2014/main" id="{2C582978-F7F2-47E8-9524-61E8BBCCFD0E}"/>
              </a:ext>
            </a:extLst>
          </p:cNvPr>
          <p:cNvSpPr txBox="1"/>
          <p:nvPr/>
        </p:nvSpPr>
        <p:spPr>
          <a:xfrm>
            <a:off x="457200" y="4191000"/>
            <a:ext cx="8382000" cy="147732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defPPr>
              <a:defRPr lang="en-US"/>
            </a:defPPr>
            <a:lvl1pPr marL="285750" indent="-285750">
              <a:buFont typeface="Arial"/>
              <a:buChar char="•"/>
              <a:defRPr sz="18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dirty="0"/>
              <a:t>C1 should be more negatively correlated for  m and  c than  C2 because  mc is the smallest among the three counts,  mc,  m</a:t>
            </a:r>
            <a:r>
              <a:rPr lang="en-US" strike="sngStrike" dirty="0"/>
              <a:t>c</a:t>
            </a:r>
            <a:r>
              <a:rPr lang="en-US" dirty="0"/>
              <a:t>, and  </a:t>
            </a:r>
            <a:r>
              <a:rPr lang="en-US" strike="sngStrike" dirty="0"/>
              <a:t>m</a:t>
            </a:r>
            <a:r>
              <a:rPr lang="en-US" dirty="0"/>
              <a:t>c, in  C1. </a:t>
            </a:r>
          </a:p>
          <a:p>
            <a:pPr>
              <a:defRPr/>
            </a:pPr>
            <a:endParaRPr lang="en-US" dirty="0"/>
          </a:p>
          <a:p>
            <a:pPr>
              <a:defRPr/>
            </a:pPr>
            <a:r>
              <a:rPr lang="en-US" dirty="0"/>
              <a:t>However, this can only be seen by checking the cosine measure because the all confidence values are identical in  C1 and  C2.</a:t>
            </a:r>
          </a:p>
        </p:txBody>
      </p:sp>
      <p:pic>
        <p:nvPicPr>
          <p:cNvPr id="39940" name="Picture 5" descr="Screen Shot 2016-10-25 at 12.21.33 AM.png">
            <a:extLst>
              <a:ext uri="{FF2B5EF4-FFF2-40B4-BE49-F238E27FC236}">
                <a16:creationId xmlns:a16="http://schemas.microsoft.com/office/drawing/2014/main" id="{619C6BCD-EF22-482F-AC72-5B0ACEE46F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17625"/>
            <a:ext cx="5649913"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ounded Rectangle 6">
            <a:extLst>
              <a:ext uri="{FF2B5EF4-FFF2-40B4-BE49-F238E27FC236}">
                <a16:creationId xmlns:a16="http://schemas.microsoft.com/office/drawing/2014/main" id="{10DAEA37-CE33-9BA8-B02A-8763B7AD7893}"/>
              </a:ext>
            </a:extLst>
          </p:cNvPr>
          <p:cNvSpPr>
            <a:spLocks noChangeArrowheads="1"/>
          </p:cNvSpPr>
          <p:nvPr/>
        </p:nvSpPr>
        <p:spPr bwMode="auto">
          <a:xfrm>
            <a:off x="1752600" y="2971800"/>
            <a:ext cx="5638800" cy="381000"/>
          </a:xfrm>
          <a:prstGeom prst="roundRect">
            <a:avLst>
              <a:gd name="adj" fmla="val 16667"/>
            </a:avLst>
          </a:prstGeom>
          <a:solidFill>
            <a:schemeClr val="accent1">
              <a:alpha val="30196"/>
            </a:schemeClr>
          </a:solidFill>
          <a:ln w="9525">
            <a:solidFill>
              <a:schemeClr val="tx1"/>
            </a:solidFill>
            <a:miter lim="800000"/>
            <a:headEnd/>
            <a:tailEnd/>
          </a:ln>
        </p:spPr>
        <p:txBody>
          <a:bodyPr wrap="none"/>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4E40-EE04-4A81-A737-0414DAA96AFF}"/>
              </a:ext>
            </a:extLst>
          </p:cNvPr>
          <p:cNvSpPr>
            <a:spLocks noGrp="1"/>
          </p:cNvSpPr>
          <p:nvPr>
            <p:ph type="title"/>
          </p:nvPr>
        </p:nvSpPr>
        <p:spPr/>
        <p:txBody>
          <a:bodyPr/>
          <a:lstStyle/>
          <a:p>
            <a:r>
              <a:rPr lang="en-US" altLang="en-US" dirty="0">
                <a:ea typeface="ＭＳ Ｐゴシック" panose="020B0600070205080204" pitchFamily="34" charset="-128"/>
              </a:rPr>
              <a:t>Four measures at one shot</a:t>
            </a:r>
            <a:endParaRPr lang="en-US" dirty="0"/>
          </a:p>
        </p:txBody>
      </p:sp>
      <p:pic>
        <p:nvPicPr>
          <p:cNvPr id="6" name="Content Placeholder 5" descr="A white rectangular with black numbers and a black border&#10;&#10;Description automatically generated with medium confidence">
            <a:extLst>
              <a:ext uri="{FF2B5EF4-FFF2-40B4-BE49-F238E27FC236}">
                <a16:creationId xmlns:a16="http://schemas.microsoft.com/office/drawing/2014/main" id="{AFF39072-A7EC-331D-1BBD-4708F4896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759" y="1524000"/>
            <a:ext cx="7040282" cy="2362200"/>
          </a:xfrm>
        </p:spPr>
      </p:pic>
      <p:sp>
        <p:nvSpPr>
          <p:cNvPr id="4" name="Slide Number Placeholder 3">
            <a:extLst>
              <a:ext uri="{FF2B5EF4-FFF2-40B4-BE49-F238E27FC236}">
                <a16:creationId xmlns:a16="http://schemas.microsoft.com/office/drawing/2014/main" id="{7D409F26-4B37-7927-9EF0-2A7B7EA5D7B3}"/>
              </a:ext>
            </a:extLst>
          </p:cNvPr>
          <p:cNvSpPr>
            <a:spLocks noGrp="1"/>
          </p:cNvSpPr>
          <p:nvPr>
            <p:ph type="sldNum" sz="quarter" idx="10"/>
          </p:nvPr>
        </p:nvSpPr>
        <p:spPr/>
        <p:txBody>
          <a:bodyPr/>
          <a:lstStyle/>
          <a:p>
            <a:fld id="{735421D8-531D-2C4B-ABEA-2B610BBD0BAF}" type="slidenum">
              <a:rPr lang="en-US" altLang="en-US" smtClean="0"/>
              <a:pPr/>
              <a:t>21</a:t>
            </a:fld>
            <a:endParaRPr lang="en-US" altLang="en-US"/>
          </a:p>
        </p:txBody>
      </p:sp>
      <p:sp>
        <p:nvSpPr>
          <p:cNvPr id="7" name="TextBox 6">
            <a:extLst>
              <a:ext uri="{FF2B5EF4-FFF2-40B4-BE49-F238E27FC236}">
                <a16:creationId xmlns:a16="http://schemas.microsoft.com/office/drawing/2014/main" id="{18F93A1D-3F4F-E88D-B5D3-ACD8F711124E}"/>
              </a:ext>
            </a:extLst>
          </p:cNvPr>
          <p:cNvSpPr txBox="1"/>
          <p:nvPr/>
        </p:nvSpPr>
        <p:spPr>
          <a:xfrm>
            <a:off x="0" y="4002998"/>
            <a:ext cx="9144000" cy="160043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285750" indent="-285750">
              <a:buFont typeface="Arial"/>
              <a:buChar char="•"/>
              <a:defRPr/>
            </a:pPr>
            <a:r>
              <a:rPr lang="en-US" sz="1400" dirty="0"/>
              <a:t>lift and </a:t>
            </a:r>
            <a:r>
              <a:rPr lang="el-GR" sz="1400" dirty="0"/>
              <a:t>χ2 </a:t>
            </a:r>
            <a:r>
              <a:rPr lang="en-US" sz="1400" dirty="0"/>
              <a:t>generate dramatically different measure values for D1 and D2 due to their sensitivity to </a:t>
            </a:r>
            <a:r>
              <a:rPr lang="en-US" sz="1400" strike="sngStrike" dirty="0"/>
              <a:t>m</a:t>
            </a:r>
            <a:r>
              <a:rPr lang="en-US" sz="1400" dirty="0"/>
              <a:t>c</a:t>
            </a:r>
          </a:p>
          <a:p>
            <a:pPr marL="285750" indent="-285750">
              <a:buFont typeface="Arial"/>
              <a:buChar char="•"/>
              <a:defRPr/>
            </a:pPr>
            <a:r>
              <a:rPr lang="en-US" sz="1400" dirty="0"/>
              <a:t>In many real-world scenarios, mc is usually huge and unstable</a:t>
            </a:r>
          </a:p>
          <a:p>
            <a:pPr marL="285750" indent="-285750">
              <a:buFont typeface="Arial"/>
              <a:buChar char="•"/>
              <a:defRPr/>
            </a:pPr>
            <a:r>
              <a:rPr lang="en-US" sz="1400" dirty="0"/>
              <a:t>A good interestingness measure should not be affected by transactions that do not contain the </a:t>
            </a:r>
            <a:r>
              <a:rPr lang="en-US" sz="1400" dirty="0" err="1"/>
              <a:t>itemsets</a:t>
            </a:r>
            <a:r>
              <a:rPr lang="en-US" sz="1400" dirty="0"/>
              <a:t> of interest</a:t>
            </a:r>
          </a:p>
          <a:p>
            <a:pPr marL="285750" indent="-285750">
              <a:buFont typeface="Arial"/>
              <a:buChar char="•"/>
              <a:defRPr/>
            </a:pPr>
            <a:r>
              <a:rPr lang="en-US" sz="1400" dirty="0"/>
              <a:t>D3: the four new measures correctly show that m and c are strongly negatively associated because the m to c ratio equals the mc to m ratio, that is, 100/1100 = 9.1%. However, lift and </a:t>
            </a:r>
            <a:r>
              <a:rPr lang="el-GR" sz="1400" dirty="0"/>
              <a:t>χ 2 </a:t>
            </a:r>
            <a:r>
              <a:rPr lang="en-US" sz="1400" dirty="0"/>
              <a:t>both contradict this in an incorrect way: Their values for D2 are between those for D1 and D3.</a:t>
            </a:r>
            <a:endParaRPr lang="en-US" sz="1800" dirty="0"/>
          </a:p>
        </p:txBody>
      </p:sp>
      <p:sp>
        <p:nvSpPr>
          <p:cNvPr id="9" name="Oval 8">
            <a:extLst>
              <a:ext uri="{FF2B5EF4-FFF2-40B4-BE49-F238E27FC236}">
                <a16:creationId xmlns:a16="http://schemas.microsoft.com/office/drawing/2014/main" id="{C9EE5F11-A38C-218A-0984-24566BF16F32}"/>
              </a:ext>
            </a:extLst>
          </p:cNvPr>
          <p:cNvSpPr>
            <a:spLocks noChangeArrowheads="1"/>
          </p:cNvSpPr>
          <p:nvPr/>
        </p:nvSpPr>
        <p:spPr bwMode="auto">
          <a:xfrm>
            <a:off x="869963" y="2942958"/>
            <a:ext cx="152400" cy="152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10" name="Plus 9">
            <a:extLst>
              <a:ext uri="{FF2B5EF4-FFF2-40B4-BE49-F238E27FC236}">
                <a16:creationId xmlns:a16="http://schemas.microsoft.com/office/drawing/2014/main" id="{F17A8324-187F-30C9-1474-9B57ACF4AD0A}"/>
              </a:ext>
            </a:extLst>
          </p:cNvPr>
          <p:cNvSpPr/>
          <p:nvPr/>
        </p:nvSpPr>
        <p:spPr bwMode="auto">
          <a:xfrm>
            <a:off x="788156" y="2096784"/>
            <a:ext cx="304800" cy="3048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ea typeface="ＭＳ Ｐゴシック" charset="0"/>
              <a:cs typeface="ＭＳ Ｐゴシック" charset="0"/>
            </a:endParaRPr>
          </a:p>
        </p:txBody>
      </p:sp>
      <p:sp>
        <p:nvSpPr>
          <p:cNvPr id="11" name="Minus 10">
            <a:extLst>
              <a:ext uri="{FF2B5EF4-FFF2-40B4-BE49-F238E27FC236}">
                <a16:creationId xmlns:a16="http://schemas.microsoft.com/office/drawing/2014/main" id="{92DB0315-6C8A-6DD3-72FB-33B27FE5B1D6}"/>
              </a:ext>
            </a:extLst>
          </p:cNvPr>
          <p:cNvSpPr/>
          <p:nvPr/>
        </p:nvSpPr>
        <p:spPr bwMode="auto">
          <a:xfrm>
            <a:off x="864356" y="2735066"/>
            <a:ext cx="152400" cy="46038"/>
          </a:xfrm>
          <a:prstGeom prst="mathMinus">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a:lstStyle/>
          <a:p>
            <a:pPr>
              <a:defRPr/>
            </a:pPr>
            <a:endParaRPr lang="en-US">
              <a:solidFill>
                <a:schemeClr val="tx1"/>
              </a:solidFill>
            </a:endParaRPr>
          </a:p>
        </p:txBody>
      </p:sp>
      <p:sp>
        <p:nvSpPr>
          <p:cNvPr id="12" name="Plus 11">
            <a:extLst>
              <a:ext uri="{FF2B5EF4-FFF2-40B4-BE49-F238E27FC236}">
                <a16:creationId xmlns:a16="http://schemas.microsoft.com/office/drawing/2014/main" id="{D333812B-9D75-F2DA-90AA-93FB64F82B10}"/>
              </a:ext>
            </a:extLst>
          </p:cNvPr>
          <p:cNvSpPr/>
          <p:nvPr/>
        </p:nvSpPr>
        <p:spPr bwMode="auto">
          <a:xfrm>
            <a:off x="785159" y="2367471"/>
            <a:ext cx="304800" cy="3048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ea typeface="ＭＳ Ｐゴシック" charset="0"/>
              <a:cs typeface="ＭＳ Ｐゴシック" charset="0"/>
            </a:endParaRPr>
          </a:p>
        </p:txBody>
      </p:sp>
    </p:spTree>
    <p:extLst>
      <p:ext uri="{BB962C8B-B14F-4D97-AF65-F5344CB8AC3E}">
        <p14:creationId xmlns:p14="http://schemas.microsoft.com/office/powerpoint/2010/main" val="943914137"/>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6">
            <a:extLst>
              <a:ext uri="{FF2B5EF4-FFF2-40B4-BE49-F238E27FC236}">
                <a16:creationId xmlns:a16="http://schemas.microsoft.com/office/drawing/2014/main" id="{E0523AB0-9EC3-8706-C851-13A74B54A6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3B16C3D-B6EC-1D40-9413-6595CE3B3D13}" type="slidenum">
              <a:rPr lang="en-US" altLang="en-US" sz="1200"/>
              <a:pPr eaLnBrk="1" hangingPunct="1"/>
              <a:t>22</a:t>
            </a:fld>
            <a:endParaRPr lang="en-US" altLang="en-US" sz="1200"/>
          </a:p>
        </p:txBody>
      </p:sp>
      <p:pic>
        <p:nvPicPr>
          <p:cNvPr id="40962" name="Picture 72">
            <a:extLst>
              <a:ext uri="{FF2B5EF4-FFF2-40B4-BE49-F238E27FC236}">
                <a16:creationId xmlns:a16="http://schemas.microsoft.com/office/drawing/2014/main" id="{A9D80B42-14A7-8324-9364-19A34910A42F}"/>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932113" y="1447800"/>
            <a:ext cx="6211887" cy="4992688"/>
          </a:xfrm>
          <a:noFill/>
        </p:spPr>
      </p:pic>
      <p:sp>
        <p:nvSpPr>
          <p:cNvPr id="40963" name="Rectangle 2">
            <a:extLst>
              <a:ext uri="{FF2B5EF4-FFF2-40B4-BE49-F238E27FC236}">
                <a16:creationId xmlns:a16="http://schemas.microsoft.com/office/drawing/2014/main" id="{DE903393-3155-7572-E280-7D4558947AE1}"/>
              </a:ext>
            </a:extLst>
          </p:cNvPr>
          <p:cNvSpPr>
            <a:spLocks noGrp="1" noChangeArrowheads="1"/>
          </p:cNvSpPr>
          <p:nvPr>
            <p:ph type="title"/>
          </p:nvPr>
        </p:nvSpPr>
        <p:spPr>
          <a:xfrm>
            <a:off x="-152400" y="304800"/>
            <a:ext cx="9525000" cy="609600"/>
          </a:xfrm>
        </p:spPr>
        <p:txBody>
          <a:bodyPr/>
          <a:lstStyle/>
          <a:p>
            <a:pPr eaLnBrk="1" hangingPunct="1"/>
            <a:r>
              <a:rPr lang="en-US" altLang="en-US" sz="3200">
                <a:ea typeface="ＭＳ Ｐゴシック" panose="020B0600070205080204" pitchFamily="34" charset="-128"/>
              </a:rPr>
              <a:t>Are </a:t>
            </a:r>
            <a:r>
              <a:rPr lang="en-US" altLang="en-US" sz="3200" i="1">
                <a:ea typeface="ＭＳ Ｐゴシック" panose="020B0600070205080204" pitchFamily="34" charset="-128"/>
              </a:rPr>
              <a:t>lift</a:t>
            </a:r>
            <a:r>
              <a:rPr lang="en-US" altLang="en-US" sz="3200">
                <a:ea typeface="ＭＳ Ｐゴシック" panose="020B0600070205080204" pitchFamily="34" charset="-128"/>
              </a:rPr>
              <a:t> and </a:t>
            </a:r>
            <a:r>
              <a:rPr lang="en-US" altLang="en-US" sz="3200">
                <a:ea typeface="ＭＳ Ｐゴシック" panose="020B0600070205080204" pitchFamily="34" charset="-128"/>
                <a:sym typeface="Symbol" pitchFamily="2" charset="2"/>
              </a:rPr>
              <a:t></a:t>
            </a:r>
            <a:r>
              <a:rPr lang="en-US" altLang="en-US" sz="3200" baseline="30000">
                <a:ea typeface="ＭＳ Ｐゴシック" panose="020B0600070205080204" pitchFamily="34" charset="-128"/>
                <a:sym typeface="Symbol" pitchFamily="2" charset="2"/>
              </a:rPr>
              <a:t>2</a:t>
            </a:r>
            <a:r>
              <a:rPr lang="en-US" altLang="en-US" sz="3200">
                <a:ea typeface="ＭＳ Ｐゴシック" panose="020B0600070205080204" pitchFamily="34" charset="-128"/>
              </a:rPr>
              <a:t>  Good Measures of Correlation?</a:t>
            </a:r>
          </a:p>
        </p:txBody>
      </p:sp>
      <p:sp>
        <p:nvSpPr>
          <p:cNvPr id="40964" name="Rectangle 3">
            <a:extLst>
              <a:ext uri="{FF2B5EF4-FFF2-40B4-BE49-F238E27FC236}">
                <a16:creationId xmlns:a16="http://schemas.microsoft.com/office/drawing/2014/main" id="{26993AA3-4E50-9426-DAE8-938E91FBEA10}"/>
              </a:ext>
            </a:extLst>
          </p:cNvPr>
          <p:cNvSpPr>
            <a:spLocks noGrp="1" noChangeArrowheads="1"/>
          </p:cNvSpPr>
          <p:nvPr>
            <p:ph type="body" sz="half" idx="1"/>
          </p:nvPr>
        </p:nvSpPr>
        <p:spPr>
          <a:xfrm>
            <a:off x="0" y="1371600"/>
            <a:ext cx="2971800" cy="4953000"/>
          </a:xfrm>
        </p:spPr>
        <p:txBody>
          <a:bodyPr/>
          <a:lstStyle/>
          <a:p>
            <a:pPr eaLnBrk="1" hangingPunct="1">
              <a:lnSpc>
                <a:spcPct val="130000"/>
              </a:lnSpc>
            </a:pPr>
            <a:r>
              <a:rPr lang="ja-JP" altLang="en-US" sz="1800" i="1">
                <a:ea typeface="ＭＳ Ｐゴシック" panose="020B0600070205080204" pitchFamily="34" charset="-128"/>
              </a:rPr>
              <a:t>“</a:t>
            </a:r>
            <a:r>
              <a:rPr lang="en-US" altLang="ja-JP" sz="1800" i="1">
                <a:ea typeface="ＭＳ Ｐゴシック" panose="020B0600070205080204" pitchFamily="34" charset="-128"/>
              </a:rPr>
              <a:t>Buy walnuts  </a:t>
            </a:r>
            <a:r>
              <a:rPr lang="en-US" altLang="ja-JP" sz="1800">
                <a:ea typeface="ＭＳ Ｐゴシック" panose="020B0600070205080204" pitchFamily="34" charset="-128"/>
                <a:sym typeface="Symbol" pitchFamily="2" charset="2"/>
              </a:rPr>
              <a:t> </a:t>
            </a:r>
            <a:r>
              <a:rPr lang="en-US" altLang="ja-JP" sz="1800" i="1">
                <a:ea typeface="ＭＳ Ｐゴシック" panose="020B0600070205080204" pitchFamily="34" charset="-128"/>
                <a:sym typeface="Symbol" pitchFamily="2" charset="2"/>
              </a:rPr>
              <a:t>buy milk</a:t>
            </a:r>
            <a:r>
              <a:rPr lang="en-US" altLang="ja-JP" sz="1800">
                <a:ea typeface="ＭＳ Ｐゴシック" panose="020B0600070205080204" pitchFamily="34" charset="-128"/>
                <a:sym typeface="Symbol" pitchFamily="2" charset="2"/>
              </a:rPr>
              <a:t> [1%, 80%]</a:t>
            </a:r>
            <a:r>
              <a:rPr lang="ja-JP" altLang="en-US" sz="1800">
                <a:ea typeface="ＭＳ Ｐゴシック" panose="020B0600070205080204" pitchFamily="34" charset="-128"/>
                <a:sym typeface="Symbol" pitchFamily="2" charset="2"/>
              </a:rPr>
              <a:t>”</a:t>
            </a:r>
            <a:r>
              <a:rPr lang="en-US" altLang="ja-JP" sz="1800">
                <a:ea typeface="ＭＳ Ｐゴシック" panose="020B0600070205080204" pitchFamily="34" charset="-128"/>
                <a:sym typeface="Symbol" pitchFamily="2" charset="2"/>
              </a:rPr>
              <a:t>  is misleading if 85% of customers buy milk</a:t>
            </a:r>
          </a:p>
          <a:p>
            <a:pPr eaLnBrk="1" hangingPunct="1">
              <a:lnSpc>
                <a:spcPct val="130000"/>
              </a:lnSpc>
            </a:pPr>
            <a:r>
              <a:rPr lang="en-US" altLang="en-US" sz="1800">
                <a:ea typeface="ＭＳ Ｐゴシック" panose="020B0600070205080204" pitchFamily="34" charset="-128"/>
                <a:sym typeface="Symbol" pitchFamily="2" charset="2"/>
              </a:rPr>
              <a:t>Support and confidence are not good to indicate correlations</a:t>
            </a:r>
          </a:p>
          <a:p>
            <a:pPr eaLnBrk="1" hangingPunct="1">
              <a:lnSpc>
                <a:spcPct val="130000"/>
              </a:lnSpc>
            </a:pPr>
            <a:r>
              <a:rPr lang="en-US" altLang="en-US" sz="1800">
                <a:ea typeface="ＭＳ Ｐゴシック" panose="020B0600070205080204" pitchFamily="34" charset="-128"/>
                <a:sym typeface="Symbol" pitchFamily="2" charset="2"/>
              </a:rPr>
              <a:t>Over 20 interestingness measures have been proposed  (see Tan, Kumar, Sritastava @KDD</a:t>
            </a:r>
            <a:r>
              <a:rPr lang="ja-JP" altLang="en-US" sz="1800">
                <a:ea typeface="ＭＳ Ｐゴシック" panose="020B0600070205080204" pitchFamily="34" charset="-128"/>
                <a:sym typeface="Symbol" pitchFamily="2" charset="2"/>
              </a:rPr>
              <a:t>’</a:t>
            </a:r>
            <a:r>
              <a:rPr lang="en-US" altLang="ja-JP" sz="1800">
                <a:ea typeface="ＭＳ Ｐゴシック" panose="020B0600070205080204" pitchFamily="34" charset="-128"/>
                <a:sym typeface="Symbol" pitchFamily="2" charset="2"/>
              </a:rPr>
              <a:t>02)</a:t>
            </a:r>
          </a:p>
          <a:p>
            <a:pPr eaLnBrk="1" hangingPunct="1">
              <a:lnSpc>
                <a:spcPct val="130000"/>
              </a:lnSpc>
            </a:pPr>
            <a:r>
              <a:rPr lang="en-US" altLang="en-US" sz="1800">
                <a:ea typeface="ＭＳ Ｐゴシック" panose="020B0600070205080204" pitchFamily="34" charset="-128"/>
              </a:rPr>
              <a:t>Which are good ones?</a:t>
            </a:r>
            <a:endParaRPr lang="en-US" altLang="en-US">
              <a:ea typeface="ＭＳ Ｐゴシック" panose="020B0600070205080204" pitchFamily="34" charset="-128"/>
              <a:sym typeface="Symbol" pitchFamily="2" charset="2"/>
            </a:endParaRP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137BC51-2089-91F3-9870-8DFC57A392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2F30192-85CB-AE40-8F95-570C207841B1}" type="slidenum">
              <a:rPr lang="en-US" altLang="en-US" sz="1200"/>
              <a:pPr eaLnBrk="1" hangingPunct="1"/>
              <a:t>23</a:t>
            </a:fld>
            <a:endParaRPr lang="en-US" altLang="en-US" sz="1200"/>
          </a:p>
        </p:txBody>
      </p:sp>
      <p:grpSp>
        <p:nvGrpSpPr>
          <p:cNvPr id="43010" name="Group 12">
            <a:extLst>
              <a:ext uri="{FF2B5EF4-FFF2-40B4-BE49-F238E27FC236}">
                <a16:creationId xmlns:a16="http://schemas.microsoft.com/office/drawing/2014/main" id="{B47FF4D2-D1E0-B283-363C-C81B899D4509}"/>
              </a:ext>
            </a:extLst>
          </p:cNvPr>
          <p:cNvGrpSpPr>
            <a:grpSpLocks/>
          </p:cNvGrpSpPr>
          <p:nvPr/>
        </p:nvGrpSpPr>
        <p:grpSpPr bwMode="auto">
          <a:xfrm>
            <a:off x="0" y="838200"/>
            <a:ext cx="9144000" cy="5813425"/>
            <a:chOff x="0" y="384"/>
            <a:chExt cx="5760" cy="3662"/>
          </a:xfrm>
        </p:grpSpPr>
        <p:pic>
          <p:nvPicPr>
            <p:cNvPr id="43012" name="Picture 3">
              <a:extLst>
                <a:ext uri="{FF2B5EF4-FFF2-40B4-BE49-F238E27FC236}">
                  <a16:creationId xmlns:a16="http://schemas.microsoft.com/office/drawing/2014/main" id="{A6830007-8ACB-1531-EE34-5FF1B808E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4"/>
              <a:ext cx="5760" cy="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Oval 4">
              <a:extLst>
                <a:ext uri="{FF2B5EF4-FFF2-40B4-BE49-F238E27FC236}">
                  <a16:creationId xmlns:a16="http://schemas.microsoft.com/office/drawing/2014/main" id="{A06DA959-7CC6-20E2-F3E7-AA332DD125EC}"/>
                </a:ext>
              </a:extLst>
            </p:cNvPr>
            <p:cNvSpPr>
              <a:spLocks noChangeArrowheads="1"/>
            </p:cNvSpPr>
            <p:nvPr/>
          </p:nvSpPr>
          <p:spPr bwMode="auto">
            <a:xfrm>
              <a:off x="5280" y="1680"/>
              <a:ext cx="38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43014" name="Oval 5">
              <a:extLst>
                <a:ext uri="{FF2B5EF4-FFF2-40B4-BE49-F238E27FC236}">
                  <a16:creationId xmlns:a16="http://schemas.microsoft.com/office/drawing/2014/main" id="{8F4251B0-768C-9652-5A87-5AEDF0084B30}"/>
                </a:ext>
              </a:extLst>
            </p:cNvPr>
            <p:cNvSpPr>
              <a:spLocks noChangeArrowheads="1"/>
            </p:cNvSpPr>
            <p:nvPr/>
          </p:nvSpPr>
          <p:spPr bwMode="auto">
            <a:xfrm>
              <a:off x="5280" y="2112"/>
              <a:ext cx="38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43015" name="Oval 6">
              <a:extLst>
                <a:ext uri="{FF2B5EF4-FFF2-40B4-BE49-F238E27FC236}">
                  <a16:creationId xmlns:a16="http://schemas.microsoft.com/office/drawing/2014/main" id="{25EBE357-EBA1-FF38-D4FA-C3F49C60B688}"/>
                </a:ext>
              </a:extLst>
            </p:cNvPr>
            <p:cNvSpPr>
              <a:spLocks noChangeArrowheads="1"/>
            </p:cNvSpPr>
            <p:nvPr/>
          </p:nvSpPr>
          <p:spPr bwMode="auto">
            <a:xfrm>
              <a:off x="5280" y="2640"/>
              <a:ext cx="38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43016" name="Oval 7">
              <a:extLst>
                <a:ext uri="{FF2B5EF4-FFF2-40B4-BE49-F238E27FC236}">
                  <a16:creationId xmlns:a16="http://schemas.microsoft.com/office/drawing/2014/main" id="{15E6FD6C-842F-9987-D935-536D0A646BF5}"/>
                </a:ext>
              </a:extLst>
            </p:cNvPr>
            <p:cNvSpPr>
              <a:spLocks noChangeArrowheads="1"/>
            </p:cNvSpPr>
            <p:nvPr/>
          </p:nvSpPr>
          <p:spPr bwMode="auto">
            <a:xfrm>
              <a:off x="1008" y="3600"/>
              <a:ext cx="182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43017" name="Oval 8">
              <a:extLst>
                <a:ext uri="{FF2B5EF4-FFF2-40B4-BE49-F238E27FC236}">
                  <a16:creationId xmlns:a16="http://schemas.microsoft.com/office/drawing/2014/main" id="{0ABC79C4-EE89-040A-C8C2-BCF505E30570}"/>
                </a:ext>
              </a:extLst>
            </p:cNvPr>
            <p:cNvSpPr>
              <a:spLocks noChangeArrowheads="1"/>
            </p:cNvSpPr>
            <p:nvPr/>
          </p:nvSpPr>
          <p:spPr bwMode="auto">
            <a:xfrm>
              <a:off x="624" y="1680"/>
              <a:ext cx="528"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43018" name="Oval 9">
              <a:extLst>
                <a:ext uri="{FF2B5EF4-FFF2-40B4-BE49-F238E27FC236}">
                  <a16:creationId xmlns:a16="http://schemas.microsoft.com/office/drawing/2014/main" id="{F7FA0C07-3C2C-3491-8DBB-93C611D6EF37}"/>
                </a:ext>
              </a:extLst>
            </p:cNvPr>
            <p:cNvSpPr>
              <a:spLocks noChangeArrowheads="1"/>
            </p:cNvSpPr>
            <p:nvPr/>
          </p:nvSpPr>
          <p:spPr bwMode="auto">
            <a:xfrm>
              <a:off x="576" y="2112"/>
              <a:ext cx="528"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43019" name="Oval 10">
              <a:extLst>
                <a:ext uri="{FF2B5EF4-FFF2-40B4-BE49-F238E27FC236}">
                  <a16:creationId xmlns:a16="http://schemas.microsoft.com/office/drawing/2014/main" id="{62CF04EF-7FE1-E387-2CD9-CA97C76889C0}"/>
                </a:ext>
              </a:extLst>
            </p:cNvPr>
            <p:cNvSpPr>
              <a:spLocks noChangeArrowheads="1"/>
            </p:cNvSpPr>
            <p:nvPr/>
          </p:nvSpPr>
          <p:spPr bwMode="auto">
            <a:xfrm>
              <a:off x="576" y="2640"/>
              <a:ext cx="528"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grpSp>
      <p:sp>
        <p:nvSpPr>
          <p:cNvPr id="43011" name="Rectangle 2">
            <a:extLst>
              <a:ext uri="{FF2B5EF4-FFF2-40B4-BE49-F238E27FC236}">
                <a16:creationId xmlns:a16="http://schemas.microsoft.com/office/drawing/2014/main" id="{A3DA2D51-744D-E4C4-AFEF-BB375B50C146}"/>
              </a:ext>
            </a:extLst>
          </p:cNvPr>
          <p:cNvSpPr>
            <a:spLocks noGrp="1" noChangeArrowheads="1"/>
          </p:cNvSpPr>
          <p:nvPr>
            <p:ph type="title"/>
          </p:nvPr>
        </p:nvSpPr>
        <p:spPr>
          <a:xfrm>
            <a:off x="381000" y="76200"/>
            <a:ext cx="8305800" cy="609600"/>
          </a:xfrm>
        </p:spPr>
        <p:txBody>
          <a:bodyPr/>
          <a:lstStyle/>
          <a:p>
            <a:pPr eaLnBrk="1" hangingPunct="1"/>
            <a:r>
              <a:rPr lang="en-US" altLang="en-US">
                <a:ea typeface="ＭＳ Ｐゴシック" panose="020B0600070205080204" pitchFamily="34" charset="-128"/>
              </a:rPr>
              <a:t>Null-Invariant Measures</a:t>
            </a:r>
          </a:p>
        </p:txBody>
      </p:sp>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EE4EFEDA-5CB7-EB3E-1434-CB412FBD017A}"/>
              </a:ext>
            </a:extLst>
          </p:cNvPr>
          <p:cNvSpPr>
            <a:spLocks noGrp="1"/>
          </p:cNvSpPr>
          <p:nvPr>
            <p:ph type="title"/>
          </p:nvPr>
        </p:nvSpPr>
        <p:spPr/>
        <p:txBody>
          <a:bodyPr/>
          <a:lstStyle/>
          <a:p>
            <a:r>
              <a:rPr lang="en-US" altLang="en-US">
                <a:ea typeface="ＭＳ Ｐゴシック" panose="020B0600070205080204" pitchFamily="34" charset="-128"/>
              </a:rPr>
              <a:t>Null-Invariant Measures</a:t>
            </a:r>
          </a:p>
        </p:txBody>
      </p:sp>
      <p:sp>
        <p:nvSpPr>
          <p:cNvPr id="45058" name="Content Placeholder 2">
            <a:extLst>
              <a:ext uri="{FF2B5EF4-FFF2-40B4-BE49-F238E27FC236}">
                <a16:creationId xmlns:a16="http://schemas.microsoft.com/office/drawing/2014/main" id="{7F689E68-A204-9897-5B59-171A5469694D}"/>
              </a:ext>
            </a:extLst>
          </p:cNvPr>
          <p:cNvSpPr>
            <a:spLocks noGrp="1"/>
          </p:cNvSpPr>
          <p:nvPr>
            <p:ph idx="1"/>
          </p:nvPr>
        </p:nvSpPr>
        <p:spPr/>
        <p:txBody>
          <a:bodyPr/>
          <a:lstStyle/>
          <a:p>
            <a:r>
              <a:rPr lang="en-US" altLang="en-US" sz="2000">
                <a:ea typeface="ＭＳ Ｐゴシック" panose="020B0600070205080204" pitchFamily="34" charset="-128"/>
              </a:rPr>
              <a:t>A null-transaction  is a transaction that does not contain any of the itemsets being examined.</a:t>
            </a:r>
          </a:p>
          <a:p>
            <a:endParaRPr lang="en-US" altLang="en-US" sz="2000">
              <a:ea typeface="ＭＳ Ｐゴシック" panose="020B0600070205080204" pitchFamily="34" charset="-128"/>
            </a:endParaRPr>
          </a:p>
          <a:p>
            <a:r>
              <a:rPr lang="en-US" altLang="en-US" sz="2000">
                <a:ea typeface="ＭＳ Ｐゴシック" panose="020B0600070205080204" pitchFamily="34" charset="-128"/>
              </a:rPr>
              <a:t>Good interestingness measure should not be affected by transactions that do not contain the itemsets of interest.</a:t>
            </a:r>
          </a:p>
          <a:p>
            <a:endParaRPr lang="en-US" altLang="en-US" sz="2000">
              <a:ea typeface="ＭＳ Ｐゴシック" panose="020B0600070205080204" pitchFamily="34" charset="-128"/>
            </a:endParaRPr>
          </a:p>
          <a:p>
            <a:r>
              <a:rPr lang="en-US" altLang="en-US" sz="2000">
                <a:ea typeface="ＭＳ Ｐゴシック" panose="020B0600070205080204" pitchFamily="34" charset="-128"/>
              </a:rPr>
              <a:t>Any measure whose value is not affected by null transactions is called a null-invariant.</a:t>
            </a:r>
          </a:p>
          <a:p>
            <a:endParaRPr lang="en-US" altLang="en-US" sz="2000">
              <a:ea typeface="ＭＳ Ｐゴシック" panose="020B0600070205080204" pitchFamily="34" charset="-128"/>
            </a:endParaRPr>
          </a:p>
          <a:p>
            <a:r>
              <a:rPr lang="en-US" altLang="en-US" sz="2000">
                <a:ea typeface="ＭＳ Ｐゴシック" panose="020B0600070205080204" pitchFamily="34" charset="-128"/>
              </a:rPr>
              <a:t>Lift and </a:t>
            </a:r>
            <a:r>
              <a:rPr lang="en-US" altLang="en-US" sz="2000">
                <a:latin typeface="Berlin Sans FB Demi" panose="020F0502020204030204" pitchFamily="34" charset="0"/>
                <a:ea typeface="ＭＳ Ｐゴシック" panose="020B0600070205080204" pitchFamily="34" charset="-128"/>
                <a:sym typeface="Symbol" pitchFamily="2" charset="2"/>
              </a:rPr>
              <a:t></a:t>
            </a:r>
            <a:r>
              <a:rPr lang="en-US" altLang="en-US" sz="2000" baseline="30000">
                <a:latin typeface="Berlin Sans FB Demi" panose="020F0502020204030204" pitchFamily="34" charset="0"/>
                <a:ea typeface="ＭＳ Ｐゴシック" panose="020B0600070205080204" pitchFamily="34" charset="-128"/>
                <a:sym typeface="Symbol" pitchFamily="2" charset="2"/>
              </a:rPr>
              <a:t>2 </a:t>
            </a:r>
            <a:r>
              <a:rPr lang="en-US" altLang="en-US" sz="2000">
                <a:latin typeface="Berlin Sans FB Demi" panose="020F0502020204030204" pitchFamily="34" charset="0"/>
                <a:ea typeface="ＭＳ Ｐゴシック" panose="020B0600070205080204" pitchFamily="34" charset="-128"/>
                <a:sym typeface="Symbol" pitchFamily="2" charset="2"/>
              </a:rPr>
              <a:t> are null-variant. That’s why:</a:t>
            </a:r>
          </a:p>
          <a:p>
            <a:pPr lvl="1"/>
            <a:r>
              <a:rPr lang="en-US" altLang="en-US" sz="2000">
                <a:latin typeface="Berlin Sans FB Demi" panose="020F0502020204030204" pitchFamily="34" charset="0"/>
                <a:ea typeface="ＭＳ Ｐゴシック" panose="020B0600070205080204" pitchFamily="34" charset="-128"/>
                <a:sym typeface="Symbol" pitchFamily="2" charset="2"/>
              </a:rPr>
              <a:t>Number of null-transactions can outweigh the number of purchases.</a:t>
            </a:r>
          </a:p>
          <a:p>
            <a:pPr lvl="2"/>
            <a:r>
              <a:rPr lang="en-US" altLang="en-US" sz="1600">
                <a:latin typeface="Berlin Sans FB Demi" panose="020F0502020204030204" pitchFamily="34" charset="0"/>
                <a:ea typeface="ＭＳ Ｐゴシック" panose="020B0600070205080204" pitchFamily="34" charset="-128"/>
                <a:sym typeface="Symbol" pitchFamily="2" charset="2"/>
              </a:rPr>
              <a:t>Many people by neither milk or coffee. Does it mean no relation??</a:t>
            </a:r>
            <a:endParaRPr lang="en-US" altLang="en-US" sz="1600">
              <a:ea typeface="ＭＳ Ｐゴシック" panose="020B0600070205080204" pitchFamily="34" charset="-128"/>
            </a:endParaRPr>
          </a:p>
          <a:p>
            <a:endParaRPr lang="en-US" altLang="en-US" sz="2000">
              <a:ea typeface="ＭＳ Ｐゴシック" panose="020B0600070205080204" pitchFamily="34" charset="-128"/>
            </a:endParaRPr>
          </a:p>
          <a:p>
            <a:endParaRPr lang="en-US" altLang="en-US" sz="200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1EAF7749-2C2C-5184-4C56-F1F0363A82B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A84FEE96-79C8-7842-A51E-09E46C5DFCFC}" type="slidenum">
              <a:rPr lang="en-US" altLang="en-US" sz="1200"/>
              <a:pPr eaLnBrk="1" hangingPunct="1"/>
              <a:t>24</a:t>
            </a:fld>
            <a:endParaRPr lang="en-US" altLang="en-US" sz="1200"/>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06">
            <a:extLst>
              <a:ext uri="{FF2B5EF4-FFF2-40B4-BE49-F238E27FC236}">
                <a16:creationId xmlns:a16="http://schemas.microsoft.com/office/drawing/2014/main" id="{6CA90A50-B590-EBDD-BEA6-85FF95FEA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10125"/>
            <a:ext cx="9144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Slide Number Placeholder 5">
            <a:extLst>
              <a:ext uri="{FF2B5EF4-FFF2-40B4-BE49-F238E27FC236}">
                <a16:creationId xmlns:a16="http://schemas.microsoft.com/office/drawing/2014/main" id="{31ED6383-906F-6261-9E83-04F8A14C38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31BE139-1C70-4C41-AB73-6A6768C5EBF4}" type="slidenum">
              <a:rPr lang="en-US" altLang="en-US" sz="1200"/>
              <a:pPr eaLnBrk="1" hangingPunct="1"/>
              <a:t>25</a:t>
            </a:fld>
            <a:endParaRPr lang="en-US" altLang="en-US" sz="1200"/>
          </a:p>
        </p:txBody>
      </p:sp>
      <p:pic>
        <p:nvPicPr>
          <p:cNvPr id="46083" name="Picture 118">
            <a:extLst>
              <a:ext uri="{FF2B5EF4-FFF2-40B4-BE49-F238E27FC236}">
                <a16:creationId xmlns:a16="http://schemas.microsoft.com/office/drawing/2014/main" id="{3C42F555-9928-0469-2BE7-25569BDC9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752600"/>
            <a:ext cx="48768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Oval 113">
            <a:extLst>
              <a:ext uri="{FF2B5EF4-FFF2-40B4-BE49-F238E27FC236}">
                <a16:creationId xmlns:a16="http://schemas.microsoft.com/office/drawing/2014/main" id="{4D968ACC-4A0F-D48E-768E-680FAF413673}"/>
              </a:ext>
            </a:extLst>
          </p:cNvPr>
          <p:cNvSpPr>
            <a:spLocks noChangeArrowheads="1"/>
          </p:cNvSpPr>
          <p:nvPr/>
        </p:nvSpPr>
        <p:spPr bwMode="auto">
          <a:xfrm>
            <a:off x="8193088" y="2720975"/>
            <a:ext cx="722312" cy="16986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endParaRPr lang="en-US" altLang="en-US" sz="1800">
              <a:latin typeface="Verdana" panose="020B0604030504040204" pitchFamily="34" charset="0"/>
              <a:cs typeface="Arial" panose="020B0604020202020204" pitchFamily="34" charset="0"/>
            </a:endParaRPr>
          </a:p>
        </p:txBody>
      </p:sp>
      <p:sp>
        <p:nvSpPr>
          <p:cNvPr id="46085" name="Rectangle 2">
            <a:extLst>
              <a:ext uri="{FF2B5EF4-FFF2-40B4-BE49-F238E27FC236}">
                <a16:creationId xmlns:a16="http://schemas.microsoft.com/office/drawing/2014/main" id="{5AA61DB1-C77C-CA4F-B99A-CEF757F1280E}"/>
              </a:ext>
            </a:extLst>
          </p:cNvPr>
          <p:cNvSpPr>
            <a:spLocks noGrp="1" noChangeArrowheads="1"/>
          </p:cNvSpPr>
          <p:nvPr>
            <p:ph type="title"/>
          </p:nvPr>
        </p:nvSpPr>
        <p:spPr/>
        <p:txBody>
          <a:bodyPr/>
          <a:lstStyle/>
          <a:p>
            <a:pPr eaLnBrk="1" hangingPunct="1"/>
            <a:r>
              <a:rPr lang="en-US" altLang="en-US" sz="3200">
                <a:ea typeface="ＭＳ Ｐゴシック" panose="020B0600070205080204" pitchFamily="34" charset="-128"/>
              </a:rPr>
              <a:t>Comparison of Interestingness Measures</a:t>
            </a:r>
          </a:p>
        </p:txBody>
      </p:sp>
      <p:graphicFrame>
        <p:nvGraphicFramePr>
          <p:cNvPr id="1557508" name="Group 4">
            <a:extLst>
              <a:ext uri="{FF2B5EF4-FFF2-40B4-BE49-F238E27FC236}">
                <a16:creationId xmlns:a16="http://schemas.microsoft.com/office/drawing/2014/main" id="{FA2388FB-F2D9-29F6-774B-F8107B8B4963}"/>
              </a:ext>
            </a:extLst>
          </p:cNvPr>
          <p:cNvGraphicFramePr>
            <a:graphicFrameLocks noGrp="1"/>
          </p:cNvGraphicFramePr>
          <p:nvPr/>
        </p:nvGraphicFramePr>
        <p:xfrm>
          <a:off x="228600" y="2819400"/>
          <a:ext cx="38862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Milk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No Milk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Coffee</a:t>
                      </a:r>
                      <a:endParaRPr kumimoji="0" lang="en-US" sz="14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 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 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No Coffee</a:t>
                      </a:r>
                      <a:endParaRPr kumimoji="0" lang="en-US" sz="14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 ~c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 ~c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sym typeface="Symbol" pitchFamily="18" charset="2"/>
                        </a:rPr>
                        <a:t></a:t>
                      </a:r>
                      <a:endParaRPr kumimoji="0" lang="en-US" sz="14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13" name="Rectangle 104">
            <a:extLst>
              <a:ext uri="{FF2B5EF4-FFF2-40B4-BE49-F238E27FC236}">
                <a16:creationId xmlns:a16="http://schemas.microsoft.com/office/drawing/2014/main" id="{FCDE010C-941B-53D5-8785-F83CE6C8FF92}"/>
              </a:ext>
            </a:extLst>
          </p:cNvPr>
          <p:cNvSpPr>
            <a:spLocks noGrp="1" noChangeArrowheads="1"/>
          </p:cNvSpPr>
          <p:nvPr>
            <p:ph idx="1"/>
          </p:nvPr>
        </p:nvSpPr>
        <p:spPr>
          <a:xfrm>
            <a:off x="152400" y="1371600"/>
            <a:ext cx="8763000" cy="914400"/>
          </a:xfrm>
        </p:spPr>
        <p:txBody>
          <a:bodyPr/>
          <a:lstStyle/>
          <a:p>
            <a:pPr eaLnBrk="1" hangingPunct="1"/>
            <a:r>
              <a:rPr lang="en-US" altLang="en-US" sz="2000">
                <a:ea typeface="ＭＳ Ｐゴシック" panose="020B0600070205080204" pitchFamily="34" charset="-128"/>
              </a:rPr>
              <a:t>Null-(transaction) invariance is crucial for correlation analysis</a:t>
            </a:r>
          </a:p>
          <a:p>
            <a:pPr eaLnBrk="1" hangingPunct="1"/>
            <a:r>
              <a:rPr lang="en-US" altLang="en-US" sz="2000">
                <a:ea typeface="ＭＳ Ｐゴシック" panose="020B0600070205080204" pitchFamily="34" charset="-128"/>
              </a:rPr>
              <a:t>Lift and </a:t>
            </a:r>
            <a:r>
              <a:rPr lang="en-US" altLang="en-US" sz="2000" b="1">
                <a:ea typeface="ＭＳ Ｐゴシック" panose="020B0600070205080204" pitchFamily="34" charset="-128"/>
                <a:sym typeface="Symbol" pitchFamily="2" charset="2"/>
              </a:rPr>
              <a:t></a:t>
            </a:r>
            <a:r>
              <a:rPr lang="en-US" altLang="en-US" sz="2000" b="1" baseline="30000">
                <a:ea typeface="ＭＳ Ｐゴシック" panose="020B0600070205080204" pitchFamily="34" charset="-128"/>
                <a:sym typeface="Symbol" pitchFamily="2" charset="2"/>
              </a:rPr>
              <a:t>2</a:t>
            </a:r>
            <a:r>
              <a:rPr lang="en-US" altLang="en-US" sz="2000" b="1">
                <a:ea typeface="ＭＳ Ｐゴシック" panose="020B0600070205080204" pitchFamily="34" charset="-128"/>
                <a:sym typeface="Symbol" pitchFamily="2" charset="2"/>
              </a:rPr>
              <a:t> </a:t>
            </a:r>
            <a:r>
              <a:rPr lang="en-US" altLang="en-US" sz="2000">
                <a:ea typeface="ＭＳ Ｐゴシック" panose="020B0600070205080204" pitchFamily="34" charset="-128"/>
                <a:sym typeface="Symbol" pitchFamily="2" charset="2"/>
              </a:rPr>
              <a:t>are not </a:t>
            </a:r>
            <a:r>
              <a:rPr lang="en-US" altLang="en-US" sz="2000">
                <a:ea typeface="ＭＳ Ｐゴシック" panose="020B0600070205080204" pitchFamily="34" charset="-128"/>
              </a:rPr>
              <a:t>null-invariant</a:t>
            </a:r>
          </a:p>
          <a:p>
            <a:pPr eaLnBrk="1" hangingPunct="1"/>
            <a:r>
              <a:rPr lang="en-US" altLang="en-US" sz="2000">
                <a:ea typeface="ＭＳ Ｐゴシック" panose="020B0600070205080204" pitchFamily="34" charset="-128"/>
              </a:rPr>
              <a:t>5 null-invariant measures</a:t>
            </a:r>
          </a:p>
        </p:txBody>
      </p:sp>
      <p:sp>
        <p:nvSpPr>
          <p:cNvPr id="124964" name="Oval 107">
            <a:extLst>
              <a:ext uri="{FF2B5EF4-FFF2-40B4-BE49-F238E27FC236}">
                <a16:creationId xmlns:a16="http://schemas.microsoft.com/office/drawing/2014/main" id="{D1D3864A-C31F-5BF7-932F-CD44A3666BEF}"/>
              </a:ext>
            </a:extLst>
          </p:cNvPr>
          <p:cNvSpPr>
            <a:spLocks noChangeArrowheads="1"/>
          </p:cNvSpPr>
          <p:nvPr/>
        </p:nvSpPr>
        <p:spPr bwMode="auto">
          <a:xfrm>
            <a:off x="2895600" y="5181600"/>
            <a:ext cx="838200" cy="4572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124965" name="AutoShape 108">
            <a:extLst>
              <a:ext uri="{FF2B5EF4-FFF2-40B4-BE49-F238E27FC236}">
                <a16:creationId xmlns:a16="http://schemas.microsoft.com/office/drawing/2014/main" id="{A0FF857E-55CD-FCC8-3DEB-EFC55D9CB9FC}"/>
              </a:ext>
            </a:extLst>
          </p:cNvPr>
          <p:cNvSpPr>
            <a:spLocks noChangeArrowheads="1"/>
          </p:cNvSpPr>
          <p:nvPr/>
        </p:nvSpPr>
        <p:spPr bwMode="auto">
          <a:xfrm>
            <a:off x="304800" y="4343400"/>
            <a:ext cx="2514600" cy="533400"/>
          </a:xfrm>
          <a:prstGeom prst="wedgeRoundRectCallout">
            <a:avLst>
              <a:gd name="adj1" fmla="val 63005"/>
              <a:gd name="adj2" fmla="val 141963"/>
              <a:gd name="adj3" fmla="val 16667"/>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1600">
                <a:latin typeface="Verdana" panose="020B0604030504040204" pitchFamily="34" charset="0"/>
                <a:cs typeface="Arial" panose="020B0604020202020204" pitchFamily="34" charset="0"/>
              </a:rPr>
              <a:t>Null-transactions w.r.t. m and c</a:t>
            </a:r>
          </a:p>
        </p:txBody>
      </p:sp>
      <p:sp>
        <p:nvSpPr>
          <p:cNvPr id="124966" name="AutoShape 109">
            <a:extLst>
              <a:ext uri="{FF2B5EF4-FFF2-40B4-BE49-F238E27FC236}">
                <a16:creationId xmlns:a16="http://schemas.microsoft.com/office/drawing/2014/main" id="{D604BB0C-F1A0-C168-180E-B66058A1639B}"/>
              </a:ext>
            </a:extLst>
          </p:cNvPr>
          <p:cNvSpPr>
            <a:spLocks noChangeArrowheads="1"/>
          </p:cNvSpPr>
          <p:nvPr/>
        </p:nvSpPr>
        <p:spPr bwMode="auto">
          <a:xfrm>
            <a:off x="6629400" y="4572000"/>
            <a:ext cx="1981200" cy="381000"/>
          </a:xfrm>
          <a:prstGeom prst="wedgeRoundRectCallout">
            <a:avLst>
              <a:gd name="adj1" fmla="val -102963"/>
              <a:gd name="adj2" fmla="val 162083"/>
              <a:gd name="adj3" fmla="val 16667"/>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1600">
                <a:latin typeface="Verdana" panose="020B0604030504040204" pitchFamily="34" charset="0"/>
                <a:cs typeface="Arial" panose="020B0604020202020204" pitchFamily="34" charset="0"/>
              </a:rPr>
              <a:t>Null-invariant</a:t>
            </a:r>
          </a:p>
        </p:txBody>
      </p:sp>
      <p:sp>
        <p:nvSpPr>
          <p:cNvPr id="124967" name="Oval 110">
            <a:extLst>
              <a:ext uri="{FF2B5EF4-FFF2-40B4-BE49-F238E27FC236}">
                <a16:creationId xmlns:a16="http://schemas.microsoft.com/office/drawing/2014/main" id="{D88163D2-DFC4-F83B-71A3-4F231A8D3448}"/>
              </a:ext>
            </a:extLst>
          </p:cNvPr>
          <p:cNvSpPr>
            <a:spLocks noChangeArrowheads="1"/>
          </p:cNvSpPr>
          <p:nvPr/>
        </p:nvSpPr>
        <p:spPr bwMode="auto">
          <a:xfrm>
            <a:off x="4953000" y="5181600"/>
            <a:ext cx="838200" cy="4572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124968" name="Oval 115">
            <a:extLst>
              <a:ext uri="{FF2B5EF4-FFF2-40B4-BE49-F238E27FC236}">
                <a16:creationId xmlns:a16="http://schemas.microsoft.com/office/drawing/2014/main" id="{BE66578D-6FBF-C5A4-1605-A08BECB27CB1}"/>
              </a:ext>
            </a:extLst>
          </p:cNvPr>
          <p:cNvSpPr>
            <a:spLocks noChangeArrowheads="1"/>
          </p:cNvSpPr>
          <p:nvPr/>
        </p:nvSpPr>
        <p:spPr bwMode="auto">
          <a:xfrm>
            <a:off x="838200" y="5715000"/>
            <a:ext cx="2133600" cy="9144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124969" name="Oval 116">
            <a:extLst>
              <a:ext uri="{FF2B5EF4-FFF2-40B4-BE49-F238E27FC236}">
                <a16:creationId xmlns:a16="http://schemas.microsoft.com/office/drawing/2014/main" id="{7EDD7832-369E-E880-F9DA-E35E95EA0BD0}"/>
              </a:ext>
            </a:extLst>
          </p:cNvPr>
          <p:cNvSpPr>
            <a:spLocks noChangeArrowheads="1"/>
          </p:cNvSpPr>
          <p:nvPr/>
        </p:nvSpPr>
        <p:spPr bwMode="auto">
          <a:xfrm>
            <a:off x="4572000" y="5791200"/>
            <a:ext cx="4572000" cy="7620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124970" name="AutoShape 117">
            <a:extLst>
              <a:ext uri="{FF2B5EF4-FFF2-40B4-BE49-F238E27FC236}">
                <a16:creationId xmlns:a16="http://schemas.microsoft.com/office/drawing/2014/main" id="{F249C1D4-1388-7C0E-BDAA-FF66BA899A99}"/>
              </a:ext>
            </a:extLst>
          </p:cNvPr>
          <p:cNvSpPr>
            <a:spLocks noChangeArrowheads="1"/>
          </p:cNvSpPr>
          <p:nvPr/>
        </p:nvSpPr>
        <p:spPr bwMode="auto">
          <a:xfrm>
            <a:off x="6400800" y="6477000"/>
            <a:ext cx="2743200" cy="304800"/>
          </a:xfrm>
          <a:prstGeom prst="wedgeRoundRectCallout">
            <a:avLst>
              <a:gd name="adj1" fmla="val -32639"/>
              <a:gd name="adj2" fmla="val -156250"/>
              <a:gd name="adj3" fmla="val 16667"/>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1600">
                <a:solidFill>
                  <a:srgbClr val="0000FF"/>
                </a:solidFill>
                <a:latin typeface="Verdana" panose="020B0604030504040204" pitchFamily="34" charset="0"/>
                <a:cs typeface="Arial" panose="020B0604020202020204" pitchFamily="34" charset="0"/>
              </a:rPr>
              <a:t>Subtle: They disagree</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4965"/>
                                        </p:tgtEl>
                                        <p:attrNameLst>
                                          <p:attrName>style.visibility</p:attrName>
                                        </p:attrNameLst>
                                      </p:cBhvr>
                                      <p:to>
                                        <p:strVal val="visible"/>
                                      </p:to>
                                    </p:set>
                                    <p:animEffect transition="in" filter="randombar(horizontal)">
                                      <p:cBhvr>
                                        <p:cTn id="7" dur="500"/>
                                        <p:tgtEl>
                                          <p:spTgt spid="124965"/>
                                        </p:tgtEl>
                                      </p:cBhvr>
                                    </p:animEffect>
                                  </p:childTnLst>
                                </p:cTn>
                              </p:par>
                              <p:par>
                                <p:cTn id="8" presetID="14" presetClass="entr" presetSubtype="10" fill="hold" nodeType="withEffect">
                                  <p:stCondLst>
                                    <p:cond delay="0"/>
                                  </p:stCondLst>
                                  <p:childTnLst>
                                    <p:set>
                                      <p:cBhvr>
                                        <p:cTn id="9" dur="1" fill="hold">
                                          <p:stCondLst>
                                            <p:cond delay="0"/>
                                          </p:stCondLst>
                                        </p:cTn>
                                        <p:tgtEl>
                                          <p:spTgt spid="124964"/>
                                        </p:tgtEl>
                                        <p:attrNameLst>
                                          <p:attrName>style.visibility</p:attrName>
                                        </p:attrNameLst>
                                      </p:cBhvr>
                                      <p:to>
                                        <p:strVal val="visible"/>
                                      </p:to>
                                    </p:set>
                                    <p:animEffect transition="in" filter="randombar(horizontal)">
                                      <p:cBhvr>
                                        <p:cTn id="10" dur="500"/>
                                        <p:tgtEl>
                                          <p:spTgt spid="1249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24967"/>
                                        </p:tgtEl>
                                        <p:attrNameLst>
                                          <p:attrName>style.visibility</p:attrName>
                                        </p:attrNameLst>
                                      </p:cBhvr>
                                      <p:to>
                                        <p:strVal val="visible"/>
                                      </p:to>
                                    </p:set>
                                    <p:anim calcmode="lin" valueType="num">
                                      <p:cBhvr additive="base">
                                        <p:cTn id="15" dur="500"/>
                                        <p:tgtEl>
                                          <p:spTgt spid="124967"/>
                                        </p:tgtEl>
                                        <p:attrNameLst>
                                          <p:attrName>ppt_y</p:attrName>
                                        </p:attrNameLst>
                                      </p:cBhvr>
                                      <p:tavLst>
                                        <p:tav tm="0">
                                          <p:val>
                                            <p:strVal val="#ppt_y+#ppt_h*1.125000"/>
                                          </p:val>
                                        </p:tav>
                                        <p:tav tm="100000">
                                          <p:val>
                                            <p:strVal val="#ppt_y"/>
                                          </p:val>
                                        </p:tav>
                                      </p:tavLst>
                                    </p:anim>
                                    <p:animEffect transition="in" filter="wipe(up)">
                                      <p:cBhvr>
                                        <p:cTn id="16" dur="500"/>
                                        <p:tgtEl>
                                          <p:spTgt spid="124967"/>
                                        </p:tgtEl>
                                      </p:cBhvr>
                                    </p:animEffect>
                                  </p:childTnLst>
                                </p:cTn>
                              </p:par>
                              <p:par>
                                <p:cTn id="17" presetID="12" presetClass="entr" presetSubtype="4" fill="hold" nodeType="withEffect">
                                  <p:stCondLst>
                                    <p:cond delay="0"/>
                                  </p:stCondLst>
                                  <p:childTnLst>
                                    <p:set>
                                      <p:cBhvr>
                                        <p:cTn id="18" dur="1" fill="hold">
                                          <p:stCondLst>
                                            <p:cond delay="0"/>
                                          </p:stCondLst>
                                        </p:cTn>
                                        <p:tgtEl>
                                          <p:spTgt spid="124966"/>
                                        </p:tgtEl>
                                        <p:attrNameLst>
                                          <p:attrName>style.visibility</p:attrName>
                                        </p:attrNameLst>
                                      </p:cBhvr>
                                      <p:to>
                                        <p:strVal val="visible"/>
                                      </p:to>
                                    </p:set>
                                    <p:anim calcmode="lin" valueType="num">
                                      <p:cBhvr additive="base">
                                        <p:cTn id="19" dur="500"/>
                                        <p:tgtEl>
                                          <p:spTgt spid="124966"/>
                                        </p:tgtEl>
                                        <p:attrNameLst>
                                          <p:attrName>ppt_y</p:attrName>
                                        </p:attrNameLst>
                                      </p:cBhvr>
                                      <p:tavLst>
                                        <p:tav tm="0">
                                          <p:val>
                                            <p:strVal val="#ppt_y+#ppt_h*1.125000"/>
                                          </p:val>
                                        </p:tav>
                                        <p:tav tm="100000">
                                          <p:val>
                                            <p:strVal val="#ppt_y"/>
                                          </p:val>
                                        </p:tav>
                                      </p:tavLst>
                                    </p:anim>
                                    <p:animEffect transition="in" filter="wipe(up)">
                                      <p:cBhvr>
                                        <p:cTn id="20" dur="500"/>
                                        <p:tgtEl>
                                          <p:spTgt spid="1249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4968"/>
                                        </p:tgtEl>
                                        <p:attrNameLst>
                                          <p:attrName>style.visibility</p:attrName>
                                        </p:attrNameLst>
                                      </p:cBhvr>
                                      <p:to>
                                        <p:strVal val="visible"/>
                                      </p:to>
                                    </p:set>
                                    <p:anim calcmode="lin" valueType="num">
                                      <p:cBhvr additive="base">
                                        <p:cTn id="25" dur="500" fill="hold"/>
                                        <p:tgtEl>
                                          <p:spTgt spid="124968"/>
                                        </p:tgtEl>
                                        <p:attrNameLst>
                                          <p:attrName>ppt_x</p:attrName>
                                        </p:attrNameLst>
                                      </p:cBhvr>
                                      <p:tavLst>
                                        <p:tav tm="0">
                                          <p:val>
                                            <p:strVal val="#ppt_x"/>
                                          </p:val>
                                        </p:tav>
                                        <p:tav tm="100000">
                                          <p:val>
                                            <p:strVal val="#ppt_x"/>
                                          </p:val>
                                        </p:tav>
                                      </p:tavLst>
                                    </p:anim>
                                    <p:anim calcmode="lin" valueType="num">
                                      <p:cBhvr additive="base">
                                        <p:cTn id="26" dur="500" fill="hold"/>
                                        <p:tgtEl>
                                          <p:spTgt spid="12496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124969"/>
                                        </p:tgtEl>
                                        <p:attrNameLst>
                                          <p:attrName>style.visibility</p:attrName>
                                        </p:attrNameLst>
                                      </p:cBhvr>
                                      <p:to>
                                        <p:strVal val="visible"/>
                                      </p:to>
                                    </p:set>
                                    <p:anim calcmode="lin" valueType="num">
                                      <p:cBhvr additive="base">
                                        <p:cTn id="31" dur="500"/>
                                        <p:tgtEl>
                                          <p:spTgt spid="124969"/>
                                        </p:tgtEl>
                                        <p:attrNameLst>
                                          <p:attrName>ppt_y</p:attrName>
                                        </p:attrNameLst>
                                      </p:cBhvr>
                                      <p:tavLst>
                                        <p:tav tm="0">
                                          <p:val>
                                            <p:strVal val="#ppt_y+#ppt_h*1.125000"/>
                                          </p:val>
                                        </p:tav>
                                        <p:tav tm="100000">
                                          <p:val>
                                            <p:strVal val="#ppt_y"/>
                                          </p:val>
                                        </p:tav>
                                      </p:tavLst>
                                    </p:anim>
                                    <p:animEffect transition="in" filter="wipe(up)">
                                      <p:cBhvr>
                                        <p:cTn id="32" dur="500"/>
                                        <p:tgtEl>
                                          <p:spTgt spid="124969"/>
                                        </p:tgtEl>
                                      </p:cBhvr>
                                    </p:animEffect>
                                  </p:childTnLst>
                                </p:cTn>
                              </p:par>
                              <p:par>
                                <p:cTn id="33" presetID="12" presetClass="entr" presetSubtype="4" fill="hold" nodeType="withEffect">
                                  <p:stCondLst>
                                    <p:cond delay="0"/>
                                  </p:stCondLst>
                                  <p:childTnLst>
                                    <p:set>
                                      <p:cBhvr>
                                        <p:cTn id="34" dur="1" fill="hold">
                                          <p:stCondLst>
                                            <p:cond delay="0"/>
                                          </p:stCondLst>
                                        </p:cTn>
                                        <p:tgtEl>
                                          <p:spTgt spid="124970"/>
                                        </p:tgtEl>
                                        <p:attrNameLst>
                                          <p:attrName>style.visibility</p:attrName>
                                        </p:attrNameLst>
                                      </p:cBhvr>
                                      <p:to>
                                        <p:strVal val="visible"/>
                                      </p:to>
                                    </p:set>
                                    <p:anim calcmode="lin" valueType="num">
                                      <p:cBhvr additive="base">
                                        <p:cTn id="35" dur="500"/>
                                        <p:tgtEl>
                                          <p:spTgt spid="124970"/>
                                        </p:tgtEl>
                                        <p:attrNameLst>
                                          <p:attrName>ppt_y</p:attrName>
                                        </p:attrNameLst>
                                      </p:cBhvr>
                                      <p:tavLst>
                                        <p:tav tm="0">
                                          <p:val>
                                            <p:strVal val="#ppt_y+#ppt_h*1.125000"/>
                                          </p:val>
                                        </p:tav>
                                        <p:tav tm="100000">
                                          <p:val>
                                            <p:strVal val="#ppt_y"/>
                                          </p:val>
                                        </p:tav>
                                      </p:tavLst>
                                    </p:anim>
                                    <p:animEffect transition="in" filter="wipe(up)">
                                      <p:cBhvr>
                                        <p:cTn id="36" dur="500"/>
                                        <p:tgtEl>
                                          <p:spTgt spid="124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4" grpId="0" animBg="1"/>
      <p:bldP spid="124965" grpId="0" animBg="1"/>
      <p:bldP spid="124966" grpId="0" animBg="1"/>
      <p:bldP spid="124967" grpId="0" animBg="1"/>
      <p:bldP spid="124968" grpId="0" animBg="1"/>
      <p:bldP spid="124969" grpId="0" animBg="1"/>
      <p:bldP spid="1249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7">
            <a:extLst>
              <a:ext uri="{FF2B5EF4-FFF2-40B4-BE49-F238E27FC236}">
                <a16:creationId xmlns:a16="http://schemas.microsoft.com/office/drawing/2014/main" id="{4896E16C-7E8F-C782-8C36-B03D20957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7788"/>
            <a:ext cx="9080500" cy="1395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8130" name="Rectangle 2">
            <a:extLst>
              <a:ext uri="{FF2B5EF4-FFF2-40B4-BE49-F238E27FC236}">
                <a16:creationId xmlns:a16="http://schemas.microsoft.com/office/drawing/2014/main" id="{501C4DFD-EC86-EFC7-2F7F-9F27A398CA63}"/>
              </a:ext>
            </a:extLst>
          </p:cNvPr>
          <p:cNvSpPr>
            <a:spLocks noGrp="1" noChangeArrowheads="1"/>
          </p:cNvSpPr>
          <p:nvPr>
            <p:ph type="title"/>
          </p:nvPr>
        </p:nvSpPr>
        <p:spPr/>
        <p:txBody>
          <a:bodyPr/>
          <a:lstStyle/>
          <a:p>
            <a:r>
              <a:rPr lang="en-US" altLang="en-US" sz="3200">
                <a:ea typeface="ＭＳ Ｐゴシック" panose="020B0600070205080204" pitchFamily="34" charset="-128"/>
              </a:rPr>
              <a:t>Which Null-Invariant Measure Is Better? </a:t>
            </a:r>
          </a:p>
        </p:txBody>
      </p:sp>
      <p:sp>
        <p:nvSpPr>
          <p:cNvPr id="48131" name="Rectangle 3">
            <a:extLst>
              <a:ext uri="{FF2B5EF4-FFF2-40B4-BE49-F238E27FC236}">
                <a16:creationId xmlns:a16="http://schemas.microsoft.com/office/drawing/2014/main" id="{ED999B1C-AF78-C6EC-22F0-135B1F7463D8}"/>
              </a:ext>
            </a:extLst>
          </p:cNvPr>
          <p:cNvSpPr>
            <a:spLocks noGrp="1" noChangeArrowheads="1"/>
          </p:cNvSpPr>
          <p:nvPr>
            <p:ph type="body" idx="1"/>
          </p:nvPr>
        </p:nvSpPr>
        <p:spPr>
          <a:xfrm>
            <a:off x="381000" y="1295400"/>
            <a:ext cx="8534400" cy="3733800"/>
          </a:xfrm>
        </p:spPr>
        <p:txBody>
          <a:bodyPr/>
          <a:lstStyle/>
          <a:p>
            <a:r>
              <a:rPr lang="en-US" altLang="en-US" sz="2400">
                <a:ea typeface="ＭＳ Ｐゴシック" panose="020B0600070205080204" pitchFamily="34" charset="-128"/>
              </a:rPr>
              <a:t>IR (Imbalance Ratio): measure the imbalance of two itemsets A and B in rule implications</a:t>
            </a:r>
          </a:p>
          <a:p>
            <a:endParaRPr lang="en-US" altLang="en-US" sz="2400">
              <a:ea typeface="ＭＳ Ｐゴシック" panose="020B0600070205080204" pitchFamily="34" charset="-128"/>
            </a:endParaRPr>
          </a:p>
          <a:p>
            <a:pPr>
              <a:buFont typeface="Wingdings" pitchFamily="2" charset="2"/>
              <a:buNone/>
            </a:pPr>
            <a:endParaRPr lang="en-US" altLang="en-US" sz="2400">
              <a:ea typeface="ＭＳ Ｐゴシック" panose="020B0600070205080204" pitchFamily="34" charset="-128"/>
            </a:endParaRPr>
          </a:p>
          <a:p>
            <a:r>
              <a:rPr lang="en-US" altLang="en-US" sz="2400">
                <a:ea typeface="ＭＳ Ｐゴシック" panose="020B0600070205080204" pitchFamily="34" charset="-128"/>
              </a:rPr>
              <a:t>Kulczynski and Imbalance Ratio (IR) together present a clear picture for all the three datasets D</a:t>
            </a:r>
            <a:r>
              <a:rPr lang="en-US" altLang="en-US" sz="2400" baseline="-25000">
                <a:ea typeface="ＭＳ Ｐゴシック" panose="020B0600070205080204" pitchFamily="34" charset="-128"/>
              </a:rPr>
              <a:t>4</a:t>
            </a:r>
            <a:r>
              <a:rPr lang="en-US" altLang="en-US" sz="2400">
                <a:ea typeface="ＭＳ Ｐゴシック" panose="020B0600070205080204" pitchFamily="34" charset="-128"/>
              </a:rPr>
              <a:t> through D</a:t>
            </a:r>
            <a:r>
              <a:rPr lang="en-US" altLang="en-US" sz="2400" baseline="-25000">
                <a:ea typeface="ＭＳ Ｐゴシック" panose="020B0600070205080204" pitchFamily="34" charset="-128"/>
              </a:rPr>
              <a:t>6</a:t>
            </a:r>
          </a:p>
          <a:p>
            <a:pPr lvl="1"/>
            <a:r>
              <a:rPr lang="en-US" altLang="en-US" sz="2400">
                <a:ea typeface="ＭＳ Ｐゴシック" panose="020B0600070205080204" pitchFamily="34" charset="-128"/>
              </a:rPr>
              <a:t>D</a:t>
            </a:r>
            <a:r>
              <a:rPr lang="en-US" altLang="en-US" sz="2400" baseline="-25000">
                <a:ea typeface="ＭＳ Ｐゴシック" panose="020B0600070205080204" pitchFamily="34" charset="-128"/>
              </a:rPr>
              <a:t>4  </a:t>
            </a:r>
            <a:r>
              <a:rPr lang="en-US" altLang="en-US" sz="2400">
                <a:ea typeface="ＭＳ Ｐゴシック" panose="020B0600070205080204" pitchFamily="34" charset="-128"/>
              </a:rPr>
              <a:t>is balanced &amp; neutral</a:t>
            </a:r>
          </a:p>
          <a:p>
            <a:pPr lvl="1"/>
            <a:r>
              <a:rPr lang="en-US" altLang="en-US" sz="2400">
                <a:ea typeface="ＭＳ Ｐゴシック" panose="020B0600070205080204" pitchFamily="34" charset="-128"/>
              </a:rPr>
              <a:t>D</a:t>
            </a:r>
            <a:r>
              <a:rPr lang="en-US" altLang="en-US" sz="2400" baseline="-25000">
                <a:ea typeface="ＭＳ Ｐゴシック" panose="020B0600070205080204" pitchFamily="34" charset="-128"/>
              </a:rPr>
              <a:t>5  </a:t>
            </a:r>
            <a:r>
              <a:rPr lang="en-US" altLang="en-US" sz="2400">
                <a:ea typeface="ＭＳ Ｐゴシック" panose="020B0600070205080204" pitchFamily="34" charset="-128"/>
              </a:rPr>
              <a:t>is imbalanced &amp; neutral</a:t>
            </a:r>
            <a:endParaRPr lang="en-US" altLang="en-US" sz="2400" baseline="-25000">
              <a:ea typeface="ＭＳ Ｐゴシック" panose="020B0600070205080204" pitchFamily="34" charset="-128"/>
            </a:endParaRPr>
          </a:p>
          <a:p>
            <a:pPr lvl="1"/>
            <a:r>
              <a:rPr lang="en-US" altLang="en-US" sz="2400">
                <a:ea typeface="ＭＳ Ｐゴシック" panose="020B0600070205080204" pitchFamily="34" charset="-128"/>
              </a:rPr>
              <a:t>D</a:t>
            </a:r>
            <a:r>
              <a:rPr lang="en-US" altLang="en-US" sz="2400" baseline="-25000">
                <a:ea typeface="ＭＳ Ｐゴシック" panose="020B0600070205080204" pitchFamily="34" charset="-128"/>
              </a:rPr>
              <a:t>6  </a:t>
            </a:r>
            <a:r>
              <a:rPr lang="en-US" altLang="en-US" sz="2400">
                <a:ea typeface="ＭＳ Ｐゴシック" panose="020B0600070205080204" pitchFamily="34" charset="-128"/>
              </a:rPr>
              <a:t>is very imbalanced &amp; neutral</a:t>
            </a:r>
          </a:p>
        </p:txBody>
      </p:sp>
      <p:pic>
        <p:nvPicPr>
          <p:cNvPr id="72709" name="Picture 5">
            <a:extLst>
              <a:ext uri="{FF2B5EF4-FFF2-40B4-BE49-F238E27FC236}">
                <a16:creationId xmlns:a16="http://schemas.microsoft.com/office/drawing/2014/main" id="{593A5C47-A7F1-9847-FCAD-AD35D6DB1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1050"/>
            <a:ext cx="5715000" cy="768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1E63C48C-A264-69E0-B5F1-5D0D7261A050}"/>
              </a:ext>
            </a:extLst>
          </p:cNvPr>
          <p:cNvSpPr>
            <a:spLocks noGrp="1"/>
          </p:cNvSpPr>
          <p:nvPr>
            <p:ph type="title"/>
          </p:nvPr>
        </p:nvSpPr>
        <p:spPr/>
        <p:txBody>
          <a:bodyPr/>
          <a:lstStyle/>
          <a:p>
            <a:r>
              <a:rPr lang="en-US" altLang="en-US">
                <a:ea typeface="ＭＳ Ｐゴシック" panose="020B0600070205080204" pitchFamily="34" charset="-128"/>
              </a:rPr>
              <a:t>Conclusions</a:t>
            </a:r>
          </a:p>
        </p:txBody>
      </p:sp>
      <p:sp>
        <p:nvSpPr>
          <p:cNvPr id="74754" name="Content Placeholder 2">
            <a:extLst>
              <a:ext uri="{FF2B5EF4-FFF2-40B4-BE49-F238E27FC236}">
                <a16:creationId xmlns:a16="http://schemas.microsoft.com/office/drawing/2014/main" id="{DA873C75-4732-A050-800C-C89516B1C1CF}"/>
              </a:ext>
            </a:extLst>
          </p:cNvPr>
          <p:cNvSpPr>
            <a:spLocks noGrp="1"/>
          </p:cNvSpPr>
          <p:nvPr>
            <p:ph idx="1"/>
          </p:nvPr>
        </p:nvSpPr>
        <p:spPr>
          <a:xfrm>
            <a:off x="381000" y="1371600"/>
            <a:ext cx="8610600" cy="5105400"/>
          </a:xfrm>
        </p:spPr>
        <p:txBody>
          <a:bodyPr/>
          <a:lstStyle/>
          <a:p>
            <a:r>
              <a:rPr lang="en-US" altLang="en-US" sz="2000" dirty="0">
                <a:solidFill>
                  <a:srgbClr val="000000"/>
                </a:solidFill>
                <a:latin typeface="Helvetica" pitchFamily="2" charset="0"/>
                <a:ea typeface="ＭＳ Ｐゴシック" panose="020B0600070205080204" pitchFamily="34" charset="-128"/>
              </a:rPr>
              <a:t>The use of only support and confidence generates rules most of which may not be interesting.</a:t>
            </a:r>
          </a:p>
          <a:p>
            <a:r>
              <a:rPr lang="en-US" altLang="en-US" sz="2000" dirty="0">
                <a:solidFill>
                  <a:srgbClr val="000000"/>
                </a:solidFill>
                <a:latin typeface="Helvetica" pitchFamily="2" charset="0"/>
                <a:ea typeface="ＭＳ Ｐゴシック" panose="020B0600070205080204" pitchFamily="34" charset="-128"/>
              </a:rPr>
              <a:t>We can augment the support-confidence framework with a correlation measure. </a:t>
            </a:r>
          </a:p>
          <a:p>
            <a:pPr lvl="1"/>
            <a:r>
              <a:rPr lang="en-US" altLang="en-US" sz="2000" dirty="0">
                <a:solidFill>
                  <a:srgbClr val="000000"/>
                </a:solidFill>
                <a:latin typeface="Helvetica" pitchFamily="2" charset="0"/>
                <a:ea typeface="ＭＳ Ｐゴシック" panose="020B0600070205080204" pitchFamily="34" charset="-128"/>
              </a:rPr>
              <a:t>substantially reduces the number of rules generated, and leads to more meaningful rules. </a:t>
            </a:r>
          </a:p>
          <a:p>
            <a:r>
              <a:rPr lang="en-US" altLang="en-US" sz="2000" dirty="0">
                <a:solidFill>
                  <a:srgbClr val="000000"/>
                </a:solidFill>
                <a:latin typeface="Helvetica" pitchFamily="2" charset="0"/>
                <a:ea typeface="ＭＳ Ｐゴシック" panose="020B0600070205080204" pitchFamily="34" charset="-128"/>
              </a:rPr>
              <a:t>However, no single correlation measure that works well for all cases. </a:t>
            </a:r>
          </a:p>
          <a:p>
            <a:r>
              <a:rPr lang="en-US" altLang="en-US" sz="2000" dirty="0">
                <a:solidFill>
                  <a:srgbClr val="000000"/>
                </a:solidFill>
                <a:latin typeface="Helvetica" pitchFamily="2" charset="0"/>
                <a:ea typeface="ＭＳ Ｐゴシック" panose="020B0600070205080204" pitchFamily="34" charset="-128"/>
              </a:rPr>
              <a:t>It is important to consider the null-invariance property </a:t>
            </a:r>
          </a:p>
          <a:p>
            <a:r>
              <a:rPr lang="en-US" altLang="en-US" sz="2000" dirty="0">
                <a:solidFill>
                  <a:srgbClr val="000000"/>
                </a:solidFill>
                <a:latin typeface="Helvetica" pitchFamily="2" charset="0"/>
                <a:ea typeface="ＭＳ Ｐゴシック" panose="020B0600070205080204" pitchFamily="34" charset="-128"/>
              </a:rPr>
              <a:t>Both all confidence and cosine are good correlation measures for large applications, although it is wise to augment them with additional tests, such as lift, when the test result is not conclusive.</a:t>
            </a:r>
          </a:p>
          <a:p>
            <a:r>
              <a:rPr lang="en-US" altLang="en-US" sz="2000" dirty="0">
                <a:solidFill>
                  <a:srgbClr val="000000"/>
                </a:solidFill>
                <a:latin typeface="Helvetica" pitchFamily="2" charset="0"/>
                <a:ea typeface="ＭＳ Ｐゴシック" panose="020B0600070205080204" pitchFamily="34" charset="-128"/>
              </a:rPr>
              <a:t>Use </a:t>
            </a:r>
            <a:r>
              <a:rPr lang="en-US" altLang="en-US" sz="2000" dirty="0" err="1">
                <a:solidFill>
                  <a:srgbClr val="000000"/>
                </a:solidFill>
                <a:latin typeface="Helvetica" pitchFamily="2" charset="0"/>
                <a:ea typeface="ＭＳ Ｐゴシック" panose="020B0600070205080204" pitchFamily="34" charset="-128"/>
              </a:rPr>
              <a:t>Kulcyznski</a:t>
            </a:r>
            <a:r>
              <a:rPr lang="en-US" altLang="en-US" sz="2000" dirty="0">
                <a:solidFill>
                  <a:srgbClr val="000000"/>
                </a:solidFill>
                <a:latin typeface="Helvetica" pitchFamily="2" charset="0"/>
                <a:ea typeface="ＭＳ Ｐゴシック" panose="020B0600070205080204" pitchFamily="34" charset="-128"/>
              </a:rPr>
              <a:t> together with the </a:t>
            </a:r>
            <a:r>
              <a:rPr lang="en-US" altLang="en-US" sz="2000">
                <a:solidFill>
                  <a:srgbClr val="000000"/>
                </a:solidFill>
                <a:latin typeface="Helvetica" pitchFamily="2" charset="0"/>
                <a:ea typeface="ＭＳ Ｐゴシック" panose="020B0600070205080204" pitchFamily="34" charset="-128"/>
              </a:rPr>
              <a:t>imbalance ratio.</a:t>
            </a:r>
            <a:endParaRPr lang="en-US" altLang="en-US" sz="20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63BF005D-6ADE-2FFC-DE77-86D3387DDC1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BEEB429-D122-C74A-9046-B3472630505A}" type="slidenum">
              <a:rPr lang="en-US" altLang="en-US" sz="1200"/>
              <a:pPr eaLnBrk="1" hangingPunct="1"/>
              <a:t>27</a:t>
            </a:fld>
            <a:endParaRPr lang="en-US" altLang="en-US" sz="1200"/>
          </a:p>
        </p:txBody>
      </p:sp>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6">
            <a:extLst>
              <a:ext uri="{FF2B5EF4-FFF2-40B4-BE49-F238E27FC236}">
                <a16:creationId xmlns:a16="http://schemas.microsoft.com/office/drawing/2014/main" id="{330AC8B7-3F99-50F7-32B1-83241FE060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8713C4E-A4FF-8547-B06E-B3CB5ED076F9}" type="slidenum">
              <a:rPr lang="en-US" altLang="en-US" sz="1200"/>
              <a:pPr eaLnBrk="1" hangingPunct="1"/>
              <a:t>28</a:t>
            </a:fld>
            <a:endParaRPr lang="en-US" altLang="en-US" sz="1200"/>
          </a:p>
        </p:txBody>
      </p:sp>
      <p:sp>
        <p:nvSpPr>
          <p:cNvPr id="50178" name="Rectangle 2">
            <a:extLst>
              <a:ext uri="{FF2B5EF4-FFF2-40B4-BE49-F238E27FC236}">
                <a16:creationId xmlns:a16="http://schemas.microsoft.com/office/drawing/2014/main" id="{0038885D-2272-B0BE-EF4D-6592828FA629}"/>
              </a:ext>
            </a:extLst>
          </p:cNvPr>
          <p:cNvSpPr>
            <a:spLocks noGrp="1" noChangeArrowheads="1"/>
          </p:cNvSpPr>
          <p:nvPr>
            <p:ph type="title"/>
          </p:nvPr>
        </p:nvSpPr>
        <p:spPr>
          <a:xfrm>
            <a:off x="0" y="228600"/>
            <a:ext cx="9144000" cy="838200"/>
          </a:xfrm>
          <a:noFill/>
        </p:spPr>
        <p:txBody>
          <a:bodyPr lIns="92075" tIns="46038" rIns="92075" bIns="46038" anchor="ctr"/>
          <a:lstStyle/>
          <a:p>
            <a:pPr eaLnBrk="1" hangingPunct="1"/>
            <a:r>
              <a:rPr lang="en-US" altLang="en-US" sz="3200">
                <a:ea typeface="ＭＳ Ｐゴシック" panose="020B0600070205080204" pitchFamily="34" charset="-128"/>
              </a:rPr>
              <a:t>Chapter 5: Mining Frequent Patterns, Association and Correlations: Basic Concepts and Methods</a:t>
            </a:r>
          </a:p>
        </p:txBody>
      </p:sp>
      <p:sp>
        <p:nvSpPr>
          <p:cNvPr id="50179" name="Rectangle 3">
            <a:extLst>
              <a:ext uri="{FF2B5EF4-FFF2-40B4-BE49-F238E27FC236}">
                <a16:creationId xmlns:a16="http://schemas.microsoft.com/office/drawing/2014/main" id="{75549607-645D-E240-3B28-F23C2F0020B0}"/>
              </a:ext>
            </a:extLst>
          </p:cNvPr>
          <p:cNvSpPr>
            <a:spLocks noGrp="1" noChangeArrowheads="1"/>
          </p:cNvSpPr>
          <p:nvPr>
            <p:ph type="body" sz="half" idx="1"/>
          </p:nvPr>
        </p:nvSpPr>
        <p:spPr>
          <a:xfrm>
            <a:off x="457200" y="1371600"/>
            <a:ext cx="8458200" cy="5105400"/>
          </a:xfrm>
          <a:noFill/>
        </p:spPr>
        <p:txBody>
          <a:bodyPr lIns="92075" tIns="46038" rIns="92075" bIns="46038"/>
          <a:lstStyle/>
          <a:p>
            <a:pPr marL="457200" indent="-457200" eaLnBrk="1" hangingPunct="1">
              <a:lnSpc>
                <a:spcPct val="200000"/>
              </a:lnSpc>
              <a:buSzTx/>
            </a:pPr>
            <a:r>
              <a:rPr lang="en-US" altLang="en-US">
                <a:ea typeface="ＭＳ Ｐゴシック" panose="020B0600070205080204" pitchFamily="34" charset="-128"/>
              </a:rPr>
              <a:t>Basic Concepts</a:t>
            </a:r>
          </a:p>
          <a:p>
            <a:pPr marL="457200" indent="-457200" eaLnBrk="1" hangingPunct="1">
              <a:lnSpc>
                <a:spcPct val="200000"/>
              </a:lnSpc>
              <a:buSzTx/>
            </a:pPr>
            <a:r>
              <a:rPr lang="en-US" altLang="en-US">
                <a:ea typeface="ＭＳ Ｐゴシック" panose="020B0600070205080204" pitchFamily="34" charset="-128"/>
              </a:rPr>
              <a:t>Frequent Itemset Mining Methods </a:t>
            </a:r>
          </a:p>
          <a:p>
            <a:pPr marL="457200" indent="-457200" eaLnBrk="1" hangingPunct="1">
              <a:lnSpc>
                <a:spcPct val="200000"/>
              </a:lnSpc>
              <a:buSzTx/>
            </a:pPr>
            <a:r>
              <a:rPr lang="en-US" altLang="en-US">
                <a:ea typeface="ＭＳ Ｐゴシック" panose="020B0600070205080204" pitchFamily="34" charset="-128"/>
              </a:rPr>
              <a:t>Which Patterns Are Interesting?—Pattern Evaluation Methods</a:t>
            </a:r>
          </a:p>
          <a:p>
            <a:pPr marL="457200" indent="-457200" eaLnBrk="1" hangingPunct="1">
              <a:lnSpc>
                <a:spcPct val="200000"/>
              </a:lnSpc>
              <a:buSzTx/>
            </a:pPr>
            <a:r>
              <a:rPr lang="en-US" altLang="en-US">
                <a:ea typeface="ＭＳ Ｐゴシック" panose="020B0600070205080204" pitchFamily="34" charset="-128"/>
              </a:rPr>
              <a:t>Summary</a:t>
            </a:r>
          </a:p>
        </p:txBody>
      </p:sp>
      <p:sp>
        <p:nvSpPr>
          <p:cNvPr id="50180" name="AutoShape 4">
            <a:extLst>
              <a:ext uri="{FF2B5EF4-FFF2-40B4-BE49-F238E27FC236}">
                <a16:creationId xmlns:a16="http://schemas.microsoft.com/office/drawing/2014/main" id="{C26AE91B-5FA1-7ACB-40E6-28C0DC7B961D}"/>
              </a:ext>
            </a:extLst>
          </p:cNvPr>
          <p:cNvSpPr>
            <a:spLocks noChangeArrowheads="1"/>
          </p:cNvSpPr>
          <p:nvPr/>
        </p:nvSpPr>
        <p:spPr bwMode="auto">
          <a:xfrm rot="-1053010">
            <a:off x="3017838" y="5327650"/>
            <a:ext cx="522287" cy="381000"/>
          </a:xfrm>
          <a:prstGeom prst="leftArrow">
            <a:avLst>
              <a:gd name="adj1" fmla="val 50000"/>
              <a:gd name="adj2" fmla="val 34271"/>
            </a:avLst>
          </a:prstGeom>
          <a:solidFill>
            <a:srgbClr val="00FF0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912150F3-C83A-0E3F-4D58-1B53FB2443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09CE10E-CF0E-8042-A264-EDC76F7D6DBA}" type="slidenum">
              <a:rPr lang="en-US" altLang="en-US" sz="1200"/>
              <a:pPr eaLnBrk="1" hangingPunct="1"/>
              <a:t>29</a:t>
            </a:fld>
            <a:endParaRPr lang="en-US" altLang="en-US" sz="1200"/>
          </a:p>
        </p:txBody>
      </p:sp>
      <p:sp>
        <p:nvSpPr>
          <p:cNvPr id="52226" name="Rectangle 2">
            <a:extLst>
              <a:ext uri="{FF2B5EF4-FFF2-40B4-BE49-F238E27FC236}">
                <a16:creationId xmlns:a16="http://schemas.microsoft.com/office/drawing/2014/main" id="{9FF3980E-719E-4787-700D-1757A2483B9C}"/>
              </a:ext>
            </a:extLst>
          </p:cNvPr>
          <p:cNvSpPr>
            <a:spLocks noGrp="1" noChangeArrowheads="1"/>
          </p:cNvSpPr>
          <p:nvPr>
            <p:ph type="title"/>
          </p:nvPr>
        </p:nvSpPr>
        <p:spPr>
          <a:xfrm>
            <a:off x="0" y="304800"/>
            <a:ext cx="8991600" cy="762000"/>
          </a:xfrm>
          <a:noFill/>
        </p:spPr>
        <p:txBody>
          <a:bodyPr lIns="92075" tIns="46038" rIns="92075" bIns="46038" anchor="ctr"/>
          <a:lstStyle/>
          <a:p>
            <a:pPr marL="1117600" indent="-1117600" eaLnBrk="1" hangingPunct="1"/>
            <a:r>
              <a:rPr lang="en-US" altLang="en-US">
                <a:ea typeface="ＭＳ Ｐゴシック" panose="020B0600070205080204" pitchFamily="34" charset="-128"/>
              </a:rPr>
              <a:t>Summary</a:t>
            </a:r>
          </a:p>
        </p:txBody>
      </p:sp>
      <p:sp>
        <p:nvSpPr>
          <p:cNvPr id="61446" name="Rectangle 3">
            <a:extLst>
              <a:ext uri="{FF2B5EF4-FFF2-40B4-BE49-F238E27FC236}">
                <a16:creationId xmlns:a16="http://schemas.microsoft.com/office/drawing/2014/main" id="{61214820-E944-F5AC-4C90-D4F741F9B8B9}"/>
              </a:ext>
            </a:extLst>
          </p:cNvPr>
          <p:cNvSpPr>
            <a:spLocks noGrp="1" noChangeArrowheads="1"/>
          </p:cNvSpPr>
          <p:nvPr>
            <p:ph type="body" idx="1"/>
          </p:nvPr>
        </p:nvSpPr>
        <p:spPr>
          <a:xfrm>
            <a:off x="304800" y="1371600"/>
            <a:ext cx="8534400" cy="5029200"/>
          </a:xfrm>
        </p:spPr>
        <p:txBody>
          <a:bodyPr lIns="92075" tIns="46038" rIns="92075" bIns="46038"/>
          <a:lstStyle/>
          <a:p>
            <a:pPr marL="457200" indent="-457200" eaLnBrk="1" hangingPunct="1">
              <a:lnSpc>
                <a:spcPct val="120000"/>
              </a:lnSpc>
              <a:defRPr/>
            </a:pPr>
            <a:r>
              <a:rPr lang="en-US" dirty="0">
                <a:ea typeface="+mn-ea"/>
                <a:cs typeface="+mn-cs"/>
              </a:rPr>
              <a:t>Basic concepts: association rules, support</a:t>
            </a:r>
            <a:r>
              <a:rPr lang="en-US">
                <a:ea typeface="+mn-ea"/>
                <a:cs typeface="+mn-cs"/>
              </a:rPr>
              <a:t>-confident framework</a:t>
            </a:r>
            <a:r>
              <a:rPr lang="en-US" dirty="0">
                <a:ea typeface="+mn-ea"/>
                <a:cs typeface="+mn-cs"/>
              </a:rPr>
              <a:t>, closed and max-patterns</a:t>
            </a:r>
          </a:p>
          <a:p>
            <a:pPr marL="457200" indent="-457200" eaLnBrk="1" hangingPunct="1">
              <a:lnSpc>
                <a:spcPct val="120000"/>
              </a:lnSpc>
              <a:defRPr/>
            </a:pPr>
            <a:r>
              <a:rPr lang="en-US">
                <a:ea typeface="+mn-ea"/>
                <a:cs typeface="+mn-cs"/>
              </a:rPr>
              <a:t>Scalable frequent </a:t>
            </a:r>
            <a:r>
              <a:rPr lang="en-US" dirty="0">
                <a:ea typeface="+mn-ea"/>
                <a:cs typeface="+mn-cs"/>
              </a:rPr>
              <a:t>pattern mining methods</a:t>
            </a:r>
          </a:p>
          <a:p>
            <a:pPr marL="914400" lvl="1" indent="-457200" eaLnBrk="1" hangingPunct="1">
              <a:lnSpc>
                <a:spcPct val="120000"/>
              </a:lnSpc>
              <a:defRPr/>
            </a:pPr>
            <a:r>
              <a:rPr lang="en-US" dirty="0" err="1">
                <a:solidFill>
                  <a:schemeClr val="folHlink"/>
                </a:solidFill>
              </a:rPr>
              <a:t>Apriori</a:t>
            </a:r>
            <a:r>
              <a:rPr lang="en-US" dirty="0">
                <a:solidFill>
                  <a:schemeClr val="folHlink"/>
                </a:solidFill>
              </a:rPr>
              <a:t> (Candidate generation &amp; test)</a:t>
            </a:r>
          </a:p>
          <a:p>
            <a:pPr marL="914400" lvl="1" indent="-457200" eaLnBrk="1" hangingPunct="1">
              <a:lnSpc>
                <a:spcPct val="120000"/>
              </a:lnSpc>
              <a:defRPr/>
            </a:pPr>
            <a:r>
              <a:rPr lang="en-US" dirty="0">
                <a:solidFill>
                  <a:schemeClr val="folHlink"/>
                </a:solidFill>
              </a:rPr>
              <a:t>Projection-</a:t>
            </a:r>
            <a:r>
              <a:rPr lang="en-US">
                <a:solidFill>
                  <a:schemeClr val="folHlink"/>
                </a:solidFill>
              </a:rPr>
              <a:t>based (FPgrowth</a:t>
            </a:r>
            <a:r>
              <a:rPr lang="en-US" dirty="0">
                <a:solidFill>
                  <a:schemeClr val="folHlink"/>
                </a:solidFill>
              </a:rPr>
              <a:t>, CLOSET+, ...)</a:t>
            </a:r>
          </a:p>
          <a:p>
            <a:pPr marL="914400" lvl="1" indent="-457200" eaLnBrk="1" hangingPunct="1">
              <a:lnSpc>
                <a:spcPct val="120000"/>
              </a:lnSpc>
              <a:defRPr/>
            </a:pPr>
            <a:r>
              <a:rPr lang="en-US">
                <a:solidFill>
                  <a:schemeClr val="folHlink"/>
                </a:solidFill>
              </a:rPr>
              <a:t>Vertical format </a:t>
            </a:r>
            <a:r>
              <a:rPr lang="en-US" dirty="0">
                <a:solidFill>
                  <a:schemeClr val="folHlink"/>
                </a:solidFill>
              </a:rPr>
              <a:t>approach (ECLAT, CHARM, ...)</a:t>
            </a:r>
          </a:p>
          <a:p>
            <a:pPr marL="457200" indent="-457200" eaLnBrk="1" hangingPunct="1">
              <a:lnSpc>
                <a:spcPct val="120000"/>
              </a:lnSpc>
              <a:buSzTx/>
              <a:buFont typeface="Wingdings" pitchFamily="2" charset="2"/>
              <a:buChar char="§"/>
              <a:defRPr/>
            </a:pPr>
            <a:r>
              <a:rPr lang="en-US" dirty="0">
                <a:ea typeface="+mn-ea"/>
                <a:cs typeface="+mn-cs"/>
              </a:rPr>
              <a:t>Which patterns are interesting? </a:t>
            </a:r>
          </a:p>
          <a:p>
            <a:pPr marL="857250" lvl="1" indent="-457200" eaLnBrk="1" hangingPunct="1">
              <a:lnSpc>
                <a:spcPct val="120000"/>
              </a:lnSpc>
              <a:buSzTx/>
              <a:buFont typeface="Wingdings" pitchFamily="2" charset="2"/>
              <a:buChar char="§"/>
              <a:defRPr/>
            </a:pPr>
            <a:r>
              <a:rPr lang="en-US" dirty="0"/>
              <a:t>Pattern evaluation methods</a:t>
            </a: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EA86FB64-C105-D030-B9C5-030E8F75C62D}"/>
              </a:ext>
            </a:extLst>
          </p:cNvPr>
          <p:cNvSpPr>
            <a:spLocks noGrp="1"/>
          </p:cNvSpPr>
          <p:nvPr>
            <p:ph type="title"/>
          </p:nvPr>
        </p:nvSpPr>
        <p:spPr/>
        <p:txBody>
          <a:bodyPr/>
          <a:lstStyle/>
          <a:p>
            <a:r>
              <a:rPr lang="en-US" altLang="en-US" sz="3200">
                <a:ea typeface="ＭＳ Ｐゴシック" panose="020B0600070205080204" pitchFamily="34" charset="-128"/>
              </a:rPr>
              <a:t>Mining by Exploring Vertical Data Format</a:t>
            </a:r>
          </a:p>
        </p:txBody>
      </p:sp>
      <p:sp>
        <p:nvSpPr>
          <p:cNvPr id="21506" name="Content Placeholder 13">
            <a:extLst>
              <a:ext uri="{FF2B5EF4-FFF2-40B4-BE49-F238E27FC236}">
                <a16:creationId xmlns:a16="http://schemas.microsoft.com/office/drawing/2014/main" id="{9FB5088F-5B7B-E384-3518-849477113489}"/>
              </a:ext>
            </a:extLst>
          </p:cNvPr>
          <p:cNvSpPr>
            <a:spLocks noGrp="1"/>
          </p:cNvSpPr>
          <p:nvPr>
            <p:ph idx="1"/>
          </p:nvPr>
        </p:nvSpPr>
        <p:spPr>
          <a:xfrm>
            <a:off x="381000" y="1371600"/>
            <a:ext cx="8763000" cy="5105400"/>
          </a:xfrm>
        </p:spPr>
        <p:txBody>
          <a:bodyPr/>
          <a:lstStyle/>
          <a:p>
            <a:pPr eaLnBrk="1" hangingPunct="1">
              <a:lnSpc>
                <a:spcPct val="120000"/>
              </a:lnSpc>
            </a:pPr>
            <a:endParaRPr lang="en-US" altLang="en-US" sz="2000">
              <a:ea typeface="ＭＳ Ｐゴシック" panose="020B0600070205080204" pitchFamily="34" charset="-128"/>
            </a:endParaRPr>
          </a:p>
          <a:p>
            <a:pPr eaLnBrk="1" hangingPunct="1">
              <a:lnSpc>
                <a:spcPct val="120000"/>
              </a:lnSpc>
            </a:pPr>
            <a:endParaRPr lang="en-US" altLang="en-US" sz="2000">
              <a:ea typeface="ＭＳ Ｐゴシック" panose="020B0600070205080204" pitchFamily="34" charset="-128"/>
            </a:endParaRPr>
          </a:p>
          <a:p>
            <a:pPr eaLnBrk="1" hangingPunct="1">
              <a:lnSpc>
                <a:spcPct val="120000"/>
              </a:lnSpc>
            </a:pPr>
            <a:endParaRPr lang="en-US" altLang="en-US" sz="2000">
              <a:ea typeface="ＭＳ Ｐゴシック" panose="020B0600070205080204" pitchFamily="34" charset="-128"/>
            </a:endParaRPr>
          </a:p>
          <a:p>
            <a:pPr eaLnBrk="1" hangingPunct="1">
              <a:lnSpc>
                <a:spcPct val="120000"/>
              </a:lnSpc>
            </a:pPr>
            <a:r>
              <a:rPr lang="en-US" altLang="en-US" sz="2000">
                <a:ea typeface="ＭＳ Ｐゴシック" panose="020B0600070205080204" pitchFamily="34" charset="-128"/>
              </a:rPr>
              <a:t>Deriving frequent patterns based on vertical intersections</a:t>
            </a:r>
          </a:p>
          <a:p>
            <a:pPr lvl="1" eaLnBrk="1" hangingPunct="1">
              <a:lnSpc>
                <a:spcPct val="120000"/>
              </a:lnSpc>
            </a:pPr>
            <a:r>
              <a:rPr lang="en-US" altLang="en-US" sz="2000">
                <a:ea typeface="ＭＳ Ｐゴシック" panose="020B0600070205080204" pitchFamily="34" charset="-128"/>
              </a:rPr>
              <a:t>t(X) = t(Y): X and Y always happen together</a:t>
            </a:r>
          </a:p>
          <a:p>
            <a:pPr lvl="2" eaLnBrk="1" hangingPunct="1">
              <a:lnSpc>
                <a:spcPct val="120000"/>
              </a:lnSpc>
            </a:pPr>
            <a:r>
              <a:rPr lang="en-US" altLang="en-US" sz="1600">
                <a:ea typeface="ＭＳ Ｐゴシック" panose="020B0600070205080204" pitchFamily="34" charset="-128"/>
              </a:rPr>
              <a:t>Baskets including diaper always includes beer</a:t>
            </a:r>
            <a:endParaRPr lang="en-US" altLang="en-US" sz="2000">
              <a:ea typeface="ＭＳ Ｐゴシック" panose="020B0600070205080204" pitchFamily="34" charset="-128"/>
            </a:endParaRPr>
          </a:p>
          <a:p>
            <a:pPr lvl="1" eaLnBrk="1" hangingPunct="1">
              <a:lnSpc>
                <a:spcPct val="120000"/>
              </a:lnSpc>
            </a:pPr>
            <a:endParaRPr lang="en-US" altLang="en-US" sz="2000">
              <a:ea typeface="ＭＳ Ｐゴシック" panose="020B0600070205080204" pitchFamily="34" charset="-128"/>
            </a:endParaRPr>
          </a:p>
          <a:p>
            <a:pPr lvl="1" eaLnBrk="1" hangingPunct="1">
              <a:lnSpc>
                <a:spcPct val="120000"/>
              </a:lnSpc>
            </a:pPr>
            <a:endParaRPr lang="en-US" altLang="en-US" sz="2000">
              <a:ea typeface="ＭＳ Ｐゴシック" panose="020B0600070205080204" pitchFamily="34" charset="-128"/>
            </a:endParaRPr>
          </a:p>
          <a:p>
            <a:pPr lvl="1" eaLnBrk="1" hangingPunct="1">
              <a:lnSpc>
                <a:spcPct val="120000"/>
              </a:lnSpc>
            </a:pPr>
            <a:endParaRPr lang="en-US" altLang="en-US" sz="2000">
              <a:ea typeface="ＭＳ Ｐゴシック" panose="020B0600070205080204" pitchFamily="34" charset="-128"/>
            </a:endParaRPr>
          </a:p>
          <a:p>
            <a:pPr lvl="1" eaLnBrk="1" hangingPunct="1">
              <a:lnSpc>
                <a:spcPct val="120000"/>
              </a:lnSpc>
            </a:pPr>
            <a:r>
              <a:rPr lang="en-US" altLang="en-US" sz="2000">
                <a:ea typeface="ＭＳ Ｐゴシック" panose="020B0600070205080204" pitchFamily="34" charset="-128"/>
              </a:rPr>
              <a:t>t(X) </a:t>
            </a:r>
            <a:r>
              <a:rPr lang="en-US" altLang="en-US" sz="2000">
                <a:ea typeface="ＭＳ Ｐゴシック" panose="020B0600070205080204" pitchFamily="34" charset="-128"/>
                <a:sym typeface="Symbol" pitchFamily="2" charset="2"/>
              </a:rPr>
              <a:t> t(Y): transaction having X always has Y</a:t>
            </a:r>
          </a:p>
          <a:p>
            <a:pPr lvl="2" eaLnBrk="1" hangingPunct="1">
              <a:lnSpc>
                <a:spcPct val="120000"/>
              </a:lnSpc>
            </a:pPr>
            <a:r>
              <a:rPr lang="en-US" altLang="en-US" sz="1600">
                <a:ea typeface="ＭＳ Ｐゴシック" panose="020B0600070205080204" pitchFamily="34" charset="-128"/>
                <a:sym typeface="Symbol" pitchFamily="2" charset="2"/>
              </a:rPr>
              <a:t>t(I5)  t(I2) =&gt; {T100, T800}  {T100, T200, T300, T400, T600, T800, T900} </a:t>
            </a:r>
          </a:p>
          <a:p>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DB5F44E1-2960-CC20-21DA-46E5B2B9A571}"/>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949D553-26EE-2E48-B97D-14A1AD0A5E80}" type="slidenum">
              <a:rPr lang="en-US" altLang="en-US" sz="1200"/>
              <a:pPr eaLnBrk="1" hangingPunct="1"/>
              <a:t>3</a:t>
            </a:fld>
            <a:endParaRPr lang="en-US" altLang="en-US" sz="1200"/>
          </a:p>
        </p:txBody>
      </p:sp>
      <p:sp>
        <p:nvSpPr>
          <p:cNvPr id="15" name="Oval 14">
            <a:extLst>
              <a:ext uri="{FF2B5EF4-FFF2-40B4-BE49-F238E27FC236}">
                <a16:creationId xmlns:a16="http://schemas.microsoft.com/office/drawing/2014/main" id="{D2E61F69-3EA2-1B23-6DDD-99C75018A971}"/>
              </a:ext>
            </a:extLst>
          </p:cNvPr>
          <p:cNvSpPr>
            <a:spLocks noChangeArrowheads="1"/>
          </p:cNvSpPr>
          <p:nvPr/>
        </p:nvSpPr>
        <p:spPr bwMode="auto">
          <a:xfrm>
            <a:off x="1981200" y="3886200"/>
            <a:ext cx="2057400" cy="838200"/>
          </a:xfrm>
          <a:prstGeom prst="ellipse">
            <a:avLst/>
          </a:prstGeom>
          <a:solidFill>
            <a:schemeClr val="accent2">
              <a:alpha val="70195"/>
            </a:schemeClr>
          </a:solidFill>
          <a:ln w="38100">
            <a:solidFill>
              <a:schemeClr val="bg1"/>
            </a:solidFill>
            <a:round/>
            <a:headEnd/>
            <a:tailEnd/>
          </a:ln>
          <a:effectLst>
            <a:outerShdw blurRad="40000" dist="20000" dir="5400000" rotWithShape="0">
              <a:srgbClr val="808080">
                <a:alpha val="37999"/>
              </a:srgbClr>
            </a:outerShdw>
          </a:effectLst>
        </p:spPr>
        <p:txBody>
          <a:bodyPr wrap="none"/>
          <a:lstStyle/>
          <a:p>
            <a:pPr>
              <a:defRPr/>
            </a:pPr>
            <a:endParaRPr lang="en-US">
              <a:ea typeface="+mn-ea"/>
            </a:endParaRPr>
          </a:p>
        </p:txBody>
      </p:sp>
      <p:sp>
        <p:nvSpPr>
          <p:cNvPr id="16" name="Oval 15">
            <a:extLst>
              <a:ext uri="{FF2B5EF4-FFF2-40B4-BE49-F238E27FC236}">
                <a16:creationId xmlns:a16="http://schemas.microsoft.com/office/drawing/2014/main" id="{24B90173-434D-8224-8F01-3F7FBF092554}"/>
              </a:ext>
            </a:extLst>
          </p:cNvPr>
          <p:cNvSpPr/>
          <p:nvPr/>
        </p:nvSpPr>
        <p:spPr bwMode="auto">
          <a:xfrm>
            <a:off x="3200400" y="3886200"/>
            <a:ext cx="2057400" cy="838200"/>
          </a:xfrm>
          <a:prstGeom prst="ellipse">
            <a:avLst/>
          </a:prstGeom>
          <a:solidFill>
            <a:srgbClr val="0000FF">
              <a:alpha val="43000"/>
            </a:srgb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lang="en-US">
              <a:solidFill>
                <a:schemeClr val="tx1"/>
              </a:solidFill>
            </a:endParaRPr>
          </a:p>
        </p:txBody>
      </p:sp>
      <p:sp>
        <p:nvSpPr>
          <p:cNvPr id="17" name="Oval 16">
            <a:extLst>
              <a:ext uri="{FF2B5EF4-FFF2-40B4-BE49-F238E27FC236}">
                <a16:creationId xmlns:a16="http://schemas.microsoft.com/office/drawing/2014/main" id="{1456810D-3572-F325-E999-6658FF795D82}"/>
              </a:ext>
            </a:extLst>
          </p:cNvPr>
          <p:cNvSpPr/>
          <p:nvPr/>
        </p:nvSpPr>
        <p:spPr bwMode="auto">
          <a:xfrm>
            <a:off x="2514600" y="5867400"/>
            <a:ext cx="2057400" cy="1003300"/>
          </a:xfrm>
          <a:prstGeom prst="ellipse">
            <a:avLst/>
          </a:prstGeom>
          <a:solidFill>
            <a:srgbClr val="0000FF">
              <a:alpha val="43000"/>
            </a:srgb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lang="en-US">
              <a:solidFill>
                <a:schemeClr val="tx1"/>
              </a:solidFill>
            </a:endParaRPr>
          </a:p>
        </p:txBody>
      </p:sp>
      <p:sp>
        <p:nvSpPr>
          <p:cNvPr id="18" name="Oval 17">
            <a:extLst>
              <a:ext uri="{FF2B5EF4-FFF2-40B4-BE49-F238E27FC236}">
                <a16:creationId xmlns:a16="http://schemas.microsoft.com/office/drawing/2014/main" id="{D9EDAA0C-A0E6-7252-502F-BCB5FBC5583A}"/>
              </a:ext>
            </a:extLst>
          </p:cNvPr>
          <p:cNvSpPr>
            <a:spLocks noChangeArrowheads="1"/>
          </p:cNvSpPr>
          <p:nvPr/>
        </p:nvSpPr>
        <p:spPr bwMode="auto">
          <a:xfrm>
            <a:off x="2743200" y="6248400"/>
            <a:ext cx="1143000" cy="546100"/>
          </a:xfrm>
          <a:prstGeom prst="ellipse">
            <a:avLst/>
          </a:prstGeom>
          <a:solidFill>
            <a:schemeClr val="accent2">
              <a:alpha val="70195"/>
            </a:schemeClr>
          </a:solidFill>
          <a:ln w="38100">
            <a:solidFill>
              <a:schemeClr val="bg1"/>
            </a:solidFill>
            <a:round/>
            <a:headEnd/>
            <a:tailEnd/>
          </a:ln>
          <a:effectLst>
            <a:outerShdw blurRad="40000" dist="20000" dir="5400000" rotWithShape="0">
              <a:srgbClr val="808080">
                <a:alpha val="37999"/>
              </a:srgbClr>
            </a:outerShdw>
          </a:effectLst>
        </p:spPr>
        <p:txBody>
          <a:bodyPr wrap="none"/>
          <a:lstStyle/>
          <a:p>
            <a:pPr>
              <a:defRPr/>
            </a:pPr>
            <a:endParaRPr lang="en-US">
              <a:ea typeface="+mn-ea"/>
            </a:endParaRPr>
          </a:p>
        </p:txBody>
      </p:sp>
      <p:pic>
        <p:nvPicPr>
          <p:cNvPr id="19" name="Picture 18" descr="Screen Shot 2016-10-24 at 8.15.09 PM.png">
            <a:extLst>
              <a:ext uri="{FF2B5EF4-FFF2-40B4-BE49-F238E27FC236}">
                <a16:creationId xmlns:a16="http://schemas.microsoft.com/office/drawing/2014/main" id="{3B3A5D97-61E9-52AE-EECD-8FA2DFEA7724}"/>
              </a:ext>
            </a:extLst>
          </p:cNvPr>
          <p:cNvPicPr>
            <a:picLocks noChangeAspect="1"/>
          </p:cNvPicPr>
          <p:nvPr/>
        </p:nvPicPr>
        <p:blipFill>
          <a:blip r:embed="rId2">
            <a:extLst>
              <a:ext uri="{28A0092B-C50C-407E-A947-70E740481C1C}">
                <a14:useLocalDpi xmlns:a14="http://schemas.microsoft.com/office/drawing/2010/main" val="0"/>
              </a:ext>
            </a:extLst>
          </a:blip>
          <a:srcRect b="5556"/>
          <a:stretch>
            <a:fillRect/>
          </a:stretch>
        </p:blipFill>
        <p:spPr bwMode="auto">
          <a:xfrm>
            <a:off x="457200" y="1295400"/>
            <a:ext cx="3073400" cy="1295400"/>
          </a:xfrm>
          <a:prstGeom prst="rect">
            <a:avLst/>
          </a:prstGeom>
          <a:noFill/>
          <a:ln w="9525">
            <a:solidFill>
              <a:srgbClr val="558ED5"/>
            </a:solidFill>
            <a:miter lim="800000"/>
            <a:headEnd/>
            <a:tailEnd/>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Lst>
        </p:spPr>
      </p:pic>
      <p:pic>
        <p:nvPicPr>
          <p:cNvPr id="20" name="Picture 19" descr="Screen Shot 2016-10-24 at 8.14.34 PM.png">
            <a:extLst>
              <a:ext uri="{FF2B5EF4-FFF2-40B4-BE49-F238E27FC236}">
                <a16:creationId xmlns:a16="http://schemas.microsoft.com/office/drawing/2014/main" id="{3BE5D551-4EB0-26A7-999F-8C129D066B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429000"/>
            <a:ext cx="2146300" cy="210820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73DAC8CB-5D4F-0B4C-C29A-26BF3F1DA6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1726A38-0FB7-3C4F-A59D-A2DB93743D69}" type="slidenum">
              <a:rPr lang="en-US" altLang="en-US" sz="1200"/>
              <a:pPr eaLnBrk="1" hangingPunct="1"/>
              <a:t>30</a:t>
            </a:fld>
            <a:endParaRPr lang="en-US" altLang="en-US" sz="1200"/>
          </a:p>
        </p:txBody>
      </p:sp>
      <p:sp>
        <p:nvSpPr>
          <p:cNvPr id="54274" name="Rectangle 2">
            <a:extLst>
              <a:ext uri="{FF2B5EF4-FFF2-40B4-BE49-F238E27FC236}">
                <a16:creationId xmlns:a16="http://schemas.microsoft.com/office/drawing/2014/main" id="{8C23FE35-74B1-2719-3C45-CD16435B43F8}"/>
              </a:ext>
            </a:extLst>
          </p:cNvPr>
          <p:cNvSpPr>
            <a:spLocks noGrp="1" noChangeArrowheads="1"/>
          </p:cNvSpPr>
          <p:nvPr>
            <p:ph type="title"/>
          </p:nvPr>
        </p:nvSpPr>
        <p:spPr>
          <a:xfrm>
            <a:off x="0" y="304800"/>
            <a:ext cx="9144000" cy="762000"/>
          </a:xfrm>
          <a:noFill/>
        </p:spPr>
        <p:txBody>
          <a:bodyPr lIns="92075" tIns="46038" rIns="92075" bIns="46038" anchor="ctr"/>
          <a:lstStyle/>
          <a:p>
            <a:pPr eaLnBrk="1" hangingPunct="1"/>
            <a:r>
              <a:rPr lang="en-US" altLang="en-US" b="1">
                <a:latin typeface="Calibri" panose="020F0502020204030204" pitchFamily="34" charset="0"/>
                <a:ea typeface="ＭＳ Ｐゴシック" panose="020B0600070205080204" pitchFamily="34" charset="-128"/>
              </a:rPr>
              <a:t>Ref: Apriori and Its Improvements</a:t>
            </a:r>
            <a:endParaRPr lang="en-US" altLang="en-US" b="1">
              <a:solidFill>
                <a:schemeClr val="tx1"/>
              </a:solidFill>
              <a:latin typeface="Calibri" panose="020F0502020204030204" pitchFamily="34" charset="0"/>
              <a:ea typeface="ＭＳ Ｐゴシック" panose="020B0600070205080204" pitchFamily="34" charset="-128"/>
            </a:endParaRPr>
          </a:p>
        </p:txBody>
      </p:sp>
      <p:sp>
        <p:nvSpPr>
          <p:cNvPr id="54275" name="Rectangle 3">
            <a:extLst>
              <a:ext uri="{FF2B5EF4-FFF2-40B4-BE49-F238E27FC236}">
                <a16:creationId xmlns:a16="http://schemas.microsoft.com/office/drawing/2014/main" id="{C33EBAB0-F560-0097-56DD-31BA4D10D8F5}"/>
              </a:ext>
            </a:extLst>
          </p:cNvPr>
          <p:cNvSpPr>
            <a:spLocks noGrp="1" noChangeArrowheads="1"/>
          </p:cNvSpPr>
          <p:nvPr>
            <p:ph type="body" idx="1"/>
          </p:nvPr>
        </p:nvSpPr>
        <p:spPr>
          <a:xfrm>
            <a:off x="228600" y="1371600"/>
            <a:ext cx="8686800" cy="5105400"/>
          </a:xfrm>
          <a:noFill/>
        </p:spPr>
        <p:txBody>
          <a:bodyPr lIns="92075" tIns="46038" rIns="92075" bIns="46038"/>
          <a:lstStyle/>
          <a:p>
            <a:pPr eaLnBrk="1" hangingPunct="1">
              <a:lnSpc>
                <a:spcPct val="110000"/>
              </a:lnSpc>
            </a:pPr>
            <a:r>
              <a:rPr lang="en-US" altLang="en-US" sz="2000">
                <a:latin typeface="Calibri" panose="020F0502020204030204" pitchFamily="34" charset="0"/>
                <a:ea typeface="ＭＳ Ｐゴシック" panose="020B0600070205080204" pitchFamily="34" charset="-128"/>
              </a:rPr>
              <a:t>R. Agrawal and R. Srikant. Fast algorithms for mining association rules. VLDB'94</a:t>
            </a:r>
          </a:p>
          <a:p>
            <a:pPr eaLnBrk="1" hangingPunct="1">
              <a:lnSpc>
                <a:spcPct val="110000"/>
              </a:lnSpc>
            </a:pPr>
            <a:r>
              <a:rPr lang="en-US" altLang="en-US" sz="2000">
                <a:latin typeface="Calibri" panose="020F0502020204030204" pitchFamily="34" charset="0"/>
                <a:ea typeface="ＭＳ Ｐゴシック" panose="020B0600070205080204" pitchFamily="34" charset="-128"/>
              </a:rPr>
              <a:t>H. Mannila, H. Toivonen, and A. I. Verkamo. Efficient algorithms for discovering association rules. KDD'94</a:t>
            </a:r>
          </a:p>
          <a:p>
            <a:pPr eaLnBrk="1" hangingPunct="1">
              <a:lnSpc>
                <a:spcPct val="110000"/>
              </a:lnSpc>
            </a:pPr>
            <a:r>
              <a:rPr lang="en-US" altLang="en-US" sz="2000">
                <a:latin typeface="Calibri" panose="020F0502020204030204" pitchFamily="34" charset="0"/>
                <a:ea typeface="ＭＳ Ｐゴシック" panose="020B0600070205080204" pitchFamily="34" charset="-128"/>
              </a:rPr>
              <a:t>A. Savasere, E. Omiecinski, and S. Navathe. An efficient algorithm for mining association rules in large databases. VLDB'95</a:t>
            </a:r>
          </a:p>
          <a:p>
            <a:pPr eaLnBrk="1" hangingPunct="1">
              <a:lnSpc>
                <a:spcPct val="110000"/>
              </a:lnSpc>
            </a:pPr>
            <a:r>
              <a:rPr lang="en-US" altLang="en-US" sz="2000">
                <a:latin typeface="Calibri" panose="020F0502020204030204" pitchFamily="34" charset="0"/>
                <a:ea typeface="ＭＳ Ｐゴシック" panose="020B0600070205080204" pitchFamily="34" charset="-128"/>
              </a:rPr>
              <a:t>J. S. Park, M. S. Chen, and P. S. Yu. An effective hash-based algorithm for mining association rules.  SIGMOD'95</a:t>
            </a:r>
          </a:p>
          <a:p>
            <a:pPr eaLnBrk="1" hangingPunct="1">
              <a:lnSpc>
                <a:spcPct val="110000"/>
              </a:lnSpc>
            </a:pPr>
            <a:r>
              <a:rPr lang="en-US" altLang="en-US" sz="2000">
                <a:latin typeface="Calibri" panose="020F0502020204030204" pitchFamily="34" charset="0"/>
                <a:ea typeface="ＭＳ Ｐゴシック" panose="020B0600070205080204" pitchFamily="34" charset="-128"/>
              </a:rPr>
              <a:t>H. Toivonen.  Sampling large databases for association rules.  VLDB'96</a:t>
            </a:r>
          </a:p>
          <a:p>
            <a:pPr eaLnBrk="1" hangingPunct="1">
              <a:lnSpc>
                <a:spcPct val="110000"/>
              </a:lnSpc>
            </a:pPr>
            <a:r>
              <a:rPr lang="en-US" altLang="en-US" sz="2000">
                <a:latin typeface="Calibri" panose="020F0502020204030204" pitchFamily="34" charset="0"/>
                <a:ea typeface="ＭＳ Ｐゴシック" panose="020B0600070205080204" pitchFamily="34" charset="-128"/>
              </a:rPr>
              <a:t>S. Brin, R. Motwani, J. D. Ullman, and S. Tsur. Dynamic itemset counting and implication rules for market basket analysis. SIGMOD'97</a:t>
            </a:r>
          </a:p>
          <a:p>
            <a:pPr eaLnBrk="1" hangingPunct="1">
              <a:lnSpc>
                <a:spcPct val="110000"/>
              </a:lnSpc>
            </a:pPr>
            <a:r>
              <a:rPr lang="en-US" altLang="en-US" sz="2000">
                <a:latin typeface="Calibri" panose="020F0502020204030204" pitchFamily="34" charset="0"/>
                <a:ea typeface="ＭＳ Ｐゴシック" panose="020B0600070205080204" pitchFamily="34" charset="-128"/>
              </a:rPr>
              <a:t>S. Sarawagi, S. Thomas, and R. Agrawal.  Integrating association rule mining with relational database systems: Alternatives and implications.  SIGMOD'98</a:t>
            </a:r>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B56B96B6-7F64-D00B-8A96-CDAB8FBA7A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E52377B-EB3D-D64F-A2B9-87958B30081F}" type="slidenum">
              <a:rPr lang="en-US" altLang="en-US" sz="1200"/>
              <a:pPr eaLnBrk="1" hangingPunct="1"/>
              <a:t>31</a:t>
            </a:fld>
            <a:endParaRPr lang="en-US" altLang="en-US" sz="1200"/>
          </a:p>
        </p:txBody>
      </p:sp>
      <p:sp>
        <p:nvSpPr>
          <p:cNvPr id="56322" name="Rectangle 2">
            <a:extLst>
              <a:ext uri="{FF2B5EF4-FFF2-40B4-BE49-F238E27FC236}">
                <a16:creationId xmlns:a16="http://schemas.microsoft.com/office/drawing/2014/main" id="{2FA1CADA-D63E-6947-236E-78B763DDA397}"/>
              </a:ext>
            </a:extLst>
          </p:cNvPr>
          <p:cNvSpPr>
            <a:spLocks noGrp="1" noChangeArrowheads="1"/>
          </p:cNvSpPr>
          <p:nvPr>
            <p:ph type="title"/>
          </p:nvPr>
        </p:nvSpPr>
        <p:spPr>
          <a:xfrm>
            <a:off x="0" y="304800"/>
            <a:ext cx="9144000" cy="762000"/>
          </a:xfrm>
          <a:noFill/>
        </p:spPr>
        <p:txBody>
          <a:bodyPr lIns="92075" tIns="46038" rIns="92075" bIns="46038" anchor="ctr"/>
          <a:lstStyle/>
          <a:p>
            <a:pPr eaLnBrk="1" hangingPunct="1"/>
            <a:r>
              <a:rPr lang="en-US" altLang="en-US" sz="3200" b="1">
                <a:latin typeface="Calibri" panose="020F0502020204030204" pitchFamily="34" charset="0"/>
                <a:ea typeface="ＭＳ Ｐゴシック" panose="020B0600070205080204" pitchFamily="34" charset="-128"/>
              </a:rPr>
              <a:t>Ref: Depth-First, Projection-Based FP Mining</a:t>
            </a:r>
            <a:endParaRPr lang="en-US" altLang="en-US" sz="3200" b="1">
              <a:solidFill>
                <a:schemeClr val="tx1"/>
              </a:solidFill>
              <a:latin typeface="Calibri" panose="020F0502020204030204" pitchFamily="34" charset="0"/>
              <a:ea typeface="ＭＳ Ｐゴシック" panose="020B0600070205080204" pitchFamily="34" charset="-128"/>
            </a:endParaRPr>
          </a:p>
        </p:txBody>
      </p:sp>
      <p:sp>
        <p:nvSpPr>
          <p:cNvPr id="56323" name="Rectangle 3">
            <a:extLst>
              <a:ext uri="{FF2B5EF4-FFF2-40B4-BE49-F238E27FC236}">
                <a16:creationId xmlns:a16="http://schemas.microsoft.com/office/drawing/2014/main" id="{0754D5DD-E273-A2B6-96A4-7D883C3E74E0}"/>
              </a:ext>
            </a:extLst>
          </p:cNvPr>
          <p:cNvSpPr>
            <a:spLocks noGrp="1" noChangeArrowheads="1"/>
          </p:cNvSpPr>
          <p:nvPr>
            <p:ph type="body" idx="1"/>
          </p:nvPr>
        </p:nvSpPr>
        <p:spPr>
          <a:xfrm>
            <a:off x="304800" y="1295400"/>
            <a:ext cx="8610600" cy="5257800"/>
          </a:xfrm>
          <a:noFill/>
        </p:spPr>
        <p:txBody>
          <a:bodyPr lIns="92075" tIns="46038" rIns="92075" bIns="46038"/>
          <a:lstStyle/>
          <a:p>
            <a:pPr eaLnBrk="1" hangingPunct="1">
              <a:lnSpc>
                <a:spcPct val="120000"/>
              </a:lnSpc>
            </a:pPr>
            <a:r>
              <a:rPr lang="en-US" altLang="en-US" sz="1800">
                <a:latin typeface="Calibri" panose="020F0502020204030204" pitchFamily="34" charset="0"/>
                <a:ea typeface="ＭＳ Ｐゴシック" panose="020B0600070205080204" pitchFamily="34" charset="-128"/>
              </a:rPr>
              <a:t>R. Agarwal, C. Aggarwal, and V. V. V. Prasad. A tree projection algorithm for generation of frequent itemsets. J. Parallel and Distributed Computing, 2002.</a:t>
            </a:r>
          </a:p>
          <a:p>
            <a:pPr eaLnBrk="1" hangingPunct="1">
              <a:lnSpc>
                <a:spcPct val="120000"/>
              </a:lnSpc>
            </a:pPr>
            <a:r>
              <a:rPr lang="en-US" altLang="en-US" sz="1800">
                <a:latin typeface="Calibri" panose="020F0502020204030204" pitchFamily="34" charset="0"/>
                <a:ea typeface="ＭＳ Ｐゴシック" panose="020B0600070205080204" pitchFamily="34" charset="-128"/>
              </a:rPr>
              <a:t>G. Grahne and J. Zhu, Efficiently Using Prefix-Trees in Mining Frequent Itemsets, Proc. FIMI'03</a:t>
            </a:r>
          </a:p>
          <a:p>
            <a:pPr eaLnBrk="1" hangingPunct="1">
              <a:lnSpc>
                <a:spcPct val="120000"/>
              </a:lnSpc>
            </a:pPr>
            <a:r>
              <a:rPr lang="en-US" altLang="en-US" sz="1800">
                <a:latin typeface="Calibri" panose="020F0502020204030204" pitchFamily="34" charset="0"/>
                <a:ea typeface="ＭＳ Ｐゴシック" panose="020B0600070205080204" pitchFamily="34" charset="-128"/>
              </a:rPr>
              <a:t>B. Goethals and M. Zaki. An introduction to workshop on frequent itemset mining implementations. </a:t>
            </a:r>
            <a:r>
              <a:rPr lang="en-US" altLang="en-US" sz="1800" i="1">
                <a:latin typeface="Calibri" panose="020F0502020204030204" pitchFamily="34" charset="0"/>
                <a:ea typeface="ＭＳ Ｐゴシック" panose="020B0600070205080204" pitchFamily="34" charset="-128"/>
              </a:rPr>
              <a:t>Proc. ICDM</a:t>
            </a:r>
            <a:r>
              <a:rPr lang="ja-JP" altLang="en-US" sz="1800" i="1">
                <a:latin typeface="Calibri" panose="020F0502020204030204" pitchFamily="34" charset="0"/>
                <a:ea typeface="ＭＳ Ｐゴシック" panose="020B0600070205080204" pitchFamily="34" charset="-128"/>
              </a:rPr>
              <a:t>’</a:t>
            </a:r>
            <a:r>
              <a:rPr lang="en-US" altLang="ja-JP" sz="1800" i="1">
                <a:latin typeface="Calibri" panose="020F0502020204030204" pitchFamily="34" charset="0"/>
                <a:ea typeface="ＭＳ Ｐゴシック" panose="020B0600070205080204" pitchFamily="34" charset="-128"/>
              </a:rPr>
              <a:t>03 Int. Workshop on Frequent Itemset Mining Implementations (FIMI</a:t>
            </a:r>
            <a:r>
              <a:rPr lang="ja-JP" altLang="en-US" sz="1800" i="1">
                <a:latin typeface="Calibri" panose="020F0502020204030204" pitchFamily="34" charset="0"/>
                <a:ea typeface="ＭＳ Ｐゴシック" panose="020B0600070205080204" pitchFamily="34" charset="-128"/>
              </a:rPr>
              <a:t>’</a:t>
            </a:r>
            <a:r>
              <a:rPr lang="en-US" altLang="ja-JP" sz="1800" i="1">
                <a:latin typeface="Calibri" panose="020F0502020204030204" pitchFamily="34" charset="0"/>
                <a:ea typeface="ＭＳ Ｐゴシック" panose="020B0600070205080204" pitchFamily="34" charset="-128"/>
              </a:rPr>
              <a:t>03), </a:t>
            </a:r>
            <a:r>
              <a:rPr lang="en-US" altLang="ja-JP" sz="1800">
                <a:latin typeface="Calibri" panose="020F0502020204030204" pitchFamily="34" charset="0"/>
                <a:ea typeface="ＭＳ Ｐゴシック" panose="020B0600070205080204" pitchFamily="34" charset="-128"/>
              </a:rPr>
              <a:t>Melbourne, FL, Nov. 2003</a:t>
            </a:r>
          </a:p>
          <a:p>
            <a:pPr eaLnBrk="1" hangingPunct="1">
              <a:lnSpc>
                <a:spcPct val="120000"/>
              </a:lnSpc>
            </a:pPr>
            <a:r>
              <a:rPr lang="en-US" altLang="en-US" sz="1800">
                <a:latin typeface="Calibri" panose="020F0502020204030204" pitchFamily="34" charset="0"/>
                <a:ea typeface="ＭＳ Ｐゴシック" panose="020B0600070205080204" pitchFamily="34" charset="-128"/>
              </a:rPr>
              <a:t>J. Han, J. Pei, and Y. Yin. Mining frequent patterns without candidate generation</a:t>
            </a:r>
            <a:r>
              <a:rPr lang="en-US" altLang="en-US" sz="1800" i="1">
                <a:latin typeface="Calibri" panose="020F0502020204030204" pitchFamily="34" charset="0"/>
                <a:ea typeface="ＭＳ Ｐゴシック" panose="020B0600070205080204" pitchFamily="34" charset="-128"/>
              </a:rPr>
              <a:t>.</a:t>
            </a:r>
            <a:r>
              <a:rPr lang="en-US" altLang="en-US" sz="1800">
                <a:latin typeface="Calibri" panose="020F0502020204030204" pitchFamily="34" charset="0"/>
                <a:ea typeface="ＭＳ Ｐゴシック" panose="020B0600070205080204" pitchFamily="34" charset="-128"/>
              </a:rPr>
              <a:t>  SIGMOD</a:t>
            </a:r>
            <a:r>
              <a:rPr lang="ja-JP" altLang="en-US" sz="1800">
                <a:latin typeface="Calibri" panose="020F0502020204030204" pitchFamily="34" charset="0"/>
                <a:ea typeface="ＭＳ Ｐゴシック" panose="020B0600070205080204" pitchFamily="34" charset="-128"/>
              </a:rPr>
              <a:t>’</a:t>
            </a:r>
            <a:r>
              <a:rPr lang="en-US" altLang="ja-JP" sz="1800">
                <a:latin typeface="Calibri" panose="020F0502020204030204" pitchFamily="34" charset="0"/>
                <a:ea typeface="ＭＳ Ｐゴシック" panose="020B0600070205080204" pitchFamily="34" charset="-128"/>
              </a:rPr>
              <a:t> 00</a:t>
            </a:r>
          </a:p>
          <a:p>
            <a:pPr eaLnBrk="1" hangingPunct="1">
              <a:lnSpc>
                <a:spcPct val="120000"/>
              </a:lnSpc>
            </a:pPr>
            <a:r>
              <a:rPr lang="en-US" altLang="en-US" sz="1800">
                <a:latin typeface="Calibri" panose="020F0502020204030204" pitchFamily="34" charset="0"/>
                <a:ea typeface="ＭＳ Ｐゴシック" panose="020B0600070205080204" pitchFamily="34" charset="-128"/>
              </a:rPr>
              <a:t>J. Liu, Y. Pan, K. Wang, and J. Han.  Mining Frequent Item Sets by Opportunistic Projection.  KDD'02</a:t>
            </a:r>
          </a:p>
          <a:p>
            <a:pPr eaLnBrk="1" hangingPunct="1">
              <a:lnSpc>
                <a:spcPct val="120000"/>
              </a:lnSpc>
            </a:pPr>
            <a:r>
              <a:rPr lang="en-US" altLang="en-US" sz="1800">
                <a:latin typeface="Calibri" panose="020F0502020204030204" pitchFamily="34" charset="0"/>
                <a:ea typeface="ＭＳ Ｐゴシック" panose="020B0600070205080204" pitchFamily="34" charset="-128"/>
              </a:rPr>
              <a:t>J. Han, J. Wang, Y. Lu, and P. Tzvetkov. Mining Top-K Frequent Closed Patterns without Minimum Support.  ICDM'02</a:t>
            </a:r>
          </a:p>
          <a:p>
            <a:pPr eaLnBrk="1" hangingPunct="1">
              <a:lnSpc>
                <a:spcPct val="120000"/>
              </a:lnSpc>
            </a:pPr>
            <a:r>
              <a:rPr lang="en-US" altLang="en-US" sz="1800">
                <a:latin typeface="Calibri" panose="020F0502020204030204" pitchFamily="34" charset="0"/>
                <a:ea typeface="ＭＳ Ｐゴシック" panose="020B0600070205080204" pitchFamily="34" charset="-128"/>
              </a:rPr>
              <a:t>J. Wang, J. Han, and J. Pei.  CLOSET+: Searching for the Best Strategies for Mining Frequent Closed Itemsets.  KDD'03</a:t>
            </a: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a:extLst>
              <a:ext uri="{FF2B5EF4-FFF2-40B4-BE49-F238E27FC236}">
                <a16:creationId xmlns:a16="http://schemas.microsoft.com/office/drawing/2014/main" id="{A7595BCF-4985-28B6-F5C7-4B10A979D7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3DB82B1-9C81-8E4E-B704-D71746B993C1}" type="slidenum">
              <a:rPr lang="en-US" altLang="en-US" sz="1200"/>
              <a:pPr eaLnBrk="1" hangingPunct="1"/>
              <a:t>32</a:t>
            </a:fld>
            <a:endParaRPr lang="en-US" altLang="en-US" sz="1200"/>
          </a:p>
        </p:txBody>
      </p:sp>
      <p:sp>
        <p:nvSpPr>
          <p:cNvPr id="58370" name="Rectangle 2">
            <a:extLst>
              <a:ext uri="{FF2B5EF4-FFF2-40B4-BE49-F238E27FC236}">
                <a16:creationId xmlns:a16="http://schemas.microsoft.com/office/drawing/2014/main" id="{55319EC8-EA72-B1EF-543C-CD1DE00F5A6D}"/>
              </a:ext>
            </a:extLst>
          </p:cNvPr>
          <p:cNvSpPr>
            <a:spLocks noGrp="1" noChangeArrowheads="1"/>
          </p:cNvSpPr>
          <p:nvPr>
            <p:ph type="title"/>
          </p:nvPr>
        </p:nvSpPr>
        <p:spPr>
          <a:xfrm>
            <a:off x="0" y="228600"/>
            <a:ext cx="9144000" cy="762000"/>
          </a:xfrm>
          <a:noFill/>
        </p:spPr>
        <p:txBody>
          <a:bodyPr lIns="92075" tIns="46038" rIns="92075" bIns="46038" anchor="ctr"/>
          <a:lstStyle/>
          <a:p>
            <a:pPr eaLnBrk="1" hangingPunct="1"/>
            <a:r>
              <a:rPr lang="en-US" altLang="en-US" sz="3200" b="1">
                <a:latin typeface="Calibri" panose="020F0502020204030204" pitchFamily="34" charset="0"/>
                <a:ea typeface="ＭＳ Ｐゴシック" panose="020B0600070205080204" pitchFamily="34" charset="-128"/>
              </a:rPr>
              <a:t>Ref: Vertical Format and Row Enumeration Methods</a:t>
            </a:r>
            <a:endParaRPr lang="en-US" altLang="en-US" sz="3200" b="1">
              <a:solidFill>
                <a:schemeClr val="tx1"/>
              </a:solidFill>
              <a:latin typeface="Calibri" panose="020F0502020204030204" pitchFamily="34" charset="0"/>
              <a:ea typeface="ＭＳ Ｐゴシック" panose="020B0600070205080204" pitchFamily="34" charset="-128"/>
            </a:endParaRPr>
          </a:p>
        </p:txBody>
      </p:sp>
      <p:sp>
        <p:nvSpPr>
          <p:cNvPr id="58371" name="Rectangle 3">
            <a:extLst>
              <a:ext uri="{FF2B5EF4-FFF2-40B4-BE49-F238E27FC236}">
                <a16:creationId xmlns:a16="http://schemas.microsoft.com/office/drawing/2014/main" id="{8CEF644A-6833-A188-7E10-09A7A46D4892}"/>
              </a:ext>
            </a:extLst>
          </p:cNvPr>
          <p:cNvSpPr>
            <a:spLocks noGrp="1" noChangeArrowheads="1"/>
          </p:cNvSpPr>
          <p:nvPr>
            <p:ph type="body" idx="1"/>
          </p:nvPr>
        </p:nvSpPr>
        <p:spPr>
          <a:xfrm>
            <a:off x="228600" y="1371600"/>
            <a:ext cx="8458200" cy="5257800"/>
          </a:xfrm>
          <a:noFill/>
        </p:spPr>
        <p:txBody>
          <a:bodyPr lIns="92075" tIns="46038" rIns="92075" bIns="46038"/>
          <a:lstStyle/>
          <a:p>
            <a:pPr eaLnBrk="1" hangingPunct="1">
              <a:lnSpc>
                <a:spcPct val="140000"/>
              </a:lnSpc>
            </a:pPr>
            <a:r>
              <a:rPr lang="en-US" altLang="en-US" sz="2000">
                <a:latin typeface="Calibri" panose="020F0502020204030204" pitchFamily="34" charset="0"/>
                <a:ea typeface="ＭＳ Ｐゴシック" panose="020B0600070205080204" pitchFamily="34" charset="-128"/>
              </a:rPr>
              <a:t>M. J. Zaki, S. Parthasarathy, M. Ogihara, and W. Li. Parallel algorithm for discovery of association rules. DAMI:97.</a:t>
            </a:r>
          </a:p>
          <a:p>
            <a:pPr eaLnBrk="1" hangingPunct="1">
              <a:lnSpc>
                <a:spcPct val="140000"/>
              </a:lnSpc>
            </a:pPr>
            <a:r>
              <a:rPr lang="en-US" altLang="en-US" sz="2000">
                <a:latin typeface="Calibri" panose="020F0502020204030204" pitchFamily="34" charset="0"/>
                <a:ea typeface="ＭＳ Ｐゴシック" panose="020B0600070205080204" pitchFamily="34" charset="-128"/>
              </a:rPr>
              <a:t>M. J. Zaki and C. J. Hsiao. CHARM: An Efficient Algorithm for Closed Itemset Mining, SDM'02. </a:t>
            </a:r>
          </a:p>
          <a:p>
            <a:pPr eaLnBrk="1" hangingPunct="1">
              <a:lnSpc>
                <a:spcPct val="140000"/>
              </a:lnSpc>
            </a:pPr>
            <a:r>
              <a:rPr lang="en-US" altLang="en-US" sz="2000">
                <a:latin typeface="Calibri" panose="020F0502020204030204" pitchFamily="34" charset="0"/>
                <a:ea typeface="ＭＳ Ｐゴシック" panose="020B0600070205080204" pitchFamily="34" charset="-128"/>
              </a:rPr>
              <a:t>C. Bucila, J. Gehrke, D. Kifer, and W. White. DualMiner: A Dual-Pruning Algorithm for Itemsets with Constraints. KDD</a:t>
            </a:r>
            <a:r>
              <a:rPr lang="ja-JP" altLang="en-US" sz="2000">
                <a:latin typeface="Calibri" panose="020F0502020204030204" pitchFamily="34" charset="0"/>
                <a:ea typeface="ＭＳ Ｐゴシック" panose="020B0600070205080204" pitchFamily="34" charset="-128"/>
              </a:rPr>
              <a:t>’</a:t>
            </a:r>
            <a:r>
              <a:rPr lang="en-US" altLang="ja-JP" sz="2000">
                <a:latin typeface="Calibri" panose="020F0502020204030204" pitchFamily="34" charset="0"/>
                <a:ea typeface="ＭＳ Ｐゴシック" panose="020B0600070205080204" pitchFamily="34" charset="-128"/>
              </a:rPr>
              <a:t>02.</a:t>
            </a:r>
          </a:p>
          <a:p>
            <a:pPr eaLnBrk="1" hangingPunct="1">
              <a:lnSpc>
                <a:spcPct val="140000"/>
              </a:lnSpc>
            </a:pPr>
            <a:r>
              <a:rPr lang="en-US" altLang="en-US" sz="2000">
                <a:latin typeface="Calibri" panose="020F0502020204030204" pitchFamily="34" charset="0"/>
                <a:ea typeface="ＭＳ Ｐゴシック" panose="020B0600070205080204" pitchFamily="34" charset="-128"/>
              </a:rPr>
              <a:t>F. Pan, G. Cong, A. K. H. Tung, J. Yang, and M. Zaki , CARPENTER: Finding Closed Patterns in Long Biological Datasets. KDD'03.</a:t>
            </a:r>
          </a:p>
          <a:p>
            <a:pPr eaLnBrk="1" hangingPunct="1">
              <a:lnSpc>
                <a:spcPct val="140000"/>
              </a:lnSpc>
            </a:pPr>
            <a:r>
              <a:rPr lang="en-US" altLang="en-US" sz="2000">
                <a:latin typeface="Calibri" panose="020F0502020204030204" pitchFamily="34" charset="0"/>
                <a:ea typeface="ＭＳ Ｐゴシック" panose="020B0600070205080204" pitchFamily="34" charset="-128"/>
              </a:rPr>
              <a:t>H. Liu, J. Han, D. Xin, and Z. Shao, Mining Interesting Patterns from Very High Dimensional Data: A Top-Down Row Enumeration Approach, SDM'06.</a:t>
            </a:r>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a:extLst>
              <a:ext uri="{FF2B5EF4-FFF2-40B4-BE49-F238E27FC236}">
                <a16:creationId xmlns:a16="http://schemas.microsoft.com/office/drawing/2014/main" id="{52AC6C9B-2CB7-E016-CED4-78B889852A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3A8C06A-E8CF-1340-A286-E27925BCC49C}" type="slidenum">
              <a:rPr lang="en-US" altLang="en-US" sz="1200"/>
              <a:pPr eaLnBrk="1" hangingPunct="1"/>
              <a:t>33</a:t>
            </a:fld>
            <a:endParaRPr lang="en-US" altLang="en-US" sz="1200"/>
          </a:p>
        </p:txBody>
      </p:sp>
      <p:sp>
        <p:nvSpPr>
          <p:cNvPr id="60418" name="Rectangle 2">
            <a:extLst>
              <a:ext uri="{FF2B5EF4-FFF2-40B4-BE49-F238E27FC236}">
                <a16:creationId xmlns:a16="http://schemas.microsoft.com/office/drawing/2014/main" id="{23E81742-1248-A823-9E2B-273EC42BB517}"/>
              </a:ext>
            </a:extLst>
          </p:cNvPr>
          <p:cNvSpPr>
            <a:spLocks noGrp="1" noChangeArrowheads="1"/>
          </p:cNvSpPr>
          <p:nvPr>
            <p:ph type="title"/>
          </p:nvPr>
        </p:nvSpPr>
        <p:spPr>
          <a:xfrm>
            <a:off x="304800" y="228600"/>
            <a:ext cx="8534400" cy="838200"/>
          </a:xfrm>
        </p:spPr>
        <p:txBody>
          <a:bodyPr/>
          <a:lstStyle/>
          <a:p>
            <a:pPr eaLnBrk="1" hangingPunct="1"/>
            <a:r>
              <a:rPr lang="en-US" altLang="en-US" sz="3200" b="1">
                <a:latin typeface="Calibri" panose="020F0502020204030204" pitchFamily="34" charset="0"/>
                <a:ea typeface="ＭＳ Ｐゴシック" panose="020B0600070205080204" pitchFamily="34" charset="-128"/>
              </a:rPr>
              <a:t>Ref: Mining Correlations and Interesting Rules</a:t>
            </a:r>
          </a:p>
        </p:txBody>
      </p:sp>
      <p:sp>
        <p:nvSpPr>
          <p:cNvPr id="60419" name="Rectangle 3">
            <a:extLst>
              <a:ext uri="{FF2B5EF4-FFF2-40B4-BE49-F238E27FC236}">
                <a16:creationId xmlns:a16="http://schemas.microsoft.com/office/drawing/2014/main" id="{442BD56E-2B09-6FF8-D8C4-D8969C3D98B8}"/>
              </a:ext>
            </a:extLst>
          </p:cNvPr>
          <p:cNvSpPr>
            <a:spLocks noGrp="1" noChangeArrowheads="1"/>
          </p:cNvSpPr>
          <p:nvPr>
            <p:ph type="body" idx="1"/>
          </p:nvPr>
        </p:nvSpPr>
        <p:spPr>
          <a:xfrm>
            <a:off x="381000" y="1371600"/>
            <a:ext cx="8458200" cy="5181600"/>
          </a:xfrm>
        </p:spPr>
        <p:txBody>
          <a:bodyPr/>
          <a:lstStyle/>
          <a:p>
            <a:pPr marL="457200" indent="-457200" eaLnBrk="1" hangingPunct="1">
              <a:spcBef>
                <a:spcPts val="600"/>
              </a:spcBef>
              <a:spcAft>
                <a:spcPts val="600"/>
              </a:spcAft>
            </a:pPr>
            <a:r>
              <a:rPr lang="en-US" altLang="en-US" sz="1800">
                <a:latin typeface="Calibri" panose="020F0502020204030204" pitchFamily="34" charset="0"/>
                <a:ea typeface="ＭＳ Ｐゴシック" panose="020B0600070205080204" pitchFamily="34" charset="-128"/>
              </a:rPr>
              <a:t>S. Brin, R. Motwani, and C. Silverstein.   Beyond market basket: Generalizing association rules to correlations.  SIGMOD'97.</a:t>
            </a:r>
          </a:p>
          <a:p>
            <a:pPr marL="457200" indent="-457200" eaLnBrk="1" hangingPunct="1">
              <a:spcBef>
                <a:spcPts val="600"/>
              </a:spcBef>
              <a:spcAft>
                <a:spcPts val="600"/>
              </a:spcAft>
            </a:pPr>
            <a:r>
              <a:rPr lang="en-US" altLang="en-US" sz="1800">
                <a:latin typeface="Calibri" panose="020F0502020204030204" pitchFamily="34" charset="0"/>
                <a:ea typeface="ＭＳ Ｐゴシック" panose="020B0600070205080204" pitchFamily="34" charset="-128"/>
              </a:rPr>
              <a:t>M. Klemettinen, H. Mannila, P. Ronkainen, H. Toivonen, and A. I. Verkamo.   Finding interesting rules from large sets of discovered association rules.  CIKM'94.</a:t>
            </a:r>
          </a:p>
          <a:p>
            <a:pPr marL="457200" indent="-457200" eaLnBrk="1" hangingPunct="1">
              <a:spcBef>
                <a:spcPts val="600"/>
              </a:spcBef>
              <a:spcAft>
                <a:spcPts val="600"/>
              </a:spcAft>
            </a:pPr>
            <a:r>
              <a:rPr lang="en-US" altLang="en-US" sz="1800">
                <a:latin typeface="Calibri" panose="020F0502020204030204" pitchFamily="34" charset="0"/>
                <a:ea typeface="ＭＳ Ｐゴシック" panose="020B0600070205080204" pitchFamily="34" charset="-128"/>
              </a:rPr>
              <a:t>R. J. Hilderman and H. J. Hamilton. </a:t>
            </a:r>
            <a:r>
              <a:rPr lang="en-US" altLang="en-US" sz="1800" i="1">
                <a:latin typeface="Calibri" panose="020F0502020204030204" pitchFamily="34" charset="0"/>
                <a:ea typeface="ＭＳ Ｐゴシック" panose="020B0600070205080204" pitchFamily="34" charset="-128"/>
              </a:rPr>
              <a:t>Knowledge Discovery and Measures of Interest</a:t>
            </a:r>
            <a:r>
              <a:rPr lang="en-US" altLang="en-US" sz="1800">
                <a:latin typeface="Calibri" panose="020F0502020204030204" pitchFamily="34" charset="0"/>
                <a:ea typeface="ＭＳ Ｐゴシック" panose="020B0600070205080204" pitchFamily="34" charset="-128"/>
              </a:rPr>
              <a:t>. Kluwer Academic, 2001.</a:t>
            </a:r>
          </a:p>
          <a:p>
            <a:pPr marL="457200" indent="-457200" eaLnBrk="1" hangingPunct="1">
              <a:spcBef>
                <a:spcPts val="600"/>
              </a:spcBef>
              <a:spcAft>
                <a:spcPts val="600"/>
              </a:spcAft>
            </a:pPr>
            <a:r>
              <a:rPr lang="en-US" altLang="en-US" sz="1800">
                <a:latin typeface="Calibri" panose="020F0502020204030204" pitchFamily="34" charset="0"/>
                <a:ea typeface="ＭＳ Ｐゴシック" panose="020B0600070205080204" pitchFamily="34" charset="-128"/>
              </a:rPr>
              <a:t>C. Silverstein, S. Brin, R. Motwani, and J. Ullman.  Scalable techniques for mining causal structures.   VLDB'98.</a:t>
            </a:r>
          </a:p>
          <a:p>
            <a:pPr marL="457200" indent="-457200" eaLnBrk="1" hangingPunct="1">
              <a:spcBef>
                <a:spcPts val="600"/>
              </a:spcBef>
              <a:spcAft>
                <a:spcPts val="600"/>
              </a:spcAft>
            </a:pPr>
            <a:r>
              <a:rPr lang="en-US" altLang="en-US" sz="1800">
                <a:latin typeface="Calibri" panose="020F0502020204030204" pitchFamily="34" charset="0"/>
                <a:ea typeface="ＭＳ Ｐゴシック" panose="020B0600070205080204" pitchFamily="34" charset="-128"/>
              </a:rPr>
              <a:t>P.-N. Tan, V. Kumar, and J. Srivastava.   Selecting the Right Interestingness Measure for Association Patterns.  KDD'02.</a:t>
            </a:r>
          </a:p>
          <a:p>
            <a:pPr marL="457200" indent="-457200" eaLnBrk="1" hangingPunct="1">
              <a:spcBef>
                <a:spcPts val="600"/>
              </a:spcBef>
              <a:spcAft>
                <a:spcPts val="600"/>
              </a:spcAft>
            </a:pPr>
            <a:r>
              <a:rPr lang="en-US" altLang="en-US" sz="1800">
                <a:latin typeface="Calibri" panose="020F0502020204030204" pitchFamily="34" charset="0"/>
                <a:ea typeface="ＭＳ Ｐゴシック" panose="020B0600070205080204" pitchFamily="34" charset="-128"/>
              </a:rPr>
              <a:t>E. Omiecinski.   Alternative Interest Measures for Mining Associations.  TKDE</a:t>
            </a:r>
            <a:r>
              <a:rPr lang="ja-JP" altLang="en-US" sz="1800">
                <a:latin typeface="Calibri" panose="020F0502020204030204" pitchFamily="34" charset="0"/>
                <a:ea typeface="ＭＳ Ｐゴシック" panose="020B0600070205080204" pitchFamily="34" charset="-128"/>
              </a:rPr>
              <a:t>’</a:t>
            </a:r>
            <a:r>
              <a:rPr lang="en-US" altLang="ja-JP" sz="1800">
                <a:latin typeface="Calibri" panose="020F0502020204030204" pitchFamily="34" charset="0"/>
                <a:ea typeface="ＭＳ Ｐゴシック" panose="020B0600070205080204" pitchFamily="34" charset="-128"/>
              </a:rPr>
              <a:t>03.</a:t>
            </a:r>
          </a:p>
          <a:p>
            <a:pPr marL="457200" indent="-457200" eaLnBrk="1" hangingPunct="1">
              <a:spcBef>
                <a:spcPts val="600"/>
              </a:spcBef>
              <a:spcAft>
                <a:spcPts val="600"/>
              </a:spcAft>
            </a:pPr>
            <a:r>
              <a:rPr lang="en-US" altLang="en-US" sz="1800">
                <a:latin typeface="Calibri" panose="020F0502020204030204" pitchFamily="34" charset="0"/>
                <a:ea typeface="ＭＳ Ｐゴシック" panose="020B0600070205080204" pitchFamily="34" charset="-128"/>
              </a:rPr>
              <a:t>T. Wu, Y. Chen, and J. Han, </a:t>
            </a:r>
            <a:r>
              <a:rPr lang="ja-JP" altLang="en-US" sz="1800">
                <a:latin typeface="Calibri" panose="020F0502020204030204" pitchFamily="34" charset="0"/>
                <a:ea typeface="ＭＳ Ｐゴシック" panose="020B0600070205080204" pitchFamily="34" charset="-128"/>
              </a:rPr>
              <a:t>“</a:t>
            </a:r>
            <a:r>
              <a:rPr lang="en-US" altLang="ja-JP" sz="1800">
                <a:latin typeface="Calibri" panose="020F0502020204030204" pitchFamily="34" charset="0"/>
                <a:ea typeface="ＭＳ Ｐゴシック" panose="020B0600070205080204" pitchFamily="34" charset="-128"/>
              </a:rPr>
              <a:t>Re-Examination of Interestingness Measures in Pattern Mining: A Unified Framework", Data Mining and Knowledge Discovery, 21(3):371-397, 2010</a:t>
            </a:r>
            <a:endParaRPr lang="en-US" altLang="en-US" sz="1800">
              <a:latin typeface="Calibri" panose="020F0502020204030204" pitchFamily="34" charset="0"/>
              <a:ea typeface="ＭＳ Ｐゴシック" panose="020B0600070205080204" pitchFamily="34" charset="-128"/>
            </a:endParaRP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995D958-1926-2277-30A6-6EF5924604F6}"/>
              </a:ext>
            </a:extLst>
          </p:cNvPr>
          <p:cNvSpPr>
            <a:spLocks noGrp="1"/>
          </p:cNvSpPr>
          <p:nvPr>
            <p:ph type="title"/>
          </p:nvPr>
        </p:nvSpPr>
        <p:spPr/>
        <p:txBody>
          <a:bodyPr/>
          <a:lstStyle/>
          <a:p>
            <a:r>
              <a:rPr lang="en-US" altLang="en-US" sz="3200">
                <a:ea typeface="ＭＳ Ｐゴシック" panose="020B0600070205080204" pitchFamily="34" charset="-128"/>
              </a:rPr>
              <a:t>Mining by Exploring Vertical Data Format</a:t>
            </a:r>
          </a:p>
        </p:txBody>
      </p:sp>
      <p:sp>
        <p:nvSpPr>
          <p:cNvPr id="4" name="Slide Number Placeholder 3">
            <a:extLst>
              <a:ext uri="{FF2B5EF4-FFF2-40B4-BE49-F238E27FC236}">
                <a16:creationId xmlns:a16="http://schemas.microsoft.com/office/drawing/2014/main" id="{89E1425B-47F5-2E9A-4E09-C5BEF8A03D48}"/>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F9D0B9C-5C79-9A4E-8DD6-EF7762AF328E}" type="slidenum">
              <a:rPr lang="en-US" altLang="en-US" sz="1200"/>
              <a:pPr eaLnBrk="1" hangingPunct="1"/>
              <a:t>4</a:t>
            </a:fld>
            <a:endParaRPr lang="en-US" altLang="en-US" sz="1200"/>
          </a:p>
        </p:txBody>
      </p:sp>
      <p:pic>
        <p:nvPicPr>
          <p:cNvPr id="5" name="Picture 4" descr="Screen Shot 2016-10-24 at 8.15.09 PM.png">
            <a:extLst>
              <a:ext uri="{FF2B5EF4-FFF2-40B4-BE49-F238E27FC236}">
                <a16:creationId xmlns:a16="http://schemas.microsoft.com/office/drawing/2014/main" id="{53D7A35F-2A11-7A56-8E64-D3B69E23CE10}"/>
              </a:ext>
            </a:extLst>
          </p:cNvPr>
          <p:cNvPicPr>
            <a:picLocks noChangeAspect="1"/>
          </p:cNvPicPr>
          <p:nvPr/>
        </p:nvPicPr>
        <p:blipFill>
          <a:blip r:embed="rId2">
            <a:extLst>
              <a:ext uri="{28A0092B-C50C-407E-A947-70E740481C1C}">
                <a14:useLocalDpi xmlns:a14="http://schemas.microsoft.com/office/drawing/2010/main" val="0"/>
              </a:ext>
            </a:extLst>
          </a:blip>
          <a:srcRect b="5556"/>
          <a:stretch>
            <a:fillRect/>
          </a:stretch>
        </p:blipFill>
        <p:spPr bwMode="auto">
          <a:xfrm>
            <a:off x="1066800" y="1371600"/>
            <a:ext cx="3073400" cy="1295400"/>
          </a:xfrm>
          <a:prstGeom prst="rect">
            <a:avLst/>
          </a:prstGeom>
          <a:noFill/>
          <a:ln w="9525">
            <a:solidFill>
              <a:srgbClr val="558ED5"/>
            </a:solidFill>
            <a:miter lim="800000"/>
            <a:headEnd/>
            <a:tailEnd/>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Lst>
        </p:spPr>
      </p:pic>
      <p:pic>
        <p:nvPicPr>
          <p:cNvPr id="6" name="Picture 5" descr="Screen Shot 2016-10-24 at 8.15.09 PM.png">
            <a:extLst>
              <a:ext uri="{FF2B5EF4-FFF2-40B4-BE49-F238E27FC236}">
                <a16:creationId xmlns:a16="http://schemas.microsoft.com/office/drawing/2014/main" id="{1487EC6D-9CC1-EA0D-D730-09E30B55DAC3}"/>
              </a:ext>
            </a:extLst>
          </p:cNvPr>
          <p:cNvPicPr>
            <a:picLocks noChangeAspect="1"/>
          </p:cNvPicPr>
          <p:nvPr/>
        </p:nvPicPr>
        <p:blipFill>
          <a:blip r:embed="rId2">
            <a:extLst>
              <a:ext uri="{28A0092B-C50C-407E-A947-70E740481C1C}">
                <a14:useLocalDpi xmlns:a14="http://schemas.microsoft.com/office/drawing/2010/main" val="0"/>
              </a:ext>
            </a:extLst>
          </a:blip>
          <a:srcRect b="5556"/>
          <a:stretch>
            <a:fillRect/>
          </a:stretch>
        </p:blipFill>
        <p:spPr bwMode="auto">
          <a:xfrm>
            <a:off x="4876800" y="1371600"/>
            <a:ext cx="3073400" cy="1295400"/>
          </a:xfrm>
          <a:prstGeom prst="rect">
            <a:avLst/>
          </a:prstGeom>
          <a:noFill/>
          <a:ln w="9525">
            <a:solidFill>
              <a:srgbClr val="558ED5"/>
            </a:solidFill>
            <a:miter lim="800000"/>
            <a:headEnd/>
            <a:tailEnd/>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AB04C9-FB19-CE56-2E18-E0A4F2800687}"/>
              </a:ext>
            </a:extLst>
          </p:cNvPr>
          <p:cNvSpPr txBox="1"/>
          <p:nvPr/>
        </p:nvSpPr>
        <p:spPr>
          <a:xfrm>
            <a:off x="4267200" y="1828800"/>
            <a:ext cx="381000" cy="461963"/>
          </a:xfrm>
          <a:prstGeom prst="rect">
            <a:avLst/>
          </a:prstGeom>
          <a:noFill/>
        </p:spPr>
        <p:txBody>
          <a:bodyPr>
            <a:spAutoFit/>
          </a:bodyPr>
          <a:lstStyle/>
          <a:p>
            <a:pPr>
              <a:defRPr/>
            </a:pPr>
            <a:r>
              <a:rPr lang="en-US" dirty="0">
                <a:latin typeface="+mj-lt"/>
                <a:ea typeface="ＭＳ Ｐゴシック" charset="0"/>
                <a:cs typeface="Apple Chancery"/>
              </a:rPr>
              <a:t>X</a:t>
            </a:r>
          </a:p>
        </p:txBody>
      </p:sp>
      <p:sp>
        <p:nvSpPr>
          <p:cNvPr id="22534" name="Right Brace 7">
            <a:extLst>
              <a:ext uri="{FF2B5EF4-FFF2-40B4-BE49-F238E27FC236}">
                <a16:creationId xmlns:a16="http://schemas.microsoft.com/office/drawing/2014/main" id="{90AAA8CA-941A-D8A4-117B-A02A601A1A47}"/>
              </a:ext>
            </a:extLst>
          </p:cNvPr>
          <p:cNvSpPr>
            <a:spLocks/>
          </p:cNvSpPr>
          <p:nvPr/>
        </p:nvSpPr>
        <p:spPr bwMode="auto">
          <a:xfrm rot="5400000">
            <a:off x="4229100" y="-190500"/>
            <a:ext cx="609600" cy="6629400"/>
          </a:xfrm>
          <a:prstGeom prst="rightBrace">
            <a:avLst>
              <a:gd name="adj1" fmla="val 835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9" name="TextBox 8">
            <a:extLst>
              <a:ext uri="{FF2B5EF4-FFF2-40B4-BE49-F238E27FC236}">
                <a16:creationId xmlns:a16="http://schemas.microsoft.com/office/drawing/2014/main" id="{9AF0F566-805E-2385-2A0C-087D38173CBC}"/>
              </a:ext>
            </a:extLst>
          </p:cNvPr>
          <p:cNvSpPr txBox="1">
            <a:spLocks noChangeArrowheads="1"/>
          </p:cNvSpPr>
          <p:nvPr/>
        </p:nvSpPr>
        <p:spPr bwMode="auto">
          <a:xfrm>
            <a:off x="1447800" y="3505200"/>
            <a:ext cx="6096000" cy="369888"/>
          </a:xfrm>
          <a:prstGeom prst="rect">
            <a:avLst/>
          </a:prstGeom>
          <a:solidFill>
            <a:srgbClr val="3366FF"/>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p>
            <a:pPr algn="ctr">
              <a:defRPr/>
            </a:pPr>
            <a:r>
              <a:rPr lang="en-US" sz="1800" dirty="0">
                <a:solidFill>
                  <a:schemeClr val="lt1"/>
                </a:solidFill>
                <a:latin typeface="+mn-lt"/>
                <a:ea typeface="+mn-ea"/>
              </a:rPr>
              <a:t>10 possible combinations, but 8 of them are frequent</a:t>
            </a:r>
          </a:p>
        </p:txBody>
      </p:sp>
      <p:pic>
        <p:nvPicPr>
          <p:cNvPr id="11" name="Picture 10" descr="Screen Shot 2016-10-24 at 9.40.50 PM.png">
            <a:extLst>
              <a:ext uri="{FF2B5EF4-FFF2-40B4-BE49-F238E27FC236}">
                <a16:creationId xmlns:a16="http://schemas.microsoft.com/office/drawing/2014/main" id="{EB16AE0F-4AC6-DC92-3841-1E75F84388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4787900"/>
            <a:ext cx="2171700" cy="1917700"/>
          </a:xfrm>
          <a:prstGeom prst="rect">
            <a:avLst/>
          </a:prstGeom>
          <a:noFill/>
          <a:ln w="9525">
            <a:solidFill>
              <a:srgbClr val="558ED5"/>
            </a:solidFill>
            <a:miter lim="800000"/>
            <a:headEnd/>
            <a:tailEnd/>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Lst>
        </p:spPr>
      </p:pic>
      <p:sp>
        <p:nvSpPr>
          <p:cNvPr id="12" name="Down Arrow 11">
            <a:extLst>
              <a:ext uri="{FF2B5EF4-FFF2-40B4-BE49-F238E27FC236}">
                <a16:creationId xmlns:a16="http://schemas.microsoft.com/office/drawing/2014/main" id="{42F4799A-A023-840A-46E0-858AD0A7348A}"/>
              </a:ext>
            </a:extLst>
          </p:cNvPr>
          <p:cNvSpPr/>
          <p:nvPr/>
        </p:nvSpPr>
        <p:spPr bwMode="auto">
          <a:xfrm>
            <a:off x="4267200" y="4114800"/>
            <a:ext cx="609600" cy="53340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lstStyle/>
          <a:p>
            <a:pPr>
              <a:defRPr/>
            </a:pPr>
            <a:endParaRPr lang="en-US">
              <a:solidFill>
                <a:schemeClr val="tx1"/>
              </a:solidFill>
            </a:endParaRPr>
          </a:p>
        </p:txBody>
      </p:sp>
      <p:sp>
        <p:nvSpPr>
          <p:cNvPr id="13" name="Rectangular Callout 12">
            <a:extLst>
              <a:ext uri="{FF2B5EF4-FFF2-40B4-BE49-F238E27FC236}">
                <a16:creationId xmlns:a16="http://schemas.microsoft.com/office/drawing/2014/main" id="{E2C6D49A-7C03-4BAC-3E7B-3D772033DB28}"/>
              </a:ext>
            </a:extLst>
          </p:cNvPr>
          <p:cNvSpPr>
            <a:spLocks noChangeArrowheads="1"/>
          </p:cNvSpPr>
          <p:nvPr/>
        </p:nvSpPr>
        <p:spPr bwMode="auto">
          <a:xfrm>
            <a:off x="5715000" y="4191000"/>
            <a:ext cx="3429000" cy="990600"/>
          </a:xfrm>
          <a:prstGeom prst="wedgeRectCallout">
            <a:avLst>
              <a:gd name="adj1" fmla="val -53769"/>
              <a:gd name="adj2" fmla="val 86185"/>
            </a:avLst>
          </a:prstGeom>
          <a:solidFill>
            <a:srgbClr val="000090"/>
          </a:solidFill>
          <a:ln w="38100">
            <a:solidFill>
              <a:schemeClr val="bg1"/>
            </a:solidFill>
            <a:miter lim="800000"/>
            <a:headEnd/>
            <a:tailEnd/>
          </a:ln>
          <a:effectLst>
            <a:outerShdw blurRad="40000" dist="20000" dir="5400000" rotWithShape="0">
              <a:srgbClr val="808080">
                <a:alpha val="37999"/>
              </a:srgbClr>
            </a:outerShdw>
          </a:effectLst>
        </p:spPr>
        <p:txBody>
          <a:bodyPr wrap="none"/>
          <a:lstStyle/>
          <a:p>
            <a:pPr>
              <a:defRPr/>
            </a:pPr>
            <a:r>
              <a:rPr lang="en-US" sz="1800" dirty="0">
                <a:solidFill>
                  <a:schemeClr val="bg1"/>
                </a:solidFill>
                <a:ea typeface="+mn-ea"/>
              </a:rPr>
              <a:t>No need to scan DB over &amp; over </a:t>
            </a:r>
          </a:p>
          <a:p>
            <a:pPr>
              <a:defRPr/>
            </a:pPr>
            <a:r>
              <a:rPr lang="en-US" sz="1800" dirty="0">
                <a:solidFill>
                  <a:schemeClr val="bg1"/>
                </a:solidFill>
                <a:ea typeface="+mn-ea"/>
              </a:rPr>
              <a:t>since support can be derived</a:t>
            </a:r>
          </a:p>
          <a:p>
            <a:pPr>
              <a:defRPr/>
            </a:pPr>
            <a:r>
              <a:rPr lang="en-US" sz="1800" dirty="0">
                <a:solidFill>
                  <a:schemeClr val="bg1"/>
                </a:solidFill>
                <a:ea typeface="+mn-ea"/>
              </a:rPr>
              <a:t>from </a:t>
            </a:r>
            <a:r>
              <a:rPr lang="en-US" sz="1800" dirty="0" err="1">
                <a:solidFill>
                  <a:schemeClr val="bg1"/>
                </a:solidFill>
                <a:ea typeface="+mn-ea"/>
              </a:rPr>
              <a:t>TID_set</a:t>
            </a:r>
            <a:endParaRPr lang="en-US" sz="1800" dirty="0">
              <a:solidFill>
                <a:schemeClr val="bg1"/>
              </a:solidFill>
              <a:ea typeface="+mn-ea"/>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9BAD31C6-9332-0456-332B-B3E35AC2EE40}"/>
              </a:ext>
            </a:extLst>
          </p:cNvPr>
          <p:cNvSpPr>
            <a:spLocks noGrp="1"/>
          </p:cNvSpPr>
          <p:nvPr>
            <p:ph type="title"/>
          </p:nvPr>
        </p:nvSpPr>
        <p:spPr/>
        <p:txBody>
          <a:bodyPr/>
          <a:lstStyle/>
          <a:p>
            <a:r>
              <a:rPr lang="en-US" altLang="en-US" sz="3200">
                <a:ea typeface="ＭＳ Ｐゴシック" panose="020B0600070205080204" pitchFamily="34" charset="-128"/>
              </a:rPr>
              <a:t>Mining by Exploring Vertical Data Format</a:t>
            </a:r>
          </a:p>
        </p:txBody>
      </p:sp>
      <p:sp>
        <p:nvSpPr>
          <p:cNvPr id="23554" name="Content Placeholder 2">
            <a:extLst>
              <a:ext uri="{FF2B5EF4-FFF2-40B4-BE49-F238E27FC236}">
                <a16:creationId xmlns:a16="http://schemas.microsoft.com/office/drawing/2014/main" id="{4EF80F62-DE77-B3A5-7E6B-F37DAEAB0849}"/>
              </a:ext>
            </a:extLst>
          </p:cNvPr>
          <p:cNvSpPr>
            <a:spLocks noGrp="1"/>
          </p:cNvSpPr>
          <p:nvPr>
            <p:ph idx="1"/>
          </p:nvPr>
        </p:nvSpPr>
        <p:spPr/>
        <p:txBody>
          <a:bodyPr/>
          <a:lstStyle/>
          <a:p>
            <a:pPr eaLnBrk="1" hangingPunct="1">
              <a:lnSpc>
                <a:spcPct val="120000"/>
              </a:lnSpc>
            </a:pPr>
            <a:r>
              <a:rPr lang="en-US" altLang="en-US" sz="2000">
                <a:ea typeface="ＭＳ Ｐゴシック" panose="020B0600070205080204" pitchFamily="34" charset="-128"/>
                <a:sym typeface="Symbol" pitchFamily="2" charset="2"/>
              </a:rPr>
              <a:t>Using </a:t>
            </a:r>
            <a:r>
              <a:rPr lang="en-US" altLang="en-US" sz="2000">
                <a:solidFill>
                  <a:schemeClr val="hlink"/>
                </a:solidFill>
                <a:ea typeface="ＭＳ Ｐゴシック" panose="020B0600070205080204" pitchFamily="34" charset="-128"/>
                <a:sym typeface="Symbol" pitchFamily="2" charset="2"/>
              </a:rPr>
              <a:t>diffset</a:t>
            </a:r>
            <a:r>
              <a:rPr lang="en-US" altLang="en-US" sz="2000">
                <a:ea typeface="ＭＳ Ｐゴシック" panose="020B0600070205080204" pitchFamily="34" charset="-128"/>
                <a:sym typeface="Symbol" pitchFamily="2" charset="2"/>
              </a:rPr>
              <a:t> to accelerate mining</a:t>
            </a:r>
          </a:p>
          <a:p>
            <a:pPr lvl="1" eaLnBrk="1" hangingPunct="1">
              <a:lnSpc>
                <a:spcPct val="120000"/>
              </a:lnSpc>
            </a:pPr>
            <a:r>
              <a:rPr lang="en-US" altLang="en-US" sz="2000">
                <a:ea typeface="ＭＳ Ｐゴシック" panose="020B0600070205080204" pitchFamily="34" charset="-128"/>
                <a:sym typeface="Symbol" pitchFamily="2" charset="2"/>
              </a:rPr>
              <a:t>Only keep track of differences of tids of a (k+1)-itemset and corresponding k-itemset.</a:t>
            </a:r>
          </a:p>
          <a:p>
            <a:pPr lvl="1" eaLnBrk="1" hangingPunct="1">
              <a:lnSpc>
                <a:spcPct val="120000"/>
              </a:lnSpc>
            </a:pPr>
            <a:r>
              <a:rPr lang="en-US" altLang="en-US" sz="2000">
                <a:ea typeface="ＭＳ Ｐゴシック" panose="020B0600070205080204" pitchFamily="34" charset="-128"/>
                <a:sym typeface="Symbol" pitchFamily="2" charset="2"/>
              </a:rPr>
              <a:t>t(X) = {T</a:t>
            </a:r>
            <a:r>
              <a:rPr lang="en-US" altLang="en-US" sz="2000" baseline="-25000">
                <a:ea typeface="ＭＳ Ｐゴシック" panose="020B0600070205080204" pitchFamily="34" charset="-128"/>
                <a:sym typeface="Symbol" pitchFamily="2" charset="2"/>
              </a:rPr>
              <a:t>1</a:t>
            </a:r>
            <a:r>
              <a:rPr lang="en-US" altLang="en-US" sz="2000">
                <a:ea typeface="ＭＳ Ｐゴシック" panose="020B0600070205080204" pitchFamily="34" charset="-128"/>
                <a:sym typeface="Symbol" pitchFamily="2" charset="2"/>
              </a:rPr>
              <a:t>, T</a:t>
            </a:r>
            <a:r>
              <a:rPr lang="en-US" altLang="en-US" sz="2000" baseline="-25000">
                <a:ea typeface="ＭＳ Ｐゴシック" panose="020B0600070205080204" pitchFamily="34" charset="-128"/>
                <a:sym typeface="Symbol" pitchFamily="2" charset="2"/>
              </a:rPr>
              <a:t>2</a:t>
            </a:r>
            <a:r>
              <a:rPr lang="en-US" altLang="en-US" sz="2000">
                <a:ea typeface="ＭＳ Ｐゴシック" panose="020B0600070205080204" pitchFamily="34" charset="-128"/>
                <a:sym typeface="Symbol" pitchFamily="2" charset="2"/>
              </a:rPr>
              <a:t>, T</a:t>
            </a:r>
            <a:r>
              <a:rPr lang="en-US" altLang="en-US" sz="2000" baseline="-25000">
                <a:ea typeface="ＭＳ Ｐゴシック" panose="020B0600070205080204" pitchFamily="34" charset="-128"/>
                <a:sym typeface="Symbol" pitchFamily="2" charset="2"/>
              </a:rPr>
              <a:t>3</a:t>
            </a:r>
            <a:r>
              <a:rPr lang="en-US" altLang="en-US" sz="2000">
                <a:ea typeface="ＭＳ Ｐゴシック" panose="020B0600070205080204" pitchFamily="34" charset="-128"/>
                <a:sym typeface="Symbol" pitchFamily="2" charset="2"/>
              </a:rPr>
              <a:t>},  t(XY) = {T</a:t>
            </a:r>
            <a:r>
              <a:rPr lang="en-US" altLang="en-US" sz="2000" baseline="-25000">
                <a:ea typeface="ＭＳ Ｐゴシック" panose="020B0600070205080204" pitchFamily="34" charset="-128"/>
                <a:sym typeface="Symbol" pitchFamily="2" charset="2"/>
              </a:rPr>
              <a:t>1</a:t>
            </a:r>
            <a:r>
              <a:rPr lang="en-US" altLang="en-US" sz="2000">
                <a:ea typeface="ＭＳ Ｐゴシック" panose="020B0600070205080204" pitchFamily="34" charset="-128"/>
                <a:sym typeface="Symbol" pitchFamily="2" charset="2"/>
              </a:rPr>
              <a:t>, T</a:t>
            </a:r>
            <a:r>
              <a:rPr lang="en-US" altLang="en-US" sz="2000" baseline="-25000">
                <a:ea typeface="ＭＳ Ｐゴシック" panose="020B0600070205080204" pitchFamily="34" charset="-128"/>
                <a:sym typeface="Symbol" pitchFamily="2" charset="2"/>
              </a:rPr>
              <a:t>3</a:t>
            </a:r>
            <a:r>
              <a:rPr lang="en-US" altLang="en-US" sz="2000">
                <a:ea typeface="ＭＳ Ｐゴシック" panose="020B0600070205080204" pitchFamily="34" charset="-128"/>
                <a:sym typeface="Symbol" pitchFamily="2" charset="2"/>
              </a:rPr>
              <a:t>} </a:t>
            </a:r>
          </a:p>
          <a:p>
            <a:pPr lvl="1" eaLnBrk="1" hangingPunct="1">
              <a:lnSpc>
                <a:spcPct val="120000"/>
              </a:lnSpc>
            </a:pPr>
            <a:r>
              <a:rPr lang="en-US" altLang="en-US" sz="2000">
                <a:ea typeface="ＭＳ Ｐゴシック" panose="020B0600070205080204" pitchFamily="34" charset="-128"/>
                <a:sym typeface="Symbol" pitchFamily="2" charset="2"/>
              </a:rPr>
              <a:t>diffset (XY, X) = {T</a:t>
            </a:r>
            <a:r>
              <a:rPr lang="en-US" altLang="en-US" sz="2000" baseline="-25000">
                <a:ea typeface="ＭＳ Ｐゴシック" panose="020B0600070205080204" pitchFamily="34" charset="-128"/>
                <a:sym typeface="Symbol" pitchFamily="2" charset="2"/>
              </a:rPr>
              <a:t>2</a:t>
            </a:r>
            <a:r>
              <a:rPr lang="en-US" altLang="en-US" sz="2000">
                <a:ea typeface="ＭＳ Ｐゴシック" panose="020B0600070205080204" pitchFamily="34" charset="-128"/>
                <a:sym typeface="Symbol" pitchFamily="2" charset="2"/>
              </a:rPr>
              <a:t>}</a:t>
            </a:r>
          </a:p>
          <a:p>
            <a:pPr lvl="2" eaLnBrk="1" hangingPunct="1">
              <a:lnSpc>
                <a:spcPct val="120000"/>
              </a:lnSpc>
            </a:pPr>
            <a:r>
              <a:rPr lang="en-US" altLang="en-US" sz="1600">
                <a:ea typeface="ＭＳ Ｐゴシック" panose="020B0600070205080204" pitchFamily="34" charset="-128"/>
                <a:sym typeface="Symbol" pitchFamily="2" charset="2"/>
              </a:rPr>
              <a:t>t(I1) = {T100, T400, T500, T700, T800, T900} and t(I1, I2) = {T100,T400, T800, T900}. </a:t>
            </a:r>
          </a:p>
          <a:p>
            <a:pPr lvl="2" eaLnBrk="1" hangingPunct="1">
              <a:lnSpc>
                <a:spcPct val="120000"/>
              </a:lnSpc>
            </a:pPr>
            <a:r>
              <a:rPr lang="en-US" altLang="en-US" sz="1600">
                <a:ea typeface="ＭＳ Ｐゴシック" panose="020B0600070205080204" pitchFamily="34" charset="-128"/>
                <a:sym typeface="Symbol" pitchFamily="2" charset="2"/>
              </a:rPr>
              <a:t>The diffset between the two is diffset(t(I1, I2), t(I1)) = {T500, T700}.</a:t>
            </a:r>
            <a:endParaRPr lang="en-US" altLang="en-US" sz="2000">
              <a:ea typeface="ＭＳ Ｐゴシック" panose="020B0600070205080204" pitchFamily="34" charset="-128"/>
              <a:sym typeface="Symbol" pitchFamily="2" charset="2"/>
            </a:endParaRPr>
          </a:p>
          <a:p>
            <a:r>
              <a:rPr lang="en-US" altLang="en-US" sz="2000">
                <a:ea typeface="ＭＳ Ｐゴシック" panose="020B0600070205080204" pitchFamily="34" charset="-128"/>
              </a:rPr>
              <a:t>Experiments show that in certain situations, such as when the data set contains many dense and long patterns, this technique can substantially reduce the total cost of vertical format mining of frequent itemsets.</a:t>
            </a:r>
          </a:p>
          <a:p>
            <a:pPr eaLnBrk="1" hangingPunct="1">
              <a:lnSpc>
                <a:spcPct val="120000"/>
              </a:lnSpc>
            </a:pPr>
            <a:r>
              <a:rPr lang="en-US" altLang="en-US" sz="2000">
                <a:ea typeface="ＭＳ Ｐゴシック" panose="020B0600070205080204" pitchFamily="34" charset="-128"/>
              </a:rPr>
              <a:t>Eclat: Equivalence CLASS Transformation  (Zaki et al. @KDD</a:t>
            </a:r>
            <a:r>
              <a:rPr lang="ja-JP" altLang="en-US" sz="2000">
                <a:ea typeface="ＭＳ Ｐゴシック" panose="020B0600070205080204" pitchFamily="34" charset="-128"/>
              </a:rPr>
              <a:t>’</a:t>
            </a:r>
            <a:r>
              <a:rPr lang="en-US" altLang="ja-JP" sz="2000">
                <a:ea typeface="ＭＳ Ｐゴシック" panose="020B0600070205080204" pitchFamily="34" charset="-128"/>
              </a:rPr>
              <a:t>97)</a:t>
            </a:r>
          </a:p>
          <a:p>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545396F7-3603-90B5-4733-BE2A18FC8946}"/>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B147FBE-F50E-E04D-BBDF-B0C77F11B637}" type="slidenum">
              <a:rPr lang="en-US" altLang="en-US" sz="1200"/>
              <a:pPr eaLnBrk="1" hangingPunct="1"/>
              <a:t>5</a:t>
            </a:fld>
            <a:endParaRPr lang="en-US" altLang="en-US" sz="1200"/>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6">
            <a:extLst>
              <a:ext uri="{FF2B5EF4-FFF2-40B4-BE49-F238E27FC236}">
                <a16:creationId xmlns:a16="http://schemas.microsoft.com/office/drawing/2014/main" id="{7F2F8B66-EAFA-BB76-C2B5-A8538AFD43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A49A9010-37D8-254F-8DAA-8D665C799E89}" type="slidenum">
              <a:rPr lang="en-US" altLang="en-US" sz="1200"/>
              <a:pPr eaLnBrk="1" hangingPunct="1"/>
              <a:t>6</a:t>
            </a:fld>
            <a:endParaRPr lang="en-US" altLang="en-US" sz="1200"/>
          </a:p>
        </p:txBody>
      </p:sp>
      <p:sp>
        <p:nvSpPr>
          <p:cNvPr id="24578" name="Rectangle 2">
            <a:extLst>
              <a:ext uri="{FF2B5EF4-FFF2-40B4-BE49-F238E27FC236}">
                <a16:creationId xmlns:a16="http://schemas.microsoft.com/office/drawing/2014/main" id="{77656EDE-4028-78C7-DA59-825560C93530}"/>
              </a:ext>
            </a:extLst>
          </p:cNvPr>
          <p:cNvSpPr>
            <a:spLocks noGrp="1" noChangeArrowheads="1"/>
          </p:cNvSpPr>
          <p:nvPr>
            <p:ph type="title"/>
          </p:nvPr>
        </p:nvSpPr>
        <p:spPr>
          <a:xfrm>
            <a:off x="0" y="228600"/>
            <a:ext cx="9144000" cy="838200"/>
          </a:xfrm>
          <a:noFill/>
        </p:spPr>
        <p:txBody>
          <a:bodyPr lIns="92075" tIns="46038" rIns="92075" bIns="46038" anchor="ctr"/>
          <a:lstStyle/>
          <a:p>
            <a:pPr eaLnBrk="1" hangingPunct="1"/>
            <a:r>
              <a:rPr lang="en-US" altLang="en-US" sz="3200">
                <a:ea typeface="ＭＳ Ｐゴシック" panose="020B0600070205080204" pitchFamily="34" charset="-128"/>
              </a:rPr>
              <a:t>Chapter 6: Mining Frequent Patterns, Association and Correlations: Basic Concepts and Methods</a:t>
            </a:r>
          </a:p>
        </p:txBody>
      </p:sp>
      <p:sp>
        <p:nvSpPr>
          <p:cNvPr id="24579" name="Rectangle 3">
            <a:extLst>
              <a:ext uri="{FF2B5EF4-FFF2-40B4-BE49-F238E27FC236}">
                <a16:creationId xmlns:a16="http://schemas.microsoft.com/office/drawing/2014/main" id="{2478CAC4-F320-B1B4-CBC6-BE768AE27B1D}"/>
              </a:ext>
            </a:extLst>
          </p:cNvPr>
          <p:cNvSpPr>
            <a:spLocks noGrp="1" noChangeArrowheads="1"/>
          </p:cNvSpPr>
          <p:nvPr>
            <p:ph type="body" sz="half" idx="1"/>
          </p:nvPr>
        </p:nvSpPr>
        <p:spPr>
          <a:xfrm>
            <a:off x="457200" y="1371600"/>
            <a:ext cx="8458200" cy="5105400"/>
          </a:xfrm>
          <a:noFill/>
        </p:spPr>
        <p:txBody>
          <a:bodyPr lIns="92075" tIns="46038" rIns="92075" bIns="46038"/>
          <a:lstStyle/>
          <a:p>
            <a:pPr marL="457200" indent="-457200" eaLnBrk="1" hangingPunct="1">
              <a:lnSpc>
                <a:spcPct val="200000"/>
              </a:lnSpc>
              <a:buSzTx/>
            </a:pPr>
            <a:r>
              <a:rPr lang="en-US" altLang="en-US">
                <a:ea typeface="ＭＳ Ｐゴシック" panose="020B0600070205080204" pitchFamily="34" charset="-128"/>
              </a:rPr>
              <a:t>Basic Concepts</a:t>
            </a:r>
          </a:p>
          <a:p>
            <a:pPr marL="457200" indent="-457200" eaLnBrk="1" hangingPunct="1">
              <a:lnSpc>
                <a:spcPct val="200000"/>
              </a:lnSpc>
              <a:buSzTx/>
            </a:pPr>
            <a:r>
              <a:rPr lang="en-US" altLang="en-US">
                <a:ea typeface="ＭＳ Ｐゴシック" panose="020B0600070205080204" pitchFamily="34" charset="-128"/>
              </a:rPr>
              <a:t>Frequent Itemset Mining Methods </a:t>
            </a:r>
          </a:p>
          <a:p>
            <a:pPr marL="457200" indent="-457200" eaLnBrk="1" hangingPunct="1">
              <a:lnSpc>
                <a:spcPct val="200000"/>
              </a:lnSpc>
              <a:buSzTx/>
            </a:pPr>
            <a:r>
              <a:rPr lang="en-US" altLang="en-US">
                <a:ea typeface="ＭＳ Ｐゴシック" panose="020B0600070205080204" pitchFamily="34" charset="-128"/>
              </a:rPr>
              <a:t>Which Patterns Are Interesting?—Pattern Evaluation Methods</a:t>
            </a:r>
          </a:p>
          <a:p>
            <a:pPr marL="457200" indent="-457200" eaLnBrk="1" hangingPunct="1">
              <a:lnSpc>
                <a:spcPct val="200000"/>
              </a:lnSpc>
              <a:buSzTx/>
            </a:pPr>
            <a:r>
              <a:rPr lang="en-US" altLang="en-US">
                <a:ea typeface="ＭＳ Ｐゴシック" panose="020B0600070205080204" pitchFamily="34" charset="-128"/>
              </a:rPr>
              <a:t>Summary</a:t>
            </a:r>
          </a:p>
        </p:txBody>
      </p:sp>
      <p:sp>
        <p:nvSpPr>
          <p:cNvPr id="24580" name="AutoShape 4">
            <a:extLst>
              <a:ext uri="{FF2B5EF4-FFF2-40B4-BE49-F238E27FC236}">
                <a16:creationId xmlns:a16="http://schemas.microsoft.com/office/drawing/2014/main" id="{D9A3671D-4F4D-FFCC-14BC-B3A75FEC90CF}"/>
              </a:ext>
            </a:extLst>
          </p:cNvPr>
          <p:cNvSpPr>
            <a:spLocks noChangeArrowheads="1"/>
          </p:cNvSpPr>
          <p:nvPr/>
        </p:nvSpPr>
        <p:spPr bwMode="auto">
          <a:xfrm rot="-1053010">
            <a:off x="7894638" y="3498850"/>
            <a:ext cx="522287" cy="381000"/>
          </a:xfrm>
          <a:prstGeom prst="leftArrow">
            <a:avLst>
              <a:gd name="adj1" fmla="val 50000"/>
              <a:gd name="adj2" fmla="val 34271"/>
            </a:avLst>
          </a:prstGeom>
          <a:solidFill>
            <a:srgbClr val="00FF0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A3AC7F88-5AC3-010F-EE62-A6C125671F61}"/>
              </a:ext>
            </a:extLst>
          </p:cNvPr>
          <p:cNvSpPr>
            <a:spLocks noChangeArrowheads="1"/>
          </p:cNvSpPr>
          <p:nvPr/>
        </p:nvSpPr>
        <p:spPr bwMode="auto">
          <a:xfrm>
            <a:off x="1143000" y="4495800"/>
            <a:ext cx="4572000" cy="1219200"/>
          </a:xfrm>
          <a:prstGeom prst="roundRect">
            <a:avLst>
              <a:gd name="adj" fmla="val 16667"/>
            </a:avLst>
          </a:prstGeom>
          <a:solidFill>
            <a:schemeClr val="accent1"/>
          </a:solidFill>
          <a:ln w="9525">
            <a:solidFill>
              <a:schemeClr val="tx1"/>
            </a:solidFill>
            <a:miter lim="800000"/>
            <a:headEnd/>
            <a:tailEnd/>
          </a:ln>
        </p:spPr>
        <p:txBody>
          <a:bodyPr wrap="none"/>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a:p>
        </p:txBody>
      </p:sp>
      <p:sp>
        <p:nvSpPr>
          <p:cNvPr id="9" name="Content Placeholder 8">
            <a:extLst>
              <a:ext uri="{FF2B5EF4-FFF2-40B4-BE49-F238E27FC236}">
                <a16:creationId xmlns:a16="http://schemas.microsoft.com/office/drawing/2014/main" id="{B8B20C23-547A-302D-9321-26EDD8BC61B2}"/>
              </a:ext>
            </a:extLst>
          </p:cNvPr>
          <p:cNvSpPr>
            <a:spLocks noGrp="1"/>
          </p:cNvSpPr>
          <p:nvPr>
            <p:ph idx="1"/>
          </p:nvPr>
        </p:nvSpPr>
        <p:spPr>
          <a:xfrm>
            <a:off x="381000" y="1371600"/>
            <a:ext cx="8763000" cy="5334000"/>
          </a:xfrm>
        </p:spPr>
        <p:txBody>
          <a:bodyPr/>
          <a:lstStyle/>
          <a:p>
            <a:r>
              <a:rPr lang="en-US" altLang="en-US" sz="2000">
                <a:ea typeface="ＭＳ Ｐゴシック" panose="020B0600070205080204" pitchFamily="34" charset="-128"/>
              </a:rPr>
              <a:t>Although </a:t>
            </a:r>
            <a:r>
              <a:rPr lang="en-US" altLang="en-US" sz="2000" i="1">
                <a:ea typeface="ＭＳ Ｐゴシック" panose="020B0600070205080204" pitchFamily="34" charset="-128"/>
              </a:rPr>
              <a:t>minimum support </a:t>
            </a:r>
            <a:r>
              <a:rPr lang="en-US" altLang="en-US" sz="2000">
                <a:ea typeface="ＭＳ Ｐゴシック" panose="020B0600070205080204" pitchFamily="34" charset="-128"/>
              </a:rPr>
              <a:t>and </a:t>
            </a:r>
            <a:r>
              <a:rPr lang="en-US" altLang="en-US" sz="2000" i="1">
                <a:ea typeface="ＭＳ Ｐゴシック" panose="020B0600070205080204" pitchFamily="34" charset="-128"/>
              </a:rPr>
              <a:t>confidence</a:t>
            </a:r>
            <a:r>
              <a:rPr lang="en-US" altLang="en-US" sz="2000">
                <a:ea typeface="ＭＳ Ｐゴシック" panose="020B0600070205080204" pitchFamily="34" charset="-128"/>
              </a:rPr>
              <a:t> thresholds help exclude the exploration of a good number of uninteresting rules, many rules so generated are still not interesting to the users. </a:t>
            </a:r>
          </a:p>
          <a:p>
            <a:pPr>
              <a:buFont typeface="Wingdings" pitchFamily="2" charset="2"/>
              <a:buNone/>
            </a:pPr>
            <a:endParaRPr lang="en-US" altLang="en-US" sz="2000">
              <a:ea typeface="ＭＳ Ｐゴシック" panose="020B0600070205080204" pitchFamily="34" charset="-128"/>
            </a:endParaRPr>
          </a:p>
          <a:p>
            <a:r>
              <a:rPr lang="en-US" altLang="en-US" sz="2000">
                <a:ea typeface="ＭＳ Ｐゴシック" panose="020B0600070205080204" pitchFamily="34" charset="-128"/>
              </a:rPr>
              <a:t>Unfortunately, this is especially true when mining at low support thresholds or mining for long patterns.</a:t>
            </a:r>
          </a:p>
          <a:p>
            <a:endParaRPr lang="en-US" altLang="en-US" sz="2000">
              <a:ea typeface="ＭＳ Ｐゴシック" panose="020B0600070205080204" pitchFamily="34" charset="-128"/>
            </a:endParaRPr>
          </a:p>
          <a:p>
            <a:r>
              <a:rPr lang="en-US" altLang="en-US" sz="2000">
                <a:ea typeface="ＭＳ Ｐゴシック" panose="020B0600070205080204" pitchFamily="34" charset="-128"/>
              </a:rPr>
              <a:t>Strong rules are not necessarily interesting…</a:t>
            </a:r>
          </a:p>
          <a:p>
            <a:pPr lvl="1"/>
            <a:r>
              <a:rPr lang="en-US" altLang="en-US" sz="2000">
                <a:ea typeface="ＭＳ Ｐゴシック" panose="020B0600070205080204" pitchFamily="34" charset="-128"/>
              </a:rPr>
              <a:t>Suppose min.sup=30%, min.conf=60%</a:t>
            </a:r>
          </a:p>
          <a:p>
            <a:pPr lvl="2"/>
            <a:r>
              <a:rPr lang="en-US" altLang="en-US" sz="1600">
                <a:ea typeface="ＭＳ Ｐゴシック" panose="020B0600070205080204" pitchFamily="34" charset="-128"/>
              </a:rPr>
              <a:t>There are 10000 transactions in a DB</a:t>
            </a:r>
          </a:p>
          <a:p>
            <a:pPr lvl="2"/>
            <a:r>
              <a:rPr lang="en-US" altLang="en-US" sz="1600">
                <a:ea typeface="ＭＳ Ｐゴシック" panose="020B0600070205080204" pitchFamily="34" charset="-128"/>
              </a:rPr>
              <a:t>6,000 computer games</a:t>
            </a:r>
          </a:p>
          <a:p>
            <a:pPr lvl="2"/>
            <a:r>
              <a:rPr lang="en-US" altLang="en-US" sz="1600">
                <a:ea typeface="ＭＳ Ｐゴシック" panose="020B0600070205080204" pitchFamily="34" charset="-128"/>
              </a:rPr>
              <a:t>7,500 videos</a:t>
            </a:r>
          </a:p>
          <a:p>
            <a:pPr lvl="2"/>
            <a:r>
              <a:rPr lang="en-US" altLang="en-US" sz="1600">
                <a:ea typeface="ＭＳ Ｐゴシック" panose="020B0600070205080204" pitchFamily="34" charset="-128"/>
              </a:rPr>
              <a:t>4,000 buy both computer games and videos.</a:t>
            </a:r>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Misleading because the probability of purchasing videos is 75%, which is even larger than 66%. In fact, computer games and videos are negatively associated</a:t>
            </a:r>
          </a:p>
        </p:txBody>
      </p:sp>
      <p:sp>
        <p:nvSpPr>
          <p:cNvPr id="26627" name="Title 7">
            <a:extLst>
              <a:ext uri="{FF2B5EF4-FFF2-40B4-BE49-F238E27FC236}">
                <a16:creationId xmlns:a16="http://schemas.microsoft.com/office/drawing/2014/main" id="{F70F621A-27DA-2C46-332A-A93D538D672D}"/>
              </a:ext>
            </a:extLst>
          </p:cNvPr>
          <p:cNvSpPr>
            <a:spLocks noGrp="1"/>
          </p:cNvSpPr>
          <p:nvPr>
            <p:ph type="title"/>
          </p:nvPr>
        </p:nvSpPr>
        <p:spPr/>
        <p:txBody>
          <a:bodyPr/>
          <a:lstStyle/>
          <a:p>
            <a:r>
              <a:rPr lang="en-US" altLang="en-US">
                <a:latin typeface="Tahoma" panose="020B0604030504040204" pitchFamily="34" charset="0"/>
                <a:ea typeface="ＭＳ Ｐゴシック" panose="020B0600070205080204" pitchFamily="34" charset="-128"/>
              </a:rPr>
              <a:t>Which Patterns Are Interesting?</a:t>
            </a:r>
            <a:endParaRPr lang="en-US" altLang="en-US">
              <a:ea typeface="ＭＳ Ｐゴシック" panose="020B0600070205080204" pitchFamily="34" charset="-128"/>
            </a:endParaRPr>
          </a:p>
        </p:txBody>
      </p:sp>
      <p:sp>
        <p:nvSpPr>
          <p:cNvPr id="7" name="Slide Number Placeholder 6">
            <a:extLst>
              <a:ext uri="{FF2B5EF4-FFF2-40B4-BE49-F238E27FC236}">
                <a16:creationId xmlns:a16="http://schemas.microsoft.com/office/drawing/2014/main" id="{734E2A65-9283-3498-2F51-4E932A6AD45F}"/>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0B227E0-D6AC-D141-AF62-0125B56E3EDB}" type="slidenum">
              <a:rPr lang="en-US" altLang="en-US" sz="1200"/>
              <a:pPr eaLnBrk="1" hangingPunct="1"/>
              <a:t>7</a:t>
            </a:fld>
            <a:endParaRPr lang="en-US" altLang="en-US" sz="1200"/>
          </a:p>
        </p:txBody>
      </p:sp>
      <p:sp>
        <p:nvSpPr>
          <p:cNvPr id="11" name="Rectangle 38">
            <a:extLst>
              <a:ext uri="{FF2B5EF4-FFF2-40B4-BE49-F238E27FC236}">
                <a16:creationId xmlns:a16="http://schemas.microsoft.com/office/drawing/2014/main" id="{8C74D441-AD1F-0D32-2386-0141B09FCF40}"/>
              </a:ext>
            </a:extLst>
          </p:cNvPr>
          <p:cNvSpPr>
            <a:spLocks noChangeArrowheads="1"/>
          </p:cNvSpPr>
          <p:nvPr/>
        </p:nvSpPr>
        <p:spPr bwMode="auto">
          <a:xfrm>
            <a:off x="5715000" y="3657600"/>
            <a:ext cx="3429000" cy="1295400"/>
          </a:xfrm>
          <a:prstGeom prst="rect">
            <a:avLst/>
          </a:prstGeom>
          <a:solidFill>
            <a:srgbClr val="008000"/>
          </a:solidFill>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defRPr/>
            </a:pPr>
            <a:r>
              <a:rPr lang="en-US" sz="1800" i="1" dirty="0"/>
              <a:t>X</a:t>
            </a:r>
            <a:r>
              <a:rPr lang="en-US" sz="1800" dirty="0"/>
              <a:t>=Computer games, </a:t>
            </a:r>
            <a:r>
              <a:rPr lang="en-US" sz="1800" i="1" dirty="0"/>
              <a:t>Y</a:t>
            </a:r>
            <a:r>
              <a:rPr lang="en-US" sz="1800" dirty="0"/>
              <a:t>=Videos </a:t>
            </a:r>
          </a:p>
          <a:p>
            <a:pPr>
              <a:lnSpc>
                <a:spcPct val="80000"/>
              </a:lnSpc>
              <a:spcBef>
                <a:spcPct val="20000"/>
              </a:spcBef>
              <a:buClr>
                <a:schemeClr val="folHlink"/>
              </a:buClr>
              <a:buSzPct val="60000"/>
              <a:defRPr/>
            </a:pPr>
            <a:r>
              <a:rPr lang="en-US" sz="1800" dirty="0"/>
              <a:t>P(</a:t>
            </a:r>
            <a:r>
              <a:rPr lang="en-US" sz="1800" i="1" dirty="0"/>
              <a:t>X </a:t>
            </a:r>
            <a:r>
              <a:rPr lang="en-US" sz="1800" dirty="0"/>
              <a:t>U </a:t>
            </a:r>
            <a:r>
              <a:rPr lang="en-US" sz="1800" i="1" dirty="0"/>
              <a:t>Y</a:t>
            </a:r>
            <a:r>
              <a:rPr lang="en-US" sz="1800" dirty="0"/>
              <a:t>) = 4000/10000= 40%</a:t>
            </a:r>
          </a:p>
          <a:p>
            <a:pPr>
              <a:lnSpc>
                <a:spcPct val="80000"/>
              </a:lnSpc>
              <a:spcBef>
                <a:spcPct val="20000"/>
              </a:spcBef>
              <a:buClr>
                <a:schemeClr val="folHlink"/>
              </a:buClr>
              <a:buSzPct val="60000"/>
              <a:defRPr/>
            </a:pPr>
            <a:r>
              <a:rPr lang="en-US" sz="1800" dirty="0"/>
              <a:t>P(</a:t>
            </a:r>
            <a:r>
              <a:rPr lang="en-US" sz="1800" i="1" dirty="0"/>
              <a:t>Y </a:t>
            </a:r>
            <a:r>
              <a:rPr lang="en-US" sz="1800" dirty="0"/>
              <a:t>| </a:t>
            </a:r>
            <a:r>
              <a:rPr lang="en-US" sz="1800" i="1" dirty="0"/>
              <a:t>X</a:t>
            </a:r>
            <a:r>
              <a:rPr lang="en-US" sz="1800" dirty="0"/>
              <a:t>) = 4000/6000 = 66%</a:t>
            </a:r>
          </a:p>
          <a:p>
            <a:pPr>
              <a:lnSpc>
                <a:spcPct val="80000"/>
              </a:lnSpc>
              <a:spcBef>
                <a:spcPct val="20000"/>
              </a:spcBef>
              <a:buClr>
                <a:schemeClr val="folHlink"/>
              </a:buClr>
              <a:buSzPct val="60000"/>
              <a:defRPr/>
            </a:pPr>
            <a:r>
              <a:rPr lang="en-US" sz="1800" i="1" dirty="0"/>
              <a:t>CG </a:t>
            </a:r>
            <a:r>
              <a:rPr lang="en-US" sz="1800" dirty="0">
                <a:sym typeface="Wingdings" charset="0"/>
              </a:rPr>
              <a:t></a:t>
            </a:r>
            <a:r>
              <a:rPr lang="en-US" sz="1800" i="1" dirty="0">
                <a:sym typeface="Symbol" charset="0"/>
              </a:rPr>
              <a:t> Videos  </a:t>
            </a:r>
            <a:r>
              <a:rPr lang="en-US" sz="1800" dirty="0">
                <a:sym typeface="Symbol" charset="0"/>
              </a:rPr>
              <a:t>(40%, 66%)</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p:tgtEl>
                                          <p:spTgt spid="9">
                                            <p:txEl>
                                              <p:pRg st="4" end="4"/>
                                            </p:txEl>
                                          </p:spTgt>
                                        </p:tgtEl>
                                        <p:attrNameLst>
                                          <p:attrName>ppt_y</p:attrName>
                                        </p:attrNameLst>
                                      </p:cBhvr>
                                      <p:tavLst>
                                        <p:tav tm="0">
                                          <p:val>
                                            <p:strVal val="#ppt_y+#ppt_h*1.125000"/>
                                          </p:val>
                                        </p:tav>
                                        <p:tav tm="100000">
                                          <p:val>
                                            <p:strVal val="#ppt_y"/>
                                          </p:val>
                                        </p:tav>
                                      </p:tavLst>
                                    </p:anim>
                                    <p:animEffect transition="in" filter="wipe(up)">
                                      <p:cBhvr>
                                        <p:cTn id="8" dur="500"/>
                                        <p:tgtEl>
                                          <p:spTgt spid="9">
                                            <p:txEl>
                                              <p:pRg st="4" end="4"/>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 calcmode="lin" valueType="num">
                                      <p:cBhvr additive="base">
                                        <p:cTn id="11" dur="500"/>
                                        <p:tgtEl>
                                          <p:spTgt spid="9">
                                            <p:txEl>
                                              <p:pRg st="5" end="5"/>
                                            </p:txEl>
                                          </p:spTgt>
                                        </p:tgtEl>
                                        <p:attrNameLst>
                                          <p:attrName>ppt_y</p:attrName>
                                        </p:attrNameLst>
                                      </p:cBhvr>
                                      <p:tavLst>
                                        <p:tav tm="0">
                                          <p:val>
                                            <p:strVal val="#ppt_y+#ppt_h*1.125000"/>
                                          </p:val>
                                        </p:tav>
                                        <p:tav tm="100000">
                                          <p:val>
                                            <p:strVal val="#ppt_y"/>
                                          </p:val>
                                        </p:tav>
                                      </p:tavLst>
                                    </p:anim>
                                    <p:animEffect transition="in" filter="wipe(up)">
                                      <p:cBhvr>
                                        <p:cTn id="12" dur="500"/>
                                        <p:tgtEl>
                                          <p:spTgt spid="9">
                                            <p:txEl>
                                              <p:pRg st="5" end="5"/>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 calcmode="lin" valueType="num">
                                      <p:cBhvr additive="base">
                                        <p:cTn id="15" dur="500"/>
                                        <p:tgtEl>
                                          <p:spTgt spid="9">
                                            <p:txEl>
                                              <p:pRg st="6" end="6"/>
                                            </p:txEl>
                                          </p:spTgt>
                                        </p:tgtEl>
                                        <p:attrNameLst>
                                          <p:attrName>ppt_y</p:attrName>
                                        </p:attrNameLst>
                                      </p:cBhvr>
                                      <p:tavLst>
                                        <p:tav tm="0">
                                          <p:val>
                                            <p:strVal val="#ppt_y+#ppt_h*1.125000"/>
                                          </p:val>
                                        </p:tav>
                                        <p:tav tm="100000">
                                          <p:val>
                                            <p:strVal val="#ppt_y"/>
                                          </p:val>
                                        </p:tav>
                                      </p:tavLst>
                                    </p:anim>
                                    <p:animEffect transition="in" filter="wipe(up)">
                                      <p:cBhvr>
                                        <p:cTn id="16" dur="500"/>
                                        <p:tgtEl>
                                          <p:spTgt spid="9">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 calcmode="lin" valueType="num">
                                      <p:cBhvr additive="base">
                                        <p:cTn id="19" dur="500"/>
                                        <p:tgtEl>
                                          <p:spTgt spid="9">
                                            <p:txEl>
                                              <p:pRg st="7" end="7"/>
                                            </p:txEl>
                                          </p:spTgt>
                                        </p:tgtEl>
                                        <p:attrNameLst>
                                          <p:attrName>ppt_y</p:attrName>
                                        </p:attrNameLst>
                                      </p:cBhvr>
                                      <p:tavLst>
                                        <p:tav tm="0">
                                          <p:val>
                                            <p:strVal val="#ppt_y+#ppt_h*1.125000"/>
                                          </p:val>
                                        </p:tav>
                                        <p:tav tm="100000">
                                          <p:val>
                                            <p:strVal val="#ppt_y"/>
                                          </p:val>
                                        </p:tav>
                                      </p:tavLst>
                                    </p:anim>
                                    <p:animEffect transition="in" filter="wipe(up)">
                                      <p:cBhvr>
                                        <p:cTn id="20" dur="500"/>
                                        <p:tgtEl>
                                          <p:spTgt spid="9">
                                            <p:txEl>
                                              <p:pRg st="7" end="7"/>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anim calcmode="lin" valueType="num">
                                      <p:cBhvr additive="base">
                                        <p:cTn id="23" dur="500"/>
                                        <p:tgtEl>
                                          <p:spTgt spid="9">
                                            <p:txEl>
                                              <p:pRg st="8" end="8"/>
                                            </p:txEl>
                                          </p:spTgt>
                                        </p:tgtEl>
                                        <p:attrNameLst>
                                          <p:attrName>ppt_y</p:attrName>
                                        </p:attrNameLst>
                                      </p:cBhvr>
                                      <p:tavLst>
                                        <p:tav tm="0">
                                          <p:val>
                                            <p:strVal val="#ppt_y+#ppt_h*1.125000"/>
                                          </p:val>
                                        </p:tav>
                                        <p:tav tm="100000">
                                          <p:val>
                                            <p:strVal val="#ppt_y"/>
                                          </p:val>
                                        </p:tav>
                                      </p:tavLst>
                                    </p:anim>
                                    <p:animEffect transition="in" filter="wipe(up)">
                                      <p:cBhvr>
                                        <p:cTn id="24" dur="500"/>
                                        <p:tgtEl>
                                          <p:spTgt spid="9">
                                            <p:txEl>
                                              <p:pRg st="8" end="8"/>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 calcmode="lin" valueType="num">
                                      <p:cBhvr additive="base">
                                        <p:cTn id="27" dur="500"/>
                                        <p:tgtEl>
                                          <p:spTgt spid="9">
                                            <p:txEl>
                                              <p:pRg st="9" end="9"/>
                                            </p:txEl>
                                          </p:spTgt>
                                        </p:tgtEl>
                                        <p:attrNameLst>
                                          <p:attrName>ppt_y</p:attrName>
                                        </p:attrNameLst>
                                      </p:cBhvr>
                                      <p:tavLst>
                                        <p:tav tm="0">
                                          <p:val>
                                            <p:strVal val="#ppt_y+#ppt_h*1.125000"/>
                                          </p:val>
                                        </p:tav>
                                        <p:tav tm="100000">
                                          <p:val>
                                            <p:strVal val="#ppt_y"/>
                                          </p:val>
                                        </p:tav>
                                      </p:tavLst>
                                    </p:anim>
                                    <p:animEffect transition="in" filter="wipe(up)">
                                      <p:cBhvr>
                                        <p:cTn id="28" dur="500"/>
                                        <p:tgtEl>
                                          <p:spTgt spid="9">
                                            <p:txEl>
                                              <p:pRg st="9" end="9"/>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anim calcmode="lin" valueType="num">
                                      <p:cBhvr additive="base">
                                        <p:cTn id="31" dur="500"/>
                                        <p:tgtEl>
                                          <p:spTgt spid="9">
                                            <p:txEl>
                                              <p:pRg st="10" end="1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9">
                                            <p:txEl>
                                              <p:pRg st="10" end="10"/>
                                            </p:txEl>
                                          </p:spTgt>
                                        </p:tgtEl>
                                      </p:cBhvr>
                                    </p:animEffect>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ppt_w</p:attrName>
                                        </p:attrNameLst>
                                      </p:cBhvr>
                                      <p:tavLst>
                                        <p:tav tm="0">
                                          <p:val>
                                            <p:strVal val="#ppt_w*0.70"/>
                                          </p:val>
                                        </p:tav>
                                        <p:tav tm="100000">
                                          <p:val>
                                            <p:strVal val="#ppt_w"/>
                                          </p:val>
                                        </p:tav>
                                      </p:tavLst>
                                    </p:anim>
                                    <p:anim calcmode="lin" valueType="num">
                                      <p:cBhvr>
                                        <p:cTn id="42" dur="1000" fill="hold"/>
                                        <p:tgtEl>
                                          <p:spTgt spid="11"/>
                                        </p:tgtEl>
                                        <p:attrNameLst>
                                          <p:attrName>ppt_h</p:attrName>
                                        </p:attrNameLst>
                                      </p:cBhvr>
                                      <p:tavLst>
                                        <p:tav tm="0">
                                          <p:val>
                                            <p:strVal val="#ppt_h"/>
                                          </p:val>
                                        </p:tav>
                                        <p:tav tm="100000">
                                          <p:val>
                                            <p:strVal val="#ppt_h"/>
                                          </p:val>
                                        </p:tav>
                                      </p:tavLst>
                                    </p:anim>
                                    <p:animEffect transition="in" filter="fade">
                                      <p:cBhvr>
                                        <p:cTn id="4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7">
            <a:extLst>
              <a:ext uri="{FF2B5EF4-FFF2-40B4-BE49-F238E27FC236}">
                <a16:creationId xmlns:a16="http://schemas.microsoft.com/office/drawing/2014/main" id="{19047AB3-4A24-3B46-8966-8784524CD4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8A7EB0B-A8F4-6742-8EF9-1FC4D0497400}" type="slidenum">
              <a:rPr lang="en-US" altLang="en-US" sz="1200"/>
              <a:pPr eaLnBrk="1" hangingPunct="1"/>
              <a:t>8</a:t>
            </a:fld>
            <a:endParaRPr lang="en-US" altLang="en-US" sz="1200"/>
          </a:p>
        </p:txBody>
      </p:sp>
      <p:sp>
        <p:nvSpPr>
          <p:cNvPr id="27650" name="Rectangle 2">
            <a:extLst>
              <a:ext uri="{FF2B5EF4-FFF2-40B4-BE49-F238E27FC236}">
                <a16:creationId xmlns:a16="http://schemas.microsoft.com/office/drawing/2014/main" id="{8E4FE759-1D9F-FC6D-163D-9F76FABCFC67}"/>
              </a:ext>
            </a:extLst>
          </p:cNvPr>
          <p:cNvSpPr>
            <a:spLocks noGrp="1" noChangeArrowheads="1"/>
          </p:cNvSpPr>
          <p:nvPr>
            <p:ph type="title"/>
          </p:nvPr>
        </p:nvSpPr>
        <p:spPr/>
        <p:txBody>
          <a:bodyPr/>
          <a:lstStyle/>
          <a:p>
            <a:pPr eaLnBrk="1" hangingPunct="1"/>
            <a:r>
              <a:rPr lang="en-US" altLang="en-US" sz="3200">
                <a:ea typeface="ＭＳ Ｐゴシック" panose="020B0600070205080204" pitchFamily="34" charset="-128"/>
              </a:rPr>
              <a:t>Interestingness Measure: 1- Lift</a:t>
            </a:r>
          </a:p>
        </p:txBody>
      </p:sp>
      <p:sp>
        <p:nvSpPr>
          <p:cNvPr id="27651" name="Rectangle 3">
            <a:extLst>
              <a:ext uri="{FF2B5EF4-FFF2-40B4-BE49-F238E27FC236}">
                <a16:creationId xmlns:a16="http://schemas.microsoft.com/office/drawing/2014/main" id="{2DB84A91-945F-738A-EFC2-B006C17206C7}"/>
              </a:ext>
            </a:extLst>
          </p:cNvPr>
          <p:cNvSpPr>
            <a:spLocks noGrp="1" noChangeArrowheads="1"/>
          </p:cNvSpPr>
          <p:nvPr>
            <p:ph type="body" sz="half" idx="1"/>
          </p:nvPr>
        </p:nvSpPr>
        <p:spPr>
          <a:xfrm>
            <a:off x="381000" y="1295400"/>
            <a:ext cx="8534400" cy="2895600"/>
          </a:xfrm>
        </p:spPr>
        <p:txBody>
          <a:bodyPr/>
          <a:lstStyle/>
          <a:p>
            <a:pPr eaLnBrk="1" hangingPunct="1">
              <a:lnSpc>
                <a:spcPct val="130000"/>
              </a:lnSpc>
            </a:pPr>
            <a:r>
              <a:rPr lang="en-US" altLang="en-US" sz="2000" i="1">
                <a:ea typeface="ＭＳ Ｐゴシック" panose="020B0600070205080204" pitchFamily="34" charset="-128"/>
              </a:rPr>
              <a:t>play basketball</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itchFamily="2" charset="2"/>
              </a:rPr>
              <a:t> </a:t>
            </a:r>
            <a:r>
              <a:rPr lang="en-US" altLang="en-US" sz="2000" i="1">
                <a:ea typeface="ＭＳ Ｐゴシック" panose="020B0600070205080204" pitchFamily="34" charset="-128"/>
                <a:sym typeface="Symbol" pitchFamily="2" charset="2"/>
              </a:rPr>
              <a:t>eat cereal</a:t>
            </a:r>
            <a:r>
              <a:rPr lang="en-US" altLang="en-US" sz="2000">
                <a:ea typeface="ＭＳ Ｐゴシック" panose="020B0600070205080204" pitchFamily="34" charset="-128"/>
                <a:sym typeface="Symbol" pitchFamily="2" charset="2"/>
              </a:rPr>
              <a:t> [40%, 66.7%]  is misleading</a:t>
            </a:r>
          </a:p>
          <a:p>
            <a:pPr lvl="1" eaLnBrk="1" hangingPunct="1">
              <a:lnSpc>
                <a:spcPct val="130000"/>
              </a:lnSpc>
            </a:pPr>
            <a:r>
              <a:rPr lang="en-US" altLang="en-US" sz="2000">
                <a:ea typeface="ＭＳ Ｐゴシック" panose="020B0600070205080204" pitchFamily="34" charset="-128"/>
                <a:sym typeface="Symbol" pitchFamily="2" charset="2"/>
              </a:rPr>
              <a:t>The overall % of students eating cereal is 75% &gt; 66.7%.</a:t>
            </a:r>
          </a:p>
          <a:p>
            <a:pPr eaLnBrk="1" hangingPunct="1">
              <a:lnSpc>
                <a:spcPct val="130000"/>
              </a:lnSpc>
            </a:pPr>
            <a:r>
              <a:rPr lang="en-US" altLang="en-US" sz="2000" i="1">
                <a:ea typeface="ＭＳ Ｐゴシック" panose="020B0600070205080204" pitchFamily="34" charset="-128"/>
              </a:rPr>
              <a:t>play basketball</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itchFamily="2" charset="2"/>
              </a:rPr>
              <a:t> </a:t>
            </a:r>
            <a:r>
              <a:rPr lang="en-US" altLang="en-US" sz="2000" i="1">
                <a:ea typeface="ＭＳ Ｐゴシック" panose="020B0600070205080204" pitchFamily="34" charset="-128"/>
                <a:sym typeface="Symbol" pitchFamily="2" charset="2"/>
              </a:rPr>
              <a:t>not eat cereal</a:t>
            </a:r>
            <a:r>
              <a:rPr lang="en-US" altLang="en-US" sz="2000">
                <a:ea typeface="ＭＳ Ｐゴシック" panose="020B0600070205080204" pitchFamily="34" charset="-128"/>
                <a:sym typeface="Symbol" pitchFamily="2" charset="2"/>
              </a:rPr>
              <a:t> [20%, 33.3%] is more accurate, although with lower support and confidence</a:t>
            </a:r>
          </a:p>
          <a:p>
            <a:pPr eaLnBrk="1" hangingPunct="1">
              <a:lnSpc>
                <a:spcPct val="130000"/>
              </a:lnSpc>
            </a:pPr>
            <a:r>
              <a:rPr lang="en-US" altLang="en-US" sz="2000">
                <a:ea typeface="ＭＳ Ｐゴシック" panose="020B0600070205080204" pitchFamily="34" charset="-128"/>
                <a:sym typeface="Symbol" pitchFamily="2" charset="2"/>
              </a:rPr>
              <a:t>Measure of dependent/correlated events: </a:t>
            </a:r>
            <a:r>
              <a:rPr lang="en-US" altLang="en-US" sz="2000">
                <a:solidFill>
                  <a:schemeClr val="hlink"/>
                </a:solidFill>
                <a:ea typeface="ＭＳ Ｐゴシック" panose="020B0600070205080204" pitchFamily="34" charset="-128"/>
                <a:sym typeface="Symbol" pitchFamily="2" charset="2"/>
              </a:rPr>
              <a:t>lift</a:t>
            </a:r>
          </a:p>
        </p:txBody>
      </p:sp>
      <p:graphicFrame>
        <p:nvGraphicFramePr>
          <p:cNvPr id="27652" name="Object 36">
            <a:extLst>
              <a:ext uri="{FF2B5EF4-FFF2-40B4-BE49-F238E27FC236}">
                <a16:creationId xmlns:a16="http://schemas.microsoft.com/office/drawing/2014/main" id="{E293A1BC-780F-C0C5-467E-617FF49142B8}"/>
              </a:ext>
            </a:extLst>
          </p:cNvPr>
          <p:cNvGraphicFramePr>
            <a:graphicFrameLocks noChangeAspect="1"/>
          </p:cNvGraphicFramePr>
          <p:nvPr>
            <p:ph sz="quarter" idx="3"/>
          </p:nvPr>
        </p:nvGraphicFramePr>
        <p:xfrm>
          <a:off x="76200" y="4724400"/>
          <a:ext cx="4267200" cy="623888"/>
        </p:xfrm>
        <a:graphic>
          <a:graphicData uri="http://schemas.openxmlformats.org/presentationml/2006/ole">
            <mc:AlternateContent xmlns:mc="http://schemas.openxmlformats.org/markup-compatibility/2006">
              <mc:Choice xmlns:v="urn:schemas-microsoft-com:vml" Requires="v">
                <p:oleObj name="Equation" r:id="rId3" imgW="61734700" imgH="9067800" progId="Equation.3">
                  <p:embed/>
                </p:oleObj>
              </mc:Choice>
              <mc:Fallback>
                <p:oleObj name="Equation" r:id="rId3" imgW="61734700" imgH="90678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724400"/>
                        <a:ext cx="42672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8050" name="Group 50">
            <a:extLst>
              <a:ext uri="{FF2B5EF4-FFF2-40B4-BE49-F238E27FC236}">
                <a16:creationId xmlns:a16="http://schemas.microsoft.com/office/drawing/2014/main" id="{39C9DA21-4785-F957-3AFB-9CE27A64ABA7}"/>
              </a:ext>
            </a:extLst>
          </p:cNvPr>
          <p:cNvGraphicFramePr>
            <a:graphicFrameLocks noGrp="1"/>
          </p:cNvGraphicFramePr>
          <p:nvPr/>
        </p:nvGraphicFramePr>
        <p:xfrm>
          <a:off x="4495800" y="3776663"/>
          <a:ext cx="4495800" cy="1557336"/>
        </p:xfrm>
        <a:graphic>
          <a:graphicData uri="http://schemas.openxmlformats.org/drawingml/2006/table">
            <a:tbl>
              <a:tblPr/>
              <a:tblGrid>
                <a:gridCol w="106680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317625">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Basketball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Not basketball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Cereal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1750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3750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Not cereal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1250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5000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680" name="Object 31">
            <a:extLst>
              <a:ext uri="{FF2B5EF4-FFF2-40B4-BE49-F238E27FC236}">
                <a16:creationId xmlns:a16="http://schemas.microsoft.com/office/drawing/2014/main" id="{C782662A-E228-2FCC-AF3A-010B438B9E89}"/>
              </a:ext>
            </a:extLst>
          </p:cNvPr>
          <p:cNvGraphicFramePr>
            <a:graphicFrameLocks noChangeAspect="1"/>
          </p:cNvGraphicFramePr>
          <p:nvPr/>
        </p:nvGraphicFramePr>
        <p:xfrm>
          <a:off x="990600" y="3657600"/>
          <a:ext cx="2209800" cy="954088"/>
        </p:xfrm>
        <a:graphic>
          <a:graphicData uri="http://schemas.openxmlformats.org/presentationml/2006/ole">
            <mc:AlternateContent xmlns:mc="http://schemas.openxmlformats.org/markup-compatibility/2006">
              <mc:Choice xmlns:v="urn:schemas-microsoft-com:vml" Requires="v">
                <p:oleObj name="Equation" r:id="rId5" imgW="23698200" imgH="9652000" progId="Equation.3">
                  <p:embed/>
                </p:oleObj>
              </mc:Choice>
              <mc:Fallback>
                <p:oleObj name="Equation" r:id="rId5" imgW="23698200" imgH="96520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657600"/>
                        <a:ext cx="22098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7681" name="Object 39">
            <a:extLst>
              <a:ext uri="{FF2B5EF4-FFF2-40B4-BE49-F238E27FC236}">
                <a16:creationId xmlns:a16="http://schemas.microsoft.com/office/drawing/2014/main" id="{ED29B565-5648-F1FB-4C72-185669DB94C7}"/>
              </a:ext>
            </a:extLst>
          </p:cNvPr>
          <p:cNvGraphicFramePr>
            <a:graphicFrameLocks noChangeAspect="1"/>
          </p:cNvGraphicFramePr>
          <p:nvPr>
            <p:ph sz="quarter" idx="2"/>
          </p:nvPr>
        </p:nvGraphicFramePr>
        <p:xfrm>
          <a:off x="76200" y="5464175"/>
          <a:ext cx="4419600" cy="631825"/>
        </p:xfrm>
        <a:graphic>
          <a:graphicData uri="http://schemas.openxmlformats.org/presentationml/2006/ole">
            <mc:AlternateContent xmlns:mc="http://schemas.openxmlformats.org/markup-compatibility/2006">
              <mc:Choice xmlns:v="urn:schemas-microsoft-com:vml" Requires="v">
                <p:oleObj name="Equation" r:id="rId7" imgW="63487300" imgH="9067800" progId="Equation.3">
                  <p:embed/>
                </p:oleObj>
              </mc:Choice>
              <mc:Fallback>
                <p:oleObj name="Equation" r:id="rId7" imgW="63487300" imgH="90678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5464175"/>
                        <a:ext cx="44196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2" name="TextBox 1">
            <a:extLst>
              <a:ext uri="{FF2B5EF4-FFF2-40B4-BE49-F238E27FC236}">
                <a16:creationId xmlns:a16="http://schemas.microsoft.com/office/drawing/2014/main" id="{9C0A10D1-EE37-3978-AC7F-371D5F4A3046}"/>
              </a:ext>
            </a:extLst>
          </p:cNvPr>
          <p:cNvSpPr txBox="1">
            <a:spLocks noChangeArrowheads="1"/>
          </p:cNvSpPr>
          <p:nvPr/>
        </p:nvSpPr>
        <p:spPr bwMode="auto">
          <a:xfrm>
            <a:off x="0" y="6172200"/>
            <a:ext cx="9220200" cy="10160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2000">
                <a:solidFill>
                  <a:schemeClr val="bg1"/>
                </a:solidFill>
              </a:rPr>
              <a:t>In other words, we’re comparing their real joint probability to their hypothetical join probability it they were independent. </a:t>
            </a:r>
          </a:p>
          <a:p>
            <a:pPr eaLnBrk="1" hangingPunct="1"/>
            <a:endParaRPr lang="en-US" altLang="en-US" sz="2000">
              <a:solidFill>
                <a:schemeClr val="bg1"/>
              </a:solidFill>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8">
            <a:extLst>
              <a:ext uri="{FF2B5EF4-FFF2-40B4-BE49-F238E27FC236}">
                <a16:creationId xmlns:a16="http://schemas.microsoft.com/office/drawing/2014/main" id="{CA9D6AC1-6715-6B5E-2265-C47E73B67CB3}"/>
              </a:ext>
            </a:extLst>
          </p:cNvPr>
          <p:cNvSpPr>
            <a:spLocks noGrp="1"/>
          </p:cNvSpPr>
          <p:nvPr>
            <p:ph type="title"/>
          </p:nvPr>
        </p:nvSpPr>
        <p:spPr/>
        <p:txBody>
          <a:bodyPr/>
          <a:lstStyle/>
          <a:p>
            <a:r>
              <a:rPr lang="en-US" altLang="en-US">
                <a:ea typeface="ＭＳ Ｐゴシック" panose="020B0600070205080204" pitchFamily="34" charset="-128"/>
              </a:rPr>
              <a:t>Lift</a:t>
            </a:r>
          </a:p>
        </p:txBody>
      </p:sp>
      <p:sp>
        <p:nvSpPr>
          <p:cNvPr id="10" name="Content Placeholder 9">
            <a:extLst>
              <a:ext uri="{FF2B5EF4-FFF2-40B4-BE49-F238E27FC236}">
                <a16:creationId xmlns:a16="http://schemas.microsoft.com/office/drawing/2014/main" id="{0DC7E923-6A93-EE49-391E-B7245C63547A}"/>
              </a:ext>
            </a:extLst>
          </p:cNvPr>
          <p:cNvSpPr>
            <a:spLocks noGrp="1"/>
          </p:cNvSpPr>
          <p:nvPr>
            <p:ph idx="1"/>
          </p:nvPr>
        </p:nvSpPr>
        <p:spPr/>
        <p:txBody>
          <a:bodyPr/>
          <a:lstStyle/>
          <a:p>
            <a:pPr>
              <a:buFont typeface="Wingdings" charset="0"/>
              <a:buChar char="n"/>
              <a:defRPr/>
            </a:pPr>
            <a:endParaRPr lang="en-US" sz="2000" dirty="0"/>
          </a:p>
          <a:p>
            <a:pPr>
              <a:buFont typeface="Wingdings" charset="0"/>
              <a:buChar char="n"/>
              <a:defRPr/>
            </a:pPr>
            <a:endParaRPr lang="en-US" sz="2000" dirty="0"/>
          </a:p>
          <a:p>
            <a:pPr marL="0" indent="0">
              <a:buFont typeface="Wingdings" charset="0"/>
              <a:buNone/>
              <a:defRPr/>
            </a:pPr>
            <a:endParaRPr lang="en-US" sz="2000" dirty="0"/>
          </a:p>
          <a:p>
            <a:pPr>
              <a:buFont typeface="Wingdings" charset="0"/>
              <a:buChar char="n"/>
              <a:defRPr/>
            </a:pPr>
            <a:r>
              <a:rPr lang="en-US" sz="2000" dirty="0"/>
              <a:t>Range [0, inf]</a:t>
            </a:r>
          </a:p>
          <a:p>
            <a:pPr marL="0" indent="0">
              <a:buNone/>
              <a:defRPr/>
            </a:pPr>
            <a:endParaRPr lang="en-US" sz="2000" dirty="0"/>
          </a:p>
          <a:p>
            <a:pPr>
              <a:buFont typeface="Wingdings" charset="0"/>
              <a:buChar char="n"/>
              <a:defRPr/>
            </a:pPr>
            <a:r>
              <a:rPr lang="en-US" sz="2000" dirty="0"/>
              <a:t>If the resulting value is less than 1, then the occurrence of A is negatively correlated with the occurrence of B. </a:t>
            </a:r>
          </a:p>
          <a:p>
            <a:pPr>
              <a:buFont typeface="Wingdings" charset="0"/>
              <a:buChar char="n"/>
              <a:defRPr/>
            </a:pPr>
            <a:endParaRPr lang="en-US" sz="2000" dirty="0"/>
          </a:p>
          <a:p>
            <a:pPr>
              <a:buFont typeface="Wingdings" charset="0"/>
              <a:buChar char="n"/>
              <a:defRPr/>
            </a:pPr>
            <a:r>
              <a:rPr lang="en-US" sz="2000" dirty="0"/>
              <a:t>If the resulting value is greater than 1, then A and B are positively correlated, meaning that the occurrence of one implies the occurrence of the other. </a:t>
            </a:r>
          </a:p>
          <a:p>
            <a:pPr>
              <a:buFont typeface="Wingdings" charset="0"/>
              <a:buChar char="n"/>
              <a:defRPr/>
            </a:pPr>
            <a:endParaRPr lang="en-US" sz="2000" dirty="0"/>
          </a:p>
          <a:p>
            <a:pPr>
              <a:buFont typeface="Wingdings" charset="0"/>
              <a:buChar char="n"/>
              <a:defRPr/>
            </a:pPr>
            <a:r>
              <a:rPr lang="en-US" sz="2000" dirty="0"/>
              <a:t>If the resulting value is equal to 1, then A and B are independent and there is no correlation between them.</a:t>
            </a:r>
          </a:p>
          <a:p>
            <a:pPr>
              <a:buFont typeface="Wingdings" charset="0"/>
              <a:buChar char="n"/>
              <a:defRPr/>
            </a:pPr>
            <a:endParaRPr lang="en-US" sz="2000" dirty="0"/>
          </a:p>
          <a:p>
            <a:pPr>
              <a:buFont typeface="Wingdings" charset="0"/>
              <a:buChar char="n"/>
              <a:defRPr/>
            </a:pPr>
            <a:endParaRPr lang="en-US" sz="2000" dirty="0"/>
          </a:p>
        </p:txBody>
      </p:sp>
      <p:sp>
        <p:nvSpPr>
          <p:cNvPr id="8" name="Slide Number Placeholder 7">
            <a:extLst>
              <a:ext uri="{FF2B5EF4-FFF2-40B4-BE49-F238E27FC236}">
                <a16:creationId xmlns:a16="http://schemas.microsoft.com/office/drawing/2014/main" id="{34ED5D49-95F7-A379-CE42-066BF5E56A8D}"/>
              </a:ext>
            </a:extLst>
          </p:cNvPr>
          <p:cNvSpPr>
            <a:spLocks noGrp="1"/>
          </p:cNvSpPr>
          <p:nvPr>
            <p:ph type="sldNum" sz="quarter" idx="10"/>
          </p:nvPr>
        </p:nvSpPr>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131A54B-A79E-2242-8734-C09C3C22E977}" type="slidenum">
              <a:rPr lang="en-US" altLang="en-US" sz="1200"/>
              <a:pPr eaLnBrk="1" hangingPunct="1"/>
              <a:t>9</a:t>
            </a:fld>
            <a:endParaRPr lang="en-US" altLang="en-US" sz="1200"/>
          </a:p>
        </p:txBody>
      </p:sp>
      <p:graphicFrame>
        <p:nvGraphicFramePr>
          <p:cNvPr id="29700" name="Object 31">
            <a:extLst>
              <a:ext uri="{FF2B5EF4-FFF2-40B4-BE49-F238E27FC236}">
                <a16:creationId xmlns:a16="http://schemas.microsoft.com/office/drawing/2014/main" id="{D2B0CB01-114F-209D-E848-260CE7558BB8}"/>
              </a:ext>
            </a:extLst>
          </p:cNvPr>
          <p:cNvGraphicFramePr>
            <a:graphicFrameLocks noChangeAspect="1"/>
          </p:cNvGraphicFramePr>
          <p:nvPr/>
        </p:nvGraphicFramePr>
        <p:xfrm>
          <a:off x="1798638" y="1524000"/>
          <a:ext cx="5318125" cy="954088"/>
        </p:xfrm>
        <a:graphic>
          <a:graphicData uri="http://schemas.openxmlformats.org/presentationml/2006/ole">
            <mc:AlternateContent xmlns:mc="http://schemas.openxmlformats.org/markup-compatibility/2006">
              <mc:Choice xmlns:v="urn:schemas-microsoft-com:vml" Requires="v">
                <p:oleObj name="Equation" r:id="rId2" imgW="2476500" imgH="419100" progId="Equation.3">
                  <p:embed/>
                </p:oleObj>
              </mc:Choice>
              <mc:Fallback>
                <p:oleObj name="Equation" r:id="rId2" imgW="2476500" imgH="419100" progId="Equation.3">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1524000"/>
                        <a:ext cx="531812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additive="base">
                                        <p:cTn id="7"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5" end="5"/>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 calcmode="lin" valueType="num">
                                      <p:cBhvr additive="base">
                                        <p:cTn id="13"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anim calcmode="lin" valueType="num">
                                      <p:cBhvr additive="base">
                                        <p:cTn id="19"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anim calcmode="lin" valueType="num">
                                      <p:cBhvr additive="base">
                                        <p:cTn id="25" dur="500"/>
                                        <p:tgtEl>
                                          <p:spTgt spid="10">
                                            <p:txEl>
                                              <p:pRg st="9" end="9"/>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15917</TotalTime>
  <Words>2892</Words>
  <Application>Microsoft Macintosh PowerPoint</Application>
  <PresentationFormat>On-screen Show (4:3)</PresentationFormat>
  <Paragraphs>384</Paragraphs>
  <Slides>33</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7" baseType="lpstr">
      <vt:lpstr>Tahoma</vt:lpstr>
      <vt:lpstr>ＭＳ Ｐゴシック</vt:lpstr>
      <vt:lpstr>Arial</vt:lpstr>
      <vt:lpstr>Berlin Sans FB Demi</vt:lpstr>
      <vt:lpstr>Wingdings</vt:lpstr>
      <vt:lpstr>Times New Roman</vt:lpstr>
      <vt:lpstr>SimSun</vt:lpstr>
      <vt:lpstr>Symbol</vt:lpstr>
      <vt:lpstr>Verdana</vt:lpstr>
      <vt:lpstr>Helvetica</vt:lpstr>
      <vt:lpstr>Calibri</vt:lpstr>
      <vt:lpstr>Blends</vt:lpstr>
      <vt:lpstr>Microsoft Equation 3.0</vt:lpstr>
      <vt:lpstr>Microsoft Equation</vt:lpstr>
      <vt:lpstr>Data Mining:   Concepts and Techniques  (3rd ed.)  — Chapter 6 — part 2</vt:lpstr>
      <vt:lpstr>ECLAT: Mining by Exploring Vertical Data Format</vt:lpstr>
      <vt:lpstr>Mining by Exploring Vertical Data Format</vt:lpstr>
      <vt:lpstr>Mining by Exploring Vertical Data Format</vt:lpstr>
      <vt:lpstr>Mining by Exploring Vertical Data Format</vt:lpstr>
      <vt:lpstr>Chapter 6: Mining Frequent Patterns, Association and Correlations: Basic Concepts and Methods</vt:lpstr>
      <vt:lpstr>Which Patterns Are Interesting?</vt:lpstr>
      <vt:lpstr>Interestingness Measure: 1- Lift</vt:lpstr>
      <vt:lpstr>Lift</vt:lpstr>
      <vt:lpstr>Back to Computer Games vs Videos</vt:lpstr>
      <vt:lpstr>Interestingness Measure 2: 2  measure</vt:lpstr>
      <vt:lpstr> Interestingness Measure: 3-All confidence</vt:lpstr>
      <vt:lpstr> Interestingness Measure: 4-max confidence</vt:lpstr>
      <vt:lpstr> Interestingness Measure: 5-Kulc confidence</vt:lpstr>
      <vt:lpstr>Cosine measure</vt:lpstr>
      <vt:lpstr>Leverage</vt:lpstr>
      <vt:lpstr>Conviction</vt:lpstr>
      <vt:lpstr>Zhangs metric</vt:lpstr>
      <vt:lpstr>Four measures at one shot</vt:lpstr>
      <vt:lpstr>PowerPoint Presentation</vt:lpstr>
      <vt:lpstr>Four measures at one shot</vt:lpstr>
      <vt:lpstr>Are lift and 2  Good Measures of Correlation?</vt:lpstr>
      <vt:lpstr>Null-Invariant Measures</vt:lpstr>
      <vt:lpstr>Null-Invariant Measures</vt:lpstr>
      <vt:lpstr>Comparison of Interestingness Measures</vt:lpstr>
      <vt:lpstr>Which Null-Invariant Measure Is Better? </vt:lpstr>
      <vt:lpstr>Conclusions</vt:lpstr>
      <vt:lpstr>Chapter 5: Mining Frequent Patterns, Association and Correlations: Basic Concepts and Methods</vt:lpstr>
      <vt:lpstr>Summary</vt:lpstr>
      <vt:lpstr>Ref: Apriori and Its Improvements</vt:lpstr>
      <vt:lpstr>Ref: Depth-First, Projection-Based FP Mining</vt:lpstr>
      <vt:lpstr>Ref: Vertical Format and Row Enumeration Methods</vt:lpstr>
      <vt:lpstr>Ref: Mining Correlations and Interesting Rules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Bisgin, Halil</cp:lastModifiedBy>
  <cp:revision>593</cp:revision>
  <cp:lastPrinted>2010-10-01T20:10:01Z</cp:lastPrinted>
  <dcterms:created xsi:type="dcterms:W3CDTF">1998-06-19T04:38:52Z</dcterms:created>
  <dcterms:modified xsi:type="dcterms:W3CDTF">2024-04-09T12:20:42Z</dcterms:modified>
</cp:coreProperties>
</file>