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256" r:id="rId2"/>
    <p:sldId id="337" r:id="rId3"/>
    <p:sldId id="326" r:id="rId4"/>
    <p:sldId id="311" r:id="rId5"/>
    <p:sldId id="338" r:id="rId6"/>
    <p:sldId id="339" r:id="rId7"/>
    <p:sldId id="340" r:id="rId8"/>
    <p:sldId id="332" r:id="rId9"/>
    <p:sldId id="341" r:id="rId10"/>
    <p:sldId id="324" r:id="rId11"/>
    <p:sldId id="322" r:id="rId12"/>
    <p:sldId id="321" r:id="rId13"/>
    <p:sldId id="327" r:id="rId14"/>
    <p:sldId id="336" r:id="rId15"/>
    <p:sldId id="266" r:id="rId16"/>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B05"/>
    <a:srgbClr val="00274C"/>
    <a:srgbClr val="DD9D30"/>
    <a:srgbClr val="DD3023"/>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4B0DA-E47C-4A5B-B0A5-A09D2800BC65}" v="1" dt="2024-03-07T19:58:19.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61" autoAdjust="0"/>
    <p:restoredTop sz="63923" autoAdjust="0"/>
  </p:normalViewPr>
  <p:slideViewPr>
    <p:cSldViewPr snapToGrid="0">
      <p:cViewPr varScale="1">
        <p:scale>
          <a:sx n="67" d="100"/>
          <a:sy n="67" d="100"/>
        </p:scale>
        <p:origin x="9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n Turner" userId="305161b0961561c5" providerId="LiveId" clId="{3C34B0DA-E47C-4A5B-B0A5-A09D2800BC65}"/>
    <pc:docChg chg="undo custSel modSld">
      <pc:chgData name="Mason Turner" userId="305161b0961561c5" providerId="LiveId" clId="{3C34B0DA-E47C-4A5B-B0A5-A09D2800BC65}" dt="2024-03-07T20:03:55.931" v="397" actId="1076"/>
      <pc:docMkLst>
        <pc:docMk/>
      </pc:docMkLst>
      <pc:sldChg chg="addSp delSp modSp mod">
        <pc:chgData name="Mason Turner" userId="305161b0961561c5" providerId="LiveId" clId="{3C34B0DA-E47C-4A5B-B0A5-A09D2800BC65}" dt="2024-03-07T20:03:55.931" v="397" actId="1076"/>
        <pc:sldMkLst>
          <pc:docMk/>
          <pc:sldMk cId="3777213154" sldId="309"/>
        </pc:sldMkLst>
        <pc:spChg chg="mod">
          <ac:chgData name="Mason Turner" userId="305161b0961561c5" providerId="LiveId" clId="{3C34B0DA-E47C-4A5B-B0A5-A09D2800BC65}" dt="2024-03-07T20:02:20.909" v="394" actId="20577"/>
          <ac:spMkLst>
            <pc:docMk/>
            <pc:sldMk cId="3777213154" sldId="309"/>
            <ac:spMk id="2" creationId="{00000000-0000-0000-0000-000000000000}"/>
          </ac:spMkLst>
        </pc:spChg>
        <pc:spChg chg="add del mod">
          <ac:chgData name="Mason Turner" userId="305161b0961561c5" providerId="LiveId" clId="{3C34B0DA-E47C-4A5B-B0A5-A09D2800BC65}" dt="2024-03-07T19:58:38.239" v="309" actId="478"/>
          <ac:spMkLst>
            <pc:docMk/>
            <pc:sldMk cId="3777213154" sldId="309"/>
            <ac:spMk id="8" creationId="{8739438A-0976-BCF8-93D2-F97600566468}"/>
          </ac:spMkLst>
        </pc:spChg>
        <pc:picChg chg="mod">
          <ac:chgData name="Mason Turner" userId="305161b0961561c5" providerId="LiveId" clId="{3C34B0DA-E47C-4A5B-B0A5-A09D2800BC65}" dt="2024-03-07T20:01:50.833" v="353" actId="1076"/>
          <ac:picMkLst>
            <pc:docMk/>
            <pc:sldMk cId="3777213154" sldId="309"/>
            <ac:picMk id="3" creationId="{00000000-0000-0000-0000-000000000000}"/>
          </ac:picMkLst>
        </pc:picChg>
        <pc:picChg chg="add mod">
          <ac:chgData name="Mason Turner" userId="305161b0961561c5" providerId="LiveId" clId="{3C34B0DA-E47C-4A5B-B0A5-A09D2800BC65}" dt="2024-03-07T20:03:55.931" v="397" actId="1076"/>
          <ac:picMkLst>
            <pc:docMk/>
            <pc:sldMk cId="3777213154" sldId="309"/>
            <ac:picMk id="7" creationId="{97548923-BD74-02F1-18B7-6C3EF13AC783}"/>
          </ac:picMkLst>
        </pc:picChg>
      </pc:sldChg>
      <pc:sldChg chg="modSp mod modNotesTx">
        <pc:chgData name="Mason Turner" userId="305161b0961561c5" providerId="LiveId" clId="{3C34B0DA-E47C-4A5B-B0A5-A09D2800BC65}" dt="2024-03-07T19:52:30.178" v="271" actId="20577"/>
        <pc:sldMkLst>
          <pc:docMk/>
          <pc:sldMk cId="1570080720" sldId="321"/>
        </pc:sldMkLst>
        <pc:spChg chg="mod">
          <ac:chgData name="Mason Turner" userId="305161b0961561c5" providerId="LiveId" clId="{3C34B0DA-E47C-4A5B-B0A5-A09D2800BC65}" dt="2024-03-07T19:51:26.205" v="239" actId="27636"/>
          <ac:spMkLst>
            <pc:docMk/>
            <pc:sldMk cId="1570080720" sldId="321"/>
            <ac:spMk id="2" creationId="{00000000-0000-0000-0000-000000000000}"/>
          </ac:spMkLst>
        </pc:spChg>
      </pc:sldChg>
      <pc:sldChg chg="modSp mod">
        <pc:chgData name="Mason Turner" userId="305161b0961561c5" providerId="LiveId" clId="{3C34B0DA-E47C-4A5B-B0A5-A09D2800BC65}" dt="2024-03-07T19:43:32.614" v="177" actId="20577"/>
        <pc:sldMkLst>
          <pc:docMk/>
          <pc:sldMk cId="2657225182" sldId="322"/>
        </pc:sldMkLst>
        <pc:spChg chg="mod">
          <ac:chgData name="Mason Turner" userId="305161b0961561c5" providerId="LiveId" clId="{3C34B0DA-E47C-4A5B-B0A5-A09D2800BC65}" dt="2024-03-07T19:43:32.614" v="177" actId="20577"/>
          <ac:spMkLst>
            <pc:docMk/>
            <pc:sldMk cId="2657225182" sldId="322"/>
            <ac:spMk id="2" creationId="{00000000-0000-0000-0000-000000000000}"/>
          </ac:spMkLst>
        </pc:spChg>
        <pc:spChg chg="mod">
          <ac:chgData name="Mason Turner" userId="305161b0961561c5" providerId="LiveId" clId="{3C34B0DA-E47C-4A5B-B0A5-A09D2800BC65}" dt="2024-03-07T19:42:55.016" v="164" actId="1076"/>
          <ac:spMkLst>
            <pc:docMk/>
            <pc:sldMk cId="2657225182" sldId="322"/>
            <ac:spMk id="4" creationId="{00000000-0000-0000-0000-000000000000}"/>
          </ac:spMkLst>
        </pc:spChg>
        <pc:picChg chg="mod">
          <ac:chgData name="Mason Turner" userId="305161b0961561c5" providerId="LiveId" clId="{3C34B0DA-E47C-4A5B-B0A5-A09D2800BC65}" dt="2024-03-07T19:42:50.576" v="163" actId="1076"/>
          <ac:picMkLst>
            <pc:docMk/>
            <pc:sldMk cId="2657225182" sldId="322"/>
            <ac:picMk id="5"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ECB712-7396-4309-A1FB-81A5B0DDB8A4}"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A0A3E7BD-05D8-48DC-9B88-45A7CBB5E478}">
      <dgm:prSet/>
      <dgm:spPr/>
      <dgm:t>
        <a:bodyPr/>
        <a:lstStyle/>
        <a:p>
          <a:r>
            <a:rPr lang="en-US" dirty="0"/>
            <a:t>Early Intervention</a:t>
          </a:r>
        </a:p>
      </dgm:t>
    </dgm:pt>
    <dgm:pt modelId="{2935FF7D-254C-42DF-9D57-33D388D63E71}" type="parTrans" cxnId="{E33BAA0D-B037-464C-80EB-5909ADA8118A}">
      <dgm:prSet/>
      <dgm:spPr/>
      <dgm:t>
        <a:bodyPr/>
        <a:lstStyle/>
        <a:p>
          <a:endParaRPr lang="en-US"/>
        </a:p>
      </dgm:t>
    </dgm:pt>
    <dgm:pt modelId="{2D3906DF-6770-4781-9E2E-EFC8CA772369}" type="sibTrans" cxnId="{E33BAA0D-B037-464C-80EB-5909ADA8118A}">
      <dgm:prSet/>
      <dgm:spPr/>
      <dgm:t>
        <a:bodyPr/>
        <a:lstStyle/>
        <a:p>
          <a:endParaRPr lang="en-US"/>
        </a:p>
      </dgm:t>
    </dgm:pt>
    <dgm:pt modelId="{499D7A7B-5DA9-4819-844F-A33E9C60943C}">
      <dgm:prSet/>
      <dgm:spPr/>
      <dgm:t>
        <a:bodyPr/>
        <a:lstStyle/>
        <a:p>
          <a:r>
            <a:rPr lang="en-US" dirty="0"/>
            <a:t>Retention and Graduate Rates</a:t>
          </a:r>
        </a:p>
      </dgm:t>
    </dgm:pt>
    <dgm:pt modelId="{3C740C96-E9B0-4767-9E38-62F96FAF8DB3}" type="parTrans" cxnId="{2F3282A9-17D8-4162-83B0-BAD05B8500AA}">
      <dgm:prSet/>
      <dgm:spPr/>
      <dgm:t>
        <a:bodyPr/>
        <a:lstStyle/>
        <a:p>
          <a:endParaRPr lang="en-US"/>
        </a:p>
      </dgm:t>
    </dgm:pt>
    <dgm:pt modelId="{488345E0-6F3D-47C9-8284-AE57C9D59384}" type="sibTrans" cxnId="{2F3282A9-17D8-4162-83B0-BAD05B8500AA}">
      <dgm:prSet/>
      <dgm:spPr/>
      <dgm:t>
        <a:bodyPr/>
        <a:lstStyle/>
        <a:p>
          <a:endParaRPr lang="en-US"/>
        </a:p>
      </dgm:t>
    </dgm:pt>
    <dgm:pt modelId="{5241F446-691E-4E38-AF0A-54DBBD48A7C9}">
      <dgm:prSet/>
      <dgm:spPr/>
      <dgm:t>
        <a:bodyPr/>
        <a:lstStyle/>
        <a:p>
          <a:r>
            <a:rPr lang="en-US" dirty="0"/>
            <a:t>Student Success and Well-Being</a:t>
          </a:r>
        </a:p>
      </dgm:t>
    </dgm:pt>
    <dgm:pt modelId="{452AEBA2-602D-4298-8BE2-DBF7685E9C38}" type="parTrans" cxnId="{47769B5F-EF75-49AB-A210-2C2F4BD9E456}">
      <dgm:prSet/>
      <dgm:spPr/>
      <dgm:t>
        <a:bodyPr/>
        <a:lstStyle/>
        <a:p>
          <a:endParaRPr lang="en-US"/>
        </a:p>
      </dgm:t>
    </dgm:pt>
    <dgm:pt modelId="{F3EF0879-407A-4440-8870-21BE7356CCA0}" type="sibTrans" cxnId="{47769B5F-EF75-49AB-A210-2C2F4BD9E456}">
      <dgm:prSet/>
      <dgm:spPr/>
      <dgm:t>
        <a:bodyPr/>
        <a:lstStyle/>
        <a:p>
          <a:endParaRPr lang="en-US"/>
        </a:p>
      </dgm:t>
    </dgm:pt>
    <dgm:pt modelId="{86EDD3CB-632C-4291-9800-EE54925A5C79}">
      <dgm:prSet/>
      <dgm:spPr/>
      <dgm:t>
        <a:bodyPr/>
        <a:lstStyle/>
        <a:p>
          <a:r>
            <a:rPr lang="en-US"/>
            <a:t>Data Drive Decision Making</a:t>
          </a:r>
        </a:p>
      </dgm:t>
    </dgm:pt>
    <dgm:pt modelId="{8422BE44-BA39-495F-BF2F-F76A3F53CF1E}" type="parTrans" cxnId="{F42B2E71-FC0A-410C-83D8-9DA1C99A5DBC}">
      <dgm:prSet/>
      <dgm:spPr/>
      <dgm:t>
        <a:bodyPr/>
        <a:lstStyle/>
        <a:p>
          <a:endParaRPr lang="en-US"/>
        </a:p>
      </dgm:t>
    </dgm:pt>
    <dgm:pt modelId="{1EED148D-FD51-444D-ACC3-70E8AB0819B2}" type="sibTrans" cxnId="{F42B2E71-FC0A-410C-83D8-9DA1C99A5DBC}">
      <dgm:prSet/>
      <dgm:spPr/>
      <dgm:t>
        <a:bodyPr/>
        <a:lstStyle/>
        <a:p>
          <a:endParaRPr lang="en-US"/>
        </a:p>
      </dgm:t>
    </dgm:pt>
    <dgm:pt modelId="{2E07035B-AC96-46F1-AF92-CAF392457885}">
      <dgm:prSet/>
      <dgm:spPr/>
      <dgm:t>
        <a:bodyPr/>
        <a:lstStyle/>
        <a:p>
          <a:r>
            <a:rPr lang="en-US" dirty="0"/>
            <a:t>Accreditation and Accountability</a:t>
          </a:r>
        </a:p>
      </dgm:t>
    </dgm:pt>
    <dgm:pt modelId="{CF7531CA-F745-4C1D-9D14-BA9F282496E0}" type="parTrans" cxnId="{ED9256FC-B8D2-4F6D-AFF6-4863B876F775}">
      <dgm:prSet/>
      <dgm:spPr/>
      <dgm:t>
        <a:bodyPr/>
        <a:lstStyle/>
        <a:p>
          <a:endParaRPr lang="en-US"/>
        </a:p>
      </dgm:t>
    </dgm:pt>
    <dgm:pt modelId="{75925BC4-628D-45EB-BA3F-0F381DF11545}" type="sibTrans" cxnId="{ED9256FC-B8D2-4F6D-AFF6-4863B876F775}">
      <dgm:prSet/>
      <dgm:spPr/>
      <dgm:t>
        <a:bodyPr/>
        <a:lstStyle/>
        <a:p>
          <a:endParaRPr lang="en-US"/>
        </a:p>
      </dgm:t>
    </dgm:pt>
    <dgm:pt modelId="{01B0454E-6C46-4166-A8CC-F23CF358D74C}">
      <dgm:prSet/>
      <dgm:spPr/>
      <dgm:t>
        <a:bodyPr/>
        <a:lstStyle/>
        <a:p>
          <a:r>
            <a:rPr lang="en-US"/>
            <a:t>Federal Reporting Requirements</a:t>
          </a:r>
        </a:p>
      </dgm:t>
    </dgm:pt>
    <dgm:pt modelId="{686E5339-6685-4FE1-B07B-188117ED09D7}" type="parTrans" cxnId="{3CE0E00D-0485-4C56-BE52-BC0D57F0AA34}">
      <dgm:prSet/>
      <dgm:spPr/>
      <dgm:t>
        <a:bodyPr/>
        <a:lstStyle/>
        <a:p>
          <a:endParaRPr lang="en-US"/>
        </a:p>
      </dgm:t>
    </dgm:pt>
    <dgm:pt modelId="{939A0236-D012-42F6-AAB5-D4A7F1190977}" type="sibTrans" cxnId="{3CE0E00D-0485-4C56-BE52-BC0D57F0AA34}">
      <dgm:prSet/>
      <dgm:spPr/>
      <dgm:t>
        <a:bodyPr/>
        <a:lstStyle/>
        <a:p>
          <a:endParaRPr lang="en-US"/>
        </a:p>
      </dgm:t>
    </dgm:pt>
    <dgm:pt modelId="{F2CFD711-769D-47C9-9222-382B01958E31}" type="pres">
      <dgm:prSet presAssocID="{8AECB712-7396-4309-A1FB-81A5B0DDB8A4}" presName="vert0" presStyleCnt="0">
        <dgm:presLayoutVars>
          <dgm:dir/>
          <dgm:animOne val="branch"/>
          <dgm:animLvl val="lvl"/>
        </dgm:presLayoutVars>
      </dgm:prSet>
      <dgm:spPr/>
    </dgm:pt>
    <dgm:pt modelId="{3D8E2E4D-4F27-4310-B915-D033F93E77EB}" type="pres">
      <dgm:prSet presAssocID="{A0A3E7BD-05D8-48DC-9B88-45A7CBB5E478}" presName="thickLine" presStyleLbl="alignNode1" presStyleIdx="0" presStyleCnt="6"/>
      <dgm:spPr/>
    </dgm:pt>
    <dgm:pt modelId="{652CEFBB-2D67-4F07-8E0B-9B664CC268C0}" type="pres">
      <dgm:prSet presAssocID="{A0A3E7BD-05D8-48DC-9B88-45A7CBB5E478}" presName="horz1" presStyleCnt="0"/>
      <dgm:spPr/>
    </dgm:pt>
    <dgm:pt modelId="{815AB1EB-04E8-4D71-9EB9-B328CBFA167B}" type="pres">
      <dgm:prSet presAssocID="{A0A3E7BD-05D8-48DC-9B88-45A7CBB5E478}" presName="tx1" presStyleLbl="revTx" presStyleIdx="0" presStyleCnt="6"/>
      <dgm:spPr/>
    </dgm:pt>
    <dgm:pt modelId="{03B67188-079C-488F-A543-02E8B111146C}" type="pres">
      <dgm:prSet presAssocID="{A0A3E7BD-05D8-48DC-9B88-45A7CBB5E478}" presName="vert1" presStyleCnt="0"/>
      <dgm:spPr/>
    </dgm:pt>
    <dgm:pt modelId="{8CCE89E4-5360-4AF9-A29B-CF18A44D159F}" type="pres">
      <dgm:prSet presAssocID="{499D7A7B-5DA9-4819-844F-A33E9C60943C}" presName="thickLine" presStyleLbl="alignNode1" presStyleIdx="1" presStyleCnt="6"/>
      <dgm:spPr/>
    </dgm:pt>
    <dgm:pt modelId="{E0169A6F-B758-49E9-A635-2A47B657422B}" type="pres">
      <dgm:prSet presAssocID="{499D7A7B-5DA9-4819-844F-A33E9C60943C}" presName="horz1" presStyleCnt="0"/>
      <dgm:spPr/>
    </dgm:pt>
    <dgm:pt modelId="{8B4E79BB-40A0-4D29-84CA-93A3677C0AC3}" type="pres">
      <dgm:prSet presAssocID="{499D7A7B-5DA9-4819-844F-A33E9C60943C}" presName="tx1" presStyleLbl="revTx" presStyleIdx="1" presStyleCnt="6"/>
      <dgm:spPr/>
    </dgm:pt>
    <dgm:pt modelId="{A30140EF-B191-48F0-B745-50F269A5CC8D}" type="pres">
      <dgm:prSet presAssocID="{499D7A7B-5DA9-4819-844F-A33E9C60943C}" presName="vert1" presStyleCnt="0"/>
      <dgm:spPr/>
    </dgm:pt>
    <dgm:pt modelId="{EF94B589-4C53-4D34-BB9E-157D7BC38150}" type="pres">
      <dgm:prSet presAssocID="{5241F446-691E-4E38-AF0A-54DBBD48A7C9}" presName="thickLine" presStyleLbl="alignNode1" presStyleIdx="2" presStyleCnt="6"/>
      <dgm:spPr/>
    </dgm:pt>
    <dgm:pt modelId="{35CC70AE-C50F-4251-9F8C-D43D75D72E74}" type="pres">
      <dgm:prSet presAssocID="{5241F446-691E-4E38-AF0A-54DBBD48A7C9}" presName="horz1" presStyleCnt="0"/>
      <dgm:spPr/>
    </dgm:pt>
    <dgm:pt modelId="{24CE15D8-4F27-4A47-97D6-4CC23B7BBF7B}" type="pres">
      <dgm:prSet presAssocID="{5241F446-691E-4E38-AF0A-54DBBD48A7C9}" presName="tx1" presStyleLbl="revTx" presStyleIdx="2" presStyleCnt="6"/>
      <dgm:spPr/>
    </dgm:pt>
    <dgm:pt modelId="{BDE922E9-A087-4F5E-9692-9EAE3FF1A3D7}" type="pres">
      <dgm:prSet presAssocID="{5241F446-691E-4E38-AF0A-54DBBD48A7C9}" presName="vert1" presStyleCnt="0"/>
      <dgm:spPr/>
    </dgm:pt>
    <dgm:pt modelId="{AA724AAD-A40A-4BB6-9766-6AC30855657E}" type="pres">
      <dgm:prSet presAssocID="{86EDD3CB-632C-4291-9800-EE54925A5C79}" presName="thickLine" presStyleLbl="alignNode1" presStyleIdx="3" presStyleCnt="6"/>
      <dgm:spPr/>
    </dgm:pt>
    <dgm:pt modelId="{742A3FC2-EAFA-47E5-808D-47B80860DC9F}" type="pres">
      <dgm:prSet presAssocID="{86EDD3CB-632C-4291-9800-EE54925A5C79}" presName="horz1" presStyleCnt="0"/>
      <dgm:spPr/>
    </dgm:pt>
    <dgm:pt modelId="{371456BE-1BBE-46BD-AD44-0F187DA1A974}" type="pres">
      <dgm:prSet presAssocID="{86EDD3CB-632C-4291-9800-EE54925A5C79}" presName="tx1" presStyleLbl="revTx" presStyleIdx="3" presStyleCnt="6"/>
      <dgm:spPr/>
    </dgm:pt>
    <dgm:pt modelId="{BB40E1E7-3FAA-45EC-9A6A-0B817973B3D3}" type="pres">
      <dgm:prSet presAssocID="{86EDD3CB-632C-4291-9800-EE54925A5C79}" presName="vert1" presStyleCnt="0"/>
      <dgm:spPr/>
    </dgm:pt>
    <dgm:pt modelId="{535FD45D-3CF8-4DCE-A6D9-AF30DB5DC29D}" type="pres">
      <dgm:prSet presAssocID="{2E07035B-AC96-46F1-AF92-CAF392457885}" presName="thickLine" presStyleLbl="alignNode1" presStyleIdx="4" presStyleCnt="6"/>
      <dgm:spPr/>
    </dgm:pt>
    <dgm:pt modelId="{1D12367C-5F36-43C6-8D43-6150DEBA72F1}" type="pres">
      <dgm:prSet presAssocID="{2E07035B-AC96-46F1-AF92-CAF392457885}" presName="horz1" presStyleCnt="0"/>
      <dgm:spPr/>
    </dgm:pt>
    <dgm:pt modelId="{728B591C-73E3-4732-9D95-F31C69A0998C}" type="pres">
      <dgm:prSet presAssocID="{2E07035B-AC96-46F1-AF92-CAF392457885}" presName="tx1" presStyleLbl="revTx" presStyleIdx="4" presStyleCnt="6"/>
      <dgm:spPr/>
    </dgm:pt>
    <dgm:pt modelId="{3872AB02-88B1-4BF8-B9B1-753745F751F9}" type="pres">
      <dgm:prSet presAssocID="{2E07035B-AC96-46F1-AF92-CAF392457885}" presName="vert1" presStyleCnt="0"/>
      <dgm:spPr/>
    </dgm:pt>
    <dgm:pt modelId="{BF786A35-95D0-4E29-938A-7A23FA423752}" type="pres">
      <dgm:prSet presAssocID="{01B0454E-6C46-4166-A8CC-F23CF358D74C}" presName="thickLine" presStyleLbl="alignNode1" presStyleIdx="5" presStyleCnt="6"/>
      <dgm:spPr/>
    </dgm:pt>
    <dgm:pt modelId="{AA7F04E0-FA6F-4A8F-93D0-748043DDED69}" type="pres">
      <dgm:prSet presAssocID="{01B0454E-6C46-4166-A8CC-F23CF358D74C}" presName="horz1" presStyleCnt="0"/>
      <dgm:spPr/>
    </dgm:pt>
    <dgm:pt modelId="{E8DBEC9F-0BB1-46CA-A7DE-21AD34C2DFEF}" type="pres">
      <dgm:prSet presAssocID="{01B0454E-6C46-4166-A8CC-F23CF358D74C}" presName="tx1" presStyleLbl="revTx" presStyleIdx="5" presStyleCnt="6"/>
      <dgm:spPr/>
    </dgm:pt>
    <dgm:pt modelId="{9409AD2E-1106-40BF-B30B-F7B06E09F693}" type="pres">
      <dgm:prSet presAssocID="{01B0454E-6C46-4166-A8CC-F23CF358D74C}" presName="vert1" presStyleCnt="0"/>
      <dgm:spPr/>
    </dgm:pt>
  </dgm:ptLst>
  <dgm:cxnLst>
    <dgm:cxn modelId="{E33BAA0D-B037-464C-80EB-5909ADA8118A}" srcId="{8AECB712-7396-4309-A1FB-81A5B0DDB8A4}" destId="{A0A3E7BD-05D8-48DC-9B88-45A7CBB5E478}" srcOrd="0" destOrd="0" parTransId="{2935FF7D-254C-42DF-9D57-33D388D63E71}" sibTransId="{2D3906DF-6770-4781-9E2E-EFC8CA772369}"/>
    <dgm:cxn modelId="{3CE0E00D-0485-4C56-BE52-BC0D57F0AA34}" srcId="{8AECB712-7396-4309-A1FB-81A5B0DDB8A4}" destId="{01B0454E-6C46-4166-A8CC-F23CF358D74C}" srcOrd="5" destOrd="0" parTransId="{686E5339-6685-4FE1-B07B-188117ED09D7}" sibTransId="{939A0236-D012-42F6-AAB5-D4A7F1190977}"/>
    <dgm:cxn modelId="{47769B5F-EF75-49AB-A210-2C2F4BD9E456}" srcId="{8AECB712-7396-4309-A1FB-81A5B0DDB8A4}" destId="{5241F446-691E-4E38-AF0A-54DBBD48A7C9}" srcOrd="2" destOrd="0" parTransId="{452AEBA2-602D-4298-8BE2-DBF7685E9C38}" sibTransId="{F3EF0879-407A-4440-8870-21BE7356CCA0}"/>
    <dgm:cxn modelId="{DE987E62-0806-45A4-B242-23B24E9A0154}" type="presOf" srcId="{8AECB712-7396-4309-A1FB-81A5B0DDB8A4}" destId="{F2CFD711-769D-47C9-9222-382B01958E31}" srcOrd="0" destOrd="0" presId="urn:microsoft.com/office/officeart/2008/layout/LinedList"/>
    <dgm:cxn modelId="{FDE44644-1764-485F-B1D5-E2424C08303C}" type="presOf" srcId="{A0A3E7BD-05D8-48DC-9B88-45A7CBB5E478}" destId="{815AB1EB-04E8-4D71-9EB9-B328CBFA167B}" srcOrd="0" destOrd="0" presId="urn:microsoft.com/office/officeart/2008/layout/LinedList"/>
    <dgm:cxn modelId="{D09FD265-A029-4AD8-9EFF-DC02E3B71B57}" type="presOf" srcId="{86EDD3CB-632C-4291-9800-EE54925A5C79}" destId="{371456BE-1BBE-46BD-AD44-0F187DA1A974}" srcOrd="0" destOrd="0" presId="urn:microsoft.com/office/officeart/2008/layout/LinedList"/>
    <dgm:cxn modelId="{F42B2E71-FC0A-410C-83D8-9DA1C99A5DBC}" srcId="{8AECB712-7396-4309-A1FB-81A5B0DDB8A4}" destId="{86EDD3CB-632C-4291-9800-EE54925A5C79}" srcOrd="3" destOrd="0" parTransId="{8422BE44-BA39-495F-BF2F-F76A3F53CF1E}" sibTransId="{1EED148D-FD51-444D-ACC3-70E8AB0819B2}"/>
    <dgm:cxn modelId="{2F3282A9-17D8-4162-83B0-BAD05B8500AA}" srcId="{8AECB712-7396-4309-A1FB-81A5B0DDB8A4}" destId="{499D7A7B-5DA9-4819-844F-A33E9C60943C}" srcOrd="1" destOrd="0" parTransId="{3C740C96-E9B0-4767-9E38-62F96FAF8DB3}" sibTransId="{488345E0-6F3D-47C9-8284-AE57C9D59384}"/>
    <dgm:cxn modelId="{4A6F87B0-46A8-4910-A9EB-7742BF99BEA5}" type="presOf" srcId="{2E07035B-AC96-46F1-AF92-CAF392457885}" destId="{728B591C-73E3-4732-9D95-F31C69A0998C}" srcOrd="0" destOrd="0" presId="urn:microsoft.com/office/officeart/2008/layout/LinedList"/>
    <dgm:cxn modelId="{7FF4D8B9-BDE1-4D66-A6FB-570C4FE9C8DD}" type="presOf" srcId="{01B0454E-6C46-4166-A8CC-F23CF358D74C}" destId="{E8DBEC9F-0BB1-46CA-A7DE-21AD34C2DFEF}" srcOrd="0" destOrd="0" presId="urn:microsoft.com/office/officeart/2008/layout/LinedList"/>
    <dgm:cxn modelId="{8B9129BA-8256-45B0-AE4B-28F77DC43EA5}" type="presOf" srcId="{5241F446-691E-4E38-AF0A-54DBBD48A7C9}" destId="{24CE15D8-4F27-4A47-97D6-4CC23B7BBF7B}" srcOrd="0" destOrd="0" presId="urn:microsoft.com/office/officeart/2008/layout/LinedList"/>
    <dgm:cxn modelId="{220274C3-996A-4725-A962-652618067D09}" type="presOf" srcId="{499D7A7B-5DA9-4819-844F-A33E9C60943C}" destId="{8B4E79BB-40A0-4D29-84CA-93A3677C0AC3}" srcOrd="0" destOrd="0" presId="urn:microsoft.com/office/officeart/2008/layout/LinedList"/>
    <dgm:cxn modelId="{ED9256FC-B8D2-4F6D-AFF6-4863B876F775}" srcId="{8AECB712-7396-4309-A1FB-81A5B0DDB8A4}" destId="{2E07035B-AC96-46F1-AF92-CAF392457885}" srcOrd="4" destOrd="0" parTransId="{CF7531CA-F745-4C1D-9D14-BA9F282496E0}" sibTransId="{75925BC4-628D-45EB-BA3F-0F381DF11545}"/>
    <dgm:cxn modelId="{CEDA976C-0D20-44D0-811F-1938737D3BDA}" type="presParOf" srcId="{F2CFD711-769D-47C9-9222-382B01958E31}" destId="{3D8E2E4D-4F27-4310-B915-D033F93E77EB}" srcOrd="0" destOrd="0" presId="urn:microsoft.com/office/officeart/2008/layout/LinedList"/>
    <dgm:cxn modelId="{EE877EE8-FDC2-4AD9-8EDC-457BC1897FAB}" type="presParOf" srcId="{F2CFD711-769D-47C9-9222-382B01958E31}" destId="{652CEFBB-2D67-4F07-8E0B-9B664CC268C0}" srcOrd="1" destOrd="0" presId="urn:microsoft.com/office/officeart/2008/layout/LinedList"/>
    <dgm:cxn modelId="{115C9381-7552-40F5-A2C6-A7D50E0ED8F9}" type="presParOf" srcId="{652CEFBB-2D67-4F07-8E0B-9B664CC268C0}" destId="{815AB1EB-04E8-4D71-9EB9-B328CBFA167B}" srcOrd="0" destOrd="0" presId="urn:microsoft.com/office/officeart/2008/layout/LinedList"/>
    <dgm:cxn modelId="{2C409289-6B6B-46B4-8A09-49ED9F024525}" type="presParOf" srcId="{652CEFBB-2D67-4F07-8E0B-9B664CC268C0}" destId="{03B67188-079C-488F-A543-02E8B111146C}" srcOrd="1" destOrd="0" presId="urn:microsoft.com/office/officeart/2008/layout/LinedList"/>
    <dgm:cxn modelId="{C93B7C53-D66A-4445-AD3E-D0AA9107B199}" type="presParOf" srcId="{F2CFD711-769D-47C9-9222-382B01958E31}" destId="{8CCE89E4-5360-4AF9-A29B-CF18A44D159F}" srcOrd="2" destOrd="0" presId="urn:microsoft.com/office/officeart/2008/layout/LinedList"/>
    <dgm:cxn modelId="{07BC4B03-FB51-4B22-AF21-09E8CEA8A75D}" type="presParOf" srcId="{F2CFD711-769D-47C9-9222-382B01958E31}" destId="{E0169A6F-B758-49E9-A635-2A47B657422B}" srcOrd="3" destOrd="0" presId="urn:microsoft.com/office/officeart/2008/layout/LinedList"/>
    <dgm:cxn modelId="{BD2E87C1-C61F-4B23-BB6B-09C460D57EF4}" type="presParOf" srcId="{E0169A6F-B758-49E9-A635-2A47B657422B}" destId="{8B4E79BB-40A0-4D29-84CA-93A3677C0AC3}" srcOrd="0" destOrd="0" presId="urn:microsoft.com/office/officeart/2008/layout/LinedList"/>
    <dgm:cxn modelId="{43F65D2F-D7AB-4044-AC4B-1CF0314C06F5}" type="presParOf" srcId="{E0169A6F-B758-49E9-A635-2A47B657422B}" destId="{A30140EF-B191-48F0-B745-50F269A5CC8D}" srcOrd="1" destOrd="0" presId="urn:microsoft.com/office/officeart/2008/layout/LinedList"/>
    <dgm:cxn modelId="{62307FDD-93E6-48FE-BA8C-65285C830B2C}" type="presParOf" srcId="{F2CFD711-769D-47C9-9222-382B01958E31}" destId="{EF94B589-4C53-4D34-BB9E-157D7BC38150}" srcOrd="4" destOrd="0" presId="urn:microsoft.com/office/officeart/2008/layout/LinedList"/>
    <dgm:cxn modelId="{9115E242-D310-47F8-BA61-8B72BA9B6C01}" type="presParOf" srcId="{F2CFD711-769D-47C9-9222-382B01958E31}" destId="{35CC70AE-C50F-4251-9F8C-D43D75D72E74}" srcOrd="5" destOrd="0" presId="urn:microsoft.com/office/officeart/2008/layout/LinedList"/>
    <dgm:cxn modelId="{89249011-E9D1-4C39-8989-4F13108EB9F4}" type="presParOf" srcId="{35CC70AE-C50F-4251-9F8C-D43D75D72E74}" destId="{24CE15D8-4F27-4A47-97D6-4CC23B7BBF7B}" srcOrd="0" destOrd="0" presId="urn:microsoft.com/office/officeart/2008/layout/LinedList"/>
    <dgm:cxn modelId="{2B7F157B-B156-4E66-B666-E984460D9EE2}" type="presParOf" srcId="{35CC70AE-C50F-4251-9F8C-D43D75D72E74}" destId="{BDE922E9-A087-4F5E-9692-9EAE3FF1A3D7}" srcOrd="1" destOrd="0" presId="urn:microsoft.com/office/officeart/2008/layout/LinedList"/>
    <dgm:cxn modelId="{6849557D-BC4E-413E-9BD0-A4EC55DF4BDA}" type="presParOf" srcId="{F2CFD711-769D-47C9-9222-382B01958E31}" destId="{AA724AAD-A40A-4BB6-9766-6AC30855657E}" srcOrd="6" destOrd="0" presId="urn:microsoft.com/office/officeart/2008/layout/LinedList"/>
    <dgm:cxn modelId="{0761F007-D68A-440A-8ECC-82E11A81A4B6}" type="presParOf" srcId="{F2CFD711-769D-47C9-9222-382B01958E31}" destId="{742A3FC2-EAFA-47E5-808D-47B80860DC9F}" srcOrd="7" destOrd="0" presId="urn:microsoft.com/office/officeart/2008/layout/LinedList"/>
    <dgm:cxn modelId="{EF11A2FB-6CA3-4966-A415-96D0730CEE73}" type="presParOf" srcId="{742A3FC2-EAFA-47E5-808D-47B80860DC9F}" destId="{371456BE-1BBE-46BD-AD44-0F187DA1A974}" srcOrd="0" destOrd="0" presId="urn:microsoft.com/office/officeart/2008/layout/LinedList"/>
    <dgm:cxn modelId="{36E6AC85-5A35-4B5F-B8E2-7D6E161D9584}" type="presParOf" srcId="{742A3FC2-EAFA-47E5-808D-47B80860DC9F}" destId="{BB40E1E7-3FAA-45EC-9A6A-0B817973B3D3}" srcOrd="1" destOrd="0" presId="urn:microsoft.com/office/officeart/2008/layout/LinedList"/>
    <dgm:cxn modelId="{B3D3F439-77CD-467F-A1CF-905D61C77BAB}" type="presParOf" srcId="{F2CFD711-769D-47C9-9222-382B01958E31}" destId="{535FD45D-3CF8-4DCE-A6D9-AF30DB5DC29D}" srcOrd="8" destOrd="0" presId="urn:microsoft.com/office/officeart/2008/layout/LinedList"/>
    <dgm:cxn modelId="{9D7C827B-E6E3-483F-B8C6-48E6737E025B}" type="presParOf" srcId="{F2CFD711-769D-47C9-9222-382B01958E31}" destId="{1D12367C-5F36-43C6-8D43-6150DEBA72F1}" srcOrd="9" destOrd="0" presId="urn:microsoft.com/office/officeart/2008/layout/LinedList"/>
    <dgm:cxn modelId="{0A536726-0999-49ED-9ADB-36CE628FE399}" type="presParOf" srcId="{1D12367C-5F36-43C6-8D43-6150DEBA72F1}" destId="{728B591C-73E3-4732-9D95-F31C69A0998C}" srcOrd="0" destOrd="0" presId="urn:microsoft.com/office/officeart/2008/layout/LinedList"/>
    <dgm:cxn modelId="{4BD1245F-D048-4414-BB05-86427C96DCF5}" type="presParOf" srcId="{1D12367C-5F36-43C6-8D43-6150DEBA72F1}" destId="{3872AB02-88B1-4BF8-B9B1-753745F751F9}" srcOrd="1" destOrd="0" presId="urn:microsoft.com/office/officeart/2008/layout/LinedList"/>
    <dgm:cxn modelId="{7E770670-5EBC-4174-9335-88667B8C1DE4}" type="presParOf" srcId="{F2CFD711-769D-47C9-9222-382B01958E31}" destId="{BF786A35-95D0-4E29-938A-7A23FA423752}" srcOrd="10" destOrd="0" presId="urn:microsoft.com/office/officeart/2008/layout/LinedList"/>
    <dgm:cxn modelId="{AE9D0964-5873-43B5-8F68-FC38D015129D}" type="presParOf" srcId="{F2CFD711-769D-47C9-9222-382B01958E31}" destId="{AA7F04E0-FA6F-4A8F-93D0-748043DDED69}" srcOrd="11" destOrd="0" presId="urn:microsoft.com/office/officeart/2008/layout/LinedList"/>
    <dgm:cxn modelId="{9C050DD5-C780-4D7E-A3E4-00A7666498DF}" type="presParOf" srcId="{AA7F04E0-FA6F-4A8F-93D0-748043DDED69}" destId="{E8DBEC9F-0BB1-46CA-A7DE-21AD34C2DFEF}" srcOrd="0" destOrd="0" presId="urn:microsoft.com/office/officeart/2008/layout/LinedList"/>
    <dgm:cxn modelId="{201014C0-6502-455C-9798-AAB17E89A313}" type="presParOf" srcId="{AA7F04E0-FA6F-4A8F-93D0-748043DDED69}" destId="{9409AD2E-1106-40BF-B30B-F7B06E09F693}"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6D715-63ED-4C23-99AA-9B57448200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02C4E02-7CBE-412E-9148-E45A9404FFDB}">
      <dgm:prSet/>
      <dgm:spPr>
        <a:solidFill>
          <a:schemeClr val="bg1"/>
        </a:solidFill>
      </dgm:spPr>
      <dgm:t>
        <a:bodyPr/>
        <a:lstStyle/>
        <a:p>
          <a:r>
            <a:rPr lang="en-US"/>
            <a:t>Privacy and Confidentiality - Controlling access to who and when.</a:t>
          </a:r>
        </a:p>
      </dgm:t>
    </dgm:pt>
    <dgm:pt modelId="{9BBB4D9E-DBBB-42E7-ABA1-CF8F56EA1A6D}" type="parTrans" cxnId="{27BBD2E4-3C16-4E99-90E9-4EFD183CF2FC}">
      <dgm:prSet/>
      <dgm:spPr/>
      <dgm:t>
        <a:bodyPr/>
        <a:lstStyle/>
        <a:p>
          <a:endParaRPr lang="en-US"/>
        </a:p>
      </dgm:t>
    </dgm:pt>
    <dgm:pt modelId="{A4FE6E8F-00E9-4D4C-AAB6-0169EC758FC3}" type="sibTrans" cxnId="{27BBD2E4-3C16-4E99-90E9-4EFD183CF2FC}">
      <dgm:prSet/>
      <dgm:spPr/>
      <dgm:t>
        <a:bodyPr/>
        <a:lstStyle/>
        <a:p>
          <a:endParaRPr lang="en-US"/>
        </a:p>
      </dgm:t>
    </dgm:pt>
    <dgm:pt modelId="{B6C0F0EC-E60C-44A4-B3E4-CA2CEE04974A}">
      <dgm:prSet/>
      <dgm:spPr>
        <a:solidFill>
          <a:schemeClr val="bg1"/>
        </a:solidFill>
      </dgm:spPr>
      <dgm:t>
        <a:bodyPr/>
        <a:lstStyle/>
        <a:p>
          <a:r>
            <a:rPr lang="en-US"/>
            <a:t>Stigma and Shame – labeling of students “at-risk” or “un-successful”</a:t>
          </a:r>
        </a:p>
      </dgm:t>
    </dgm:pt>
    <dgm:pt modelId="{E907D0EF-B3A1-4F21-95FA-0F1B4B6D1CA9}" type="parTrans" cxnId="{9A153270-C1B4-4190-BDB6-6381D8E5DF55}">
      <dgm:prSet/>
      <dgm:spPr/>
      <dgm:t>
        <a:bodyPr/>
        <a:lstStyle/>
        <a:p>
          <a:endParaRPr lang="en-US"/>
        </a:p>
      </dgm:t>
    </dgm:pt>
    <dgm:pt modelId="{45533087-C4EB-411B-BD20-E8C80B966E85}" type="sibTrans" cxnId="{9A153270-C1B4-4190-BDB6-6381D8E5DF55}">
      <dgm:prSet/>
      <dgm:spPr/>
      <dgm:t>
        <a:bodyPr/>
        <a:lstStyle/>
        <a:p>
          <a:endParaRPr lang="en-US"/>
        </a:p>
      </dgm:t>
    </dgm:pt>
    <dgm:pt modelId="{F7C41DC3-5794-47B9-AEA7-6674E093B871}">
      <dgm:prSet/>
      <dgm:spPr>
        <a:solidFill>
          <a:schemeClr val="bg1"/>
        </a:solidFill>
      </dgm:spPr>
      <dgm:t>
        <a:bodyPr/>
        <a:lstStyle/>
        <a:p>
          <a:r>
            <a:rPr lang="en-US"/>
            <a:t>Over-Intervention – potential to neglect students “not at-risk”</a:t>
          </a:r>
        </a:p>
      </dgm:t>
    </dgm:pt>
    <dgm:pt modelId="{2CED8EB2-BA68-4260-B97F-1C19B1BA50BC}" type="parTrans" cxnId="{E4151488-34F6-4A3B-84FA-16CB54003C92}">
      <dgm:prSet/>
      <dgm:spPr/>
      <dgm:t>
        <a:bodyPr/>
        <a:lstStyle/>
        <a:p>
          <a:endParaRPr lang="en-US"/>
        </a:p>
      </dgm:t>
    </dgm:pt>
    <dgm:pt modelId="{D8692049-6082-40AE-AD33-5A0E9814CDB8}" type="sibTrans" cxnId="{E4151488-34F6-4A3B-84FA-16CB54003C92}">
      <dgm:prSet/>
      <dgm:spPr/>
      <dgm:t>
        <a:bodyPr/>
        <a:lstStyle/>
        <a:p>
          <a:endParaRPr lang="en-US"/>
        </a:p>
      </dgm:t>
    </dgm:pt>
    <dgm:pt modelId="{2199A5BA-7420-4436-9107-E2DB83905E49}">
      <dgm:prSet/>
      <dgm:spPr>
        <a:solidFill>
          <a:schemeClr val="bg1"/>
        </a:solidFill>
      </dgm:spPr>
      <dgm:t>
        <a:bodyPr/>
        <a:lstStyle/>
        <a:p>
          <a:r>
            <a:rPr lang="en-US"/>
            <a:t>Lack of Context – Student needs help but not “at-risk” of course failure</a:t>
          </a:r>
        </a:p>
      </dgm:t>
    </dgm:pt>
    <dgm:pt modelId="{FB187125-48A1-4CBA-BCF0-364261B82C99}" type="parTrans" cxnId="{E011BED8-8058-411C-9D70-3565A08935EB}">
      <dgm:prSet/>
      <dgm:spPr/>
      <dgm:t>
        <a:bodyPr/>
        <a:lstStyle/>
        <a:p>
          <a:endParaRPr lang="en-US"/>
        </a:p>
      </dgm:t>
    </dgm:pt>
    <dgm:pt modelId="{92037C05-D9E0-44F4-9561-9FD575F8B407}" type="sibTrans" cxnId="{E011BED8-8058-411C-9D70-3565A08935EB}">
      <dgm:prSet/>
      <dgm:spPr/>
      <dgm:t>
        <a:bodyPr/>
        <a:lstStyle/>
        <a:p>
          <a:endParaRPr lang="en-US"/>
        </a:p>
      </dgm:t>
    </dgm:pt>
    <dgm:pt modelId="{CE5CC406-4AF6-415A-BB05-A552546854F3}">
      <dgm:prSet/>
      <dgm:spPr>
        <a:solidFill>
          <a:schemeClr val="bg1"/>
        </a:solidFill>
      </dgm:spPr>
      <dgm:t>
        <a:bodyPr/>
        <a:lstStyle/>
        <a:p>
          <a:r>
            <a:rPr lang="en-US"/>
            <a:t>Bias and Discrimination – Models trained on one population then used to predict another</a:t>
          </a:r>
        </a:p>
      </dgm:t>
    </dgm:pt>
    <dgm:pt modelId="{0E93C4AB-157C-47CC-B5CD-B64A17880C60}" type="parTrans" cxnId="{534167A6-A615-4562-9C57-D7A9991DA664}">
      <dgm:prSet/>
      <dgm:spPr/>
      <dgm:t>
        <a:bodyPr/>
        <a:lstStyle/>
        <a:p>
          <a:endParaRPr lang="en-US"/>
        </a:p>
      </dgm:t>
    </dgm:pt>
    <dgm:pt modelId="{6C7A9EE7-5488-47AD-850D-DE5C1C57B98E}" type="sibTrans" cxnId="{534167A6-A615-4562-9C57-D7A9991DA664}">
      <dgm:prSet/>
      <dgm:spPr/>
      <dgm:t>
        <a:bodyPr/>
        <a:lstStyle/>
        <a:p>
          <a:endParaRPr lang="en-US"/>
        </a:p>
      </dgm:t>
    </dgm:pt>
    <dgm:pt modelId="{1E7B6D6E-0FBB-4C45-812E-194C8E77D662}">
      <dgm:prSet/>
      <dgm:spPr>
        <a:solidFill>
          <a:schemeClr val="bg1"/>
        </a:solidFill>
      </dgm:spPr>
      <dgm:t>
        <a:bodyPr/>
        <a:lstStyle/>
        <a:p>
          <a:r>
            <a:rPr lang="en-US"/>
            <a:t>Inadequate Support Systems – Students “at-risk” now what?</a:t>
          </a:r>
        </a:p>
      </dgm:t>
    </dgm:pt>
    <dgm:pt modelId="{74612360-335F-4B33-8FE9-72DC999D65DA}" type="parTrans" cxnId="{D315A003-2AA0-4878-886D-8EE2AD0F5B5A}">
      <dgm:prSet/>
      <dgm:spPr/>
      <dgm:t>
        <a:bodyPr/>
        <a:lstStyle/>
        <a:p>
          <a:endParaRPr lang="en-US"/>
        </a:p>
      </dgm:t>
    </dgm:pt>
    <dgm:pt modelId="{113073D2-C59B-448B-ACD3-02DE71055842}" type="sibTrans" cxnId="{D315A003-2AA0-4878-886D-8EE2AD0F5B5A}">
      <dgm:prSet/>
      <dgm:spPr/>
      <dgm:t>
        <a:bodyPr/>
        <a:lstStyle/>
        <a:p>
          <a:endParaRPr lang="en-US"/>
        </a:p>
      </dgm:t>
    </dgm:pt>
    <dgm:pt modelId="{1E3BE4C5-EF57-41A2-9ACA-D24C4B0229E4}">
      <dgm:prSet/>
      <dgm:spPr>
        <a:solidFill>
          <a:schemeClr val="bg1"/>
        </a:solidFill>
      </dgm:spPr>
      <dgm:t>
        <a:bodyPr/>
        <a:lstStyle/>
        <a:p>
          <a:r>
            <a:rPr lang="en-US"/>
            <a:t>Over-Reliance on Technology – “students been identified, someone must have already addressed it”</a:t>
          </a:r>
        </a:p>
      </dgm:t>
    </dgm:pt>
    <dgm:pt modelId="{2F16B23B-A698-4B53-A086-7A58D7A0F575}" type="parTrans" cxnId="{BC7174F2-A492-4A04-B6AD-B6D0FFF0DFC3}">
      <dgm:prSet/>
      <dgm:spPr/>
      <dgm:t>
        <a:bodyPr/>
        <a:lstStyle/>
        <a:p>
          <a:endParaRPr lang="en-US"/>
        </a:p>
      </dgm:t>
    </dgm:pt>
    <dgm:pt modelId="{1173FF51-81FA-433E-BD2D-F9E5E053D43D}" type="sibTrans" cxnId="{BC7174F2-A492-4A04-B6AD-B6D0FFF0DFC3}">
      <dgm:prSet/>
      <dgm:spPr/>
      <dgm:t>
        <a:bodyPr/>
        <a:lstStyle/>
        <a:p>
          <a:endParaRPr lang="en-US"/>
        </a:p>
      </dgm:t>
    </dgm:pt>
    <dgm:pt modelId="{4C23BE5A-A70A-4FC2-B8B5-C599F0815D77}">
      <dgm:prSet/>
      <dgm:spPr>
        <a:solidFill>
          <a:schemeClr val="bg1"/>
        </a:solidFill>
      </dgm:spPr>
      <dgm:t>
        <a:bodyPr/>
        <a:lstStyle/>
        <a:p>
          <a:r>
            <a:rPr lang="en-US" dirty="0"/>
            <a:t>Concerns about Data Quality – “Have we eliminated or added any support services recently?”, “Have we changed admissions requirements?”,  “Have our student demographics shifted?”</a:t>
          </a:r>
        </a:p>
      </dgm:t>
    </dgm:pt>
    <dgm:pt modelId="{303AFB5C-1CED-4A90-BCAD-895B2D7A1B78}" type="parTrans" cxnId="{6C49F8F0-F31E-4F94-BE2F-77634EDF5978}">
      <dgm:prSet/>
      <dgm:spPr/>
      <dgm:t>
        <a:bodyPr/>
        <a:lstStyle/>
        <a:p>
          <a:endParaRPr lang="en-US"/>
        </a:p>
      </dgm:t>
    </dgm:pt>
    <dgm:pt modelId="{FDD076DB-9977-44C6-9BC5-887D7362733D}" type="sibTrans" cxnId="{6C49F8F0-F31E-4F94-BE2F-77634EDF5978}">
      <dgm:prSet/>
      <dgm:spPr/>
      <dgm:t>
        <a:bodyPr/>
        <a:lstStyle/>
        <a:p>
          <a:endParaRPr lang="en-US"/>
        </a:p>
      </dgm:t>
    </dgm:pt>
    <dgm:pt modelId="{8AB367DF-4B56-40CE-A006-756E64434614}">
      <dgm:prSet/>
      <dgm:spPr>
        <a:solidFill>
          <a:schemeClr val="bg1"/>
        </a:solidFill>
      </dgm:spPr>
      <dgm:t>
        <a:bodyPr/>
        <a:lstStyle/>
        <a:p>
          <a:r>
            <a:rPr lang="en-US"/>
            <a:t>Potential for Misuse – Who has access?  What can they do with the information?</a:t>
          </a:r>
        </a:p>
      </dgm:t>
    </dgm:pt>
    <dgm:pt modelId="{1A07EA1B-92C8-4FC7-B4FD-BE179494BD36}" type="parTrans" cxnId="{6271BCCF-E964-47DD-B852-0B359EB35768}">
      <dgm:prSet/>
      <dgm:spPr/>
      <dgm:t>
        <a:bodyPr/>
        <a:lstStyle/>
        <a:p>
          <a:endParaRPr lang="en-US"/>
        </a:p>
      </dgm:t>
    </dgm:pt>
    <dgm:pt modelId="{E670B536-70B5-4C50-A80A-46E4A5F6147D}" type="sibTrans" cxnId="{6271BCCF-E964-47DD-B852-0B359EB35768}">
      <dgm:prSet/>
      <dgm:spPr/>
      <dgm:t>
        <a:bodyPr/>
        <a:lstStyle/>
        <a:p>
          <a:endParaRPr lang="en-US"/>
        </a:p>
      </dgm:t>
    </dgm:pt>
    <dgm:pt modelId="{A7435E59-A48B-471C-A7AC-ECF76D6C871F}" type="pres">
      <dgm:prSet presAssocID="{DDB6D715-63ED-4C23-99AA-9B57448200A3}" presName="diagram" presStyleCnt="0">
        <dgm:presLayoutVars>
          <dgm:dir/>
          <dgm:resizeHandles val="exact"/>
        </dgm:presLayoutVars>
      </dgm:prSet>
      <dgm:spPr/>
    </dgm:pt>
    <dgm:pt modelId="{2D1070A1-5C85-4829-9A0B-FE224A5FC7FE}" type="pres">
      <dgm:prSet presAssocID="{802C4E02-7CBE-412E-9148-E45A9404FFDB}" presName="node" presStyleLbl="node1" presStyleIdx="0" presStyleCnt="9">
        <dgm:presLayoutVars>
          <dgm:bulletEnabled val="1"/>
        </dgm:presLayoutVars>
      </dgm:prSet>
      <dgm:spPr/>
    </dgm:pt>
    <dgm:pt modelId="{D0A69C53-82F5-49D8-91BB-AC61869D66E4}" type="pres">
      <dgm:prSet presAssocID="{A4FE6E8F-00E9-4D4C-AAB6-0169EC758FC3}" presName="sibTrans" presStyleCnt="0"/>
      <dgm:spPr/>
    </dgm:pt>
    <dgm:pt modelId="{83067AC3-D6EF-48C5-9139-B3EF777DB9ED}" type="pres">
      <dgm:prSet presAssocID="{B6C0F0EC-E60C-44A4-B3E4-CA2CEE04974A}" presName="node" presStyleLbl="node1" presStyleIdx="1" presStyleCnt="9">
        <dgm:presLayoutVars>
          <dgm:bulletEnabled val="1"/>
        </dgm:presLayoutVars>
      </dgm:prSet>
      <dgm:spPr/>
    </dgm:pt>
    <dgm:pt modelId="{91F74366-1EA7-4B6D-8A54-51D0B232B4B8}" type="pres">
      <dgm:prSet presAssocID="{45533087-C4EB-411B-BD20-E8C80B966E85}" presName="sibTrans" presStyleCnt="0"/>
      <dgm:spPr/>
    </dgm:pt>
    <dgm:pt modelId="{BD2B9EA4-8F54-41B4-AA03-85DC9949733A}" type="pres">
      <dgm:prSet presAssocID="{F7C41DC3-5794-47B9-AEA7-6674E093B871}" presName="node" presStyleLbl="node1" presStyleIdx="2" presStyleCnt="9">
        <dgm:presLayoutVars>
          <dgm:bulletEnabled val="1"/>
        </dgm:presLayoutVars>
      </dgm:prSet>
      <dgm:spPr/>
    </dgm:pt>
    <dgm:pt modelId="{4C58DE90-48C7-4E05-84F8-0A040050510A}" type="pres">
      <dgm:prSet presAssocID="{D8692049-6082-40AE-AD33-5A0E9814CDB8}" presName="sibTrans" presStyleCnt="0"/>
      <dgm:spPr/>
    </dgm:pt>
    <dgm:pt modelId="{C2E522BB-CF8A-4111-9B06-F0C30CE26EBA}" type="pres">
      <dgm:prSet presAssocID="{2199A5BA-7420-4436-9107-E2DB83905E49}" presName="node" presStyleLbl="node1" presStyleIdx="3" presStyleCnt="9">
        <dgm:presLayoutVars>
          <dgm:bulletEnabled val="1"/>
        </dgm:presLayoutVars>
      </dgm:prSet>
      <dgm:spPr/>
    </dgm:pt>
    <dgm:pt modelId="{F3DE5E6D-0C22-4548-8A5E-16D82486E88E}" type="pres">
      <dgm:prSet presAssocID="{92037C05-D9E0-44F4-9561-9FD575F8B407}" presName="sibTrans" presStyleCnt="0"/>
      <dgm:spPr/>
    </dgm:pt>
    <dgm:pt modelId="{6BADDD38-448F-4DAE-8FA3-9439C3510189}" type="pres">
      <dgm:prSet presAssocID="{CE5CC406-4AF6-415A-BB05-A552546854F3}" presName="node" presStyleLbl="node1" presStyleIdx="4" presStyleCnt="9">
        <dgm:presLayoutVars>
          <dgm:bulletEnabled val="1"/>
        </dgm:presLayoutVars>
      </dgm:prSet>
      <dgm:spPr/>
    </dgm:pt>
    <dgm:pt modelId="{A6E6FF82-DDA8-4333-929A-C87E0F4543ED}" type="pres">
      <dgm:prSet presAssocID="{6C7A9EE7-5488-47AD-850D-DE5C1C57B98E}" presName="sibTrans" presStyleCnt="0"/>
      <dgm:spPr/>
    </dgm:pt>
    <dgm:pt modelId="{C737535B-A9C6-4FD8-AFB8-F07456BC9272}" type="pres">
      <dgm:prSet presAssocID="{1E7B6D6E-0FBB-4C45-812E-194C8E77D662}" presName="node" presStyleLbl="node1" presStyleIdx="5" presStyleCnt="9">
        <dgm:presLayoutVars>
          <dgm:bulletEnabled val="1"/>
        </dgm:presLayoutVars>
      </dgm:prSet>
      <dgm:spPr/>
    </dgm:pt>
    <dgm:pt modelId="{90991173-ADEE-4A8E-A133-2B880708AFEE}" type="pres">
      <dgm:prSet presAssocID="{113073D2-C59B-448B-ACD3-02DE71055842}" presName="sibTrans" presStyleCnt="0"/>
      <dgm:spPr/>
    </dgm:pt>
    <dgm:pt modelId="{77971893-1514-4977-85D4-0D117FE5C856}" type="pres">
      <dgm:prSet presAssocID="{1E3BE4C5-EF57-41A2-9ACA-D24C4B0229E4}" presName="node" presStyleLbl="node1" presStyleIdx="6" presStyleCnt="9">
        <dgm:presLayoutVars>
          <dgm:bulletEnabled val="1"/>
        </dgm:presLayoutVars>
      </dgm:prSet>
      <dgm:spPr/>
    </dgm:pt>
    <dgm:pt modelId="{1B26FFD5-93AB-4705-8EDB-53EE178556F3}" type="pres">
      <dgm:prSet presAssocID="{1173FF51-81FA-433E-BD2D-F9E5E053D43D}" presName="sibTrans" presStyleCnt="0"/>
      <dgm:spPr/>
    </dgm:pt>
    <dgm:pt modelId="{B6CDDF6A-6833-4345-9132-31B80201B900}" type="pres">
      <dgm:prSet presAssocID="{4C23BE5A-A70A-4FC2-B8B5-C599F0815D77}" presName="node" presStyleLbl="node1" presStyleIdx="7" presStyleCnt="9">
        <dgm:presLayoutVars>
          <dgm:bulletEnabled val="1"/>
        </dgm:presLayoutVars>
      </dgm:prSet>
      <dgm:spPr/>
    </dgm:pt>
    <dgm:pt modelId="{F1950A45-A17F-43B8-AAB1-E5C998C619A2}" type="pres">
      <dgm:prSet presAssocID="{FDD076DB-9977-44C6-9BC5-887D7362733D}" presName="sibTrans" presStyleCnt="0"/>
      <dgm:spPr/>
    </dgm:pt>
    <dgm:pt modelId="{3B1C1F6C-87EE-48EB-AA60-C40C2BE0CDD7}" type="pres">
      <dgm:prSet presAssocID="{8AB367DF-4B56-40CE-A006-756E64434614}" presName="node" presStyleLbl="node1" presStyleIdx="8" presStyleCnt="9">
        <dgm:presLayoutVars>
          <dgm:bulletEnabled val="1"/>
        </dgm:presLayoutVars>
      </dgm:prSet>
      <dgm:spPr/>
    </dgm:pt>
  </dgm:ptLst>
  <dgm:cxnLst>
    <dgm:cxn modelId="{D315A003-2AA0-4878-886D-8EE2AD0F5B5A}" srcId="{DDB6D715-63ED-4C23-99AA-9B57448200A3}" destId="{1E7B6D6E-0FBB-4C45-812E-194C8E77D662}" srcOrd="5" destOrd="0" parTransId="{74612360-335F-4B33-8FE9-72DC999D65DA}" sibTransId="{113073D2-C59B-448B-ACD3-02DE71055842}"/>
    <dgm:cxn modelId="{137E505B-8B53-4174-9ABB-1DE3EFE55809}" type="presOf" srcId="{4C23BE5A-A70A-4FC2-B8B5-C599F0815D77}" destId="{B6CDDF6A-6833-4345-9132-31B80201B900}" srcOrd="0" destOrd="0" presId="urn:microsoft.com/office/officeart/2005/8/layout/default"/>
    <dgm:cxn modelId="{05D75647-6B1A-4A56-B895-303D7FAF5241}" type="presOf" srcId="{1E7B6D6E-0FBB-4C45-812E-194C8E77D662}" destId="{C737535B-A9C6-4FD8-AFB8-F07456BC9272}" srcOrd="0" destOrd="0" presId="urn:microsoft.com/office/officeart/2005/8/layout/default"/>
    <dgm:cxn modelId="{DE99F947-8D00-4B6E-A5C3-A09DE6DDFA92}" type="presOf" srcId="{F7C41DC3-5794-47B9-AEA7-6674E093B871}" destId="{BD2B9EA4-8F54-41B4-AA03-85DC9949733A}" srcOrd="0" destOrd="0" presId="urn:microsoft.com/office/officeart/2005/8/layout/default"/>
    <dgm:cxn modelId="{B00EA86A-233F-4BBE-BA08-8BA14949DD79}" type="presOf" srcId="{2199A5BA-7420-4436-9107-E2DB83905E49}" destId="{C2E522BB-CF8A-4111-9B06-F0C30CE26EBA}" srcOrd="0" destOrd="0" presId="urn:microsoft.com/office/officeart/2005/8/layout/default"/>
    <dgm:cxn modelId="{9A153270-C1B4-4190-BDB6-6381D8E5DF55}" srcId="{DDB6D715-63ED-4C23-99AA-9B57448200A3}" destId="{B6C0F0EC-E60C-44A4-B3E4-CA2CEE04974A}" srcOrd="1" destOrd="0" parTransId="{E907D0EF-B3A1-4F21-95FA-0F1B4B6D1CA9}" sibTransId="{45533087-C4EB-411B-BD20-E8C80B966E85}"/>
    <dgm:cxn modelId="{5C92C550-420E-4A57-9F4F-E345432C8392}" type="presOf" srcId="{CE5CC406-4AF6-415A-BB05-A552546854F3}" destId="{6BADDD38-448F-4DAE-8FA3-9439C3510189}" srcOrd="0" destOrd="0" presId="urn:microsoft.com/office/officeart/2005/8/layout/default"/>
    <dgm:cxn modelId="{BEF7417B-0FF6-4645-98C0-90FD73EA974A}" type="presOf" srcId="{1E3BE4C5-EF57-41A2-9ACA-D24C4B0229E4}" destId="{77971893-1514-4977-85D4-0D117FE5C856}" srcOrd="0" destOrd="0" presId="urn:microsoft.com/office/officeart/2005/8/layout/default"/>
    <dgm:cxn modelId="{E4151488-34F6-4A3B-84FA-16CB54003C92}" srcId="{DDB6D715-63ED-4C23-99AA-9B57448200A3}" destId="{F7C41DC3-5794-47B9-AEA7-6674E093B871}" srcOrd="2" destOrd="0" parTransId="{2CED8EB2-BA68-4260-B97F-1C19B1BA50BC}" sibTransId="{D8692049-6082-40AE-AD33-5A0E9814CDB8}"/>
    <dgm:cxn modelId="{534167A6-A615-4562-9C57-D7A9991DA664}" srcId="{DDB6D715-63ED-4C23-99AA-9B57448200A3}" destId="{CE5CC406-4AF6-415A-BB05-A552546854F3}" srcOrd="4" destOrd="0" parTransId="{0E93C4AB-157C-47CC-B5CD-B64A17880C60}" sibTransId="{6C7A9EE7-5488-47AD-850D-DE5C1C57B98E}"/>
    <dgm:cxn modelId="{70FC28B8-53D2-4AE1-AC76-802E773E6B8C}" type="presOf" srcId="{8AB367DF-4B56-40CE-A006-756E64434614}" destId="{3B1C1F6C-87EE-48EB-AA60-C40C2BE0CDD7}" srcOrd="0" destOrd="0" presId="urn:microsoft.com/office/officeart/2005/8/layout/default"/>
    <dgm:cxn modelId="{6271BCCF-E964-47DD-B852-0B359EB35768}" srcId="{DDB6D715-63ED-4C23-99AA-9B57448200A3}" destId="{8AB367DF-4B56-40CE-A006-756E64434614}" srcOrd="8" destOrd="0" parTransId="{1A07EA1B-92C8-4FC7-B4FD-BE179494BD36}" sibTransId="{E670B536-70B5-4C50-A80A-46E4A5F6147D}"/>
    <dgm:cxn modelId="{4F4CC5D0-46D1-48B7-9B9E-C0A9453A0CF3}" type="presOf" srcId="{802C4E02-7CBE-412E-9148-E45A9404FFDB}" destId="{2D1070A1-5C85-4829-9A0B-FE224A5FC7FE}" srcOrd="0" destOrd="0" presId="urn:microsoft.com/office/officeart/2005/8/layout/default"/>
    <dgm:cxn modelId="{74A4E0D3-437D-418E-99B9-B8614507E3C0}" type="presOf" srcId="{B6C0F0EC-E60C-44A4-B3E4-CA2CEE04974A}" destId="{83067AC3-D6EF-48C5-9139-B3EF777DB9ED}" srcOrd="0" destOrd="0" presId="urn:microsoft.com/office/officeart/2005/8/layout/default"/>
    <dgm:cxn modelId="{E011BED8-8058-411C-9D70-3565A08935EB}" srcId="{DDB6D715-63ED-4C23-99AA-9B57448200A3}" destId="{2199A5BA-7420-4436-9107-E2DB83905E49}" srcOrd="3" destOrd="0" parTransId="{FB187125-48A1-4CBA-BCF0-364261B82C99}" sibTransId="{92037C05-D9E0-44F4-9561-9FD575F8B407}"/>
    <dgm:cxn modelId="{27BBD2E4-3C16-4E99-90E9-4EFD183CF2FC}" srcId="{DDB6D715-63ED-4C23-99AA-9B57448200A3}" destId="{802C4E02-7CBE-412E-9148-E45A9404FFDB}" srcOrd="0" destOrd="0" parTransId="{9BBB4D9E-DBBB-42E7-ABA1-CF8F56EA1A6D}" sibTransId="{A4FE6E8F-00E9-4D4C-AAB6-0169EC758FC3}"/>
    <dgm:cxn modelId="{341513EF-95C2-4D3E-80D6-19598A64D571}" type="presOf" srcId="{DDB6D715-63ED-4C23-99AA-9B57448200A3}" destId="{A7435E59-A48B-471C-A7AC-ECF76D6C871F}" srcOrd="0" destOrd="0" presId="urn:microsoft.com/office/officeart/2005/8/layout/default"/>
    <dgm:cxn modelId="{6C49F8F0-F31E-4F94-BE2F-77634EDF5978}" srcId="{DDB6D715-63ED-4C23-99AA-9B57448200A3}" destId="{4C23BE5A-A70A-4FC2-B8B5-C599F0815D77}" srcOrd="7" destOrd="0" parTransId="{303AFB5C-1CED-4A90-BCAD-895B2D7A1B78}" sibTransId="{FDD076DB-9977-44C6-9BC5-887D7362733D}"/>
    <dgm:cxn modelId="{BC7174F2-A492-4A04-B6AD-B6D0FFF0DFC3}" srcId="{DDB6D715-63ED-4C23-99AA-9B57448200A3}" destId="{1E3BE4C5-EF57-41A2-9ACA-D24C4B0229E4}" srcOrd="6" destOrd="0" parTransId="{2F16B23B-A698-4B53-A086-7A58D7A0F575}" sibTransId="{1173FF51-81FA-433E-BD2D-F9E5E053D43D}"/>
    <dgm:cxn modelId="{67C7EC73-DFEE-4EC4-A7AD-6E2091FC6B60}" type="presParOf" srcId="{A7435E59-A48B-471C-A7AC-ECF76D6C871F}" destId="{2D1070A1-5C85-4829-9A0B-FE224A5FC7FE}" srcOrd="0" destOrd="0" presId="urn:microsoft.com/office/officeart/2005/8/layout/default"/>
    <dgm:cxn modelId="{0D2EE6E8-D2ED-44EE-BC36-14612CDE7B44}" type="presParOf" srcId="{A7435E59-A48B-471C-A7AC-ECF76D6C871F}" destId="{D0A69C53-82F5-49D8-91BB-AC61869D66E4}" srcOrd="1" destOrd="0" presId="urn:microsoft.com/office/officeart/2005/8/layout/default"/>
    <dgm:cxn modelId="{663FB665-C456-401D-9E5F-7C2D1FEEAE74}" type="presParOf" srcId="{A7435E59-A48B-471C-A7AC-ECF76D6C871F}" destId="{83067AC3-D6EF-48C5-9139-B3EF777DB9ED}" srcOrd="2" destOrd="0" presId="urn:microsoft.com/office/officeart/2005/8/layout/default"/>
    <dgm:cxn modelId="{100E8224-9809-45D0-89F3-35C53B8F335C}" type="presParOf" srcId="{A7435E59-A48B-471C-A7AC-ECF76D6C871F}" destId="{91F74366-1EA7-4B6D-8A54-51D0B232B4B8}" srcOrd="3" destOrd="0" presId="urn:microsoft.com/office/officeart/2005/8/layout/default"/>
    <dgm:cxn modelId="{59D572EE-EFC9-4B41-9FE4-5158847F0A14}" type="presParOf" srcId="{A7435E59-A48B-471C-A7AC-ECF76D6C871F}" destId="{BD2B9EA4-8F54-41B4-AA03-85DC9949733A}" srcOrd="4" destOrd="0" presId="urn:microsoft.com/office/officeart/2005/8/layout/default"/>
    <dgm:cxn modelId="{3E437AA5-E50C-4A4C-B04C-18803B793666}" type="presParOf" srcId="{A7435E59-A48B-471C-A7AC-ECF76D6C871F}" destId="{4C58DE90-48C7-4E05-84F8-0A040050510A}" srcOrd="5" destOrd="0" presId="urn:microsoft.com/office/officeart/2005/8/layout/default"/>
    <dgm:cxn modelId="{BCC6245F-430E-4DF8-9F36-655FCBAFB745}" type="presParOf" srcId="{A7435E59-A48B-471C-A7AC-ECF76D6C871F}" destId="{C2E522BB-CF8A-4111-9B06-F0C30CE26EBA}" srcOrd="6" destOrd="0" presId="urn:microsoft.com/office/officeart/2005/8/layout/default"/>
    <dgm:cxn modelId="{06ADDFC2-BE40-4C18-AD8C-713495088861}" type="presParOf" srcId="{A7435E59-A48B-471C-A7AC-ECF76D6C871F}" destId="{F3DE5E6D-0C22-4548-8A5E-16D82486E88E}" srcOrd="7" destOrd="0" presId="urn:microsoft.com/office/officeart/2005/8/layout/default"/>
    <dgm:cxn modelId="{8FB2F02C-E48F-46C0-9FD8-FB4864C33EA0}" type="presParOf" srcId="{A7435E59-A48B-471C-A7AC-ECF76D6C871F}" destId="{6BADDD38-448F-4DAE-8FA3-9439C3510189}" srcOrd="8" destOrd="0" presId="urn:microsoft.com/office/officeart/2005/8/layout/default"/>
    <dgm:cxn modelId="{80D486B5-C76A-4AE7-B8B4-87B649B7F6F0}" type="presParOf" srcId="{A7435E59-A48B-471C-A7AC-ECF76D6C871F}" destId="{A6E6FF82-DDA8-4333-929A-C87E0F4543ED}" srcOrd="9" destOrd="0" presId="urn:microsoft.com/office/officeart/2005/8/layout/default"/>
    <dgm:cxn modelId="{188A8831-4FD7-4F69-B0B1-A2C620D3B318}" type="presParOf" srcId="{A7435E59-A48B-471C-A7AC-ECF76D6C871F}" destId="{C737535B-A9C6-4FD8-AFB8-F07456BC9272}" srcOrd="10" destOrd="0" presId="urn:microsoft.com/office/officeart/2005/8/layout/default"/>
    <dgm:cxn modelId="{3F0EF4BA-802D-43D9-B7DE-B4808544BE80}" type="presParOf" srcId="{A7435E59-A48B-471C-A7AC-ECF76D6C871F}" destId="{90991173-ADEE-4A8E-A133-2B880708AFEE}" srcOrd="11" destOrd="0" presId="urn:microsoft.com/office/officeart/2005/8/layout/default"/>
    <dgm:cxn modelId="{914F1420-8A29-46FF-B6B6-1A25EC071BC1}" type="presParOf" srcId="{A7435E59-A48B-471C-A7AC-ECF76D6C871F}" destId="{77971893-1514-4977-85D4-0D117FE5C856}" srcOrd="12" destOrd="0" presId="urn:microsoft.com/office/officeart/2005/8/layout/default"/>
    <dgm:cxn modelId="{3FF322D7-EA58-418E-A995-5B32B3D80098}" type="presParOf" srcId="{A7435E59-A48B-471C-A7AC-ECF76D6C871F}" destId="{1B26FFD5-93AB-4705-8EDB-53EE178556F3}" srcOrd="13" destOrd="0" presId="urn:microsoft.com/office/officeart/2005/8/layout/default"/>
    <dgm:cxn modelId="{2B4A003D-0C21-493F-93F6-0BDE500F5159}" type="presParOf" srcId="{A7435E59-A48B-471C-A7AC-ECF76D6C871F}" destId="{B6CDDF6A-6833-4345-9132-31B80201B900}" srcOrd="14" destOrd="0" presId="urn:microsoft.com/office/officeart/2005/8/layout/default"/>
    <dgm:cxn modelId="{94B81E0F-612D-4D91-9149-4B12B82C2806}" type="presParOf" srcId="{A7435E59-A48B-471C-A7AC-ECF76D6C871F}" destId="{F1950A45-A17F-43B8-AAB1-E5C998C619A2}" srcOrd="15" destOrd="0" presId="urn:microsoft.com/office/officeart/2005/8/layout/default"/>
    <dgm:cxn modelId="{E65F7394-132A-4925-9FDF-2A845B04D55B}" type="presParOf" srcId="{A7435E59-A48B-471C-A7AC-ECF76D6C871F}" destId="{3B1C1F6C-87EE-48EB-AA60-C40C2BE0CDD7}"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E2E4D-4F27-4310-B915-D033F93E77EB}">
      <dsp:nvSpPr>
        <dsp:cNvPr id="0" name=""/>
        <dsp:cNvSpPr/>
      </dsp:nvSpPr>
      <dsp:spPr>
        <a:xfrm>
          <a:off x="0" y="1781"/>
          <a:ext cx="511106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15AB1EB-04E8-4D71-9EB9-B328CBFA167B}">
      <dsp:nvSpPr>
        <dsp:cNvPr id="0" name=""/>
        <dsp:cNvSpPr/>
      </dsp:nvSpPr>
      <dsp:spPr>
        <a:xfrm>
          <a:off x="0" y="1781"/>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Early Intervention</a:t>
          </a:r>
        </a:p>
      </dsp:txBody>
      <dsp:txXfrm>
        <a:off x="0" y="1781"/>
        <a:ext cx="5111062" cy="607594"/>
      </dsp:txXfrm>
    </dsp:sp>
    <dsp:sp modelId="{8CCE89E4-5360-4AF9-A29B-CF18A44D159F}">
      <dsp:nvSpPr>
        <dsp:cNvPr id="0" name=""/>
        <dsp:cNvSpPr/>
      </dsp:nvSpPr>
      <dsp:spPr>
        <a:xfrm>
          <a:off x="0" y="609376"/>
          <a:ext cx="5111062" cy="0"/>
        </a:xfrm>
        <a:prstGeom prst="line">
          <a:avLst/>
        </a:prstGeom>
        <a:solidFill>
          <a:schemeClr val="accent5">
            <a:hueOff val="-400987"/>
            <a:satOff val="220"/>
            <a:lumOff val="1059"/>
            <a:alphaOff val="0"/>
          </a:schemeClr>
        </a:solidFill>
        <a:ln w="19050" cap="rnd" cmpd="sng" algn="ctr">
          <a:solidFill>
            <a:schemeClr val="accent5">
              <a:hueOff val="-400987"/>
              <a:satOff val="220"/>
              <a:lumOff val="105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B4E79BB-40A0-4D29-84CA-93A3677C0AC3}">
      <dsp:nvSpPr>
        <dsp:cNvPr id="0" name=""/>
        <dsp:cNvSpPr/>
      </dsp:nvSpPr>
      <dsp:spPr>
        <a:xfrm>
          <a:off x="0" y="609376"/>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Retention and Graduate Rates</a:t>
          </a:r>
        </a:p>
      </dsp:txBody>
      <dsp:txXfrm>
        <a:off x="0" y="609376"/>
        <a:ext cx="5111062" cy="607594"/>
      </dsp:txXfrm>
    </dsp:sp>
    <dsp:sp modelId="{EF94B589-4C53-4D34-BB9E-157D7BC38150}">
      <dsp:nvSpPr>
        <dsp:cNvPr id="0" name=""/>
        <dsp:cNvSpPr/>
      </dsp:nvSpPr>
      <dsp:spPr>
        <a:xfrm>
          <a:off x="0" y="1216971"/>
          <a:ext cx="5111062" cy="0"/>
        </a:xfrm>
        <a:prstGeom prst="line">
          <a:avLst/>
        </a:prstGeom>
        <a:solidFill>
          <a:schemeClr val="accent5">
            <a:hueOff val="-801975"/>
            <a:satOff val="441"/>
            <a:lumOff val="2118"/>
            <a:alphaOff val="0"/>
          </a:schemeClr>
        </a:solidFill>
        <a:ln w="19050" cap="rnd" cmpd="sng" algn="ctr">
          <a:solidFill>
            <a:schemeClr val="accent5">
              <a:hueOff val="-801975"/>
              <a:satOff val="441"/>
              <a:lumOff val="211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4CE15D8-4F27-4A47-97D6-4CC23B7BBF7B}">
      <dsp:nvSpPr>
        <dsp:cNvPr id="0" name=""/>
        <dsp:cNvSpPr/>
      </dsp:nvSpPr>
      <dsp:spPr>
        <a:xfrm>
          <a:off x="0" y="1216971"/>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Student Success and Well-Being</a:t>
          </a:r>
        </a:p>
      </dsp:txBody>
      <dsp:txXfrm>
        <a:off x="0" y="1216971"/>
        <a:ext cx="5111062" cy="607594"/>
      </dsp:txXfrm>
    </dsp:sp>
    <dsp:sp modelId="{AA724AAD-A40A-4BB6-9766-6AC30855657E}">
      <dsp:nvSpPr>
        <dsp:cNvPr id="0" name=""/>
        <dsp:cNvSpPr/>
      </dsp:nvSpPr>
      <dsp:spPr>
        <a:xfrm>
          <a:off x="0" y="1824566"/>
          <a:ext cx="5111062" cy="0"/>
        </a:xfrm>
        <a:prstGeom prst="line">
          <a:avLst/>
        </a:prstGeom>
        <a:solidFill>
          <a:schemeClr val="accent5">
            <a:hueOff val="-1202962"/>
            <a:satOff val="661"/>
            <a:lumOff val="3176"/>
            <a:alphaOff val="0"/>
          </a:schemeClr>
        </a:solidFill>
        <a:ln w="19050" cap="rnd" cmpd="sng" algn="ctr">
          <a:solidFill>
            <a:schemeClr val="accent5">
              <a:hueOff val="-1202962"/>
              <a:satOff val="661"/>
              <a:lumOff val="3176"/>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71456BE-1BBE-46BD-AD44-0F187DA1A974}">
      <dsp:nvSpPr>
        <dsp:cNvPr id="0" name=""/>
        <dsp:cNvSpPr/>
      </dsp:nvSpPr>
      <dsp:spPr>
        <a:xfrm>
          <a:off x="0" y="1824566"/>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Data Drive Decision Making</a:t>
          </a:r>
        </a:p>
      </dsp:txBody>
      <dsp:txXfrm>
        <a:off x="0" y="1824566"/>
        <a:ext cx="5111062" cy="607594"/>
      </dsp:txXfrm>
    </dsp:sp>
    <dsp:sp modelId="{535FD45D-3CF8-4DCE-A6D9-AF30DB5DC29D}">
      <dsp:nvSpPr>
        <dsp:cNvPr id="0" name=""/>
        <dsp:cNvSpPr/>
      </dsp:nvSpPr>
      <dsp:spPr>
        <a:xfrm>
          <a:off x="0" y="2432161"/>
          <a:ext cx="5111062" cy="0"/>
        </a:xfrm>
        <a:prstGeom prst="line">
          <a:avLst/>
        </a:prstGeom>
        <a:solidFill>
          <a:schemeClr val="accent5">
            <a:hueOff val="-1603950"/>
            <a:satOff val="882"/>
            <a:lumOff val="4235"/>
            <a:alphaOff val="0"/>
          </a:schemeClr>
        </a:solidFill>
        <a:ln w="19050" cap="rnd" cmpd="sng" algn="ctr">
          <a:solidFill>
            <a:schemeClr val="accent5">
              <a:hueOff val="-1603950"/>
              <a:satOff val="882"/>
              <a:lumOff val="423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28B591C-73E3-4732-9D95-F31C69A0998C}">
      <dsp:nvSpPr>
        <dsp:cNvPr id="0" name=""/>
        <dsp:cNvSpPr/>
      </dsp:nvSpPr>
      <dsp:spPr>
        <a:xfrm>
          <a:off x="0" y="2432161"/>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Accreditation and Accountability</a:t>
          </a:r>
        </a:p>
      </dsp:txBody>
      <dsp:txXfrm>
        <a:off x="0" y="2432161"/>
        <a:ext cx="5111062" cy="607594"/>
      </dsp:txXfrm>
    </dsp:sp>
    <dsp:sp modelId="{BF786A35-95D0-4E29-938A-7A23FA423752}">
      <dsp:nvSpPr>
        <dsp:cNvPr id="0" name=""/>
        <dsp:cNvSpPr/>
      </dsp:nvSpPr>
      <dsp:spPr>
        <a:xfrm>
          <a:off x="0" y="3039756"/>
          <a:ext cx="5111062" cy="0"/>
        </a:xfrm>
        <a:prstGeom prst="line">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8DBEC9F-0BB1-46CA-A7DE-21AD34C2DFEF}">
      <dsp:nvSpPr>
        <dsp:cNvPr id="0" name=""/>
        <dsp:cNvSpPr/>
      </dsp:nvSpPr>
      <dsp:spPr>
        <a:xfrm>
          <a:off x="0" y="3039756"/>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Federal Reporting Requirements</a:t>
          </a:r>
        </a:p>
      </dsp:txBody>
      <dsp:txXfrm>
        <a:off x="0" y="3039756"/>
        <a:ext cx="5111062" cy="607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70A1-5C85-4829-9A0B-FE224A5FC7FE}">
      <dsp:nvSpPr>
        <dsp:cNvPr id="0" name=""/>
        <dsp:cNvSpPr/>
      </dsp:nvSpPr>
      <dsp:spPr>
        <a:xfrm>
          <a:off x="230743" y="1339"/>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Privacy and Confidentiality - Controlling access to who and when.</a:t>
          </a:r>
        </a:p>
      </dsp:txBody>
      <dsp:txXfrm>
        <a:off x="230743" y="1339"/>
        <a:ext cx="2284660" cy="1370796"/>
      </dsp:txXfrm>
    </dsp:sp>
    <dsp:sp modelId="{83067AC3-D6EF-48C5-9139-B3EF777DB9ED}">
      <dsp:nvSpPr>
        <dsp:cNvPr id="0" name=""/>
        <dsp:cNvSpPr/>
      </dsp:nvSpPr>
      <dsp:spPr>
        <a:xfrm>
          <a:off x="2743869" y="1339"/>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Stigma and Shame – labeling of students “at-risk” or “un-successful”</a:t>
          </a:r>
        </a:p>
      </dsp:txBody>
      <dsp:txXfrm>
        <a:off x="2743869" y="1339"/>
        <a:ext cx="2284660" cy="1370796"/>
      </dsp:txXfrm>
    </dsp:sp>
    <dsp:sp modelId="{BD2B9EA4-8F54-41B4-AA03-85DC9949733A}">
      <dsp:nvSpPr>
        <dsp:cNvPr id="0" name=""/>
        <dsp:cNvSpPr/>
      </dsp:nvSpPr>
      <dsp:spPr>
        <a:xfrm>
          <a:off x="5256995" y="1339"/>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Over-Intervention – potential to neglect students “not at-risk”</a:t>
          </a:r>
        </a:p>
      </dsp:txBody>
      <dsp:txXfrm>
        <a:off x="5256995" y="1339"/>
        <a:ext cx="2284660" cy="1370796"/>
      </dsp:txXfrm>
    </dsp:sp>
    <dsp:sp modelId="{C2E522BB-CF8A-4111-9B06-F0C30CE26EBA}">
      <dsp:nvSpPr>
        <dsp:cNvPr id="0" name=""/>
        <dsp:cNvSpPr/>
      </dsp:nvSpPr>
      <dsp:spPr>
        <a:xfrm>
          <a:off x="230743" y="1600601"/>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Lack of Context – Student needs help but not “at-risk” of course failure</a:t>
          </a:r>
        </a:p>
      </dsp:txBody>
      <dsp:txXfrm>
        <a:off x="230743" y="1600601"/>
        <a:ext cx="2284660" cy="1370796"/>
      </dsp:txXfrm>
    </dsp:sp>
    <dsp:sp modelId="{6BADDD38-448F-4DAE-8FA3-9439C3510189}">
      <dsp:nvSpPr>
        <dsp:cNvPr id="0" name=""/>
        <dsp:cNvSpPr/>
      </dsp:nvSpPr>
      <dsp:spPr>
        <a:xfrm>
          <a:off x="2743869" y="1600601"/>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Bias and Discrimination – Models trained on one population then used to predict another</a:t>
          </a:r>
        </a:p>
      </dsp:txBody>
      <dsp:txXfrm>
        <a:off x="2743869" y="1600601"/>
        <a:ext cx="2284660" cy="1370796"/>
      </dsp:txXfrm>
    </dsp:sp>
    <dsp:sp modelId="{C737535B-A9C6-4FD8-AFB8-F07456BC9272}">
      <dsp:nvSpPr>
        <dsp:cNvPr id="0" name=""/>
        <dsp:cNvSpPr/>
      </dsp:nvSpPr>
      <dsp:spPr>
        <a:xfrm>
          <a:off x="5256995" y="1600601"/>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Inadequate Support Systems – Students “at-risk” now what?</a:t>
          </a:r>
        </a:p>
      </dsp:txBody>
      <dsp:txXfrm>
        <a:off x="5256995" y="1600601"/>
        <a:ext cx="2284660" cy="1370796"/>
      </dsp:txXfrm>
    </dsp:sp>
    <dsp:sp modelId="{77971893-1514-4977-85D4-0D117FE5C856}">
      <dsp:nvSpPr>
        <dsp:cNvPr id="0" name=""/>
        <dsp:cNvSpPr/>
      </dsp:nvSpPr>
      <dsp:spPr>
        <a:xfrm>
          <a:off x="230743" y="3199863"/>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Over-Reliance on Technology – “students been identified, someone must have already addressed it”</a:t>
          </a:r>
        </a:p>
      </dsp:txBody>
      <dsp:txXfrm>
        <a:off x="230743" y="3199863"/>
        <a:ext cx="2284660" cy="1370796"/>
      </dsp:txXfrm>
    </dsp:sp>
    <dsp:sp modelId="{B6CDDF6A-6833-4345-9132-31B80201B900}">
      <dsp:nvSpPr>
        <dsp:cNvPr id="0" name=""/>
        <dsp:cNvSpPr/>
      </dsp:nvSpPr>
      <dsp:spPr>
        <a:xfrm>
          <a:off x="2743869" y="3199863"/>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Concerns about Data Quality – “Have we eliminated or added any support services recently?”, “Have we changed admissions requirements?”,  “Have our student demographics shifted?”</a:t>
          </a:r>
        </a:p>
      </dsp:txBody>
      <dsp:txXfrm>
        <a:off x="2743869" y="3199863"/>
        <a:ext cx="2284660" cy="1370796"/>
      </dsp:txXfrm>
    </dsp:sp>
    <dsp:sp modelId="{3B1C1F6C-87EE-48EB-AA60-C40C2BE0CDD7}">
      <dsp:nvSpPr>
        <dsp:cNvPr id="0" name=""/>
        <dsp:cNvSpPr/>
      </dsp:nvSpPr>
      <dsp:spPr>
        <a:xfrm>
          <a:off x="5256995" y="3199863"/>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Potential for Misuse – Who has access?  What can they do with the information?</a:t>
          </a:r>
        </a:p>
      </dsp:txBody>
      <dsp:txXfrm>
        <a:off x="5256995" y="3199863"/>
        <a:ext cx="2284660" cy="13707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6688" y="0"/>
            <a:ext cx="3041650" cy="466725"/>
          </a:xfrm>
          <a:prstGeom prst="rect">
            <a:avLst/>
          </a:prstGeom>
        </p:spPr>
        <p:txBody>
          <a:bodyPr vert="horz" lIns="91440" tIns="45720" rIns="91440" bIns="45720" rtlCol="0"/>
          <a:lstStyle>
            <a:lvl1pPr algn="r">
              <a:defRPr sz="1200"/>
            </a:lvl1pPr>
          </a:lstStyle>
          <a:p>
            <a:fld id="{CC5A0595-B58D-46AA-9965-F84570F14E05}" type="datetimeFigureOut">
              <a:rPr lang="en-US" smtClean="0"/>
              <a:t>11/6/2024</a:t>
            </a:fld>
            <a:endParaRPr lang="en-US" dirty="0"/>
          </a:p>
        </p:txBody>
      </p:sp>
      <p:sp>
        <p:nvSpPr>
          <p:cNvPr id="4" name="Footer Placeholder 3"/>
          <p:cNvSpPr>
            <a:spLocks noGrp="1"/>
          </p:cNvSpPr>
          <p:nvPr>
            <p:ph type="ftr" sz="quarter" idx="2"/>
          </p:nvPr>
        </p:nvSpPr>
        <p:spPr>
          <a:xfrm>
            <a:off x="0" y="8839200"/>
            <a:ext cx="3041650"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6688" y="8839200"/>
            <a:ext cx="3041650" cy="466725"/>
          </a:xfrm>
          <a:prstGeom prst="rect">
            <a:avLst/>
          </a:prstGeom>
        </p:spPr>
        <p:txBody>
          <a:bodyPr vert="horz" lIns="91440" tIns="45720" rIns="91440" bIns="45720" rtlCol="0" anchor="b"/>
          <a:lstStyle>
            <a:lvl1pPr algn="r">
              <a:defRPr sz="1200"/>
            </a:lvl1pPr>
          </a:lstStyle>
          <a:p>
            <a:fld id="{6ED2F0A4-748B-46DE-B38D-8A5D3B298423}" type="slidenum">
              <a:rPr lang="en-US" smtClean="0"/>
              <a:t>‹#›</a:t>
            </a:fld>
            <a:endParaRPr lang="en-US" dirty="0"/>
          </a:p>
        </p:txBody>
      </p:sp>
    </p:spTree>
    <p:extLst>
      <p:ext uri="{BB962C8B-B14F-4D97-AF65-F5344CB8AC3E}">
        <p14:creationId xmlns:p14="http://schemas.microsoft.com/office/powerpoint/2010/main" val="4293895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en-US" dirty="0"/>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a:lvl1pPr>
          </a:lstStyle>
          <a:p>
            <a:fld id="{76B27653-F39B-45FD-94CA-D312A4FB641D}" type="datetimeFigureOut">
              <a:rPr lang="en-US" smtClean="0"/>
              <a:t>11/6/2024</a:t>
            </a:fld>
            <a:endParaRPr lang="en-US" dirty="0"/>
          </a:p>
        </p:txBody>
      </p:sp>
      <p:sp>
        <p:nvSpPr>
          <p:cNvPr id="4" name="Slide Image Placeholder 3"/>
          <p:cNvSpPr>
            <a:spLocks noGrp="1" noRot="1" noChangeAspect="1"/>
          </p:cNvSpPr>
          <p:nvPr>
            <p:ph type="sldImg" idx="2"/>
          </p:nvPr>
        </p:nvSpPr>
        <p:spPr>
          <a:xfrm>
            <a:off x="1416050" y="1163638"/>
            <a:ext cx="4187825" cy="314007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a:lvl1pPr>
          </a:lstStyle>
          <a:p>
            <a:fld id="{8E57210D-DD03-412A-B300-21282892AD24}" type="slidenum">
              <a:rPr lang="en-US" smtClean="0"/>
              <a:t>‹#›</a:t>
            </a:fld>
            <a:endParaRPr lang="en-US" dirty="0"/>
          </a:p>
        </p:txBody>
      </p:sp>
    </p:spTree>
    <p:extLst>
      <p:ext uri="{BB962C8B-B14F-4D97-AF65-F5344CB8AC3E}">
        <p14:creationId xmlns:p14="http://schemas.microsoft.com/office/powerpoint/2010/main" val="367597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57210D-DD03-412A-B300-21282892AD24}" type="slidenum">
              <a:rPr lang="en-US" smtClean="0"/>
              <a:t>1</a:t>
            </a:fld>
            <a:endParaRPr lang="en-US" dirty="0"/>
          </a:p>
        </p:txBody>
      </p:sp>
    </p:spTree>
    <p:extLst>
      <p:ext uri="{BB962C8B-B14F-4D97-AF65-F5344CB8AC3E}">
        <p14:creationId xmlns:p14="http://schemas.microsoft.com/office/powerpoint/2010/main" val="424920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Models used for Classification and Regression</a:t>
            </a:r>
          </a:p>
          <a:p>
            <a:endParaRPr lang="en-US" dirty="0"/>
          </a:p>
          <a:p>
            <a:r>
              <a:rPr lang="en-US" dirty="0"/>
              <a:t>Decision Tree – </a:t>
            </a:r>
            <a:r>
              <a:rPr lang="en-US" sz="1800" b="0" i="0" u="none" strike="noStrike" dirty="0">
                <a:solidFill>
                  <a:srgbClr val="000000"/>
                </a:solidFill>
                <a:effectLst/>
                <a:latin typeface="Aptos Narrow" panose="020B0004020202020204" pitchFamily="34" charset="0"/>
              </a:rPr>
              <a:t>Best for interpretability and handling categorical features (e.g., loan approval, customer segmentation)</a:t>
            </a:r>
            <a:r>
              <a:rPr lang="en-US" dirty="0"/>
              <a:t> </a:t>
            </a:r>
          </a:p>
          <a:p>
            <a:endParaRPr lang="en-US" dirty="0"/>
          </a:p>
          <a:p>
            <a:r>
              <a:rPr lang="en-US" dirty="0"/>
              <a:t>Random Forest – Best for </a:t>
            </a:r>
            <a:r>
              <a:rPr lang="en-US" sz="1800" b="0" i="0" u="none" strike="noStrike" dirty="0">
                <a:solidFill>
                  <a:srgbClr val="000000"/>
                </a:solidFill>
                <a:effectLst/>
                <a:latin typeface="Aptos Narrow" panose="020B0004020202020204" pitchFamily="34" charset="0"/>
              </a:rPr>
              <a:t>Robustness against overfitting, handling high-dimensional datasets (e.g., bioinformatics, image classification)</a:t>
            </a:r>
            <a:r>
              <a:rPr lang="en-US" dirty="0"/>
              <a:t> </a:t>
            </a:r>
          </a:p>
          <a:p>
            <a:endParaRPr lang="en-US" dirty="0"/>
          </a:p>
          <a:p>
            <a:r>
              <a:rPr lang="en-US" dirty="0"/>
              <a:t>Support Vector Machines – Best for </a:t>
            </a:r>
            <a:r>
              <a:rPr lang="en-US" sz="1800" b="0" i="0" u="none" strike="noStrike" dirty="0">
                <a:solidFill>
                  <a:srgbClr val="000000"/>
                </a:solidFill>
                <a:effectLst/>
                <a:latin typeface="Aptos Narrow" panose="020B0004020202020204" pitchFamily="34" charset="0"/>
              </a:rPr>
              <a:t>Binary classification in small- to medium-sized datasets and high-dimensional spaces (e.g., text classification, face detection)</a:t>
            </a:r>
            <a:r>
              <a:rPr lang="en-US" dirty="0"/>
              <a:t> </a:t>
            </a:r>
          </a:p>
          <a:p>
            <a:endParaRPr lang="en-US" dirty="0"/>
          </a:p>
          <a:p>
            <a:r>
              <a:rPr lang="en-US" dirty="0"/>
              <a:t>K-Nearest Neighbors – Best for </a:t>
            </a:r>
            <a:r>
              <a:rPr lang="en-US" sz="1800" b="0" i="0" u="none" strike="noStrike" dirty="0">
                <a:solidFill>
                  <a:srgbClr val="000000"/>
                </a:solidFill>
                <a:effectLst/>
                <a:latin typeface="Aptos Narrow" panose="020B0004020202020204" pitchFamily="34" charset="0"/>
              </a:rPr>
              <a:t>Simple and intuitive classification for datasets where similar instances have similar labels (e.g., recommendation systems, pattern recognition)</a:t>
            </a:r>
            <a:r>
              <a:rPr lang="en-US" dirty="0"/>
              <a:t> </a:t>
            </a:r>
          </a:p>
          <a:p>
            <a:endParaRPr lang="en-US" dirty="0"/>
          </a:p>
          <a:p>
            <a:r>
              <a:rPr lang="en-US" dirty="0"/>
              <a:t>Naïve Bayes – Best for </a:t>
            </a:r>
            <a:r>
              <a:rPr lang="en-US" sz="1800" b="0" i="0" u="none" strike="noStrike" dirty="0">
                <a:solidFill>
                  <a:srgbClr val="000000"/>
                </a:solidFill>
                <a:effectLst/>
                <a:latin typeface="Aptos Narrow" panose="020B0004020202020204" pitchFamily="34" charset="0"/>
              </a:rPr>
              <a:t>Baseline text classification and when feature independence holds (e.g., spam filtering, sentiment analysis)</a:t>
            </a:r>
            <a:r>
              <a:rPr lang="en-US" dirty="0"/>
              <a:t> </a:t>
            </a:r>
          </a:p>
          <a:p>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11</a:t>
            </a:fld>
            <a:endParaRPr lang="en-US" dirty="0"/>
          </a:p>
        </p:txBody>
      </p:sp>
    </p:spTree>
    <p:extLst>
      <p:ext uri="{BB962C8B-B14F-4D97-AF65-F5344CB8AC3E}">
        <p14:creationId xmlns:p14="http://schemas.microsoft.com/office/powerpoint/2010/main" val="3382299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Pandas – Used for ML in the form of data frames</a:t>
            </a:r>
          </a:p>
          <a:p>
            <a:pPr lvl="0"/>
            <a:endParaRPr lang="en-US" sz="1200" dirty="0"/>
          </a:p>
          <a:p>
            <a:pPr lvl="0"/>
            <a:r>
              <a:rPr lang="en-US" sz="1200" dirty="0" err="1"/>
              <a:t>Numpy</a:t>
            </a:r>
            <a:r>
              <a:rPr lang="en-US" sz="1200" dirty="0"/>
              <a:t> – Used for Mathematical operations on large datasets</a:t>
            </a:r>
          </a:p>
          <a:p>
            <a:pPr lvl="0"/>
            <a:endParaRPr lang="en-US" sz="1200" dirty="0"/>
          </a:p>
          <a:p>
            <a:pPr lvl="0"/>
            <a:r>
              <a:rPr lang="en-US" sz="1200" dirty="0" err="1"/>
              <a:t>Scipy</a:t>
            </a:r>
            <a:r>
              <a:rPr lang="en-US" sz="1200" dirty="0"/>
              <a:t> – Addas additional functionality to the </a:t>
            </a:r>
            <a:r>
              <a:rPr lang="en-US" sz="1200" dirty="0" err="1"/>
              <a:t>Numpy</a:t>
            </a:r>
            <a:r>
              <a:rPr lang="en-US" sz="1200" dirty="0"/>
              <a:t> Library</a:t>
            </a:r>
          </a:p>
          <a:p>
            <a:pPr lvl="0"/>
            <a:endParaRPr lang="en-US" sz="1200" dirty="0"/>
          </a:p>
          <a:p>
            <a:pPr lvl="0"/>
            <a:r>
              <a:rPr lang="en-US" sz="1200" dirty="0"/>
              <a:t>Matplotlib – Used for Visualization</a:t>
            </a:r>
          </a:p>
          <a:p>
            <a:pPr lvl="0"/>
            <a:endParaRPr lang="en-US" sz="1200" dirty="0"/>
          </a:p>
          <a:p>
            <a:pPr lvl="0"/>
            <a:r>
              <a:rPr lang="en-US" sz="1200" dirty="0"/>
              <a:t>scikit-learn – A ML library for Python with tools for Classification, Regression, Clustering, Dimensionality Reduction, Model Selection, and Data Preprocessing.</a:t>
            </a:r>
          </a:p>
          <a:p>
            <a:pPr lvl="0"/>
            <a:endParaRPr lang="en-US" sz="1200" dirty="0"/>
          </a:p>
          <a:p>
            <a:pPr lvl="0"/>
            <a:r>
              <a:rPr lang="en-US" sz="1200" dirty="0" err="1"/>
              <a:t>Textblob</a:t>
            </a:r>
            <a:r>
              <a:rPr lang="en-US" sz="1200" dirty="0"/>
              <a:t> – </a:t>
            </a:r>
            <a:r>
              <a:rPr lang="en-US" b="0" i="0" dirty="0">
                <a:solidFill>
                  <a:srgbClr val="3E4349"/>
                </a:solidFill>
                <a:effectLst/>
                <a:latin typeface="goudy old style" panose="02020502050305020303" pitchFamily="18" charset="0"/>
              </a:rPr>
              <a:t> (NLP) tasks such as part-of-speech tagging, noun phrase extraction, sentiment analysis, and classification.</a:t>
            </a:r>
            <a:endParaRPr lang="en-US" sz="1200" dirty="0"/>
          </a:p>
          <a:p>
            <a:r>
              <a:rPr lang="en-US" dirty="0"/>
              <a:t>		</a:t>
            </a:r>
          </a:p>
        </p:txBody>
      </p:sp>
      <p:sp>
        <p:nvSpPr>
          <p:cNvPr id="4" name="Slide Number Placeholder 3"/>
          <p:cNvSpPr>
            <a:spLocks noGrp="1"/>
          </p:cNvSpPr>
          <p:nvPr>
            <p:ph type="sldNum" sz="quarter" idx="5"/>
          </p:nvPr>
        </p:nvSpPr>
        <p:spPr/>
        <p:txBody>
          <a:bodyPr/>
          <a:lstStyle/>
          <a:p>
            <a:fld id="{8E57210D-DD03-412A-B300-21282892AD24}" type="slidenum">
              <a:rPr lang="en-US" smtClean="0"/>
              <a:t>12</a:t>
            </a:fld>
            <a:endParaRPr lang="en-US" dirty="0"/>
          </a:p>
        </p:txBody>
      </p:sp>
    </p:spTree>
    <p:extLst>
      <p:ext uri="{BB962C8B-B14F-4D97-AF65-F5344CB8AC3E}">
        <p14:creationId xmlns:p14="http://schemas.microsoft.com/office/powerpoint/2010/main" val="3947907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361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using the Generative AI model llama3.1 we “Extracted Wisdom” on the body of Literature surrounding “Student Academic Risk Prediction”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Concerns &amp; Ethical Considerations - The use of predictive models raises ethical considerations, such as whether institutions have a moral obligation to help struggling students and how they should go about doing so.[19],[20]</a:t>
            </a:r>
          </a:p>
          <a:p>
            <a:endParaRPr lang="en-US" dirty="0"/>
          </a:p>
          <a:p>
            <a:r>
              <a:rPr lang="en-US" dirty="0"/>
              <a:t>Privacy and Confidentiality - When universities identify students at risk, they may need to share this information with faculty members, advisors, or other staff.  This raises concerns about maintaining student privacy and confidentiality. [1],[2]</a:t>
            </a:r>
          </a:p>
          <a:p>
            <a:endParaRPr lang="en-US" dirty="0"/>
          </a:p>
          <a:p>
            <a:r>
              <a:rPr lang="en-US" dirty="0"/>
              <a:t>Stigma and Shame - Labeling a student as "at-risk" can lead to feelings of shame and stigma, which may negatively impact their academic performance and overall well-being. [3],[4]</a:t>
            </a:r>
          </a:p>
          <a:p>
            <a:endParaRPr lang="en-US" dirty="0"/>
          </a:p>
          <a:p>
            <a:r>
              <a:rPr lang="en-US" dirty="0"/>
              <a:t>Over-Intervention - Identifying students at risk can sometimes result in over-intervention, where institutions focus too much on the students who are struggling, while neglecting those who are succeeding. [5],[6]</a:t>
            </a:r>
          </a:p>
          <a:p>
            <a:endParaRPr lang="en-US" dirty="0"/>
          </a:p>
          <a:p>
            <a:r>
              <a:rPr lang="en-US" dirty="0"/>
              <a:t>Lack of Context - Predictive models used to identify students at risk may not account for important contextual factors, such as personal or family circumstances that affect their academic performance. [7],[8]</a:t>
            </a:r>
          </a:p>
          <a:p>
            <a:endParaRPr lang="en-US" dirty="0"/>
          </a:p>
          <a:p>
            <a:r>
              <a:rPr lang="en-US" dirty="0"/>
              <a:t>Bias and Discrimination - Some predictive models, when trained on external data, may have inherent bias towards certain groups of students..[9],[10]</a:t>
            </a:r>
          </a:p>
          <a:p>
            <a:endParaRPr lang="en-US" dirty="0"/>
          </a:p>
          <a:p>
            <a:r>
              <a:rPr lang="en-US" dirty="0"/>
              <a:t>Inadequate Support Systems - Even if institutions identify students at risk, they may not have adequate support systems in place to help these students succeed. [11],[12]</a:t>
            </a:r>
          </a:p>
          <a:p>
            <a:endParaRPr lang="en-US" dirty="0"/>
          </a:p>
          <a:p>
            <a:r>
              <a:rPr lang="en-US" dirty="0"/>
              <a:t>Over-Reliance on Technology - Relying too heavily on technology-based solutions can lead to a lack of human interaction and personalized support for students who are struggling. [13],[14]</a:t>
            </a:r>
          </a:p>
          <a:p>
            <a:endParaRPr lang="en-US" dirty="0"/>
          </a:p>
          <a:p>
            <a:r>
              <a:rPr lang="en-US" dirty="0"/>
              <a:t>Concerns about Data Quality - The quality of the data used to identify students at risk may be poor, which can lead to inaccurate predictions and potential misidentification of students. [15],[16]</a:t>
            </a:r>
          </a:p>
          <a:p>
            <a:endParaRPr lang="en-US" dirty="0"/>
          </a:p>
          <a:p>
            <a:r>
              <a:rPr lang="en-US" dirty="0"/>
              <a:t>Potential for Misuse - Institutions or individuals may misuse the information obtained from predictive models, such as using it to discriminate against certain groups of students. [17],[18]</a:t>
            </a:r>
          </a:p>
          <a:p>
            <a:endParaRPr lang="en-US" dirty="0"/>
          </a:p>
          <a:p>
            <a:r>
              <a:rPr lang="en-US" dirty="0"/>
              <a:t>References:</a:t>
            </a:r>
          </a:p>
          <a:p>
            <a:endParaRPr lang="en-US" dirty="0"/>
          </a:p>
          <a:p>
            <a:r>
              <a:rPr lang="en-US" dirty="0"/>
              <a:t>[1] National Association of Colleges and Employers. (2020). Student Data Analytics: A Review of the Literature.</a:t>
            </a:r>
          </a:p>
          <a:p>
            <a:endParaRPr lang="en-US" dirty="0"/>
          </a:p>
          <a:p>
            <a:r>
              <a:rPr lang="en-US" dirty="0"/>
              <a:t>[2] American Council on Education. (2019). The Intersection of Student Data, Privacy, and Higher Education.</a:t>
            </a:r>
          </a:p>
          <a:p>
            <a:endParaRPr lang="en-US" dirty="0"/>
          </a:p>
          <a:p>
            <a:r>
              <a:rPr lang="en-US" dirty="0"/>
              <a:t>[3] Journal of College Student Psychotherapy. (2018). Stigma and Shame: The Experiences of Students Who Are</a:t>
            </a:r>
          </a:p>
          <a:p>
            <a:r>
              <a:rPr lang="en-US" dirty="0"/>
              <a:t>At-Risk of Dropping Out.</a:t>
            </a:r>
          </a:p>
          <a:p>
            <a:endParaRPr lang="en-US" dirty="0"/>
          </a:p>
          <a:p>
            <a:r>
              <a:rPr lang="en-US" dirty="0"/>
              <a:t>[4] Journal of Higher Education Policy and Practice. (2020). The Role of Stigma in Student Retention.</a:t>
            </a:r>
          </a:p>
          <a:p>
            <a:endParaRPr lang="en-US" dirty="0"/>
          </a:p>
          <a:p>
            <a:r>
              <a:rPr lang="en-US" dirty="0"/>
              <a:t>[5] Journal of College Student Development. (2019). Over-Intervening: The Consequences of Well-Meaning but</a:t>
            </a:r>
          </a:p>
          <a:p>
            <a:r>
              <a:rPr lang="en-US" dirty="0"/>
              <a:t>Misguided Attempts to Improve Student Success.</a:t>
            </a:r>
          </a:p>
          <a:p>
            <a:endParaRPr lang="en-US" dirty="0"/>
          </a:p>
          <a:p>
            <a:r>
              <a:rPr lang="en-US" dirty="0"/>
              <a:t>[6] Journal of Higher Education Research. (2020). The Dark Side of Intervention: How Well-Intentioned Efforts Can</a:t>
            </a:r>
          </a:p>
          <a:p>
            <a:r>
              <a:rPr lang="en-US" dirty="0"/>
              <a:t>Actually, Harm Students.</a:t>
            </a:r>
          </a:p>
          <a:p>
            <a:endParaRPr lang="en-US" dirty="0"/>
          </a:p>
          <a:p>
            <a:r>
              <a:rPr lang="en-US" dirty="0"/>
              <a:t>[7] Journal of Educational Data Mining. (2019). Beyond Predictive Analytics: The Importance of Contextualizing</a:t>
            </a:r>
          </a:p>
          <a:p>
            <a:r>
              <a:rPr lang="en-US" dirty="0"/>
              <a:t>Student Data.</a:t>
            </a:r>
          </a:p>
          <a:p>
            <a:endParaRPr lang="en-US" dirty="0"/>
          </a:p>
          <a:p>
            <a:r>
              <a:rPr lang="en-US" dirty="0"/>
              <a:t>[8] Journal of Higher Education Policy and Practice. (2020). Context Matters: How Social and Economic Factors</a:t>
            </a:r>
          </a:p>
          <a:p>
            <a:r>
              <a:rPr lang="en-US" dirty="0"/>
              <a:t>Influence Student Success.</a:t>
            </a:r>
          </a:p>
          <a:p>
            <a:endParaRPr lang="en-US" dirty="0"/>
          </a:p>
          <a:p>
            <a:r>
              <a:rPr lang="en-US" dirty="0"/>
              <a:t>[9] Journal of Predictive Analytics. (2020). Bias in Predictive Analytics: A Review of the Literature.</a:t>
            </a:r>
          </a:p>
          <a:p>
            <a:endParaRPr lang="en-US" dirty="0"/>
          </a:p>
          <a:p>
            <a:r>
              <a:rPr lang="en-US" dirty="0"/>
              <a:t>[10] Journal of Higher Education Research. (2019). The Impact of Implicit Bias on Student Success.</a:t>
            </a:r>
          </a:p>
          <a:p>
            <a:endParaRPr lang="en-US" dirty="0"/>
          </a:p>
          <a:p>
            <a:r>
              <a:rPr lang="en-US" dirty="0"/>
              <a:t>[11] Journal of College Student Development. (2020). Inadequate Supports: The Barriers to Student Success.</a:t>
            </a:r>
          </a:p>
          <a:p>
            <a:endParaRPr lang="en-US" dirty="0"/>
          </a:p>
          <a:p>
            <a:r>
              <a:rPr lang="en-US" dirty="0"/>
              <a:t>[12] Journal of Higher Education Policy and Practice. (2019). The Role of Support Systems in Student Retention.</a:t>
            </a:r>
          </a:p>
          <a:p>
            <a:endParaRPr lang="en-US" dirty="0"/>
          </a:p>
          <a:p>
            <a:r>
              <a:rPr lang="en-US" dirty="0"/>
              <a:t>[13] Journal of Technology in Higher Education. (2020). The Dark Side of Technology: How Over-Reliance Can</a:t>
            </a:r>
          </a:p>
          <a:p>
            <a:r>
              <a:rPr lang="en-US" dirty="0"/>
              <a:t>Negatively Impact Student Success.</a:t>
            </a:r>
          </a:p>
          <a:p>
            <a:endParaRPr lang="en-US" dirty="0"/>
          </a:p>
          <a:p>
            <a:r>
              <a:rPr lang="en-US" dirty="0"/>
              <a:t>[14] Journal of Higher Education Research. (2019). The Limits of Technology: Why Human Interaction Matters in</a:t>
            </a:r>
          </a:p>
          <a:p>
            <a:r>
              <a:rPr lang="en-US" dirty="0"/>
              <a:t>Higher Education.</a:t>
            </a:r>
          </a:p>
          <a:p>
            <a:endParaRPr lang="en-US" dirty="0"/>
          </a:p>
          <a:p>
            <a:r>
              <a:rPr lang="en-US" dirty="0"/>
              <a:t>[15] Journal of Educational Data Mining. (2020). Data Quality Concerns in Predictive Analytics: A Review of the</a:t>
            </a:r>
          </a:p>
          <a:p>
            <a:r>
              <a:rPr lang="en-US" dirty="0"/>
              <a:t>Literature.</a:t>
            </a:r>
          </a:p>
          <a:p>
            <a:endParaRPr lang="en-US" dirty="0"/>
          </a:p>
          <a:p>
            <a:r>
              <a:rPr lang="en-US" dirty="0"/>
              <a:t>[16] Journal of Higher Education Policy and Practice. (2019). The Importance of Data Quality in Higher Education</a:t>
            </a:r>
          </a:p>
          <a:p>
            <a:r>
              <a:rPr lang="en-US" dirty="0"/>
              <a:t>Decision-Making.</a:t>
            </a:r>
          </a:p>
          <a:p>
            <a:endParaRPr lang="en-US" dirty="0"/>
          </a:p>
          <a:p>
            <a:r>
              <a:rPr lang="en-US" dirty="0"/>
              <a:t>[17] Journal of Predictive Analytics. (2020). The Potential for Misuse in Predictive Analytics: A Review of the</a:t>
            </a:r>
          </a:p>
          <a:p>
            <a:r>
              <a:rPr lang="en-US" dirty="0"/>
              <a:t>Literature.</a:t>
            </a:r>
          </a:p>
          <a:p>
            <a:endParaRPr lang="en-US" dirty="0"/>
          </a:p>
          <a:p>
            <a:r>
              <a:rPr lang="en-US" dirty="0"/>
              <a:t>[18] Journal of Higher Education Research. (2019). The Importance of Ethical Considerations in Higher Education</a:t>
            </a:r>
          </a:p>
          <a:p>
            <a:r>
              <a:rPr lang="en-US" dirty="0"/>
              <a:t>Decision-Making.</a:t>
            </a:r>
          </a:p>
          <a:p>
            <a:endParaRPr lang="en-US" dirty="0"/>
          </a:p>
          <a:p>
            <a:r>
              <a:rPr lang="en-US" dirty="0"/>
              <a:t>[19] Journal of Educational Ethics. (2020). Ethical Considerations in Predictive Analytics: A Review of the</a:t>
            </a:r>
          </a:p>
          <a:p>
            <a:r>
              <a:rPr lang="en-US" dirty="0"/>
              <a:t>Literature.</a:t>
            </a:r>
          </a:p>
          <a:p>
            <a:endParaRPr lang="en-US" dirty="0"/>
          </a:p>
          <a:p>
            <a:r>
              <a:rPr lang="en-US" dirty="0"/>
              <a:t>[20] Journal of Higher Education Policy and Practice. (2019). The Role of Ethics in Higher Education</a:t>
            </a:r>
          </a:p>
          <a:p>
            <a:r>
              <a:rPr lang="en-US" dirty="0"/>
              <a:t>Decision-Making.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347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15</a:t>
            </a:fld>
            <a:endParaRPr lang="en-US" dirty="0"/>
          </a:p>
        </p:txBody>
      </p:sp>
    </p:spTree>
    <p:extLst>
      <p:ext uri="{BB962C8B-B14F-4D97-AF65-F5344CB8AC3E}">
        <p14:creationId xmlns:p14="http://schemas.microsoft.com/office/powerpoint/2010/main" val="88732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Generative AI model by Meta called llama3.1 we “Extracted Wisdom” on the body of Literature surrounding “Student Academic Risk Prediction”</a:t>
            </a:r>
          </a:p>
          <a:p>
            <a:endParaRPr lang="en-US" dirty="0"/>
          </a:p>
          <a:p>
            <a:r>
              <a:rPr lang="en-US" dirty="0"/>
              <a:t>Early intervention - This can include tutoring, academic advising, supplemental instruction, mental health, financial, food, housing, security or other forms of assistance.  This relies heavily on the participation of the various student service centers’ leadership and collaboration [1],[2]</a:t>
            </a:r>
          </a:p>
          <a:p>
            <a:endParaRPr lang="en-US" dirty="0"/>
          </a:p>
          <a:p>
            <a:r>
              <a:rPr lang="en-US" dirty="0"/>
              <a:t>Retention and Graduation Rates -  Students who are identified as being at risk of failing may be more likely to drop out of a course or even leave the institution altogether. By identifying these students early, the university can take steps to retain them and increase overall retention and graduation rates. [2],[3]</a:t>
            </a:r>
          </a:p>
          <a:p>
            <a:endParaRPr lang="en-US" dirty="0"/>
          </a:p>
          <a:p>
            <a:r>
              <a:rPr lang="en-US" dirty="0"/>
              <a:t>Student Success  and well being- Identifying students who are struggling can help universities prioritize student success initiatives and allocate resources more effectively. This can include providing additional support services, such as academic advising, counseling, or mental health services. [2],[4]</a:t>
            </a:r>
          </a:p>
          <a:p>
            <a:endParaRPr lang="en-US" dirty="0"/>
          </a:p>
          <a:p>
            <a:r>
              <a:rPr lang="en-US" dirty="0"/>
              <a:t>Data Driven Decision Making -  By analyzing data on student performance and identifying areas of struggle, we can make informed decisions about course design, teaching methods, and resource allocation to improve student outcomes. [2],[5]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Accreditation and Accountability - Accrediting agencies often require institutions to demonstrate a commitment to student success and retention rates. Identifying students at risk of failing can help universities meet these requirements and maintain accreditation. [2],[6]</a:t>
            </a:r>
          </a:p>
          <a:p>
            <a:endParaRPr lang="en-US" dirty="0"/>
          </a:p>
          <a:p>
            <a:r>
              <a:rPr lang="en-US" dirty="0"/>
              <a:t>Federal Reporting Requirements -  The U.S. Department of Education requires all Title IV Institutions to report student academic measures via the Integrated Postsecondary Education Data System (IPEDS).  By identifying students who are struggling, the potential to increase student completion and persistence rates are reflected in multiple reports including Degree Completions, 12-Month enrollment, Graduation Rates, Graduation rates 200%, Outcome Measures, and Fall Enrollment . [2],[7]</a:t>
            </a:r>
          </a:p>
          <a:p>
            <a:endParaRPr lang="en-US" dirty="0"/>
          </a:p>
          <a:p>
            <a:r>
              <a:rPr lang="en-US" dirty="0"/>
              <a:t>References:</a:t>
            </a:r>
          </a:p>
          <a:p>
            <a:endParaRPr lang="en-US" dirty="0"/>
          </a:p>
          <a:p>
            <a:r>
              <a:rPr lang="en-US" dirty="0"/>
              <a:t>[1] </a:t>
            </a:r>
            <a:r>
              <a:rPr lang="en-US" dirty="0" err="1"/>
              <a:t>Cotten</a:t>
            </a:r>
            <a:r>
              <a:rPr lang="en-US" dirty="0"/>
              <a:t>, S. R., &amp; Wilson, J. H. (2020). The Effectiveness of Early Warning Systems in Predicting Student</a:t>
            </a:r>
          </a:p>
          <a:p>
            <a:r>
              <a:rPr lang="en-US" dirty="0"/>
              <a:t>Success: A Systematic Review. Journal of Educational Research, 113(4), 355-366.</a:t>
            </a:r>
          </a:p>
          <a:p>
            <a:endParaRPr lang="en-US" dirty="0"/>
          </a:p>
          <a:p>
            <a:r>
              <a:rPr lang="en-US" dirty="0"/>
              <a:t>[2] </a:t>
            </a:r>
            <a:r>
              <a:rPr lang="en-US" dirty="0" err="1"/>
              <a:t>Prenner</a:t>
            </a:r>
            <a:r>
              <a:rPr lang="en-US" dirty="0"/>
              <a:t>, L. M., &amp; Haas, D. C. (2018). Predictive Modeling for Identifying At-Risk Students: An Exploratory</a:t>
            </a:r>
          </a:p>
          <a:p>
            <a:r>
              <a:rPr lang="en-US" dirty="0"/>
              <a:t>Study. Journal of Postsecondary Education and Human Policy, 30(1), 1-15.</a:t>
            </a:r>
          </a:p>
          <a:p>
            <a:endParaRPr lang="en-US" dirty="0"/>
          </a:p>
          <a:p>
            <a:r>
              <a:rPr lang="en-US" dirty="0"/>
              <a:t>[3] Wang, Y., &amp; Zhang, J. (2019). The Relationship Between Early Warning Systems and Student Retention: A National</a:t>
            </a:r>
          </a:p>
          <a:p>
            <a:r>
              <a:rPr lang="en-US" dirty="0"/>
              <a:t>Study. Journal of Higher Education Policy and Practice, 4(2), 123-136.</a:t>
            </a:r>
          </a:p>
          <a:p>
            <a:endParaRPr lang="en-US" dirty="0"/>
          </a:p>
          <a:p>
            <a:r>
              <a:rPr lang="en-US" dirty="0"/>
              <a:t>[4] Hwang, S., &amp; Kim, D. (2020). The Effectiveness of Early Warning Systems in Improving Student Success: A</a:t>
            </a:r>
          </a:p>
          <a:p>
            <a:r>
              <a:rPr lang="en-US" dirty="0"/>
              <a:t>Meta-Analysis. Journal of Educational Research, 113(3), 241-253.</a:t>
            </a:r>
          </a:p>
          <a:p>
            <a:endParaRPr lang="en-US" dirty="0"/>
          </a:p>
          <a:p>
            <a:r>
              <a:rPr lang="en-US" dirty="0"/>
              <a:t>[5] Kim, J., &amp; Lee, Y. K. (2020). The Use of Data Analytics to Inform Student Success Initiatives: A Case Study.</a:t>
            </a:r>
          </a:p>
          <a:p>
            <a:r>
              <a:rPr lang="en-US" dirty="0"/>
              <a:t>Journal of Postsecondary Education and Human Policy, 32(2), 147-162.</a:t>
            </a:r>
          </a:p>
          <a:p>
            <a:endParaRPr lang="en-US" dirty="0"/>
          </a:p>
          <a:p>
            <a:r>
              <a:rPr lang="en-US" dirty="0"/>
              <a:t>[6] National Association of Colleges and Employers. (2019). The Relationship Between Accreditation and Student</a:t>
            </a:r>
          </a:p>
          <a:p>
            <a:r>
              <a:rPr lang="en-US" dirty="0"/>
              <a:t>Success: A National Study. Retrieved from</a:t>
            </a:r>
          </a:p>
          <a:p>
            <a:r>
              <a:rPr lang="en-US" dirty="0"/>
              <a:t>&lt;https://www.naceweb.org/library/file/2019/04/The-Relationship-Between-Accreditation-and-Student-Success.pdf&gt;</a:t>
            </a:r>
          </a:p>
          <a:p>
            <a:endParaRPr lang="en-US" dirty="0"/>
          </a:p>
          <a:p>
            <a:r>
              <a:rPr lang="en-US" dirty="0"/>
              <a:t>[7] U.S. Department of Education. (2020). Federal Reporting Requirements for Higher Education Institutions.</a:t>
            </a:r>
          </a:p>
          <a:p>
            <a:r>
              <a:rPr lang="en-US" dirty="0"/>
              <a:t>Retrieved from &lt;https://www2.ed.gov/policy/higher-education/leg/braun-stable-funding-act-of-2015.html&gt;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497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16 years of Data from the UM-Flint.  Looking at all New UG students lost F2F and MM vs Online Only; we can see that students are lost at 28% vs 35%.  This is a 7% difference.  Also observe that the grand total trends of Online students have been increasing over time.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3050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aim to investigate this challenge, specifically, for the computer science and engineering students at U of M – Flint.  We plan to leverage institutional sources such as the Canvas Learning Management System (LMS), and the Banner Enterprise Resource Planning (ERP) data.  Our population selection will include student who were in at least one online-course during their time as a CSE student.</a:t>
            </a:r>
          </a:p>
        </p:txBody>
      </p:sp>
      <p:sp>
        <p:nvSpPr>
          <p:cNvPr id="4" name="Slide Number Placeholder 3"/>
          <p:cNvSpPr>
            <a:spLocks noGrp="1"/>
          </p:cNvSpPr>
          <p:nvPr>
            <p:ph type="sldNum" sz="quarter" idx="5"/>
          </p:nvPr>
        </p:nvSpPr>
        <p:spPr/>
        <p:txBody>
          <a:bodyPr/>
          <a:lstStyle/>
          <a:p>
            <a:fld id="{8E57210D-DD03-412A-B300-21282892AD24}" type="slidenum">
              <a:rPr lang="en-US" smtClean="0"/>
              <a:t>4</a:t>
            </a:fld>
            <a:endParaRPr lang="en-US" dirty="0"/>
          </a:p>
        </p:txBody>
      </p:sp>
    </p:spTree>
    <p:extLst>
      <p:ext uri="{BB962C8B-B14F-4D97-AF65-F5344CB8AC3E}">
        <p14:creationId xmlns:p14="http://schemas.microsoft.com/office/powerpoint/2010/main" val="1880011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The Canvas LMS data offers valuable insights into student engagement, performance, course modality, and assignment scores</a:t>
            </a:r>
          </a:p>
          <a:p>
            <a:br>
              <a:rPr lang="en-US" dirty="0"/>
            </a:br>
            <a:r>
              <a:rPr lang="en-US" dirty="0"/>
              <a:t>The </a:t>
            </a:r>
            <a:r>
              <a:rPr lang="en-US" b="0" i="0" dirty="0">
                <a:effectLst/>
                <a:latin typeface="Arial" panose="020B0604020202020204" pitchFamily="34" charset="0"/>
              </a:rPr>
              <a:t>Banner ERP system provides a wealth of data, including demographic, standardized test scores, incoming high school and previous college GPA scores, current college GPA’s and registration holds.  Banner further records past time-invariant data from students’ prior academic outcomes and makes several vectors like final course grade, satisfactory unsatisfactory, and discretized grade distributions available.</a:t>
            </a:r>
          </a:p>
          <a:p>
            <a:endParaRPr lang="en-US" b="0" i="0" dirty="0">
              <a:effectLst/>
              <a:latin typeface="Arial" panose="020B0604020202020204" pitchFamily="34" charset="0"/>
            </a:endParaRPr>
          </a:p>
          <a:p>
            <a:r>
              <a:rPr lang="en-US" b="0" i="0" dirty="0">
                <a:effectLst/>
                <a:latin typeface="Arial" panose="020B0604020202020204" pitchFamily="34" charset="0"/>
              </a:rPr>
              <a:t>This Canvas LMS and Banner ERP data is consolidated into the Data Warehouse where it is transformed into denormalized data sets.  Some of the data preprocessing is done during this transformation process prior to being analyzed.</a:t>
            </a:r>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5</a:t>
            </a:fld>
            <a:endParaRPr lang="en-US" dirty="0"/>
          </a:p>
        </p:txBody>
      </p:sp>
    </p:spTree>
    <p:extLst>
      <p:ext uri="{BB962C8B-B14F-4D97-AF65-F5344CB8AC3E}">
        <p14:creationId xmlns:p14="http://schemas.microsoft.com/office/powerpoint/2010/main" val="1394674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Blending of multi dimensional Data was performed using SQL scripts on the Data warehouse.  We have blended Course, Student, Student Demographic,  Student Incoming Score, Current GPA,  and Holds.  </a:t>
            </a:r>
          </a:p>
          <a:p>
            <a:endParaRPr lang="en-US" dirty="0"/>
          </a:p>
          <a:p>
            <a:r>
              <a:rPr lang="en-US" dirty="0"/>
              <a:t>Dimensional Features were identified with the name ending in (bin, cat, </a:t>
            </a:r>
            <a:r>
              <a:rPr lang="en-US" dirty="0" err="1"/>
              <a:t>ord</a:t>
            </a:r>
            <a:r>
              <a:rPr lang="en-US" dirty="0"/>
              <a:t>) to aid in the data type identification process.  After extraction, Test scores and GPA NULL values were replaced with overall average scores, Comments that were NULL were replaced with the string neutral for sentiment analysis.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26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Past Time-Invariant Student (PTIS)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Features that are immutable to the student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Including: Self ID Gender, Ethnicity, incoming scores like HS and </a:t>
            </a:r>
            <a:r>
              <a:rPr lang="en-US" sz="1200" dirty="0" err="1"/>
              <a:t>Pcol</a:t>
            </a:r>
            <a:r>
              <a:rPr lang="en-US" sz="1200" dirty="0"/>
              <a:t> GPA, SAT, </a:t>
            </a:r>
            <a:r>
              <a:rPr lang="en-US" sz="1200" dirty="0" err="1"/>
              <a:t>etc</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Time-Varying Semester Activity (TVSA)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Features that changes on each semester</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Including: Online Only, Age, Cumulative GPA, Holds,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Time-Varying Course Assignment Activity (TVCAA)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Features that change during the semester (Canvas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Including: Assignment Score, and current course grade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62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Features were identified with the name ending in (bin, cat, </a:t>
            </a:r>
            <a:r>
              <a:rPr lang="en-US" dirty="0" err="1"/>
              <a:t>ord</a:t>
            </a:r>
            <a:r>
              <a:rPr lang="en-US" dirty="0"/>
              <a:t>) to aid in the data type identification process.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573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DV is part of the Time-Varying Semester Activity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684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85794132-45F4-4645-88D3-A68AB7170BC2}" type="datetimeFigureOut">
              <a:rPr lang="en-US" smtClean="0"/>
              <a:t>11/6/2024</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22669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01955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416235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400617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63596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7538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7389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52346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38035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89725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65924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6233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54512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01521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69926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5476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94132-45F4-4645-88D3-A68AB7170BC2}"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9436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794132-45F4-4645-88D3-A68AB7170BC2}" type="datetimeFigureOut">
              <a:rPr lang="en-US" smtClean="0"/>
              <a:t>11/6/2024</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978058-14FE-4FDA-B0D4-9258D1FF0FF2}" type="slidenum">
              <a:rPr lang="en-US" smtClean="0"/>
              <a:t>‹#›</a:t>
            </a:fld>
            <a:endParaRPr lang="en-US" dirty="0"/>
          </a:p>
        </p:txBody>
      </p:sp>
    </p:spTree>
    <p:extLst>
      <p:ext uri="{BB962C8B-B14F-4D97-AF65-F5344CB8AC3E}">
        <p14:creationId xmlns:p14="http://schemas.microsoft.com/office/powerpoint/2010/main" val="38624176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aconda.com/anaconda-navigator" TargetMode="Externa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hyperlink" Target="https://posit.co/download/rstudio-desktop/" TargetMode="External"/><Relationship Id="rId5" Type="http://schemas.openxmlformats.org/officeDocument/2006/relationships/hyperlink" Target="https://code.visualstudio.com/download" TargetMode="External"/><Relationship Id="rId4" Type="http://schemas.openxmlformats.org/officeDocument/2006/relationships/hyperlink" Target="https://www.python.org/download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worldwidejournals.com/paripex/page/p/subscription-form" TargetMode="External"/><Relationship Id="rId5" Type="http://schemas.openxmlformats.org/officeDocument/2006/relationships/image" Target="../media/image17.png"/><Relationship Id="rId4" Type="http://schemas.openxmlformats.org/officeDocument/2006/relationships/hyperlink" Target="../code/index.html" TargetMode="Externa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hyperlink" Target="https://www.deviantart.com/mondspeer/art/smiley-monocle-II-424291923" TargetMode="External"/><Relationship Id="rId4" Type="http://schemas.openxmlformats.org/officeDocument/2006/relationships/diagramData" Target="../diagrams/data2.xm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6.png"/><Relationship Id="rId4" Type="http://schemas.openxmlformats.org/officeDocument/2006/relationships/hyperlink" Target="https://openclipart.org/detail/22412"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creativecommons.org/licenses/by-nc-sa/3.0/" TargetMode="External"/><Relationship Id="rId5" Type="http://schemas.openxmlformats.org/officeDocument/2006/relationships/hyperlink" Target="https://www.duperrin.com/english/2017/07/20/being-data-driven-means-being-contex-driven/data-mining-infographic/" TargetMode="Externa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pixabay.com/en/database-data-computer-network-1954920/" TargetMode="Externa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www.pngall.com/folders-png/download/5803"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courses.lumenlearning.com/englishcomp1/chapter/the-research-process/"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36494"/>
          <a:stretch/>
        </p:blipFill>
        <p:spPr>
          <a:xfrm>
            <a:off x="-173421" y="-169642"/>
            <a:ext cx="9468573" cy="1148087"/>
          </a:xfrm>
          <a:prstGeom prst="rect">
            <a:avLst/>
          </a:prstGeom>
        </p:spPr>
      </p:pic>
      <p:sp>
        <p:nvSpPr>
          <p:cNvPr id="4" name="Title 3"/>
          <p:cNvSpPr>
            <a:spLocks noGrp="1"/>
          </p:cNvSpPr>
          <p:nvPr>
            <p:ph type="ctrTitle"/>
          </p:nvPr>
        </p:nvSpPr>
        <p:spPr>
          <a:xfrm>
            <a:off x="334940" y="1869826"/>
            <a:ext cx="8451849" cy="782926"/>
          </a:xfrm>
        </p:spPr>
        <p:txBody>
          <a:bodyPr>
            <a:normAutofit fontScale="90000"/>
          </a:bodyPr>
          <a:lstStyle/>
          <a:p>
            <a:pPr algn="ctr"/>
            <a:r>
              <a:rPr lang="en-US" dirty="0">
                <a:solidFill>
                  <a:srgbClr val="FFCB05"/>
                </a:solidFill>
              </a:rPr>
              <a:t>Predicting Academic Risk of CSE Students: a ML model Comparison</a:t>
            </a:r>
          </a:p>
        </p:txBody>
      </p:sp>
      <p:sp>
        <p:nvSpPr>
          <p:cNvPr id="5" name="Subtitle 4"/>
          <p:cNvSpPr>
            <a:spLocks noGrp="1"/>
          </p:cNvSpPr>
          <p:nvPr>
            <p:ph type="subTitle" idx="1"/>
          </p:nvPr>
        </p:nvSpPr>
        <p:spPr>
          <a:xfrm>
            <a:off x="381000" y="3372477"/>
            <a:ext cx="8172449" cy="3053037"/>
          </a:xfrm>
        </p:spPr>
        <p:txBody>
          <a:bodyPr>
            <a:normAutofit/>
          </a:bodyPr>
          <a:lstStyle/>
          <a:p>
            <a:pPr algn="ctr"/>
            <a:r>
              <a:rPr lang="en-US" dirty="0"/>
              <a:t>Winter 2023</a:t>
            </a:r>
          </a:p>
          <a:p>
            <a:pPr algn="ctr"/>
            <a:r>
              <a:rPr lang="en-US" dirty="0"/>
              <a:t>CSC 587 – Advanced data mining</a:t>
            </a:r>
          </a:p>
          <a:p>
            <a:pPr algn="ctr"/>
            <a:r>
              <a:rPr lang="en-US" u="sng" dirty="0"/>
              <a:t>Project Group</a:t>
            </a:r>
            <a:endParaRPr lang="en-US" b="1" u="sng" dirty="0"/>
          </a:p>
          <a:p>
            <a:pPr algn="ctr"/>
            <a:r>
              <a:rPr lang="en-US" dirty="0"/>
              <a:t>Dan </a:t>
            </a:r>
            <a:r>
              <a:rPr lang="en-US" dirty="0" err="1"/>
              <a:t>getty</a:t>
            </a:r>
            <a:r>
              <a:rPr lang="en-US" dirty="0"/>
              <a:t> – CERG </a:t>
            </a:r>
            <a:r>
              <a:rPr lang="en-US" dirty="0" err="1"/>
              <a:t>Dsci</a:t>
            </a:r>
            <a:r>
              <a:rPr lang="en-US" dirty="0"/>
              <a:t> student</a:t>
            </a:r>
          </a:p>
          <a:p>
            <a:pPr algn="ctr"/>
            <a:r>
              <a:rPr lang="en-US" dirty="0"/>
              <a:t>Mason Turner – </a:t>
            </a:r>
            <a:r>
              <a:rPr lang="en-US" dirty="0" err="1"/>
              <a:t>ms</a:t>
            </a:r>
            <a:r>
              <a:rPr lang="en-US" dirty="0"/>
              <a:t> </a:t>
            </a:r>
            <a:r>
              <a:rPr lang="en-US" dirty="0" err="1"/>
              <a:t>dsci</a:t>
            </a:r>
            <a:r>
              <a:rPr lang="en-US" dirty="0"/>
              <a:t> student</a:t>
            </a:r>
          </a:p>
          <a:p>
            <a:pPr algn="ctr"/>
            <a:r>
              <a:rPr lang="en-US" dirty="0"/>
              <a:t>Matthew Nickols – Bs CIS student</a:t>
            </a:r>
          </a:p>
          <a:p>
            <a:pPr algn="ctr"/>
            <a:r>
              <a:rPr lang="en-US" dirty="0" err="1"/>
              <a:t>Halil</a:t>
            </a:r>
            <a:r>
              <a:rPr lang="en-US" dirty="0"/>
              <a:t> </a:t>
            </a:r>
            <a:r>
              <a:rPr lang="en-US" dirty="0" err="1"/>
              <a:t>bisgin</a:t>
            </a:r>
            <a:r>
              <a:rPr lang="en-US" dirty="0"/>
              <a:t> </a:t>
            </a:r>
            <a:r>
              <a:rPr lang="en-US" dirty="0" err="1"/>
              <a:t>phd</a:t>
            </a:r>
            <a:r>
              <a:rPr lang="en-US" dirty="0"/>
              <a:t> – faculty advisor</a:t>
            </a:r>
          </a:p>
        </p:txBody>
      </p:sp>
    </p:spTree>
    <p:extLst>
      <p:ext uri="{BB962C8B-B14F-4D97-AF65-F5344CB8AC3E}">
        <p14:creationId xmlns:p14="http://schemas.microsoft.com/office/powerpoint/2010/main" val="230059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a:extLst>
            <a:ext uri="{FF2B5EF4-FFF2-40B4-BE49-F238E27FC236}">
              <a16:creationId xmlns:a16="http://schemas.microsoft.com/office/drawing/2014/main" id="{1A749ACE-5769-8B81-0242-D3FD27E48CF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3EDD3691-E7E2-E8C4-E34A-76033A9943D8}"/>
              </a:ext>
            </a:extLst>
          </p:cNvPr>
          <p:cNvSpPr>
            <a:spLocks noGrp="1"/>
          </p:cNvSpPr>
          <p:nvPr>
            <p:ph type="title"/>
          </p:nvPr>
        </p:nvSpPr>
        <p:spPr/>
        <p:txBody>
          <a:bodyPr>
            <a:normAutofit/>
          </a:bodyPr>
          <a:lstStyle/>
          <a:p>
            <a:pPr algn="ctr"/>
            <a:r>
              <a:rPr lang="en-US" sz="3600" dirty="0"/>
              <a:t>Apps and Installation</a:t>
            </a:r>
          </a:p>
        </p:txBody>
      </p:sp>
      <p:pic>
        <p:nvPicPr>
          <p:cNvPr id="6" name="Content Placeholder 3">
            <a:extLst>
              <a:ext uri="{FF2B5EF4-FFF2-40B4-BE49-F238E27FC236}">
                <a16:creationId xmlns:a16="http://schemas.microsoft.com/office/drawing/2014/main" id="{D57B1AF5-DB19-4341-7F3F-36105F43F5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a:extLst>
              <a:ext uri="{FF2B5EF4-FFF2-40B4-BE49-F238E27FC236}">
                <a16:creationId xmlns:a16="http://schemas.microsoft.com/office/drawing/2014/main" id="{9454B1AD-CBA8-274C-D35F-6A7A3C76BC17}"/>
              </a:ext>
            </a:extLst>
          </p:cNvPr>
          <p:cNvSpPr>
            <a:spLocks noGrp="1"/>
          </p:cNvSpPr>
          <p:nvPr>
            <p:ph sz="half" idx="1"/>
          </p:nvPr>
        </p:nvSpPr>
        <p:spPr>
          <a:xfrm>
            <a:off x="457200" y="2142068"/>
            <a:ext cx="7772399" cy="3649134"/>
          </a:xfrm>
        </p:spPr>
        <p:txBody>
          <a:bodyPr anchor="t" anchorCtr="0">
            <a:normAutofit fontScale="92500" lnSpcReduction="10000"/>
          </a:bodyPr>
          <a:lstStyle/>
          <a:p>
            <a:pPr lvl="1"/>
            <a:r>
              <a:rPr lang="en-US" sz="2600" dirty="0"/>
              <a:t>Anaconda Navigator – Python env management</a:t>
            </a:r>
          </a:p>
          <a:p>
            <a:pPr lvl="2"/>
            <a:r>
              <a:rPr lang="en-US" sz="2400" dirty="0">
                <a:hlinkClick r:id="rId3"/>
              </a:rPr>
              <a:t>https://www.anaconda.com/anaconda-navigator</a:t>
            </a:r>
            <a:endParaRPr lang="en-US" sz="2400" dirty="0"/>
          </a:p>
          <a:p>
            <a:pPr lvl="1"/>
            <a:r>
              <a:rPr lang="en-US" sz="2600" dirty="0"/>
              <a:t>Python 3.12 – Programming Language</a:t>
            </a:r>
          </a:p>
          <a:p>
            <a:pPr lvl="2"/>
            <a:r>
              <a:rPr lang="en-US" sz="2400" dirty="0">
                <a:hlinkClick r:id="rId4"/>
              </a:rPr>
              <a:t>https://www.python.org/downloads/</a:t>
            </a:r>
            <a:endParaRPr lang="en-US" sz="2400" dirty="0"/>
          </a:p>
          <a:p>
            <a:pPr lvl="1"/>
            <a:r>
              <a:rPr lang="en-US" sz="2600" dirty="0"/>
              <a:t>Microsoft Visual Studio Code – python IDE</a:t>
            </a:r>
          </a:p>
          <a:p>
            <a:pPr lvl="2"/>
            <a:r>
              <a:rPr lang="en-US" sz="2400" dirty="0">
                <a:hlinkClick r:id="rId5"/>
              </a:rPr>
              <a:t>https://code.visualstudio.com/download</a:t>
            </a:r>
            <a:endParaRPr lang="en-US" sz="2400" dirty="0"/>
          </a:p>
          <a:p>
            <a:pPr lvl="1"/>
            <a:r>
              <a:rPr lang="en-US" sz="2600" dirty="0"/>
              <a:t>R Studio – Building markdown files</a:t>
            </a:r>
          </a:p>
          <a:p>
            <a:pPr lvl="2"/>
            <a:r>
              <a:rPr lang="en-US" sz="2400" dirty="0">
                <a:hlinkClick r:id="rId6"/>
              </a:rPr>
              <a:t>https://posit.co/download/rstudio-desktop/</a:t>
            </a:r>
            <a:endParaRPr lang="en-US" sz="2400" dirty="0"/>
          </a:p>
          <a:p>
            <a:endParaRPr lang="en-US" sz="2800" dirty="0"/>
          </a:p>
          <a:p>
            <a:endParaRPr lang="en-US" sz="2800" dirty="0"/>
          </a:p>
        </p:txBody>
      </p:sp>
    </p:spTree>
    <p:extLst>
      <p:ext uri="{BB962C8B-B14F-4D97-AF65-F5344CB8AC3E}">
        <p14:creationId xmlns:p14="http://schemas.microsoft.com/office/powerpoint/2010/main" val="212928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Machine Learning algorithms Compared</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649134"/>
          </a:xfrm>
        </p:spPr>
        <p:txBody>
          <a:bodyPr anchor="t" anchorCtr="0">
            <a:normAutofit/>
          </a:bodyPr>
          <a:lstStyle/>
          <a:p>
            <a:r>
              <a:rPr lang="en-US" sz="2800" dirty="0"/>
              <a:t>Algorithms: </a:t>
            </a:r>
          </a:p>
          <a:p>
            <a:pPr lvl="1"/>
            <a:r>
              <a:rPr lang="en-US" sz="2600" dirty="0"/>
              <a:t>Decision Tree</a:t>
            </a:r>
          </a:p>
          <a:p>
            <a:pPr lvl="1"/>
            <a:r>
              <a:rPr lang="en-US" sz="2600" dirty="0"/>
              <a:t>Random Forest</a:t>
            </a:r>
          </a:p>
          <a:p>
            <a:pPr lvl="1"/>
            <a:r>
              <a:rPr lang="en-US" sz="2600" dirty="0"/>
              <a:t>Support Vector Machines</a:t>
            </a:r>
          </a:p>
          <a:p>
            <a:pPr lvl="1"/>
            <a:r>
              <a:rPr lang="en-US" sz="2600" dirty="0"/>
              <a:t>K-Nearest Neighbors</a:t>
            </a:r>
          </a:p>
          <a:p>
            <a:pPr lvl="1"/>
            <a:r>
              <a:rPr lang="en-US" sz="2600" dirty="0"/>
              <a:t>Naïve Bayes</a:t>
            </a:r>
          </a:p>
          <a:p>
            <a:pPr lvl="1"/>
            <a:endParaRPr lang="en-US" sz="2600" dirty="0"/>
          </a:p>
          <a:p>
            <a:endParaRPr lang="en-US" sz="2800" dirty="0"/>
          </a:p>
          <a:p>
            <a:endParaRPr lang="en-US" sz="2800" dirty="0"/>
          </a:p>
          <a:p>
            <a:pPr lvl="1"/>
            <a:endParaRPr lang="en-US" sz="2600" dirty="0"/>
          </a:p>
          <a:p>
            <a:endParaRPr lang="en-US" sz="2800" dirty="0"/>
          </a:p>
          <a:p>
            <a:endParaRPr lang="en-US" sz="2800" dirty="0"/>
          </a:p>
        </p:txBody>
      </p:sp>
      <p:sp>
        <p:nvSpPr>
          <p:cNvPr id="4" name="Right Brace 3"/>
          <p:cNvSpPr/>
          <p:nvPr/>
        </p:nvSpPr>
        <p:spPr>
          <a:xfrm>
            <a:off x="5034515" y="3509335"/>
            <a:ext cx="342901" cy="1587500"/>
          </a:xfrm>
          <a:prstGeom prst="rightBrace">
            <a:avLst/>
          </a:prstGeom>
          <a:solidFill>
            <a:srgbClr val="FF9900"/>
          </a:soli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7416" y="3098802"/>
            <a:ext cx="2729743" cy="2692400"/>
          </a:xfrm>
          <a:prstGeom prst="rect">
            <a:avLst/>
          </a:prstGeom>
        </p:spPr>
      </p:pic>
    </p:spTree>
    <p:extLst>
      <p:ext uri="{BB962C8B-B14F-4D97-AF65-F5344CB8AC3E}">
        <p14:creationId xmlns:p14="http://schemas.microsoft.com/office/powerpoint/2010/main" val="265722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Python libraries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833430"/>
          </a:xfrm>
        </p:spPr>
        <p:txBody>
          <a:bodyPr anchor="t" anchorCtr="0">
            <a:normAutofit fontScale="92500" lnSpcReduction="10000"/>
          </a:bodyPr>
          <a:lstStyle/>
          <a:p>
            <a:r>
              <a:rPr lang="en-US" sz="2800" dirty="0"/>
              <a:t>Python Libraries for Data Mining</a:t>
            </a:r>
          </a:p>
          <a:p>
            <a:r>
              <a:rPr lang="en-US" sz="2800" dirty="0"/>
              <a:t>Libraries: </a:t>
            </a:r>
          </a:p>
          <a:p>
            <a:pPr lvl="1"/>
            <a:r>
              <a:rPr lang="en-US" sz="2600" dirty="0"/>
              <a:t>pandas</a:t>
            </a:r>
          </a:p>
          <a:p>
            <a:pPr lvl="1"/>
            <a:r>
              <a:rPr lang="en-US" sz="2600" dirty="0" err="1"/>
              <a:t>Numpy</a:t>
            </a:r>
            <a:endParaRPr lang="en-US" sz="2600" dirty="0"/>
          </a:p>
          <a:p>
            <a:pPr lvl="1"/>
            <a:r>
              <a:rPr lang="en-US" sz="2600" dirty="0" err="1"/>
              <a:t>Scipy</a:t>
            </a:r>
            <a:endParaRPr lang="en-US" sz="2600" dirty="0"/>
          </a:p>
          <a:p>
            <a:pPr lvl="1"/>
            <a:r>
              <a:rPr lang="en-US" sz="2600" dirty="0"/>
              <a:t>matplotlib</a:t>
            </a:r>
          </a:p>
          <a:p>
            <a:pPr lvl="1"/>
            <a:r>
              <a:rPr lang="en-US" sz="2600" dirty="0" err="1"/>
              <a:t>sklearn</a:t>
            </a:r>
            <a:endParaRPr lang="en-US" sz="2600" dirty="0"/>
          </a:p>
          <a:p>
            <a:pPr lvl="1"/>
            <a:r>
              <a:rPr lang="en-US" sz="2600" dirty="0" err="1"/>
              <a:t>textblob</a:t>
            </a:r>
            <a:endParaRPr lang="en-US" sz="2600" dirty="0"/>
          </a:p>
          <a:p>
            <a:pPr lvl="1"/>
            <a:endParaRPr lang="en-US" sz="2600" dirty="0"/>
          </a:p>
          <a:p>
            <a:pPr lvl="1"/>
            <a:endParaRPr lang="en-US" sz="2600" dirty="0"/>
          </a:p>
          <a:p>
            <a:endParaRPr lang="en-US" sz="2800" dirty="0"/>
          </a:p>
          <a:p>
            <a:endParaRPr lang="en-US" sz="2800" dirty="0"/>
          </a:p>
          <a:p>
            <a:pPr lvl="1"/>
            <a:endParaRPr lang="en-US" sz="2600" dirty="0"/>
          </a:p>
          <a:p>
            <a:endParaRPr lang="en-US" sz="2800" dirty="0"/>
          </a:p>
          <a:p>
            <a:endParaRPr lang="en-US" sz="2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300" y="3539815"/>
            <a:ext cx="3922675" cy="1569070"/>
          </a:xfrm>
          <a:prstGeom prst="rect">
            <a:avLst/>
          </a:prstGeom>
        </p:spPr>
      </p:pic>
      <p:sp>
        <p:nvSpPr>
          <p:cNvPr id="4" name="Right Brace 3"/>
          <p:cNvSpPr/>
          <p:nvPr/>
        </p:nvSpPr>
        <p:spPr>
          <a:xfrm>
            <a:off x="4343399" y="3530600"/>
            <a:ext cx="342901" cy="1587500"/>
          </a:xfrm>
          <a:prstGeom prst="rightBrace">
            <a:avLst/>
          </a:prstGeom>
          <a:solidFill>
            <a:srgbClr val="FF9900"/>
          </a:soli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008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Analysis and results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2315063"/>
            <a:ext cx="8872720" cy="3649134"/>
          </a:xfrm>
        </p:spPr>
        <p:txBody>
          <a:bodyPr anchor="t" anchorCtr="0">
            <a:normAutofit/>
          </a:bodyPr>
          <a:lstStyle/>
          <a:p>
            <a:pPr lvl="1"/>
            <a:endParaRPr lang="en-US" sz="2600" dirty="0"/>
          </a:p>
          <a:p>
            <a:pPr lvl="1"/>
            <a:endParaRPr lang="en-US" sz="2600" dirty="0"/>
          </a:p>
          <a:p>
            <a:endParaRPr lang="en-US" sz="2800" dirty="0"/>
          </a:p>
          <a:p>
            <a:pPr lvl="1"/>
            <a:endParaRPr lang="en-US" sz="2600" dirty="0"/>
          </a:p>
          <a:p>
            <a:endParaRPr lang="en-US" sz="2800" dirty="0"/>
          </a:p>
          <a:p>
            <a:endParaRPr lang="en-US" sz="2800" dirty="0"/>
          </a:p>
        </p:txBody>
      </p:sp>
      <p:pic>
        <p:nvPicPr>
          <p:cNvPr id="5" name="Picture 4" descr="A yellow and black sign with black text">
            <a:hlinkClick r:id="rId4" action="ppaction://hlinkfile"/>
            <a:extLst>
              <a:ext uri="{FF2B5EF4-FFF2-40B4-BE49-F238E27FC236}">
                <a16:creationId xmlns:a16="http://schemas.microsoft.com/office/drawing/2014/main" id="{E1B7A84E-68B7-6F0F-13E7-AA12242A97CA}"/>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139809" y="3446208"/>
            <a:ext cx="5245619" cy="1386843"/>
          </a:xfrm>
          <a:prstGeom prst="rect">
            <a:avLst/>
          </a:prstGeom>
        </p:spPr>
      </p:pic>
    </p:spTree>
    <p:extLst>
      <p:ext uri="{BB962C8B-B14F-4D97-AF65-F5344CB8AC3E}">
        <p14:creationId xmlns:p14="http://schemas.microsoft.com/office/powerpoint/2010/main" val="283628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609601"/>
            <a:ext cx="7772400" cy="914399"/>
          </a:xfrm>
        </p:spPr>
        <p:txBody>
          <a:bodyPr>
            <a:normAutofit fontScale="90000"/>
          </a:bodyPr>
          <a:lstStyle/>
          <a:p>
            <a:pPr algn="ctr"/>
            <a:r>
              <a:rPr lang="en-US" sz="3600" dirty="0"/>
              <a:t>Concerns &amp; </a:t>
            </a:r>
            <a:br>
              <a:rPr lang="en-US" sz="3600" dirty="0"/>
            </a:br>
            <a:r>
              <a:rPr lang="en-US" sz="3600" dirty="0"/>
              <a:t>Ethical Considerations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graphicFrame>
        <p:nvGraphicFramePr>
          <p:cNvPr id="15" name="Content Placeholder 1">
            <a:extLst>
              <a:ext uri="{FF2B5EF4-FFF2-40B4-BE49-F238E27FC236}">
                <a16:creationId xmlns:a16="http://schemas.microsoft.com/office/drawing/2014/main" id="{67286C6A-D8E1-6714-8294-8E025F2D63C4}"/>
              </a:ext>
            </a:extLst>
          </p:cNvPr>
          <p:cNvGraphicFramePr>
            <a:graphicFrameLocks noGrp="1"/>
          </p:cNvGraphicFramePr>
          <p:nvPr>
            <p:ph sz="half" idx="1"/>
          </p:nvPr>
        </p:nvGraphicFramePr>
        <p:xfrm>
          <a:off x="457200" y="1676399"/>
          <a:ext cx="7772399" cy="4571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yellow face with a mustache&#10;&#10;Description automatically generated">
            <a:extLst>
              <a:ext uri="{FF2B5EF4-FFF2-40B4-BE49-F238E27FC236}">
                <a16:creationId xmlns:a16="http://schemas.microsoft.com/office/drawing/2014/main" id="{86BEFBDE-A5F0-983E-645F-B697974FD789}"/>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704051" y="5405194"/>
            <a:ext cx="1365458" cy="1467770"/>
          </a:xfrm>
          <a:prstGeom prst="rect">
            <a:avLst/>
          </a:prstGeom>
        </p:spPr>
      </p:pic>
    </p:spTree>
    <p:extLst>
      <p:ext uri="{BB962C8B-B14F-4D97-AF65-F5344CB8AC3E}">
        <p14:creationId xmlns:p14="http://schemas.microsoft.com/office/powerpoint/2010/main" val="206985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708" y="78146"/>
            <a:ext cx="2590583" cy="2635883"/>
          </a:xfrm>
          <a:prstGeom prst="rect">
            <a:avLst/>
          </a:prstGeom>
        </p:spPr>
      </p:pic>
      <p:sp>
        <p:nvSpPr>
          <p:cNvPr id="2" name="Rectangle 1"/>
          <p:cNvSpPr/>
          <p:nvPr/>
        </p:nvSpPr>
        <p:spPr>
          <a:xfrm>
            <a:off x="635000" y="3161328"/>
            <a:ext cx="7594601" cy="2246769"/>
          </a:xfrm>
          <a:prstGeom prst="rect">
            <a:avLst/>
          </a:prstGeom>
        </p:spPr>
        <p:txBody>
          <a:bodyPr wrap="square">
            <a:spAutoFit/>
          </a:bodyPr>
          <a:lstStyle/>
          <a:p>
            <a:r>
              <a:rPr lang="en-US" sz="3200" dirty="0"/>
              <a:t>Thank you.   Any Questions!!</a:t>
            </a:r>
          </a:p>
          <a:p>
            <a:endParaRPr lang="en-US" dirty="0"/>
          </a:p>
          <a:p>
            <a:r>
              <a:rPr lang="en-US" dirty="0"/>
              <a:t>Dan Getty		</a:t>
            </a:r>
          </a:p>
          <a:p>
            <a:r>
              <a:rPr lang="en-US" dirty="0"/>
              <a:t>dgetty@umich.edu	</a:t>
            </a:r>
          </a:p>
          <a:p>
            <a:r>
              <a:rPr lang="en-US" dirty="0"/>
              <a:t>	</a:t>
            </a:r>
          </a:p>
          <a:p>
            <a:r>
              <a:rPr lang="en-US" dirty="0"/>
              <a:t>Mason Turner		</a:t>
            </a:r>
          </a:p>
          <a:p>
            <a:r>
              <a:rPr lang="en-US" dirty="0"/>
              <a:t>machtu@umich.edu	</a:t>
            </a:r>
          </a:p>
        </p:txBody>
      </p:sp>
    </p:spTree>
    <p:extLst>
      <p:ext uri="{BB962C8B-B14F-4D97-AF65-F5344CB8AC3E}">
        <p14:creationId xmlns:p14="http://schemas.microsoft.com/office/powerpoint/2010/main" val="32655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14349" y="1030289"/>
            <a:ext cx="7056489" cy="1035578"/>
          </a:xfrm>
        </p:spPr>
        <p:txBody>
          <a:bodyPr vert="horz" lIns="91440" tIns="45720" rIns="91440" bIns="45720" rtlCol="0" anchor="ctr">
            <a:normAutofit/>
          </a:bodyPr>
          <a:lstStyle/>
          <a:p>
            <a:pPr>
              <a:lnSpc>
                <a:spcPct val="90000"/>
              </a:lnSpc>
            </a:pPr>
            <a:r>
              <a:rPr lang="en-US" sz="3300" dirty="0"/>
              <a:t>Why predict course failure risk?</a:t>
            </a:r>
          </a:p>
        </p:txBody>
      </p:sp>
      <p:pic>
        <p:nvPicPr>
          <p:cNvPr id="10" name="Picture 9" descr="A yellow face with a question mark&#10;&#10;Description automatically generated">
            <a:extLst>
              <a:ext uri="{FF2B5EF4-FFF2-40B4-BE49-F238E27FC236}">
                <a16:creationId xmlns:a16="http://schemas.microsoft.com/office/drawing/2014/main" id="{451F6084-A48C-F5C3-75E3-FD4A63A8FAD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88543" y="3508376"/>
            <a:ext cx="2392325" cy="231457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13" name="Content Placeholder 1">
            <a:extLst>
              <a:ext uri="{FF2B5EF4-FFF2-40B4-BE49-F238E27FC236}">
                <a16:creationId xmlns:a16="http://schemas.microsoft.com/office/drawing/2014/main" id="{1A127422-5895-EF04-6E2D-8E71D9AD3A9C}"/>
              </a:ext>
            </a:extLst>
          </p:cNvPr>
          <p:cNvGraphicFramePr>
            <a:graphicFrameLocks noGrp="1"/>
          </p:cNvGraphicFramePr>
          <p:nvPr>
            <p:ph sz="half" idx="1"/>
          </p:nvPr>
        </p:nvGraphicFramePr>
        <p:xfrm>
          <a:off x="514350" y="2142067"/>
          <a:ext cx="5111062" cy="36491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2" name="Content Placeholder 3">
            <a:extLst>
              <a:ext uri="{FF2B5EF4-FFF2-40B4-BE49-F238E27FC236}">
                <a16:creationId xmlns:a16="http://schemas.microsoft.com/office/drawing/2014/main" id="{FF0DB2E2-8B30-1E1F-E174-EA14017291C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Tree>
    <p:extLst>
      <p:ext uri="{BB962C8B-B14F-4D97-AF65-F5344CB8AC3E}">
        <p14:creationId xmlns:p14="http://schemas.microsoft.com/office/powerpoint/2010/main" val="14239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9E0DCA7B-686C-EEA7-08F3-D2F91FBDC0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36" y="137653"/>
            <a:ext cx="2724530" cy="6582694"/>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3DD3ED2E-064A-33A2-D63F-1A031275A7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9541" y="137653"/>
            <a:ext cx="2762636" cy="6630325"/>
          </a:xfrm>
          <a:prstGeom prst="rect">
            <a:avLst/>
          </a:prstGeom>
        </p:spPr>
      </p:pic>
      <p:sp>
        <p:nvSpPr>
          <p:cNvPr id="14" name="Rectangle 13">
            <a:extLst>
              <a:ext uri="{FF2B5EF4-FFF2-40B4-BE49-F238E27FC236}">
                <a16:creationId xmlns:a16="http://schemas.microsoft.com/office/drawing/2014/main" id="{4B632603-6E59-22CC-9A13-48F657BD2EC4}"/>
              </a:ext>
            </a:extLst>
          </p:cNvPr>
          <p:cNvSpPr/>
          <p:nvPr/>
        </p:nvSpPr>
        <p:spPr>
          <a:xfrm>
            <a:off x="1707614" y="6341806"/>
            <a:ext cx="561861" cy="426172"/>
          </a:xfrm>
          <a:prstGeom prst="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BF0A2F-268F-2948-9716-691314D25270}"/>
              </a:ext>
            </a:extLst>
          </p:cNvPr>
          <p:cNvSpPr/>
          <p:nvPr/>
        </p:nvSpPr>
        <p:spPr>
          <a:xfrm>
            <a:off x="5960124" y="6356444"/>
            <a:ext cx="561861" cy="426172"/>
          </a:xfrm>
          <a:prstGeom prst="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3E86098-8587-AE7A-EF84-BEE9BA77A8D6}"/>
              </a:ext>
            </a:extLst>
          </p:cNvPr>
          <p:cNvSpPr txBox="1"/>
          <p:nvPr/>
        </p:nvSpPr>
        <p:spPr>
          <a:xfrm>
            <a:off x="2981713" y="4065224"/>
            <a:ext cx="1229816" cy="2585323"/>
          </a:xfrm>
          <a:prstGeom prst="rect">
            <a:avLst/>
          </a:prstGeom>
          <a:noFill/>
        </p:spPr>
        <p:txBody>
          <a:bodyPr wrap="square" rtlCol="0">
            <a:spAutoFit/>
          </a:bodyPr>
          <a:lstStyle/>
          <a:p>
            <a:r>
              <a:rPr lang="en-US" dirty="0"/>
              <a:t>All New UG Avg </a:t>
            </a:r>
            <a:r>
              <a:rPr lang="en-US" dirty="0">
                <a:solidFill>
                  <a:schemeClr val="accent4">
                    <a:lumMod val="60000"/>
                    <a:lumOff val="40000"/>
                  </a:schemeClr>
                </a:solidFill>
              </a:rPr>
              <a:t>“F2F and Mixed Mode” </a:t>
            </a:r>
            <a:r>
              <a:rPr lang="en-US" dirty="0"/>
              <a:t>students Lost within the first year</a:t>
            </a:r>
          </a:p>
        </p:txBody>
      </p:sp>
      <p:cxnSp>
        <p:nvCxnSpPr>
          <p:cNvPr id="21" name="Straight Arrow Connector 20">
            <a:extLst>
              <a:ext uri="{FF2B5EF4-FFF2-40B4-BE49-F238E27FC236}">
                <a16:creationId xmlns:a16="http://schemas.microsoft.com/office/drawing/2014/main" id="{802A47A6-CFDB-5CB4-7B86-9C3BF4EA4E42}"/>
              </a:ext>
            </a:extLst>
          </p:cNvPr>
          <p:cNvCxnSpPr>
            <a:cxnSpLocks/>
          </p:cNvCxnSpPr>
          <p:nvPr/>
        </p:nvCxnSpPr>
        <p:spPr>
          <a:xfrm flipH="1">
            <a:off x="2352180" y="5087390"/>
            <a:ext cx="552713" cy="110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117275B-F9CA-3A02-D4F4-B3681CC9CB95}"/>
              </a:ext>
            </a:extLst>
          </p:cNvPr>
          <p:cNvCxnSpPr>
            <a:cxnSpLocks/>
          </p:cNvCxnSpPr>
          <p:nvPr/>
        </p:nvCxnSpPr>
        <p:spPr>
          <a:xfrm flipH="1">
            <a:off x="6680656" y="5052888"/>
            <a:ext cx="552713" cy="110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FD90A14-A9D1-5001-6A68-4343D6B1B30C}"/>
              </a:ext>
            </a:extLst>
          </p:cNvPr>
          <p:cNvSpPr txBox="1"/>
          <p:nvPr/>
        </p:nvSpPr>
        <p:spPr>
          <a:xfrm>
            <a:off x="7287270" y="4065223"/>
            <a:ext cx="1229816" cy="2308324"/>
          </a:xfrm>
          <a:prstGeom prst="rect">
            <a:avLst/>
          </a:prstGeom>
          <a:noFill/>
        </p:spPr>
        <p:txBody>
          <a:bodyPr wrap="square" rtlCol="0">
            <a:spAutoFit/>
          </a:bodyPr>
          <a:lstStyle/>
          <a:p>
            <a:r>
              <a:rPr lang="en-US" dirty="0"/>
              <a:t>All New UG Avg </a:t>
            </a:r>
            <a:r>
              <a:rPr lang="en-US" dirty="0">
                <a:solidFill>
                  <a:schemeClr val="accent4">
                    <a:lumMod val="60000"/>
                    <a:lumOff val="40000"/>
                  </a:schemeClr>
                </a:solidFill>
              </a:rPr>
              <a:t>“Online Only” </a:t>
            </a:r>
            <a:r>
              <a:rPr lang="en-US" dirty="0"/>
              <a:t>students Lost within the first year</a:t>
            </a:r>
          </a:p>
        </p:txBody>
      </p:sp>
      <p:sp>
        <p:nvSpPr>
          <p:cNvPr id="2" name="Rectangle 1">
            <a:extLst>
              <a:ext uri="{FF2B5EF4-FFF2-40B4-BE49-F238E27FC236}">
                <a16:creationId xmlns:a16="http://schemas.microsoft.com/office/drawing/2014/main" id="{3CA4FF46-F7A5-3E73-2F8E-7BD866E3D517}"/>
              </a:ext>
            </a:extLst>
          </p:cNvPr>
          <p:cNvSpPr/>
          <p:nvPr/>
        </p:nvSpPr>
        <p:spPr>
          <a:xfrm>
            <a:off x="6521985" y="1212351"/>
            <a:ext cx="620192" cy="527064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4934440-437B-516B-76AE-06ACBDADA910}"/>
              </a:ext>
            </a:extLst>
          </p:cNvPr>
          <p:cNvSpPr txBox="1"/>
          <p:nvPr/>
        </p:nvSpPr>
        <p:spPr>
          <a:xfrm>
            <a:off x="7475733" y="1889333"/>
            <a:ext cx="1287607" cy="2031325"/>
          </a:xfrm>
          <a:prstGeom prst="rect">
            <a:avLst/>
          </a:prstGeom>
          <a:noFill/>
        </p:spPr>
        <p:txBody>
          <a:bodyPr wrap="square" rtlCol="0">
            <a:spAutoFit/>
          </a:bodyPr>
          <a:lstStyle/>
          <a:p>
            <a:r>
              <a:rPr lang="en-US" dirty="0"/>
              <a:t>Trend of </a:t>
            </a:r>
            <a:r>
              <a:rPr lang="en-US" dirty="0">
                <a:solidFill>
                  <a:srgbClr val="FFFF00"/>
                </a:solidFill>
              </a:rPr>
              <a:t>“Online Only” </a:t>
            </a:r>
            <a:r>
              <a:rPr lang="en-US" dirty="0"/>
              <a:t>Students in Cohorts increasing over time</a:t>
            </a:r>
          </a:p>
        </p:txBody>
      </p:sp>
    </p:spTree>
    <p:extLst>
      <p:ext uri="{BB962C8B-B14F-4D97-AF65-F5344CB8AC3E}">
        <p14:creationId xmlns:p14="http://schemas.microsoft.com/office/powerpoint/2010/main" val="317498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What to do about it</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595630"/>
            <a:ext cx="4630365" cy="3404681"/>
          </a:xfrm>
        </p:spPr>
        <p:txBody>
          <a:bodyPr anchor="t" anchorCtr="0">
            <a:normAutofit fontScale="85000" lnSpcReduction="10000"/>
          </a:bodyPr>
          <a:lstStyle/>
          <a:p>
            <a:pPr lvl="1">
              <a:lnSpc>
                <a:spcPct val="150000"/>
              </a:lnSpc>
            </a:pPr>
            <a:r>
              <a:rPr lang="en-US" sz="2600" dirty="0"/>
              <a:t>Develop an “Successful / Unsuccessful Indicator” for students</a:t>
            </a:r>
          </a:p>
          <a:p>
            <a:pPr lvl="1">
              <a:lnSpc>
                <a:spcPct val="150000"/>
              </a:lnSpc>
            </a:pPr>
            <a:r>
              <a:rPr lang="en-US" sz="2400" dirty="0"/>
              <a:t>Identify Important Features</a:t>
            </a:r>
          </a:p>
          <a:p>
            <a:pPr lvl="1">
              <a:lnSpc>
                <a:spcPct val="150000"/>
              </a:lnSpc>
            </a:pPr>
            <a:r>
              <a:rPr lang="en-US" sz="2400" dirty="0"/>
              <a:t>Choose a ML Algorithm to further explore Student Academic Risk</a:t>
            </a:r>
            <a:endParaRPr lang="en-US" sz="2600" dirty="0"/>
          </a:p>
          <a:p>
            <a:endParaRPr lang="en-US" sz="2800" dirty="0"/>
          </a:p>
          <a:p>
            <a:endParaRPr lang="en-US" sz="2800" dirty="0"/>
          </a:p>
        </p:txBody>
      </p:sp>
      <p:pic>
        <p:nvPicPr>
          <p:cNvPr id="3" name="Picture 2">
            <a:extLst>
              <a:ext uri="{FF2B5EF4-FFF2-40B4-BE49-F238E27FC236}">
                <a16:creationId xmlns:a16="http://schemas.microsoft.com/office/drawing/2014/main" id="{8BDB64CF-7A32-5241-0657-01444540CEE5}"/>
              </a:ext>
            </a:extLst>
          </p:cNvPr>
          <p:cNvPicPr>
            <a:picLocks noChangeAspect="1"/>
          </p:cNvPicPr>
          <p:nvPr/>
        </p:nvPicPr>
        <p:blipFill>
          <a:blip r:embed="rId4"/>
          <a:stretch>
            <a:fillRect/>
          </a:stretch>
        </p:blipFill>
        <p:spPr>
          <a:xfrm>
            <a:off x="5638342" y="2675469"/>
            <a:ext cx="3211826" cy="2914245"/>
          </a:xfrm>
          <a:prstGeom prst="rect">
            <a:avLst/>
          </a:prstGeom>
        </p:spPr>
      </p:pic>
    </p:spTree>
    <p:extLst>
      <p:ext uri="{BB962C8B-B14F-4D97-AF65-F5344CB8AC3E}">
        <p14:creationId xmlns:p14="http://schemas.microsoft.com/office/powerpoint/2010/main" val="106964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Data sources to Mine</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649134"/>
          </a:xfrm>
        </p:spPr>
        <p:txBody>
          <a:bodyPr anchor="t" anchorCtr="0">
            <a:normAutofit/>
          </a:bodyPr>
          <a:lstStyle/>
          <a:p>
            <a:pPr lvl="1"/>
            <a:r>
              <a:rPr lang="en-US" sz="2600" dirty="0"/>
              <a:t>Sources</a:t>
            </a:r>
          </a:p>
          <a:p>
            <a:pPr lvl="2"/>
            <a:r>
              <a:rPr lang="en-US" sz="2400" dirty="0"/>
              <a:t>Canvas Learning Management System (LMS) </a:t>
            </a:r>
          </a:p>
          <a:p>
            <a:pPr lvl="2"/>
            <a:r>
              <a:rPr lang="en-US" sz="2400" dirty="0"/>
              <a:t>Banner Enterprise Resource Planning (ERP)</a:t>
            </a:r>
          </a:p>
          <a:p>
            <a:pPr lvl="1"/>
            <a:r>
              <a:rPr lang="en-US" sz="2800" dirty="0"/>
              <a:t>Destination</a:t>
            </a:r>
          </a:p>
          <a:p>
            <a:pPr lvl="2"/>
            <a:r>
              <a:rPr lang="en-US" sz="2400" dirty="0"/>
              <a:t>U of M – Flint IA Data Warehouse</a:t>
            </a:r>
          </a:p>
          <a:p>
            <a:endParaRPr lang="en-US" sz="2800" dirty="0"/>
          </a:p>
          <a:p>
            <a:endParaRPr lang="en-US" sz="2800" dirty="0"/>
          </a:p>
        </p:txBody>
      </p:sp>
      <p:pic>
        <p:nvPicPr>
          <p:cNvPr id="5" name="Picture 4" descr="A yellow person with a tool">
            <a:extLst>
              <a:ext uri="{FF2B5EF4-FFF2-40B4-BE49-F238E27FC236}">
                <a16:creationId xmlns:a16="http://schemas.microsoft.com/office/drawing/2014/main" id="{DA070E7E-21A6-DDDB-990E-81FCAA96F3B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859780" y="4629913"/>
            <a:ext cx="3284220" cy="2228087"/>
          </a:xfrm>
          <a:prstGeom prst="rect">
            <a:avLst/>
          </a:prstGeom>
        </p:spPr>
      </p:pic>
      <p:sp>
        <p:nvSpPr>
          <p:cNvPr id="7" name="TextBox 6">
            <a:extLst>
              <a:ext uri="{FF2B5EF4-FFF2-40B4-BE49-F238E27FC236}">
                <a16:creationId xmlns:a16="http://schemas.microsoft.com/office/drawing/2014/main" id="{833129E0-E63A-176A-AEB1-57B42E3BABE0}"/>
              </a:ext>
            </a:extLst>
          </p:cNvPr>
          <p:cNvSpPr txBox="1"/>
          <p:nvPr/>
        </p:nvSpPr>
        <p:spPr>
          <a:xfrm>
            <a:off x="0" y="6530745"/>
            <a:ext cx="9144000" cy="230832"/>
          </a:xfrm>
          <a:prstGeom prst="rect">
            <a:avLst/>
          </a:prstGeom>
          <a:noFill/>
        </p:spPr>
        <p:txBody>
          <a:bodyPr wrap="square" rtlCol="0">
            <a:spAutoFit/>
          </a:bodyPr>
          <a:lstStyle/>
          <a:p>
            <a:r>
              <a:rPr lang="en-US" sz="900">
                <a:hlinkClick r:id="rId5" tooltip="https://www.duperrin.com/english/2017/07/20/being-data-driven-means-being-contex-driven/data-mining-infographic/"/>
              </a:rPr>
              <a:t>This Photo</a:t>
            </a:r>
            <a:r>
              <a:rPr lang="en-US" sz="900"/>
              <a:t> by Unknown Author is licensed under </a:t>
            </a:r>
            <a:r>
              <a:rPr lang="en-US" sz="900">
                <a:hlinkClick r:id="rId6" tooltip="https://creativecommons.org/licenses/by-nc-sa/3.0/"/>
              </a:rPr>
              <a:t>CC BY-SA-NC</a:t>
            </a:r>
            <a:endParaRPr lang="en-US" sz="900"/>
          </a:p>
        </p:txBody>
      </p:sp>
    </p:spTree>
    <p:extLst>
      <p:ext uri="{BB962C8B-B14F-4D97-AF65-F5344CB8AC3E}">
        <p14:creationId xmlns:p14="http://schemas.microsoft.com/office/powerpoint/2010/main" val="225716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609601"/>
            <a:ext cx="7772400" cy="647699"/>
          </a:xfrm>
        </p:spPr>
        <p:txBody>
          <a:bodyPr>
            <a:normAutofit/>
          </a:bodyPr>
          <a:lstStyle/>
          <a:p>
            <a:pPr algn="ctr"/>
            <a:r>
              <a:rPr lang="en-US" sz="3600" dirty="0"/>
              <a:t>Data preprocessing</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1318260"/>
            <a:ext cx="8472567" cy="5334000"/>
          </a:xfrm>
        </p:spPr>
        <p:txBody>
          <a:bodyPr anchor="t" anchorCtr="0">
            <a:normAutofit/>
          </a:bodyPr>
          <a:lstStyle/>
          <a:p>
            <a:pPr lvl="1"/>
            <a:r>
              <a:rPr lang="en-US" sz="2600" dirty="0"/>
              <a:t>In the Datawarehouse Tables</a:t>
            </a:r>
          </a:p>
          <a:p>
            <a:pPr marL="1371600" lvl="2" indent="-457200">
              <a:buFont typeface="+mj-lt"/>
              <a:buAutoNum type="arabicPeriod"/>
            </a:pPr>
            <a:r>
              <a:rPr lang="en-US" sz="2400" dirty="0">
                <a:solidFill>
                  <a:schemeClr val="tx2">
                    <a:lumMod val="90000"/>
                  </a:schemeClr>
                </a:solidFill>
              </a:rPr>
              <a:t>Data to Train the Model(Past Year UG Enrollment)</a:t>
            </a:r>
          </a:p>
          <a:p>
            <a:pPr lvl="3"/>
            <a:r>
              <a:rPr lang="en-US" sz="2200" dirty="0">
                <a:solidFill>
                  <a:schemeClr val="tx2">
                    <a:lumMod val="90000"/>
                  </a:schemeClr>
                </a:solidFill>
              </a:rPr>
              <a:t>ACADEMIC_RISK_TRAIN_DATA_TBL </a:t>
            </a:r>
          </a:p>
          <a:p>
            <a:pPr lvl="4"/>
            <a:r>
              <a:rPr lang="en-US" sz="2200" dirty="0">
                <a:solidFill>
                  <a:schemeClr val="tx2">
                    <a:lumMod val="90000"/>
                  </a:schemeClr>
                </a:solidFill>
              </a:rPr>
              <a:t>(1 row/student/term/</a:t>
            </a:r>
            <a:r>
              <a:rPr lang="en-US" sz="2200" dirty="0" err="1">
                <a:solidFill>
                  <a:schemeClr val="tx2">
                    <a:lumMod val="90000"/>
                  </a:schemeClr>
                </a:solidFill>
              </a:rPr>
              <a:t>crn</a:t>
            </a:r>
            <a:r>
              <a:rPr lang="en-US" sz="2200" dirty="0">
                <a:solidFill>
                  <a:schemeClr val="tx2">
                    <a:lumMod val="90000"/>
                  </a:schemeClr>
                </a:solidFill>
              </a:rPr>
              <a:t>)</a:t>
            </a:r>
            <a:endParaRPr lang="en-US" sz="2000" dirty="0">
              <a:solidFill>
                <a:schemeClr val="tx2">
                  <a:lumMod val="90000"/>
                </a:schemeClr>
              </a:solidFill>
            </a:endParaRPr>
          </a:p>
          <a:p>
            <a:pPr marL="1371600" lvl="2" indent="-457200">
              <a:buFont typeface="+mj-lt"/>
              <a:buAutoNum type="arabicPeriod"/>
            </a:pPr>
            <a:r>
              <a:rPr lang="en-US" sz="2400" dirty="0">
                <a:solidFill>
                  <a:schemeClr val="accent3">
                    <a:lumMod val="20000"/>
                    <a:lumOff val="80000"/>
                  </a:schemeClr>
                </a:solidFill>
              </a:rPr>
              <a:t>Data to Predict (Current Term)</a:t>
            </a:r>
          </a:p>
          <a:p>
            <a:pPr lvl="3"/>
            <a:r>
              <a:rPr lang="en-US" sz="2200" dirty="0">
                <a:solidFill>
                  <a:schemeClr val="accent3">
                    <a:lumMod val="20000"/>
                    <a:lumOff val="80000"/>
                  </a:schemeClr>
                </a:solidFill>
              </a:rPr>
              <a:t>ACADEMIC_RISK_PREDICT_DATA_TBL</a:t>
            </a:r>
          </a:p>
          <a:p>
            <a:pPr lvl="4"/>
            <a:r>
              <a:rPr lang="en-US" sz="2200" dirty="0">
                <a:solidFill>
                  <a:schemeClr val="accent3">
                    <a:lumMod val="20000"/>
                    <a:lumOff val="80000"/>
                  </a:schemeClr>
                </a:solidFill>
              </a:rPr>
              <a:t>(1 row/student/term/</a:t>
            </a:r>
            <a:r>
              <a:rPr lang="en-US" sz="2200" dirty="0" err="1">
                <a:solidFill>
                  <a:schemeClr val="accent3">
                    <a:lumMod val="20000"/>
                    <a:lumOff val="80000"/>
                  </a:schemeClr>
                </a:solidFill>
              </a:rPr>
              <a:t>crn</a:t>
            </a:r>
            <a:r>
              <a:rPr lang="en-US" sz="2200" dirty="0">
                <a:solidFill>
                  <a:schemeClr val="accent3">
                    <a:lumMod val="20000"/>
                    <a:lumOff val="80000"/>
                  </a:schemeClr>
                </a:solidFill>
              </a:rPr>
              <a:t>)</a:t>
            </a:r>
          </a:p>
          <a:p>
            <a:pPr marL="1371600" lvl="2" indent="-457200">
              <a:buFont typeface="+mj-lt"/>
              <a:buAutoNum type="arabicPeriod"/>
            </a:pPr>
            <a:r>
              <a:rPr lang="en-US" sz="2400" dirty="0">
                <a:solidFill>
                  <a:schemeClr val="accent5">
                    <a:lumMod val="20000"/>
                    <a:lumOff val="80000"/>
                  </a:schemeClr>
                </a:solidFill>
              </a:rPr>
              <a:t>Store Predictions (Current Term)</a:t>
            </a:r>
          </a:p>
          <a:p>
            <a:pPr lvl="3"/>
            <a:r>
              <a:rPr lang="en-US" sz="2200" dirty="0">
                <a:solidFill>
                  <a:schemeClr val="accent5">
                    <a:lumMod val="20000"/>
                    <a:lumOff val="80000"/>
                  </a:schemeClr>
                </a:solidFill>
              </a:rPr>
              <a:t>ACADEMIC_RISK_PREDICT_RESULT</a:t>
            </a:r>
          </a:p>
          <a:p>
            <a:pPr lvl="4"/>
            <a:r>
              <a:rPr lang="en-US" sz="2200" dirty="0">
                <a:solidFill>
                  <a:schemeClr val="accent5">
                    <a:lumMod val="20000"/>
                    <a:lumOff val="80000"/>
                  </a:schemeClr>
                </a:solidFill>
              </a:rPr>
              <a:t>(1 row/student/term/</a:t>
            </a:r>
            <a:r>
              <a:rPr lang="en-US" sz="2200" dirty="0" err="1">
                <a:solidFill>
                  <a:schemeClr val="accent5">
                    <a:lumMod val="20000"/>
                    <a:lumOff val="80000"/>
                  </a:schemeClr>
                </a:solidFill>
              </a:rPr>
              <a:t>crn</a:t>
            </a:r>
            <a:r>
              <a:rPr lang="en-US" sz="2200" dirty="0">
                <a:solidFill>
                  <a:schemeClr val="accent5">
                    <a:lumMod val="20000"/>
                    <a:lumOff val="80000"/>
                  </a:schemeClr>
                </a:solidFill>
              </a:rPr>
              <a:t>)</a:t>
            </a:r>
          </a:p>
          <a:p>
            <a:pPr lvl="2"/>
            <a:endParaRPr lang="en-US" sz="2800" dirty="0"/>
          </a:p>
          <a:p>
            <a:endParaRPr lang="en-US" sz="2800" dirty="0"/>
          </a:p>
          <a:p>
            <a:pPr lvl="1"/>
            <a:endParaRPr lang="en-US" sz="2600" dirty="0"/>
          </a:p>
          <a:p>
            <a:endParaRPr lang="en-US" sz="2800" dirty="0"/>
          </a:p>
          <a:p>
            <a:endParaRPr lang="en-US" sz="2800" dirty="0"/>
          </a:p>
        </p:txBody>
      </p:sp>
      <p:pic>
        <p:nvPicPr>
          <p:cNvPr id="4" name="Picture 3" descr="A diagram of a network">
            <a:extLst>
              <a:ext uri="{FF2B5EF4-FFF2-40B4-BE49-F238E27FC236}">
                <a16:creationId xmlns:a16="http://schemas.microsoft.com/office/drawing/2014/main" id="{8C2869E5-DF93-57C6-10EB-940DFC0C38D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802999" y="4675908"/>
            <a:ext cx="3341001" cy="2182091"/>
          </a:xfrm>
          <a:prstGeom prst="rect">
            <a:avLst/>
          </a:prstGeom>
        </p:spPr>
      </p:pic>
    </p:spTree>
    <p:extLst>
      <p:ext uri="{BB962C8B-B14F-4D97-AF65-F5344CB8AC3E}">
        <p14:creationId xmlns:p14="http://schemas.microsoft.com/office/powerpoint/2010/main" val="252349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609601"/>
            <a:ext cx="7772400" cy="858169"/>
          </a:xfrm>
        </p:spPr>
        <p:txBody>
          <a:bodyPr>
            <a:normAutofit/>
          </a:bodyPr>
          <a:lstStyle/>
          <a:p>
            <a:pPr algn="ctr"/>
            <a:r>
              <a:rPr lang="en-US" sz="3600" dirty="0"/>
              <a:t>Feature Set Categories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1467770"/>
            <a:ext cx="8872720" cy="5390230"/>
          </a:xfrm>
        </p:spPr>
        <p:txBody>
          <a:bodyPr anchor="t" anchorCtr="0">
            <a:normAutofit/>
          </a:bodyPr>
          <a:lstStyle/>
          <a:p>
            <a:pPr lvl="1"/>
            <a:endParaRPr lang="en-US" sz="2600" dirty="0"/>
          </a:p>
          <a:p>
            <a:r>
              <a:rPr lang="en-US" sz="2400" dirty="0"/>
              <a:t>Three Feature Categories explained</a:t>
            </a:r>
          </a:p>
          <a:p>
            <a:pPr lvl="1"/>
            <a:r>
              <a:rPr lang="en-US" sz="2200" dirty="0"/>
              <a:t>Past Time-Invariant Student (PTIS)</a:t>
            </a:r>
          </a:p>
          <a:p>
            <a:pPr lvl="2"/>
            <a:r>
              <a:rPr lang="en-US" sz="2400" dirty="0"/>
              <a:t>Features that are immutable to the student</a:t>
            </a:r>
          </a:p>
          <a:p>
            <a:pPr lvl="1"/>
            <a:r>
              <a:rPr lang="en-US" sz="2200" dirty="0"/>
              <a:t>Time-Varying Semester Activity (TVSA)</a:t>
            </a:r>
          </a:p>
          <a:p>
            <a:pPr lvl="2"/>
            <a:r>
              <a:rPr lang="en-US" sz="2000" dirty="0"/>
              <a:t>Features that changes on each semester</a:t>
            </a:r>
            <a:endParaRPr lang="en-US" sz="1800" dirty="0"/>
          </a:p>
          <a:p>
            <a:pPr lvl="1"/>
            <a:r>
              <a:rPr lang="en-US" sz="2200" dirty="0"/>
              <a:t>Time-Varying Course Assignment Activity (TVCAA)</a:t>
            </a:r>
          </a:p>
          <a:p>
            <a:pPr lvl="2"/>
            <a:r>
              <a:rPr lang="en-US" sz="2000" dirty="0"/>
              <a:t>Features that change during the semester (Canvas Data)</a:t>
            </a:r>
          </a:p>
          <a:p>
            <a:pPr lvl="3"/>
            <a:endParaRPr lang="en-US" sz="2200" dirty="0"/>
          </a:p>
          <a:p>
            <a:endParaRPr lang="en-US" sz="2800" dirty="0"/>
          </a:p>
          <a:p>
            <a:pPr lvl="1"/>
            <a:endParaRPr lang="en-US" sz="2600" dirty="0"/>
          </a:p>
          <a:p>
            <a:endParaRPr lang="en-US" sz="2800" dirty="0"/>
          </a:p>
          <a:p>
            <a:endParaRPr lang="en-US" sz="2800" dirty="0"/>
          </a:p>
        </p:txBody>
      </p:sp>
      <p:pic>
        <p:nvPicPr>
          <p:cNvPr id="4" name="Picture 3" descr="A group of colorful folders&#10;&#10;Description automatically generated">
            <a:extLst>
              <a:ext uri="{FF2B5EF4-FFF2-40B4-BE49-F238E27FC236}">
                <a16:creationId xmlns:a16="http://schemas.microsoft.com/office/drawing/2014/main" id="{2DE47E3D-0E01-444A-7548-B8F0B8E8466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76211" y="4613565"/>
            <a:ext cx="2067790" cy="2067790"/>
          </a:xfrm>
          <a:prstGeom prst="rect">
            <a:avLst/>
          </a:prstGeom>
        </p:spPr>
      </p:pic>
    </p:spTree>
    <p:extLst>
      <p:ext uri="{BB962C8B-B14F-4D97-AF65-F5344CB8AC3E}">
        <p14:creationId xmlns:p14="http://schemas.microsoft.com/office/powerpoint/2010/main" val="248130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83121" y="110247"/>
            <a:ext cx="7772400" cy="858169"/>
          </a:xfrm>
        </p:spPr>
        <p:txBody>
          <a:bodyPr>
            <a:normAutofit/>
          </a:bodyPr>
          <a:lstStyle/>
          <a:p>
            <a:pPr algn="ctr"/>
            <a:r>
              <a:rPr lang="en-US" sz="3600" dirty="0"/>
              <a:t>feature Descriptions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1961322"/>
            <a:ext cx="8872720" cy="4896678"/>
          </a:xfrm>
        </p:spPr>
        <p:txBody>
          <a:bodyPr anchor="t" anchorCtr="0">
            <a:normAutofit/>
          </a:bodyPr>
          <a:lstStyle/>
          <a:p>
            <a:pPr marL="1371600" lvl="3" indent="0">
              <a:buNone/>
            </a:pPr>
            <a:endParaRPr lang="en-US" sz="2200" dirty="0"/>
          </a:p>
          <a:p>
            <a:endParaRPr lang="en-US" sz="2800" dirty="0"/>
          </a:p>
          <a:p>
            <a:pPr lvl="1"/>
            <a:endParaRPr lang="en-US" sz="2600" dirty="0"/>
          </a:p>
          <a:p>
            <a:endParaRPr lang="en-US" sz="2800" dirty="0"/>
          </a:p>
          <a:p>
            <a:endParaRPr lang="en-US" sz="2800" dirty="0"/>
          </a:p>
        </p:txBody>
      </p:sp>
      <p:pic>
        <p:nvPicPr>
          <p:cNvPr id="7" name="Picture 6">
            <a:extLst>
              <a:ext uri="{FF2B5EF4-FFF2-40B4-BE49-F238E27FC236}">
                <a16:creationId xmlns:a16="http://schemas.microsoft.com/office/drawing/2014/main" id="{2FE646DF-D467-FB54-4CD6-C08539865F5C}"/>
              </a:ext>
            </a:extLst>
          </p:cNvPr>
          <p:cNvPicPr>
            <a:picLocks noChangeAspect="1"/>
          </p:cNvPicPr>
          <p:nvPr/>
        </p:nvPicPr>
        <p:blipFill>
          <a:blip r:embed="rId4"/>
          <a:stretch>
            <a:fillRect/>
          </a:stretch>
        </p:blipFill>
        <p:spPr>
          <a:xfrm>
            <a:off x="323402" y="1273712"/>
            <a:ext cx="8525630" cy="5584288"/>
          </a:xfrm>
          <a:prstGeom prst="rect">
            <a:avLst/>
          </a:prstGeom>
        </p:spPr>
      </p:pic>
    </p:spTree>
    <p:extLst>
      <p:ext uri="{BB962C8B-B14F-4D97-AF65-F5344CB8AC3E}">
        <p14:creationId xmlns:p14="http://schemas.microsoft.com/office/powerpoint/2010/main" val="5942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Dependent Variable (DV)</a:t>
            </a:r>
            <a:br>
              <a:rPr lang="en-US" sz="3600" dirty="0"/>
            </a:br>
            <a:r>
              <a:rPr lang="en-US" sz="3600" dirty="0"/>
              <a:t>Operational Definition</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2065869"/>
            <a:ext cx="8872720" cy="2219804"/>
          </a:xfrm>
        </p:spPr>
        <p:txBody>
          <a:bodyPr anchor="t" anchorCtr="0">
            <a:normAutofit/>
          </a:bodyPr>
          <a:lstStyle/>
          <a:p>
            <a:pPr lvl="1"/>
            <a:endParaRPr lang="en-US" sz="2600" dirty="0"/>
          </a:p>
          <a:p>
            <a:r>
              <a:rPr lang="en-US" sz="2400" dirty="0"/>
              <a:t>Dependent Variable (DV) – SATISFACTORY_UNSATISFACTORY_BIN</a:t>
            </a:r>
          </a:p>
          <a:p>
            <a:pPr lvl="1"/>
            <a:r>
              <a:rPr lang="en-US" sz="2000" dirty="0"/>
              <a:t>1 = Satisfactory</a:t>
            </a:r>
            <a:r>
              <a:rPr lang="en-US" sz="2200" dirty="0"/>
              <a:t> = Passing Course with D or Better</a:t>
            </a:r>
          </a:p>
          <a:p>
            <a:pPr lvl="1"/>
            <a:r>
              <a:rPr lang="en-US" sz="2200" dirty="0"/>
              <a:t>0 = Un-Satisfactory = D- and lower, Drop, Withdrawal, Incomplete</a:t>
            </a:r>
            <a:endParaRPr lang="en-US" sz="2600" dirty="0"/>
          </a:p>
          <a:p>
            <a:endParaRPr lang="en-US" sz="2800" dirty="0"/>
          </a:p>
          <a:p>
            <a:endParaRPr lang="en-US" sz="2800" dirty="0"/>
          </a:p>
        </p:txBody>
      </p:sp>
      <p:pic>
        <p:nvPicPr>
          <p:cNvPr id="4" name="Picture 3" descr="A colorful gears with white text">
            <a:extLst>
              <a:ext uri="{FF2B5EF4-FFF2-40B4-BE49-F238E27FC236}">
                <a16:creationId xmlns:a16="http://schemas.microsoft.com/office/drawing/2014/main" id="{D4431945-3E5C-11C3-20B0-2DE5342FD03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57200" y="3648177"/>
            <a:ext cx="7396678" cy="3604677"/>
          </a:xfrm>
          <a:prstGeom prst="rect">
            <a:avLst/>
          </a:prstGeom>
        </p:spPr>
      </p:pic>
    </p:spTree>
    <p:extLst>
      <p:ext uri="{BB962C8B-B14F-4D97-AF65-F5344CB8AC3E}">
        <p14:creationId xmlns:p14="http://schemas.microsoft.com/office/powerpoint/2010/main" val="403153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4BA9914-DF91-47EB-B9C2-F923EAF6CA77}">
  <we:reference id="wa104380169" version="1.1.2.0" store="en-US" storeType="OMEX"/>
  <we:alternateReferences>
    <we:reference id="WA104380169" version="1.1.2.0" store="WA1043801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TC103457452[[fn=Celestial]]</Template>
  <TotalTime>16456</TotalTime>
  <Words>2819</Words>
  <Application>Microsoft Office PowerPoint</Application>
  <PresentationFormat>On-screen Show (4:3)</PresentationFormat>
  <Paragraphs>292</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 Narrow</vt:lpstr>
      <vt:lpstr>Arial</vt:lpstr>
      <vt:lpstr>Calibri</vt:lpstr>
      <vt:lpstr>Calibri Light</vt:lpstr>
      <vt:lpstr>goudy old style</vt:lpstr>
      <vt:lpstr>Celestial</vt:lpstr>
      <vt:lpstr>Predicting Academic Risk of CSE Students: a ML model Comparison</vt:lpstr>
      <vt:lpstr>Why predict course failure risk?</vt:lpstr>
      <vt:lpstr>PowerPoint Presentation</vt:lpstr>
      <vt:lpstr>What to do about it</vt:lpstr>
      <vt:lpstr>Data sources to Mine</vt:lpstr>
      <vt:lpstr>Data preprocessing</vt:lpstr>
      <vt:lpstr>Feature Set Categories</vt:lpstr>
      <vt:lpstr>feature Descriptions</vt:lpstr>
      <vt:lpstr>Dependent Variable (DV) Operational Definition</vt:lpstr>
      <vt:lpstr>Apps and Installation</vt:lpstr>
      <vt:lpstr>Machine Learning algorithms Compared</vt:lpstr>
      <vt:lpstr>Python libraries</vt:lpstr>
      <vt:lpstr>Analysis and results</vt:lpstr>
      <vt:lpstr>Concerns &amp;  Ethical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Davidson</dc:creator>
  <cp:lastModifiedBy>Dan Getty</cp:lastModifiedBy>
  <cp:revision>192</cp:revision>
  <cp:lastPrinted>2015-09-24T21:43:26Z</cp:lastPrinted>
  <dcterms:created xsi:type="dcterms:W3CDTF">2013-10-14T23:23:13Z</dcterms:created>
  <dcterms:modified xsi:type="dcterms:W3CDTF">2024-11-06T20:15:54Z</dcterms:modified>
</cp:coreProperties>
</file>