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6" r:id="rId2"/>
    <p:sldId id="325" r:id="rId3"/>
    <p:sldId id="310" r:id="rId4"/>
    <p:sldId id="326" r:id="rId5"/>
    <p:sldId id="311" r:id="rId6"/>
    <p:sldId id="320" r:id="rId7"/>
    <p:sldId id="329" r:id="rId8"/>
    <p:sldId id="331" r:id="rId9"/>
    <p:sldId id="330" r:id="rId10"/>
    <p:sldId id="324" r:id="rId11"/>
    <p:sldId id="322" r:id="rId12"/>
    <p:sldId id="321" r:id="rId13"/>
    <p:sldId id="327" r:id="rId14"/>
    <p:sldId id="323" r:id="rId15"/>
    <p:sldId id="266" r:id="rId16"/>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B05"/>
    <a:srgbClr val="00274C"/>
    <a:srgbClr val="DD9D30"/>
    <a:srgbClr val="DD3023"/>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4B0DA-E47C-4A5B-B0A5-A09D2800BC65}" v="1" dt="2024-03-07T19:58:19.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69613" autoAdjust="0"/>
  </p:normalViewPr>
  <p:slideViewPr>
    <p:cSldViewPr snapToGrid="0">
      <p:cViewPr varScale="1">
        <p:scale>
          <a:sx n="77" d="100"/>
          <a:sy n="77" d="100"/>
        </p:scale>
        <p:origin x="2202"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Turner" userId="305161b0961561c5" providerId="LiveId" clId="{3C34B0DA-E47C-4A5B-B0A5-A09D2800BC65}"/>
    <pc:docChg chg="undo custSel modSld">
      <pc:chgData name="Mason Turner" userId="305161b0961561c5" providerId="LiveId" clId="{3C34B0DA-E47C-4A5B-B0A5-A09D2800BC65}" dt="2024-03-07T20:03:55.931" v="397" actId="1076"/>
      <pc:docMkLst>
        <pc:docMk/>
      </pc:docMkLst>
      <pc:sldChg chg="addSp delSp modSp mod">
        <pc:chgData name="Mason Turner" userId="305161b0961561c5" providerId="LiveId" clId="{3C34B0DA-E47C-4A5B-B0A5-A09D2800BC65}" dt="2024-03-07T20:03:55.931" v="397" actId="1076"/>
        <pc:sldMkLst>
          <pc:docMk/>
          <pc:sldMk cId="3777213154" sldId="309"/>
        </pc:sldMkLst>
        <pc:spChg chg="mod">
          <ac:chgData name="Mason Turner" userId="305161b0961561c5" providerId="LiveId" clId="{3C34B0DA-E47C-4A5B-B0A5-A09D2800BC65}" dt="2024-03-07T20:02:20.909" v="394" actId="20577"/>
          <ac:spMkLst>
            <pc:docMk/>
            <pc:sldMk cId="3777213154" sldId="309"/>
            <ac:spMk id="2" creationId="{00000000-0000-0000-0000-000000000000}"/>
          </ac:spMkLst>
        </pc:spChg>
        <pc:spChg chg="add del mod">
          <ac:chgData name="Mason Turner" userId="305161b0961561c5" providerId="LiveId" clId="{3C34B0DA-E47C-4A5B-B0A5-A09D2800BC65}" dt="2024-03-07T19:58:38.239" v="309" actId="478"/>
          <ac:spMkLst>
            <pc:docMk/>
            <pc:sldMk cId="3777213154" sldId="309"/>
            <ac:spMk id="8" creationId="{8739438A-0976-BCF8-93D2-F97600566468}"/>
          </ac:spMkLst>
        </pc:spChg>
        <pc:picChg chg="mod">
          <ac:chgData name="Mason Turner" userId="305161b0961561c5" providerId="LiveId" clId="{3C34B0DA-E47C-4A5B-B0A5-A09D2800BC65}" dt="2024-03-07T20:01:50.833" v="353" actId="1076"/>
          <ac:picMkLst>
            <pc:docMk/>
            <pc:sldMk cId="3777213154" sldId="309"/>
            <ac:picMk id="3" creationId="{00000000-0000-0000-0000-000000000000}"/>
          </ac:picMkLst>
        </pc:picChg>
        <pc:picChg chg="add mod">
          <ac:chgData name="Mason Turner" userId="305161b0961561c5" providerId="LiveId" clId="{3C34B0DA-E47C-4A5B-B0A5-A09D2800BC65}" dt="2024-03-07T20:03:55.931" v="397" actId="1076"/>
          <ac:picMkLst>
            <pc:docMk/>
            <pc:sldMk cId="3777213154" sldId="309"/>
            <ac:picMk id="7" creationId="{97548923-BD74-02F1-18B7-6C3EF13AC783}"/>
          </ac:picMkLst>
        </pc:picChg>
      </pc:sldChg>
      <pc:sldChg chg="modSp mod modNotesTx">
        <pc:chgData name="Mason Turner" userId="305161b0961561c5" providerId="LiveId" clId="{3C34B0DA-E47C-4A5B-B0A5-A09D2800BC65}" dt="2024-03-07T19:52:30.178" v="271" actId="20577"/>
        <pc:sldMkLst>
          <pc:docMk/>
          <pc:sldMk cId="1570080720" sldId="321"/>
        </pc:sldMkLst>
        <pc:spChg chg="mod">
          <ac:chgData name="Mason Turner" userId="305161b0961561c5" providerId="LiveId" clId="{3C34B0DA-E47C-4A5B-B0A5-A09D2800BC65}" dt="2024-03-07T19:51:26.205" v="239" actId="27636"/>
          <ac:spMkLst>
            <pc:docMk/>
            <pc:sldMk cId="1570080720" sldId="321"/>
            <ac:spMk id="2" creationId="{00000000-0000-0000-0000-000000000000}"/>
          </ac:spMkLst>
        </pc:spChg>
      </pc:sldChg>
      <pc:sldChg chg="modSp mod">
        <pc:chgData name="Mason Turner" userId="305161b0961561c5" providerId="LiveId" clId="{3C34B0DA-E47C-4A5B-B0A5-A09D2800BC65}" dt="2024-03-07T19:43:32.614" v="177" actId="20577"/>
        <pc:sldMkLst>
          <pc:docMk/>
          <pc:sldMk cId="2657225182" sldId="322"/>
        </pc:sldMkLst>
        <pc:spChg chg="mod">
          <ac:chgData name="Mason Turner" userId="305161b0961561c5" providerId="LiveId" clId="{3C34B0DA-E47C-4A5B-B0A5-A09D2800BC65}" dt="2024-03-07T19:43:32.614" v="177" actId="20577"/>
          <ac:spMkLst>
            <pc:docMk/>
            <pc:sldMk cId="2657225182" sldId="322"/>
            <ac:spMk id="2" creationId="{00000000-0000-0000-0000-000000000000}"/>
          </ac:spMkLst>
        </pc:spChg>
        <pc:spChg chg="mod">
          <ac:chgData name="Mason Turner" userId="305161b0961561c5" providerId="LiveId" clId="{3C34B0DA-E47C-4A5B-B0A5-A09D2800BC65}" dt="2024-03-07T19:42:55.016" v="164" actId="1076"/>
          <ac:spMkLst>
            <pc:docMk/>
            <pc:sldMk cId="2657225182" sldId="322"/>
            <ac:spMk id="4" creationId="{00000000-0000-0000-0000-000000000000}"/>
          </ac:spMkLst>
        </pc:spChg>
        <pc:picChg chg="mod">
          <ac:chgData name="Mason Turner" userId="305161b0961561c5" providerId="LiveId" clId="{3C34B0DA-E47C-4A5B-B0A5-A09D2800BC65}" dt="2024-03-07T19:42:50.576" v="163" actId="1076"/>
          <ac:picMkLst>
            <pc:docMk/>
            <pc:sldMk cId="2657225182" sldId="322"/>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6688" y="0"/>
            <a:ext cx="3041650" cy="466725"/>
          </a:xfrm>
          <a:prstGeom prst="rect">
            <a:avLst/>
          </a:prstGeom>
        </p:spPr>
        <p:txBody>
          <a:bodyPr vert="horz" lIns="91440" tIns="45720" rIns="91440" bIns="45720" rtlCol="0"/>
          <a:lstStyle>
            <a:lvl1pPr algn="r">
              <a:defRPr sz="1200"/>
            </a:lvl1pPr>
          </a:lstStyle>
          <a:p>
            <a:fld id="{CC5A0595-B58D-46AA-9965-F84570F14E05}" type="datetimeFigureOut">
              <a:rPr lang="en-US" smtClean="0"/>
              <a:t>5/28/2024</a:t>
            </a:fld>
            <a:endParaRPr lang="en-US" dirty="0"/>
          </a:p>
        </p:txBody>
      </p:sp>
      <p:sp>
        <p:nvSpPr>
          <p:cNvPr id="4" name="Footer Placeholder 3"/>
          <p:cNvSpPr>
            <a:spLocks noGrp="1"/>
          </p:cNvSpPr>
          <p:nvPr>
            <p:ph type="ftr" sz="quarter" idx="2"/>
          </p:nvPr>
        </p:nvSpPr>
        <p:spPr>
          <a:xfrm>
            <a:off x="0" y="8839200"/>
            <a:ext cx="3041650"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688" y="8839200"/>
            <a:ext cx="3041650" cy="466725"/>
          </a:xfrm>
          <a:prstGeom prst="rect">
            <a:avLst/>
          </a:prstGeom>
        </p:spPr>
        <p:txBody>
          <a:bodyPr vert="horz" lIns="91440" tIns="45720" rIns="91440" bIns="45720" rtlCol="0" anchor="b"/>
          <a:lstStyle>
            <a:lvl1pPr algn="r">
              <a:defRPr sz="1200"/>
            </a:lvl1pPr>
          </a:lstStyle>
          <a:p>
            <a:fld id="{6ED2F0A4-748B-46DE-B38D-8A5D3B298423}" type="slidenum">
              <a:rPr lang="en-US" smtClean="0"/>
              <a:t>‹#›</a:t>
            </a:fld>
            <a:endParaRPr lang="en-US" dirty="0"/>
          </a:p>
        </p:txBody>
      </p:sp>
    </p:spTree>
    <p:extLst>
      <p:ext uri="{BB962C8B-B14F-4D97-AF65-F5344CB8AC3E}">
        <p14:creationId xmlns:p14="http://schemas.microsoft.com/office/powerpoint/2010/main" val="4293895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76B27653-F39B-45FD-94CA-D312A4FB641D}" type="datetimeFigureOut">
              <a:rPr lang="en-US" smtClean="0"/>
              <a:t>5/28/2024</a:t>
            </a:fld>
            <a:endParaRPr lang="en-US" dirty="0"/>
          </a:p>
        </p:txBody>
      </p:sp>
      <p:sp>
        <p:nvSpPr>
          <p:cNvPr id="4" name="Slide Image Placeholder 3"/>
          <p:cNvSpPr>
            <a:spLocks noGrp="1" noRot="1" noChangeAspect="1"/>
          </p:cNvSpPr>
          <p:nvPr>
            <p:ph type="sldImg" idx="2"/>
          </p:nvPr>
        </p:nvSpPr>
        <p:spPr>
          <a:xfrm>
            <a:off x="1416050" y="1163638"/>
            <a:ext cx="4187825"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8E57210D-DD03-412A-B300-21282892AD24}" type="slidenum">
              <a:rPr lang="en-US" smtClean="0"/>
              <a:t>‹#›</a:t>
            </a:fld>
            <a:endParaRPr lang="en-US" dirty="0"/>
          </a:p>
        </p:txBody>
      </p:sp>
    </p:spTree>
    <p:extLst>
      <p:ext uri="{BB962C8B-B14F-4D97-AF65-F5344CB8AC3E}">
        <p14:creationId xmlns:p14="http://schemas.microsoft.com/office/powerpoint/2010/main" val="367597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57210D-DD03-412A-B300-21282892AD24}" type="slidenum">
              <a:rPr lang="en-US" smtClean="0"/>
              <a:t>1</a:t>
            </a:fld>
            <a:endParaRPr lang="en-US" dirty="0"/>
          </a:p>
        </p:txBody>
      </p:sp>
    </p:spTree>
    <p:extLst>
      <p:ext uri="{BB962C8B-B14F-4D97-AF65-F5344CB8AC3E}">
        <p14:creationId xmlns:p14="http://schemas.microsoft.com/office/powerpoint/2010/main" val="424920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11</a:t>
            </a:fld>
            <a:endParaRPr lang="en-US" dirty="0"/>
          </a:p>
        </p:txBody>
      </p:sp>
    </p:spTree>
    <p:extLst>
      <p:ext uri="{BB962C8B-B14F-4D97-AF65-F5344CB8AC3E}">
        <p14:creationId xmlns:p14="http://schemas.microsoft.com/office/powerpoint/2010/main" val="338229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12</a:t>
            </a:fld>
            <a:endParaRPr lang="en-US" dirty="0"/>
          </a:p>
        </p:txBody>
      </p:sp>
    </p:spTree>
    <p:extLst>
      <p:ext uri="{BB962C8B-B14F-4D97-AF65-F5344CB8AC3E}">
        <p14:creationId xmlns:p14="http://schemas.microsoft.com/office/powerpoint/2010/main" val="394790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36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14</a:t>
            </a:fld>
            <a:endParaRPr lang="en-US" dirty="0"/>
          </a:p>
        </p:txBody>
      </p:sp>
    </p:spTree>
    <p:extLst>
      <p:ext uri="{BB962C8B-B14F-4D97-AF65-F5344CB8AC3E}">
        <p14:creationId xmlns:p14="http://schemas.microsoft.com/office/powerpoint/2010/main" val="1465716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15</a:t>
            </a:fld>
            <a:endParaRPr lang="en-US" dirty="0"/>
          </a:p>
        </p:txBody>
      </p:sp>
    </p:spTree>
    <p:extLst>
      <p:ext uri="{BB962C8B-B14F-4D97-AF65-F5344CB8AC3E}">
        <p14:creationId xmlns:p14="http://schemas.microsoft.com/office/powerpoint/2010/main" val="88732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88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Student academic risk has been a major concern for higher education as it can lead to multi-faceted issues including financial problems and low academic performance for both</a:t>
            </a:r>
          </a:p>
          <a:p>
            <a:r>
              <a:rPr lang="en-US" dirty="0"/>
              <a:t>students and institutions.  These issues are exacerbated for institutions offering Massive Open Online Courses (MOOCs).</a:t>
            </a:r>
          </a:p>
        </p:txBody>
      </p:sp>
      <p:sp>
        <p:nvSpPr>
          <p:cNvPr id="4" name="Slide Number Placeholder 3"/>
          <p:cNvSpPr>
            <a:spLocks noGrp="1"/>
          </p:cNvSpPr>
          <p:nvPr>
            <p:ph type="sldNum" sz="quarter" idx="5"/>
          </p:nvPr>
        </p:nvSpPr>
        <p:spPr/>
        <p:txBody>
          <a:bodyPr/>
          <a:lstStyle/>
          <a:p>
            <a:fld id="{8E57210D-DD03-412A-B300-21282892AD24}" type="slidenum">
              <a:rPr lang="en-US" smtClean="0"/>
              <a:t>3</a:t>
            </a:fld>
            <a:endParaRPr lang="en-US" dirty="0"/>
          </a:p>
        </p:txBody>
      </p:sp>
    </p:spTree>
    <p:extLst>
      <p:ext uri="{BB962C8B-B14F-4D97-AF65-F5344CB8AC3E}">
        <p14:creationId xmlns:p14="http://schemas.microsoft.com/office/powerpoint/2010/main" val="137890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16 years of Data from the UM-Flint.  Looking at all New UG students lost F2F and MM vs Online Only we can see that students are lost at 28% vs 35%.  This is a 7% difference.  Also observe that the grand total trends of Online students have been increasing over time.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305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aim to investigate this challenge, specifically, for the computer science and engineering students at U of M – Flint.  We plan to leverage institutional sources such as the Canvas Learning Management System (LMS), and the Banner Enterprise Resource Planning (ERP) data.  Our population selection will include student who were in at least one online-course during their time as a CSE student.</a:t>
            </a:r>
          </a:p>
        </p:txBody>
      </p:sp>
      <p:sp>
        <p:nvSpPr>
          <p:cNvPr id="4" name="Slide Number Placeholder 3"/>
          <p:cNvSpPr>
            <a:spLocks noGrp="1"/>
          </p:cNvSpPr>
          <p:nvPr>
            <p:ph type="sldNum" sz="quarter" idx="5"/>
          </p:nvPr>
        </p:nvSpPr>
        <p:spPr/>
        <p:txBody>
          <a:bodyPr/>
          <a:lstStyle/>
          <a:p>
            <a:fld id="{8E57210D-DD03-412A-B300-21282892AD24}" type="slidenum">
              <a:rPr lang="en-US" smtClean="0"/>
              <a:t>5</a:t>
            </a:fld>
            <a:endParaRPr lang="en-US" dirty="0"/>
          </a:p>
        </p:txBody>
      </p:sp>
    </p:spTree>
    <p:extLst>
      <p:ext uri="{BB962C8B-B14F-4D97-AF65-F5344CB8AC3E}">
        <p14:creationId xmlns:p14="http://schemas.microsoft.com/office/powerpoint/2010/main" val="188001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The Canvas LMS data offers valuable insights into student engagement and performance as it can record all interactions. Recent studies have shown the utility of LMS logs, which can include student activities, such as syllabus view, recording views, assignment attempts, assignment scores, and faculty comments for identifying at risk online students. </a:t>
            </a:r>
          </a:p>
          <a:p>
            <a:br>
              <a:rPr lang="en-US" dirty="0"/>
            </a:br>
            <a:r>
              <a:rPr lang="en-US" dirty="0"/>
              <a:t>The </a:t>
            </a:r>
            <a:r>
              <a:rPr lang="en-US" b="0" i="0" dirty="0">
                <a:effectLst/>
                <a:latin typeface="Arial" panose="020B0604020202020204" pitchFamily="34" charset="0"/>
              </a:rPr>
              <a:t>Banner ERP system provides a wealth of data, including demographic, standardized test scores, incoming high school and previous college GPA scores, current college GPA’s and registration holds. It further records past time-invariant data from students’ prior academic outcomes and makes several vectors like final course grade, Drop/Fail/Withdrawal (DFW), completed indicator, satisfactory unsatisfactory, and discretized grade distribution available.</a:t>
            </a:r>
          </a:p>
          <a:p>
            <a:endParaRPr lang="en-US" b="0" i="0" dirty="0">
              <a:effectLst/>
              <a:latin typeface="Arial" panose="020B0604020202020204" pitchFamily="34" charset="0"/>
            </a:endParaRPr>
          </a:p>
          <a:p>
            <a:r>
              <a:rPr lang="en-US" b="0" i="0" dirty="0">
                <a:effectLst/>
                <a:latin typeface="Arial" panose="020B0604020202020204" pitchFamily="34" charset="0"/>
              </a:rPr>
              <a:t>This Canvas LMS and Banner ERP data is consolidated in the Data Warehouse where it is transformed into denormalized data sets.  Some of the data preprocessing is done during this transformation process prior to the export of CSV files for analysis.</a:t>
            </a:r>
            <a:endParaRPr lang="en-US" dirty="0"/>
          </a:p>
        </p:txBody>
      </p:sp>
      <p:sp>
        <p:nvSpPr>
          <p:cNvPr id="4" name="Slide Number Placeholder 3"/>
          <p:cNvSpPr>
            <a:spLocks noGrp="1"/>
          </p:cNvSpPr>
          <p:nvPr>
            <p:ph type="sldNum" sz="quarter" idx="5"/>
          </p:nvPr>
        </p:nvSpPr>
        <p:spPr/>
        <p:txBody>
          <a:bodyPr/>
          <a:lstStyle/>
          <a:p>
            <a:fld id="{8E57210D-DD03-412A-B300-21282892AD24}" type="slidenum">
              <a:rPr lang="en-US" smtClean="0"/>
              <a:t>6</a:t>
            </a:fld>
            <a:endParaRPr lang="en-US" dirty="0"/>
          </a:p>
        </p:txBody>
      </p:sp>
    </p:spTree>
    <p:extLst>
      <p:ext uri="{BB962C8B-B14F-4D97-AF65-F5344CB8AC3E}">
        <p14:creationId xmlns:p14="http://schemas.microsoft.com/office/powerpoint/2010/main" val="139467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Blending of multi dimensional Data was performed using SQL scripts on the Data warehouse.  We have blended Course, Student, Student Demographic,  Student Incoming Score, Current GPA,  and Holds.  </a:t>
            </a:r>
          </a:p>
          <a:p>
            <a:endParaRPr lang="en-US" dirty="0"/>
          </a:p>
          <a:p>
            <a:r>
              <a:rPr lang="en-US" dirty="0"/>
              <a:t>Dimensional Features were identified with the name ending in (bin, cat, </a:t>
            </a:r>
            <a:r>
              <a:rPr lang="en-US" dirty="0" err="1"/>
              <a:t>ord</a:t>
            </a:r>
            <a:r>
              <a:rPr lang="en-US" dirty="0"/>
              <a:t>) to aid in the data type identification process.  After extraction, Test scores and GPA NULL values were replaced with overall average scores, Comments that were NULL were replaced with the string neutral for sentiment analysis.</a:t>
            </a:r>
          </a:p>
          <a:p>
            <a:endParaRPr lang="en-US" dirty="0"/>
          </a:p>
          <a:p>
            <a:r>
              <a:rPr lang="en-US" dirty="0"/>
              <a:t>The table with all denormalized data being analyzed is referred to as t</a:t>
            </a:r>
            <a:r>
              <a:rPr lang="en-US" sz="1200" dirty="0"/>
              <a:t>he “Time Variant Student Course Activity” (TVCAA) Table.  The grain is “one row/student/term/course/assignment” some values that are representative of the student or term level will repeat in the data set.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266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2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DV is part of the Time-Varying Semester Activity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57210D-DD03-412A-B300-21282892AD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684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2266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01955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416235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400617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63596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7538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738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5234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38035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89725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65924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6233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254512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01521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69926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35476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94132-45F4-4645-88D3-A68AB7170BC2}" type="datetimeFigureOut">
              <a:rPr lang="en-US" smtClean="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978058-14FE-4FDA-B0D4-9258D1FF0FF2}" type="slidenum">
              <a:rPr lang="en-US" smtClean="0"/>
              <a:t>‹#›</a:t>
            </a:fld>
            <a:endParaRPr lang="en-US" dirty="0"/>
          </a:p>
        </p:txBody>
      </p:sp>
    </p:spTree>
    <p:extLst>
      <p:ext uri="{BB962C8B-B14F-4D97-AF65-F5344CB8AC3E}">
        <p14:creationId xmlns:p14="http://schemas.microsoft.com/office/powerpoint/2010/main" val="19436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794132-45F4-4645-88D3-A68AB7170BC2}" type="datetimeFigureOut">
              <a:rPr lang="en-US" smtClean="0"/>
              <a:t>5/28/2024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978058-14FE-4FDA-B0D4-9258D1FF0FF2}" type="slidenum">
              <a:rPr lang="en-US" smtClean="0"/>
              <a:t>‹#›</a:t>
            </a:fld>
            <a:endParaRPr lang="en-US" dirty="0"/>
          </a:p>
        </p:txBody>
      </p:sp>
    </p:spTree>
    <p:extLst>
      <p:ext uri="{BB962C8B-B14F-4D97-AF65-F5344CB8AC3E}">
        <p14:creationId xmlns:p14="http://schemas.microsoft.com/office/powerpoint/2010/main" val="38624176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aconda.com/anaconda-navigator"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posit.co/download/rstudio-desktop/" TargetMode="External"/><Relationship Id="rId5" Type="http://schemas.openxmlformats.org/officeDocument/2006/relationships/hyperlink" Target="https://code.visualstudio.com/download" TargetMode="External"/><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www.worldwidejournals.com/paripex/page/p/subscription-form" TargetMode="External"/><Relationship Id="rId5" Type="http://schemas.openxmlformats.org/officeDocument/2006/relationships/image" Target="../media/image14.png"/><Relationship Id="rId4" Type="http://schemas.openxmlformats.org/officeDocument/2006/relationships/hyperlink" Target="../code/index.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2024.fie-conference.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36494"/>
          <a:stretch/>
        </p:blipFill>
        <p:spPr>
          <a:xfrm>
            <a:off x="-173421" y="-169642"/>
            <a:ext cx="9468573" cy="1148087"/>
          </a:xfrm>
          <a:prstGeom prst="rect">
            <a:avLst/>
          </a:prstGeom>
        </p:spPr>
      </p:pic>
      <p:sp>
        <p:nvSpPr>
          <p:cNvPr id="4" name="Title 3"/>
          <p:cNvSpPr>
            <a:spLocks noGrp="1"/>
          </p:cNvSpPr>
          <p:nvPr>
            <p:ph type="ctrTitle"/>
          </p:nvPr>
        </p:nvSpPr>
        <p:spPr>
          <a:xfrm>
            <a:off x="334940" y="1869826"/>
            <a:ext cx="8451849" cy="782926"/>
          </a:xfrm>
        </p:spPr>
        <p:txBody>
          <a:bodyPr>
            <a:normAutofit fontScale="90000"/>
          </a:bodyPr>
          <a:lstStyle/>
          <a:p>
            <a:pPr algn="ctr"/>
            <a:r>
              <a:rPr lang="en-US" dirty="0">
                <a:solidFill>
                  <a:srgbClr val="FFCB05"/>
                </a:solidFill>
              </a:rPr>
              <a:t>Predicting Academic Risk of CSE Students: a ML model Comparison</a:t>
            </a:r>
          </a:p>
        </p:txBody>
      </p:sp>
      <p:sp>
        <p:nvSpPr>
          <p:cNvPr id="5" name="Subtitle 4"/>
          <p:cNvSpPr>
            <a:spLocks noGrp="1"/>
          </p:cNvSpPr>
          <p:nvPr>
            <p:ph type="subTitle" idx="1"/>
          </p:nvPr>
        </p:nvSpPr>
        <p:spPr>
          <a:xfrm>
            <a:off x="381000" y="3372477"/>
            <a:ext cx="8172449" cy="3053037"/>
          </a:xfrm>
        </p:spPr>
        <p:txBody>
          <a:bodyPr>
            <a:normAutofit/>
          </a:bodyPr>
          <a:lstStyle/>
          <a:p>
            <a:pPr algn="ctr"/>
            <a:r>
              <a:rPr lang="en-US" dirty="0"/>
              <a:t>Winter 2023</a:t>
            </a:r>
          </a:p>
          <a:p>
            <a:pPr algn="ctr"/>
            <a:r>
              <a:rPr lang="en-US" dirty="0"/>
              <a:t>CSC 587 – Advanced data mining</a:t>
            </a:r>
          </a:p>
          <a:p>
            <a:pPr algn="ctr"/>
            <a:r>
              <a:rPr lang="en-US" u="sng" dirty="0"/>
              <a:t>Project Group</a:t>
            </a:r>
            <a:endParaRPr lang="en-US" b="1" u="sng" dirty="0"/>
          </a:p>
          <a:p>
            <a:pPr algn="ctr"/>
            <a:r>
              <a:rPr lang="en-US" dirty="0"/>
              <a:t>Dan </a:t>
            </a:r>
            <a:r>
              <a:rPr lang="en-US" dirty="0" err="1"/>
              <a:t>getty</a:t>
            </a:r>
            <a:r>
              <a:rPr lang="en-US" dirty="0"/>
              <a:t> – CERG </a:t>
            </a:r>
            <a:r>
              <a:rPr lang="en-US" dirty="0" err="1"/>
              <a:t>Dsci</a:t>
            </a:r>
            <a:r>
              <a:rPr lang="en-US" dirty="0"/>
              <a:t> student</a:t>
            </a:r>
          </a:p>
          <a:p>
            <a:pPr algn="ctr"/>
            <a:r>
              <a:rPr lang="en-US" dirty="0"/>
              <a:t>Mason Turner – </a:t>
            </a:r>
            <a:r>
              <a:rPr lang="en-US" dirty="0" err="1"/>
              <a:t>ms</a:t>
            </a:r>
            <a:r>
              <a:rPr lang="en-US" dirty="0"/>
              <a:t> </a:t>
            </a:r>
            <a:r>
              <a:rPr lang="en-US" dirty="0" err="1"/>
              <a:t>dsci</a:t>
            </a:r>
            <a:r>
              <a:rPr lang="en-US" dirty="0"/>
              <a:t> student</a:t>
            </a:r>
          </a:p>
          <a:p>
            <a:pPr algn="ctr"/>
            <a:r>
              <a:rPr lang="en-US" dirty="0"/>
              <a:t>Matthew Nickols – Bs CIS student</a:t>
            </a:r>
          </a:p>
          <a:p>
            <a:pPr algn="ctr"/>
            <a:r>
              <a:rPr lang="en-US" dirty="0" err="1"/>
              <a:t>Halil</a:t>
            </a:r>
            <a:r>
              <a:rPr lang="en-US" dirty="0"/>
              <a:t> </a:t>
            </a:r>
            <a:r>
              <a:rPr lang="en-US" dirty="0" err="1"/>
              <a:t>bisgin</a:t>
            </a:r>
            <a:r>
              <a:rPr lang="en-US" dirty="0"/>
              <a:t> </a:t>
            </a:r>
            <a:r>
              <a:rPr lang="en-US" dirty="0" err="1"/>
              <a:t>phd</a:t>
            </a:r>
            <a:r>
              <a:rPr lang="en-US" dirty="0"/>
              <a:t> – faculty advisor</a:t>
            </a:r>
          </a:p>
        </p:txBody>
      </p:sp>
    </p:spTree>
    <p:extLst>
      <p:ext uri="{BB962C8B-B14F-4D97-AF65-F5344CB8AC3E}">
        <p14:creationId xmlns:p14="http://schemas.microsoft.com/office/powerpoint/2010/main" val="230059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a:extLst>
            <a:ext uri="{FF2B5EF4-FFF2-40B4-BE49-F238E27FC236}">
              <a16:creationId xmlns:a16="http://schemas.microsoft.com/office/drawing/2014/main" id="{1A749ACE-5769-8B81-0242-D3FD27E48CF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EDD3691-E7E2-E8C4-E34A-76033A9943D8}"/>
              </a:ext>
            </a:extLst>
          </p:cNvPr>
          <p:cNvSpPr>
            <a:spLocks noGrp="1"/>
          </p:cNvSpPr>
          <p:nvPr>
            <p:ph type="title"/>
          </p:nvPr>
        </p:nvSpPr>
        <p:spPr/>
        <p:txBody>
          <a:bodyPr>
            <a:normAutofit/>
          </a:bodyPr>
          <a:lstStyle/>
          <a:p>
            <a:pPr algn="ctr"/>
            <a:r>
              <a:rPr lang="en-US" sz="3600" dirty="0"/>
              <a:t>Apps and Installation</a:t>
            </a:r>
          </a:p>
        </p:txBody>
      </p:sp>
      <p:pic>
        <p:nvPicPr>
          <p:cNvPr id="6" name="Content Placeholder 3">
            <a:extLst>
              <a:ext uri="{FF2B5EF4-FFF2-40B4-BE49-F238E27FC236}">
                <a16:creationId xmlns:a16="http://schemas.microsoft.com/office/drawing/2014/main" id="{D57B1AF5-DB19-4341-7F3F-36105F43F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a:extLst>
              <a:ext uri="{FF2B5EF4-FFF2-40B4-BE49-F238E27FC236}">
                <a16:creationId xmlns:a16="http://schemas.microsoft.com/office/drawing/2014/main" id="{9454B1AD-CBA8-274C-D35F-6A7A3C76BC17}"/>
              </a:ext>
            </a:extLst>
          </p:cNvPr>
          <p:cNvSpPr>
            <a:spLocks noGrp="1"/>
          </p:cNvSpPr>
          <p:nvPr>
            <p:ph sz="half" idx="1"/>
          </p:nvPr>
        </p:nvSpPr>
        <p:spPr>
          <a:xfrm>
            <a:off x="457200" y="2142068"/>
            <a:ext cx="7772399" cy="3649134"/>
          </a:xfrm>
        </p:spPr>
        <p:txBody>
          <a:bodyPr anchor="t" anchorCtr="0">
            <a:normAutofit fontScale="92500" lnSpcReduction="10000"/>
          </a:bodyPr>
          <a:lstStyle/>
          <a:p>
            <a:pPr lvl="1"/>
            <a:r>
              <a:rPr lang="en-US" sz="2600" dirty="0"/>
              <a:t>Anaconda Navigator – Python env management</a:t>
            </a:r>
          </a:p>
          <a:p>
            <a:pPr lvl="2"/>
            <a:r>
              <a:rPr lang="en-US" sz="2400" dirty="0">
                <a:hlinkClick r:id="rId3"/>
              </a:rPr>
              <a:t>https://www.anaconda.com/anaconda-navigator</a:t>
            </a:r>
            <a:endParaRPr lang="en-US" sz="2400" dirty="0"/>
          </a:p>
          <a:p>
            <a:pPr lvl="1"/>
            <a:r>
              <a:rPr lang="en-US" sz="2600" dirty="0"/>
              <a:t>Python 3.12 – Programming Language</a:t>
            </a:r>
          </a:p>
          <a:p>
            <a:pPr lvl="2"/>
            <a:r>
              <a:rPr lang="en-US" sz="2400" dirty="0">
                <a:hlinkClick r:id="rId4"/>
              </a:rPr>
              <a:t>https://www.python.org/downloads/</a:t>
            </a:r>
            <a:endParaRPr lang="en-US" sz="2400" dirty="0"/>
          </a:p>
          <a:p>
            <a:pPr lvl="1"/>
            <a:r>
              <a:rPr lang="en-US" sz="2600" dirty="0"/>
              <a:t>Microsoft Visual Studio Code – python IDE</a:t>
            </a:r>
          </a:p>
          <a:p>
            <a:pPr lvl="2"/>
            <a:r>
              <a:rPr lang="en-US" sz="2400" dirty="0">
                <a:hlinkClick r:id="rId5"/>
              </a:rPr>
              <a:t>https://code.visualstudio.com/download</a:t>
            </a:r>
            <a:endParaRPr lang="en-US" sz="2400" dirty="0"/>
          </a:p>
          <a:p>
            <a:pPr lvl="1"/>
            <a:r>
              <a:rPr lang="en-US" sz="2600" dirty="0"/>
              <a:t>R Studio – Building markdown files</a:t>
            </a:r>
          </a:p>
          <a:p>
            <a:pPr lvl="2"/>
            <a:r>
              <a:rPr lang="en-US" sz="2400" dirty="0">
                <a:hlinkClick r:id="rId6"/>
              </a:rPr>
              <a:t>https://posit.co/download/rstudio-desktop/</a:t>
            </a:r>
            <a:endParaRPr lang="en-US" sz="2400" dirty="0"/>
          </a:p>
          <a:p>
            <a:endParaRPr lang="en-US" sz="2800" dirty="0"/>
          </a:p>
          <a:p>
            <a:endParaRPr lang="en-US" sz="2800" dirty="0"/>
          </a:p>
        </p:txBody>
      </p:sp>
    </p:spTree>
    <p:extLst>
      <p:ext uri="{BB962C8B-B14F-4D97-AF65-F5344CB8AC3E}">
        <p14:creationId xmlns:p14="http://schemas.microsoft.com/office/powerpoint/2010/main" val="21292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Machine Learning algorithms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r>
              <a:rPr lang="en-US" sz="2800" dirty="0"/>
              <a:t>Algorithms: </a:t>
            </a:r>
          </a:p>
          <a:p>
            <a:pPr lvl="1"/>
            <a:r>
              <a:rPr lang="en-US" sz="2600" dirty="0"/>
              <a:t>Decision Tree</a:t>
            </a:r>
          </a:p>
          <a:p>
            <a:pPr lvl="1"/>
            <a:r>
              <a:rPr lang="en-US" sz="2600" dirty="0"/>
              <a:t>Random Forest</a:t>
            </a:r>
          </a:p>
          <a:p>
            <a:pPr lvl="1"/>
            <a:r>
              <a:rPr lang="en-US" sz="2600" dirty="0"/>
              <a:t>Support Vector Machines</a:t>
            </a:r>
          </a:p>
          <a:p>
            <a:pPr lvl="1"/>
            <a:r>
              <a:rPr lang="en-US" sz="2600" dirty="0"/>
              <a:t>K-Nearest Neighbors</a:t>
            </a:r>
          </a:p>
          <a:p>
            <a:pPr lvl="1"/>
            <a:r>
              <a:rPr lang="en-US" sz="2600" dirty="0"/>
              <a:t>Naïve Bayes</a:t>
            </a:r>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sp>
        <p:nvSpPr>
          <p:cNvPr id="4" name="Right Brace 3"/>
          <p:cNvSpPr/>
          <p:nvPr/>
        </p:nvSpPr>
        <p:spPr>
          <a:xfrm>
            <a:off x="5034515" y="3509335"/>
            <a:ext cx="342901" cy="1587500"/>
          </a:xfrm>
          <a:prstGeom prst="rightBrace">
            <a:avLst/>
          </a:prstGeom>
          <a:solidFill>
            <a:srgbClr val="FF9900"/>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7416" y="3098802"/>
            <a:ext cx="2729743" cy="2692400"/>
          </a:xfrm>
          <a:prstGeom prst="rect">
            <a:avLst/>
          </a:prstGeom>
        </p:spPr>
      </p:pic>
    </p:spTree>
    <p:extLst>
      <p:ext uri="{BB962C8B-B14F-4D97-AF65-F5344CB8AC3E}">
        <p14:creationId xmlns:p14="http://schemas.microsoft.com/office/powerpoint/2010/main" val="265722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Python libraries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833430"/>
          </a:xfrm>
        </p:spPr>
        <p:txBody>
          <a:bodyPr anchor="t" anchorCtr="0">
            <a:normAutofit fontScale="92500" lnSpcReduction="10000"/>
          </a:bodyPr>
          <a:lstStyle/>
          <a:p>
            <a:r>
              <a:rPr lang="en-US" sz="2800" dirty="0"/>
              <a:t>Python Libraries for Data Mining</a:t>
            </a:r>
          </a:p>
          <a:p>
            <a:r>
              <a:rPr lang="en-US" sz="2800" dirty="0"/>
              <a:t>Libraries: </a:t>
            </a:r>
          </a:p>
          <a:p>
            <a:pPr lvl="1"/>
            <a:r>
              <a:rPr lang="en-US" sz="2600" dirty="0"/>
              <a:t>pandas</a:t>
            </a:r>
          </a:p>
          <a:p>
            <a:pPr lvl="1"/>
            <a:r>
              <a:rPr lang="en-US" sz="2600" dirty="0" err="1"/>
              <a:t>numpy</a:t>
            </a:r>
            <a:endParaRPr lang="en-US" sz="2600" dirty="0"/>
          </a:p>
          <a:p>
            <a:pPr lvl="1"/>
            <a:r>
              <a:rPr lang="en-US" sz="2600" dirty="0"/>
              <a:t>matplotlib</a:t>
            </a:r>
          </a:p>
          <a:p>
            <a:pPr lvl="1"/>
            <a:r>
              <a:rPr lang="en-US" sz="2600" dirty="0" err="1"/>
              <a:t>sklearn</a:t>
            </a:r>
            <a:endParaRPr lang="en-US" sz="2600" dirty="0"/>
          </a:p>
          <a:p>
            <a:pPr lvl="1"/>
            <a:r>
              <a:rPr lang="en-US" sz="2600" dirty="0" err="1"/>
              <a:t>Scipy</a:t>
            </a:r>
            <a:endParaRPr lang="en-US" sz="2600" dirty="0"/>
          </a:p>
          <a:p>
            <a:pPr lvl="1"/>
            <a:r>
              <a:rPr lang="en-US" sz="2600" dirty="0" err="1"/>
              <a:t>textblob</a:t>
            </a:r>
            <a:endParaRPr lang="en-US" sz="2600" dirty="0"/>
          </a:p>
          <a:p>
            <a:pPr lvl="1"/>
            <a:endParaRPr lang="en-US" sz="2600" dirty="0"/>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00" y="3539815"/>
            <a:ext cx="3922675" cy="1569070"/>
          </a:xfrm>
          <a:prstGeom prst="rect">
            <a:avLst/>
          </a:prstGeom>
        </p:spPr>
      </p:pic>
      <p:sp>
        <p:nvSpPr>
          <p:cNvPr id="4" name="Right Brace 3"/>
          <p:cNvSpPr/>
          <p:nvPr/>
        </p:nvSpPr>
        <p:spPr>
          <a:xfrm>
            <a:off x="4343399" y="3530600"/>
            <a:ext cx="342901" cy="1587500"/>
          </a:xfrm>
          <a:prstGeom prst="rightBrace">
            <a:avLst/>
          </a:prstGeom>
          <a:solidFill>
            <a:srgbClr val="FF9900"/>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08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Analysis and results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315063"/>
            <a:ext cx="8872720" cy="3649134"/>
          </a:xfrm>
        </p:spPr>
        <p:txBody>
          <a:bodyPr anchor="t" anchorCtr="0">
            <a:normAutofit/>
          </a:bodyPr>
          <a:lstStyle/>
          <a:p>
            <a:pPr lvl="1"/>
            <a:endParaRPr lang="en-US" sz="2600" dirty="0"/>
          </a:p>
          <a:p>
            <a:pPr lvl="1"/>
            <a:endParaRPr lang="en-US" sz="2600" dirty="0"/>
          </a:p>
          <a:p>
            <a:endParaRPr lang="en-US" sz="2800" dirty="0"/>
          </a:p>
          <a:p>
            <a:pPr lvl="1"/>
            <a:endParaRPr lang="en-US" sz="2600" dirty="0"/>
          </a:p>
          <a:p>
            <a:endParaRPr lang="en-US" sz="2800" dirty="0"/>
          </a:p>
          <a:p>
            <a:endParaRPr lang="en-US" sz="2800" dirty="0"/>
          </a:p>
        </p:txBody>
      </p:sp>
      <p:pic>
        <p:nvPicPr>
          <p:cNvPr id="5" name="Picture 4" descr="A yellow and black sign with black text">
            <a:hlinkClick r:id="rId4" action="ppaction://hlinkfile"/>
            <a:extLst>
              <a:ext uri="{FF2B5EF4-FFF2-40B4-BE49-F238E27FC236}">
                <a16:creationId xmlns:a16="http://schemas.microsoft.com/office/drawing/2014/main" id="{E1B7A84E-68B7-6F0F-13E7-AA12242A97C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39809" y="3446208"/>
            <a:ext cx="5245619" cy="1386843"/>
          </a:xfrm>
          <a:prstGeom prst="rect">
            <a:avLst/>
          </a:prstGeom>
        </p:spPr>
      </p:pic>
    </p:spTree>
    <p:extLst>
      <p:ext uri="{BB962C8B-B14F-4D97-AF65-F5344CB8AC3E}">
        <p14:creationId xmlns:p14="http://schemas.microsoft.com/office/powerpoint/2010/main" val="283628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Publication Plan</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lnSpcReduction="10000"/>
          </a:bodyPr>
          <a:lstStyle/>
          <a:p>
            <a:pPr lvl="1"/>
            <a:r>
              <a:rPr lang="en-US" sz="2600" dirty="0"/>
              <a:t>Submitting to Frontiers In Education Conference</a:t>
            </a:r>
          </a:p>
          <a:p>
            <a:pPr lvl="1"/>
            <a:r>
              <a:rPr lang="en-US" sz="2600" dirty="0"/>
              <a:t>Title: Predicting Dropout Risk in Computer Science and Engineering Courses</a:t>
            </a:r>
          </a:p>
          <a:p>
            <a:pPr lvl="1"/>
            <a:r>
              <a:rPr lang="en-US" sz="2600" dirty="0"/>
              <a:t>Abstract Accepted</a:t>
            </a:r>
          </a:p>
          <a:p>
            <a:pPr lvl="1"/>
            <a:r>
              <a:rPr lang="en-US" sz="2600" dirty="0"/>
              <a:t>Conference Dates: October 13th-16th 2024</a:t>
            </a:r>
          </a:p>
          <a:p>
            <a:pPr lvl="1"/>
            <a:r>
              <a:rPr lang="en-US" sz="2800" dirty="0"/>
              <a:t>Destination: Washington DC</a:t>
            </a:r>
          </a:p>
          <a:p>
            <a:pPr lvl="1"/>
            <a:r>
              <a:rPr lang="en-US" sz="2600" dirty="0">
                <a:hlinkClick r:id="rId4"/>
              </a:rPr>
              <a:t>https://2024.fie-conference.org/</a:t>
            </a:r>
            <a:endParaRPr lang="en-US" sz="2600" dirty="0"/>
          </a:p>
          <a:p>
            <a:pPr lvl="2"/>
            <a:endParaRPr lang="en-US" sz="2400" dirty="0"/>
          </a:p>
          <a:p>
            <a:endParaRPr lang="en-US" sz="2800" dirty="0"/>
          </a:p>
          <a:p>
            <a:endParaRPr lang="en-US" sz="2800" dirty="0"/>
          </a:p>
        </p:txBody>
      </p:sp>
      <p:pic>
        <p:nvPicPr>
          <p:cNvPr id="4" name="Picture 3" descr="File:Scholar.svg - Wikimedia Common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279" y="3891543"/>
            <a:ext cx="2754351" cy="2754351"/>
          </a:xfrm>
          <a:prstGeom prst="rect">
            <a:avLst/>
          </a:prstGeom>
        </p:spPr>
      </p:pic>
    </p:spTree>
    <p:extLst>
      <p:ext uri="{BB962C8B-B14F-4D97-AF65-F5344CB8AC3E}">
        <p14:creationId xmlns:p14="http://schemas.microsoft.com/office/powerpoint/2010/main" val="122327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708" y="78146"/>
            <a:ext cx="2590583" cy="2635883"/>
          </a:xfrm>
          <a:prstGeom prst="rect">
            <a:avLst/>
          </a:prstGeom>
        </p:spPr>
      </p:pic>
      <p:sp>
        <p:nvSpPr>
          <p:cNvPr id="2" name="Rectangle 1"/>
          <p:cNvSpPr/>
          <p:nvPr/>
        </p:nvSpPr>
        <p:spPr>
          <a:xfrm>
            <a:off x="635000" y="3161328"/>
            <a:ext cx="7594601" cy="2523768"/>
          </a:xfrm>
          <a:prstGeom prst="rect">
            <a:avLst/>
          </a:prstGeom>
        </p:spPr>
        <p:txBody>
          <a:bodyPr wrap="square">
            <a:spAutoFit/>
          </a:bodyPr>
          <a:lstStyle/>
          <a:p>
            <a:r>
              <a:rPr lang="en-US" sz="3200" dirty="0"/>
              <a:t>Thank you.   Any Questions!!</a:t>
            </a:r>
          </a:p>
          <a:p>
            <a:endParaRPr lang="en-US" dirty="0"/>
          </a:p>
          <a:p>
            <a:r>
              <a:rPr lang="en-US" dirty="0"/>
              <a:t>Dan Getty		Matthew </a:t>
            </a:r>
            <a:r>
              <a:rPr lang="en-US" dirty="0" err="1"/>
              <a:t>Nickols</a:t>
            </a:r>
            <a:endParaRPr lang="en-US" dirty="0"/>
          </a:p>
          <a:p>
            <a:r>
              <a:rPr lang="en-US" dirty="0"/>
              <a:t>dgetty@umich.edu		mnickols@umich.edu</a:t>
            </a:r>
          </a:p>
          <a:p>
            <a:endParaRPr lang="en-US" dirty="0"/>
          </a:p>
          <a:p>
            <a:r>
              <a:rPr lang="en-US" dirty="0"/>
              <a:t>Mason Turner		</a:t>
            </a:r>
            <a:r>
              <a:rPr lang="en-US" dirty="0" err="1"/>
              <a:t>Halil</a:t>
            </a:r>
            <a:r>
              <a:rPr lang="en-US" dirty="0"/>
              <a:t> </a:t>
            </a:r>
            <a:r>
              <a:rPr lang="en-US" dirty="0" err="1"/>
              <a:t>Bisgin</a:t>
            </a:r>
            <a:endParaRPr lang="en-US" dirty="0"/>
          </a:p>
          <a:p>
            <a:r>
              <a:rPr lang="en-US" dirty="0"/>
              <a:t>machtu@umich.edu	bisgin@umich.edu</a:t>
            </a:r>
          </a:p>
          <a:p>
            <a:endParaRPr lang="en-US" dirty="0"/>
          </a:p>
        </p:txBody>
      </p:sp>
    </p:spTree>
    <p:extLst>
      <p:ext uri="{BB962C8B-B14F-4D97-AF65-F5344CB8AC3E}">
        <p14:creationId xmlns:p14="http://schemas.microsoft.com/office/powerpoint/2010/main" val="32655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Data mining process</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315063"/>
            <a:ext cx="4979773" cy="3649134"/>
          </a:xfrm>
        </p:spPr>
        <p:txBody>
          <a:bodyPr anchor="t" anchorCtr="0">
            <a:normAutofit/>
          </a:bodyPr>
          <a:lstStyle/>
          <a:p>
            <a:pPr lvl="1"/>
            <a:r>
              <a:rPr lang="en-US" sz="2600" dirty="0"/>
              <a:t>Understand the problem</a:t>
            </a:r>
          </a:p>
          <a:p>
            <a:pPr lvl="1"/>
            <a:r>
              <a:rPr lang="en-US" sz="2600" dirty="0"/>
              <a:t>Collect the data</a:t>
            </a:r>
          </a:p>
          <a:p>
            <a:pPr lvl="1"/>
            <a:r>
              <a:rPr lang="en-US" sz="2600" dirty="0"/>
              <a:t>Perform data preprocessing</a:t>
            </a:r>
          </a:p>
          <a:p>
            <a:pPr lvl="1"/>
            <a:r>
              <a:rPr lang="en-US" sz="2600" dirty="0"/>
              <a:t>Create the model(s)</a:t>
            </a:r>
          </a:p>
          <a:p>
            <a:pPr lvl="1"/>
            <a:r>
              <a:rPr lang="en-US" sz="2600" dirty="0"/>
              <a:t>Evaluate the model</a:t>
            </a:r>
          </a:p>
          <a:p>
            <a:pPr lvl="1"/>
            <a:endParaRPr lang="en-US" sz="2600" dirty="0"/>
          </a:p>
          <a:p>
            <a:endParaRPr lang="en-US" sz="2800" dirty="0"/>
          </a:p>
          <a:p>
            <a:endParaRPr lang="en-US" sz="2800" dirty="0"/>
          </a:p>
          <a:p>
            <a:pPr lvl="1"/>
            <a:endParaRPr lang="en-US" sz="2600" dirty="0"/>
          </a:p>
          <a:p>
            <a:endParaRPr lang="en-US" sz="2800" dirty="0"/>
          </a:p>
          <a:p>
            <a:endParaRPr lang="en-US" sz="2800" dirty="0"/>
          </a:p>
        </p:txBody>
      </p:sp>
      <p:pic>
        <p:nvPicPr>
          <p:cNvPr id="3" name="Picture 2" descr="Cryptocurrency &lt;strong&gt;mining&lt;/strong&gt; σε ιστοσελίδες - Στην Πρίζα"/>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8952" y="4015946"/>
            <a:ext cx="4263310" cy="2050706"/>
          </a:xfrm>
          <a:prstGeom prst="rect">
            <a:avLst/>
          </a:prstGeom>
        </p:spPr>
      </p:pic>
    </p:spTree>
    <p:extLst>
      <p:ext uri="{BB962C8B-B14F-4D97-AF65-F5344CB8AC3E}">
        <p14:creationId xmlns:p14="http://schemas.microsoft.com/office/powerpoint/2010/main" val="172316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Problem to solve!</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pPr lvl="1"/>
            <a:r>
              <a:rPr lang="en-US" sz="2600" dirty="0"/>
              <a:t>Student Academic Risk in online CS and EGR courses</a:t>
            </a:r>
            <a:endParaRPr lang="en-US" sz="2200" dirty="0"/>
          </a:p>
          <a:p>
            <a:pPr lvl="2"/>
            <a:r>
              <a:rPr lang="en-US" sz="2400" dirty="0"/>
              <a:t>Bad for Institution </a:t>
            </a:r>
          </a:p>
          <a:p>
            <a:pPr marL="914400" lvl="2" indent="0">
              <a:buNone/>
            </a:pPr>
            <a:endParaRPr lang="en-US" sz="2400" dirty="0"/>
          </a:p>
          <a:p>
            <a:pPr lvl="2"/>
            <a:r>
              <a:rPr lang="en-US" sz="2400" dirty="0"/>
              <a:t>Bad for Departments </a:t>
            </a:r>
          </a:p>
          <a:p>
            <a:pPr marL="914400" lvl="2" indent="0">
              <a:buNone/>
            </a:pPr>
            <a:endParaRPr lang="en-US" sz="2400" dirty="0"/>
          </a:p>
          <a:p>
            <a:pPr lvl="2"/>
            <a:r>
              <a:rPr lang="en-US" sz="2400" dirty="0"/>
              <a:t>Bad for Students</a:t>
            </a:r>
          </a:p>
          <a:p>
            <a:endParaRPr lang="en-US" sz="2800" dirty="0"/>
          </a:p>
          <a:p>
            <a:endParaRPr lang="en-US" sz="2800" dirty="0"/>
          </a:p>
        </p:txBody>
      </p:sp>
      <p:pic>
        <p:nvPicPr>
          <p:cNvPr id="4" name="Picture 3" descr="Disapprove Bad Down · Free vector graphic on Pixaba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169" y="2675469"/>
            <a:ext cx="3554451" cy="3412273"/>
          </a:xfrm>
          <a:prstGeom prst="rect">
            <a:avLst/>
          </a:prstGeom>
        </p:spPr>
      </p:pic>
    </p:spTree>
    <p:extLst>
      <p:ext uri="{BB962C8B-B14F-4D97-AF65-F5344CB8AC3E}">
        <p14:creationId xmlns:p14="http://schemas.microsoft.com/office/powerpoint/2010/main" val="64005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9E0DCA7B-686C-EEA7-08F3-D2F91FBDC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36" y="137653"/>
            <a:ext cx="2724530" cy="6582694"/>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3DD3ED2E-064A-33A2-D63F-1A031275A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541" y="137653"/>
            <a:ext cx="2762636" cy="6630325"/>
          </a:xfrm>
          <a:prstGeom prst="rect">
            <a:avLst/>
          </a:prstGeom>
        </p:spPr>
      </p:pic>
      <p:sp>
        <p:nvSpPr>
          <p:cNvPr id="14" name="Rectangle 13">
            <a:extLst>
              <a:ext uri="{FF2B5EF4-FFF2-40B4-BE49-F238E27FC236}">
                <a16:creationId xmlns:a16="http://schemas.microsoft.com/office/drawing/2014/main" id="{4B632603-6E59-22CC-9A13-48F657BD2EC4}"/>
              </a:ext>
            </a:extLst>
          </p:cNvPr>
          <p:cNvSpPr/>
          <p:nvPr/>
        </p:nvSpPr>
        <p:spPr>
          <a:xfrm>
            <a:off x="1707614" y="6341806"/>
            <a:ext cx="561861" cy="426172"/>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BF0A2F-268F-2948-9716-691314D25270}"/>
              </a:ext>
            </a:extLst>
          </p:cNvPr>
          <p:cNvSpPr/>
          <p:nvPr/>
        </p:nvSpPr>
        <p:spPr>
          <a:xfrm>
            <a:off x="5960124" y="6356444"/>
            <a:ext cx="561861" cy="426172"/>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3E86098-8587-AE7A-EF84-BEE9BA77A8D6}"/>
              </a:ext>
            </a:extLst>
          </p:cNvPr>
          <p:cNvSpPr txBox="1"/>
          <p:nvPr/>
        </p:nvSpPr>
        <p:spPr>
          <a:xfrm>
            <a:off x="2981713" y="4065224"/>
            <a:ext cx="1229816" cy="2585323"/>
          </a:xfrm>
          <a:prstGeom prst="rect">
            <a:avLst/>
          </a:prstGeom>
          <a:noFill/>
        </p:spPr>
        <p:txBody>
          <a:bodyPr wrap="square" rtlCol="0">
            <a:spAutoFit/>
          </a:bodyPr>
          <a:lstStyle/>
          <a:p>
            <a:r>
              <a:rPr lang="en-US" dirty="0"/>
              <a:t>All New UG Avg </a:t>
            </a:r>
            <a:r>
              <a:rPr lang="en-US" dirty="0">
                <a:solidFill>
                  <a:schemeClr val="accent4">
                    <a:lumMod val="60000"/>
                    <a:lumOff val="40000"/>
                  </a:schemeClr>
                </a:solidFill>
              </a:rPr>
              <a:t>“F2F and Mixed Mode” </a:t>
            </a:r>
            <a:r>
              <a:rPr lang="en-US" dirty="0"/>
              <a:t>students Lost within the first year</a:t>
            </a:r>
          </a:p>
        </p:txBody>
      </p:sp>
      <p:cxnSp>
        <p:nvCxnSpPr>
          <p:cNvPr id="21" name="Straight Arrow Connector 20">
            <a:extLst>
              <a:ext uri="{FF2B5EF4-FFF2-40B4-BE49-F238E27FC236}">
                <a16:creationId xmlns:a16="http://schemas.microsoft.com/office/drawing/2014/main" id="{802A47A6-CFDB-5CB4-7B86-9C3BF4EA4E42}"/>
              </a:ext>
            </a:extLst>
          </p:cNvPr>
          <p:cNvCxnSpPr>
            <a:cxnSpLocks/>
          </p:cNvCxnSpPr>
          <p:nvPr/>
        </p:nvCxnSpPr>
        <p:spPr>
          <a:xfrm flipH="1">
            <a:off x="2352180" y="5087390"/>
            <a:ext cx="552713" cy="110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117275B-F9CA-3A02-D4F4-B3681CC9CB95}"/>
              </a:ext>
            </a:extLst>
          </p:cNvPr>
          <p:cNvCxnSpPr>
            <a:cxnSpLocks/>
          </p:cNvCxnSpPr>
          <p:nvPr/>
        </p:nvCxnSpPr>
        <p:spPr>
          <a:xfrm flipH="1">
            <a:off x="6680656" y="5052888"/>
            <a:ext cx="552713" cy="110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FD90A14-A9D1-5001-6A68-4343D6B1B30C}"/>
              </a:ext>
            </a:extLst>
          </p:cNvPr>
          <p:cNvSpPr txBox="1"/>
          <p:nvPr/>
        </p:nvSpPr>
        <p:spPr>
          <a:xfrm>
            <a:off x="7287270" y="4065223"/>
            <a:ext cx="1229816" cy="2308324"/>
          </a:xfrm>
          <a:prstGeom prst="rect">
            <a:avLst/>
          </a:prstGeom>
          <a:noFill/>
        </p:spPr>
        <p:txBody>
          <a:bodyPr wrap="square" rtlCol="0">
            <a:spAutoFit/>
          </a:bodyPr>
          <a:lstStyle/>
          <a:p>
            <a:r>
              <a:rPr lang="en-US" dirty="0"/>
              <a:t>All New UG Avg </a:t>
            </a:r>
            <a:r>
              <a:rPr lang="en-US" dirty="0">
                <a:solidFill>
                  <a:schemeClr val="accent4">
                    <a:lumMod val="60000"/>
                    <a:lumOff val="40000"/>
                  </a:schemeClr>
                </a:solidFill>
              </a:rPr>
              <a:t>“Online Only” </a:t>
            </a:r>
            <a:r>
              <a:rPr lang="en-US" dirty="0"/>
              <a:t>students Lost within the first year</a:t>
            </a:r>
          </a:p>
        </p:txBody>
      </p:sp>
      <p:sp>
        <p:nvSpPr>
          <p:cNvPr id="2" name="Rectangle 1">
            <a:extLst>
              <a:ext uri="{FF2B5EF4-FFF2-40B4-BE49-F238E27FC236}">
                <a16:creationId xmlns:a16="http://schemas.microsoft.com/office/drawing/2014/main" id="{3CA4FF46-F7A5-3E73-2F8E-7BD866E3D517}"/>
              </a:ext>
            </a:extLst>
          </p:cNvPr>
          <p:cNvSpPr/>
          <p:nvPr/>
        </p:nvSpPr>
        <p:spPr>
          <a:xfrm>
            <a:off x="6521985" y="1212351"/>
            <a:ext cx="620192" cy="527064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934440-437B-516B-76AE-06ACBDADA910}"/>
              </a:ext>
            </a:extLst>
          </p:cNvPr>
          <p:cNvSpPr txBox="1"/>
          <p:nvPr/>
        </p:nvSpPr>
        <p:spPr>
          <a:xfrm>
            <a:off x="7475733" y="1889333"/>
            <a:ext cx="1287607" cy="2031325"/>
          </a:xfrm>
          <a:prstGeom prst="rect">
            <a:avLst/>
          </a:prstGeom>
          <a:noFill/>
        </p:spPr>
        <p:txBody>
          <a:bodyPr wrap="square" rtlCol="0">
            <a:spAutoFit/>
          </a:bodyPr>
          <a:lstStyle/>
          <a:p>
            <a:r>
              <a:rPr lang="en-US" dirty="0"/>
              <a:t>Trend of </a:t>
            </a:r>
            <a:r>
              <a:rPr lang="en-US" dirty="0">
                <a:solidFill>
                  <a:srgbClr val="FFFF00"/>
                </a:solidFill>
              </a:rPr>
              <a:t>“Online Only” </a:t>
            </a:r>
            <a:r>
              <a:rPr lang="en-US" dirty="0"/>
              <a:t>Students in Cohorts increasing over time</a:t>
            </a:r>
          </a:p>
        </p:txBody>
      </p:sp>
    </p:spTree>
    <p:extLst>
      <p:ext uri="{BB962C8B-B14F-4D97-AF65-F5344CB8AC3E}">
        <p14:creationId xmlns:p14="http://schemas.microsoft.com/office/powerpoint/2010/main" val="317498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What to do about it</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fontScale="92500" lnSpcReduction="10000"/>
          </a:bodyPr>
          <a:lstStyle/>
          <a:p>
            <a:r>
              <a:rPr lang="en-US" sz="2800" dirty="0"/>
              <a:t>Develop an “Successful / Unsuccessful Indicator” for students</a:t>
            </a:r>
          </a:p>
          <a:p>
            <a:pPr lvl="1"/>
            <a:endParaRPr lang="en-US" sz="2400" dirty="0"/>
          </a:p>
          <a:p>
            <a:pPr lvl="1"/>
            <a:r>
              <a:rPr lang="en-US" sz="2400" dirty="0"/>
              <a:t>Identify Overall “At-Risk”</a:t>
            </a:r>
          </a:p>
          <a:p>
            <a:pPr lvl="1"/>
            <a:endParaRPr lang="en-US" sz="2400" dirty="0"/>
          </a:p>
          <a:p>
            <a:pPr lvl="1"/>
            <a:r>
              <a:rPr lang="en-US" sz="2400" dirty="0"/>
              <a:t>Identify “Risk-Attributes” </a:t>
            </a:r>
          </a:p>
          <a:p>
            <a:pPr lvl="1"/>
            <a:endParaRPr lang="en-US" sz="2400" dirty="0"/>
          </a:p>
          <a:p>
            <a:pPr lvl="1"/>
            <a:r>
              <a:rPr lang="en-US" sz="2400" dirty="0"/>
              <a:t>Develop Early Alert system</a:t>
            </a:r>
            <a:endParaRPr lang="en-US" sz="2600" dirty="0"/>
          </a:p>
          <a:p>
            <a:endParaRPr lang="en-US" sz="2800" dirty="0"/>
          </a:p>
          <a:p>
            <a:endParaRPr lang="en-US" sz="2800" dirty="0"/>
          </a:p>
        </p:txBody>
      </p:sp>
      <p:pic>
        <p:nvPicPr>
          <p:cNvPr id="5" name="Picture 4" descr="Clipart - Thumbs up smile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3129" y="2675469"/>
            <a:ext cx="3217199" cy="3245005"/>
          </a:xfrm>
          <a:prstGeom prst="rect">
            <a:avLst/>
          </a:prstGeom>
        </p:spPr>
      </p:pic>
    </p:spTree>
    <p:extLst>
      <p:ext uri="{BB962C8B-B14F-4D97-AF65-F5344CB8AC3E}">
        <p14:creationId xmlns:p14="http://schemas.microsoft.com/office/powerpoint/2010/main" val="106964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Data sources to Mine</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457200" y="2142068"/>
            <a:ext cx="7772399" cy="3649134"/>
          </a:xfrm>
        </p:spPr>
        <p:txBody>
          <a:bodyPr anchor="t" anchorCtr="0">
            <a:normAutofit/>
          </a:bodyPr>
          <a:lstStyle/>
          <a:p>
            <a:pPr lvl="1"/>
            <a:r>
              <a:rPr lang="en-US" sz="2600" dirty="0"/>
              <a:t>Sources</a:t>
            </a:r>
          </a:p>
          <a:p>
            <a:pPr lvl="2"/>
            <a:r>
              <a:rPr lang="en-US" sz="2400" dirty="0"/>
              <a:t>Canvas Learning Management System (LMS) </a:t>
            </a:r>
          </a:p>
          <a:p>
            <a:pPr lvl="2"/>
            <a:r>
              <a:rPr lang="en-US" sz="2400" dirty="0"/>
              <a:t>Banner Enterprise Resource Planning (ERP)</a:t>
            </a:r>
          </a:p>
          <a:p>
            <a:pPr lvl="1"/>
            <a:r>
              <a:rPr lang="en-US" sz="2800" dirty="0"/>
              <a:t>Destination</a:t>
            </a:r>
          </a:p>
          <a:p>
            <a:pPr lvl="2"/>
            <a:r>
              <a:rPr lang="en-US" sz="2400" dirty="0"/>
              <a:t>U of M – Flint Data Warehouse (IAPROD)</a:t>
            </a:r>
          </a:p>
          <a:p>
            <a:endParaRPr lang="en-US" sz="2800" dirty="0"/>
          </a:p>
          <a:p>
            <a:endParaRPr lang="en-US" sz="2800" dirty="0"/>
          </a:p>
        </p:txBody>
      </p:sp>
      <p:pic>
        <p:nvPicPr>
          <p:cNvPr id="3" name="Picture 2" descr="Download Square Angle Pocket Edition Pickaxe Minecraft HQ PNG Image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649" y="3966635"/>
            <a:ext cx="2667559" cy="2665141"/>
          </a:xfrm>
          <a:prstGeom prst="rect">
            <a:avLst/>
          </a:prstGeom>
        </p:spPr>
      </p:pic>
    </p:spTree>
    <p:extLst>
      <p:ext uri="{BB962C8B-B14F-4D97-AF65-F5344CB8AC3E}">
        <p14:creationId xmlns:p14="http://schemas.microsoft.com/office/powerpoint/2010/main" val="12663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Data preprocessing effort</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315063"/>
            <a:ext cx="8472567" cy="3649134"/>
          </a:xfrm>
        </p:spPr>
        <p:txBody>
          <a:bodyPr anchor="t" anchorCtr="0">
            <a:normAutofit/>
          </a:bodyPr>
          <a:lstStyle/>
          <a:p>
            <a:pPr lvl="1"/>
            <a:r>
              <a:rPr lang="en-US" sz="2600" dirty="0"/>
              <a:t>SQL Scripting in Datawarehouse</a:t>
            </a:r>
          </a:p>
          <a:p>
            <a:pPr lvl="2"/>
            <a:r>
              <a:rPr lang="en-US" sz="2400" dirty="0"/>
              <a:t>Blending of Data from multiple sources</a:t>
            </a:r>
          </a:p>
          <a:p>
            <a:pPr lvl="2"/>
            <a:r>
              <a:rPr lang="en-US" sz="2400" dirty="0"/>
              <a:t>Replaced NULL from Dimensional attributes (NA, None)</a:t>
            </a:r>
          </a:p>
          <a:p>
            <a:pPr lvl="2"/>
            <a:r>
              <a:rPr lang="en-US" sz="2400" dirty="0"/>
              <a:t>String Data or varchar2 in Oracle speak are trimmed to 4000 characters.</a:t>
            </a:r>
          </a:p>
          <a:p>
            <a:endParaRPr lang="en-US" sz="2800" dirty="0"/>
          </a:p>
          <a:p>
            <a:endParaRPr lang="en-US" sz="2800" dirty="0"/>
          </a:p>
          <a:p>
            <a:pPr lvl="1"/>
            <a:endParaRPr lang="en-US" sz="2600" dirty="0"/>
          </a:p>
          <a:p>
            <a:endParaRPr lang="en-US" sz="2800" dirty="0"/>
          </a:p>
          <a:p>
            <a:endParaRPr lang="en-US" sz="2800" dirty="0"/>
          </a:p>
        </p:txBody>
      </p:sp>
    </p:spTree>
    <p:extLst>
      <p:ext uri="{BB962C8B-B14F-4D97-AF65-F5344CB8AC3E}">
        <p14:creationId xmlns:p14="http://schemas.microsoft.com/office/powerpoint/2010/main" val="154566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Independent Variable (IV)</a:t>
            </a:r>
            <a:br>
              <a:rPr lang="en-US" sz="3600" dirty="0"/>
            </a:br>
            <a:r>
              <a:rPr lang="en-US" sz="3600" dirty="0"/>
              <a:t>Outline</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1961322"/>
            <a:ext cx="8872720" cy="4896678"/>
          </a:xfrm>
        </p:spPr>
        <p:txBody>
          <a:bodyPr anchor="t" anchorCtr="0">
            <a:normAutofit fontScale="92500" lnSpcReduction="20000"/>
          </a:bodyPr>
          <a:lstStyle/>
          <a:p>
            <a:pPr lvl="1"/>
            <a:endParaRPr lang="en-US" sz="2600" dirty="0"/>
          </a:p>
          <a:p>
            <a:r>
              <a:rPr lang="en-US" sz="2400" dirty="0"/>
              <a:t>Independent Variables (IVs)  by Source Type</a:t>
            </a:r>
          </a:p>
          <a:p>
            <a:pPr lvl="1"/>
            <a:r>
              <a:rPr lang="en-US" sz="2200" dirty="0"/>
              <a:t>Time-Varying Semester Activity (TVSA) (3,416)</a:t>
            </a:r>
          </a:p>
          <a:p>
            <a:pPr lvl="2"/>
            <a:r>
              <a:rPr lang="en-US" sz="2000" dirty="0"/>
              <a:t>Online Indicator</a:t>
            </a:r>
          </a:p>
          <a:p>
            <a:pPr lvl="2"/>
            <a:r>
              <a:rPr lang="en-US" sz="2000" dirty="0"/>
              <a:t>Course Enrollment Data</a:t>
            </a:r>
          </a:p>
          <a:p>
            <a:pPr lvl="2"/>
            <a:r>
              <a:rPr lang="en-US" sz="2000" dirty="0"/>
              <a:t>UMF GPA Data</a:t>
            </a:r>
          </a:p>
          <a:p>
            <a:pPr lvl="2"/>
            <a:r>
              <a:rPr lang="en-US" sz="2000" dirty="0"/>
              <a:t>Account Holds</a:t>
            </a:r>
          </a:p>
          <a:p>
            <a:pPr lvl="1"/>
            <a:r>
              <a:rPr lang="en-US" sz="2200" dirty="0"/>
              <a:t>Time-Varying Course Assignment Activity (TVCAA)  (63,476)</a:t>
            </a:r>
          </a:p>
          <a:p>
            <a:pPr lvl="2"/>
            <a:r>
              <a:rPr lang="en-US" sz="2000" dirty="0"/>
              <a:t>Assignment Scores Data</a:t>
            </a:r>
          </a:p>
          <a:p>
            <a:pPr lvl="1"/>
            <a:r>
              <a:rPr lang="en-US" sz="2200" dirty="0"/>
              <a:t>Past Time-Invariant Student (PTIS) (N = 463)</a:t>
            </a:r>
          </a:p>
          <a:p>
            <a:pPr lvl="2"/>
            <a:r>
              <a:rPr lang="en-US" sz="2600" dirty="0"/>
              <a:t>Demographics</a:t>
            </a:r>
          </a:p>
          <a:p>
            <a:pPr lvl="2"/>
            <a:r>
              <a:rPr lang="en-US" sz="2600" dirty="0"/>
              <a:t>Incoming Student Scores</a:t>
            </a:r>
          </a:p>
          <a:p>
            <a:pPr marL="457200" lvl="1" indent="0">
              <a:buNone/>
            </a:pPr>
            <a:endParaRPr lang="en-US" sz="2600" dirty="0"/>
          </a:p>
          <a:p>
            <a:endParaRPr lang="en-US" sz="2800" dirty="0"/>
          </a:p>
          <a:p>
            <a:pPr lvl="1"/>
            <a:endParaRPr lang="en-US" sz="2600" dirty="0"/>
          </a:p>
          <a:p>
            <a:endParaRPr lang="en-US" sz="2800" dirty="0"/>
          </a:p>
          <a:p>
            <a:endParaRPr lang="en-US" sz="2800" dirty="0"/>
          </a:p>
        </p:txBody>
      </p:sp>
    </p:spTree>
    <p:extLst>
      <p:ext uri="{BB962C8B-B14F-4D97-AF65-F5344CB8AC3E}">
        <p14:creationId xmlns:p14="http://schemas.microsoft.com/office/powerpoint/2010/main" val="179288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74C"/>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pPr algn="ctr"/>
            <a:r>
              <a:rPr lang="en-US" sz="3600" dirty="0"/>
              <a:t>Dependent Variable (DV)</a:t>
            </a:r>
            <a:br>
              <a:rPr lang="en-US" sz="3600" dirty="0"/>
            </a:br>
            <a:r>
              <a:rPr lang="en-US" sz="3600" dirty="0"/>
              <a:t>Operational Definition</a:t>
            </a: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1455" y="0"/>
            <a:ext cx="1442545" cy="1467770"/>
          </a:xfrm>
          <a:prstGeom prst="rect">
            <a:avLst/>
          </a:prstGeom>
        </p:spPr>
      </p:pic>
      <p:sp>
        <p:nvSpPr>
          <p:cNvPr id="2" name="Content Placeholder 1"/>
          <p:cNvSpPr>
            <a:spLocks noGrp="1"/>
          </p:cNvSpPr>
          <p:nvPr>
            <p:ph sz="half" idx="1"/>
          </p:nvPr>
        </p:nvSpPr>
        <p:spPr>
          <a:xfrm>
            <a:off x="197708" y="2796209"/>
            <a:ext cx="8872720" cy="3167988"/>
          </a:xfrm>
        </p:spPr>
        <p:txBody>
          <a:bodyPr anchor="t" anchorCtr="0">
            <a:normAutofit/>
          </a:bodyPr>
          <a:lstStyle/>
          <a:p>
            <a:pPr lvl="1"/>
            <a:endParaRPr lang="en-US" sz="2600" dirty="0"/>
          </a:p>
          <a:p>
            <a:r>
              <a:rPr lang="en-US" sz="2400" dirty="0"/>
              <a:t>Dependent Variable (DV) – Satisfactory/Un-Satisfactory (3416)</a:t>
            </a:r>
          </a:p>
          <a:p>
            <a:pPr lvl="1"/>
            <a:r>
              <a:rPr lang="en-US" sz="2000" dirty="0"/>
              <a:t>Satisfactory</a:t>
            </a:r>
            <a:r>
              <a:rPr lang="en-US" sz="2200" dirty="0"/>
              <a:t> = Passing Course with D or Better</a:t>
            </a:r>
          </a:p>
          <a:p>
            <a:pPr lvl="1"/>
            <a:r>
              <a:rPr lang="en-US" sz="2200" dirty="0"/>
              <a:t>Un-Satisfactory = D- and lower, Drop/Withdrawal, Incomplete</a:t>
            </a:r>
            <a:endParaRPr lang="en-US" sz="2600" dirty="0"/>
          </a:p>
          <a:p>
            <a:endParaRPr lang="en-US" sz="2800" dirty="0"/>
          </a:p>
          <a:p>
            <a:endParaRPr lang="en-US" sz="2800" dirty="0"/>
          </a:p>
        </p:txBody>
      </p:sp>
    </p:spTree>
    <p:extLst>
      <p:ext uri="{BB962C8B-B14F-4D97-AF65-F5344CB8AC3E}">
        <p14:creationId xmlns:p14="http://schemas.microsoft.com/office/powerpoint/2010/main" val="29391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4BA9914-DF91-47EB-B9C2-F923EAF6CA77}">
  <we:reference id="wa104380169" version="1.1.2.0" store="en-US" storeType="OMEX"/>
  <we:alternateReferences>
    <we:reference id="WA104380169" version="1.1.2.0" store="WA1043801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TC103457452[[fn=Celestial]]</Template>
  <TotalTime>15090</TotalTime>
  <Words>1032</Words>
  <Application>Microsoft Office PowerPoint</Application>
  <PresentationFormat>On-screen Show (4:3)</PresentationFormat>
  <Paragraphs>154</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Predicting Academic Risk of CSE Students: a ML model Comparison</vt:lpstr>
      <vt:lpstr>Data mining process</vt:lpstr>
      <vt:lpstr>Problem to solve!</vt:lpstr>
      <vt:lpstr>PowerPoint Presentation</vt:lpstr>
      <vt:lpstr>What to do about it</vt:lpstr>
      <vt:lpstr>Data sources to Mine</vt:lpstr>
      <vt:lpstr>Data preprocessing effort</vt:lpstr>
      <vt:lpstr>Independent Variable (IV) Outline</vt:lpstr>
      <vt:lpstr>Dependent Variable (DV) Operational Definition</vt:lpstr>
      <vt:lpstr>Apps and Installation</vt:lpstr>
      <vt:lpstr>Machine Learning algorithms</vt:lpstr>
      <vt:lpstr>Python libraries</vt:lpstr>
      <vt:lpstr>Analysis and results</vt:lpstr>
      <vt:lpstr>Publication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Davidson</dc:creator>
  <cp:lastModifiedBy>Dan Getty</cp:lastModifiedBy>
  <cp:revision>186</cp:revision>
  <cp:lastPrinted>2015-09-24T21:43:26Z</cp:lastPrinted>
  <dcterms:created xsi:type="dcterms:W3CDTF">2013-10-14T23:23:13Z</dcterms:created>
  <dcterms:modified xsi:type="dcterms:W3CDTF">2024-05-29T00:14:35Z</dcterms:modified>
</cp:coreProperties>
</file>