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2D0968D-FF48-4520-B3E2-6DB212145BA0}">
          <p14:sldIdLst>
            <p14:sldId id="256"/>
            <p14:sldId id="257"/>
          </p14:sldIdLst>
        </p14:section>
        <p14:section name="Uses" id="{E1935EA2-0303-4734-847B-28D4DE4E7276}">
          <p14:sldIdLst>
            <p14:sldId id="259"/>
          </p14:sldIdLst>
        </p14:section>
        <p14:section name="profile" id="{C27D42E9-19DB-49AC-8FC7-484DA429EB08}">
          <p14:sldIdLst/>
        </p14:section>
        <p14:section name="Categorys" id="{E8315A0D-23A8-4B1C-9587-2E2223E731E1}">
          <p14:sldIdLst>
            <p14:sldId id="262"/>
          </p14:sldIdLst>
        </p14:section>
        <p14:section name="Animtions" id="{E2745499-32EB-4418-893A-F2EF4A03C3B9}">
          <p14:sldIdLst>
            <p14:sldId id="263"/>
          </p14:sldIdLst>
        </p14:section>
        <p14:section name="Uses_list" id="{7320B177-FCB6-4C1D-98E5-E23526AE4800}">
          <p14:sldIdLst/>
        </p14:section>
        <p14:section name="mylist" id="{9DD48BC5-198E-4BFF-80CA-D5E3B56B6518}">
          <p14:sldIdLst>
            <p14:sldId id="265"/>
          </p14:sldIdLst>
        </p14:section>
        <p14:section name="Anime_Reo" id="{8A96BA2A-4191-47F4-B9DF-3C9CAF1B7D9D}">
          <p14:sldIdLst>
            <p14:sldId id="266"/>
          </p14:sldIdLst>
        </p14:section>
        <p14:section name="User_Reo" id="{0E38D13F-6D3B-4C57-B37E-ED882A0743B3}">
          <p14:sldIdLst>
            <p14:sldId id="267"/>
          </p14:sldIdLst>
        </p14:section>
        <p14:section name="toi_Reo" id="{123F456C-8D92-4CA6-812B-04DC34AFE875}">
          <p14:sldIdLst>
            <p14:sldId id="268"/>
          </p14:sldIdLst>
        </p14:section>
        <p14:section name="Watches" id="{E8E3C115-CDBB-4512-9887-4798120AB6DC}">
          <p14:sldIdLst>
            <p14:sldId id="269"/>
          </p14:sldIdLst>
        </p14:section>
        <p14:section name="Charges" id="{633DF99C-FE93-4D4A-BEAF-C385ACE404F4}">
          <p14:sldIdLst>
            <p14:sldId id="270"/>
          </p14:sldIdLst>
        </p14:section>
        <p14:section name="管理者ページ" id="{0EAF1B03-21D9-4A04-9CD8-77768FB8384E}">
          <p14:sldIdLst>
            <p14:sldId id="271"/>
          </p14:sldIdLst>
        </p14:section>
        <p14:section name="Aubit_persons" id="{416FC7B1-92DC-4B6D-87C3-AE59648CE459}">
          <p14:sldIdLst/>
        </p14:section>
        <p14:section name="Erasures" id="{5EDEF74C-7B68-458F-A16E-9C8871E35B3A}">
          <p14:sldIdLst/>
        </p14:section>
        <p14:section name="Answers" id="{DD6DC8F1-A877-4E31-A8CF-31E2A3F7116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70413" initials="o" lastIdx="10" clrIdx="0">
    <p:extLst>
      <p:ext uri="{19B8F6BF-5375-455C-9EA6-DF929625EA0E}">
        <p15:presenceInfo xmlns:p15="http://schemas.microsoft.com/office/powerpoint/2012/main" userId="ohs704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8:31:35.490" idx="1">
    <p:pos x="3958" y="1830"/>
    <p:text>ユーザPASS：8以上15以下の英数字で入力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8:32:28.803" idx="2">
    <p:pos x="10" y="10"/>
    <p:text>ユーザID：英数字で入力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8:48:17.346" idx="5">
    <p:pos x="4524" y="2183"/>
    <p:text>消去フラグ：0or1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8:48:42.032" idx="6">
    <p:pos x="4497" y="1041"/>
    <p:text>動画ID：自動でランダムな英数字文字列を発行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8:52:45.628" idx="7">
    <p:pos x="6847" y="1514"/>
    <p:text>お気に入り：何もない場合は必ず０が入る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8:53:03.562" idx="8">
    <p:pos x="10" y="10"/>
    <p:text>主キーがないtable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3T16:01:38.083" idx="9">
    <p:pos x="6550" y="418"/>
    <p:text>問い合わせ内容のみ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3T16:02:04.824" idx="10">
    <p:pos x="10" y="10"/>
    <p:text>お問い合わせ内容　と　送り主　と　返信内容　と　返信者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テーブル設計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E-R</a:t>
            </a:r>
            <a:r>
              <a:rPr kumimoji="1" lang="ja-JP" altLang="en-US" dirty="0" smtClean="0"/>
              <a:t>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0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57094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50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視聴日時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Watche_time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data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Y/m/d</a:t>
                      </a:r>
                      <a:r>
                        <a:rPr lang="en-US" altLang="ja-JP" sz="1000" baseline="0" dirty="0" smtClean="0"/>
                        <a:t> H:i:s</a:t>
                      </a:r>
                      <a:endParaRPr lang="en-US" altLang="ja-JP" sz="10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Watches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6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59300"/>
              </p:ext>
            </p:extLst>
          </p:nvPr>
        </p:nvGraphicFramePr>
        <p:xfrm>
          <a:off x="1698169" y="2017479"/>
          <a:ext cx="9564915" cy="44977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課金料金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Charge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入金時間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Payment_time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Y/m/d</a:t>
                      </a:r>
                      <a:r>
                        <a:rPr lang="en-US" altLang="ja-JP" sz="1000" baseline="0" dirty="0" smtClean="0"/>
                        <a:t> H:i:s</a:t>
                      </a:r>
                      <a:endParaRPr lang="en-US" altLang="ja-JP" sz="1000" dirty="0" smtClean="0"/>
                    </a:p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有効期限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EX_data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Y/m/d H:i:s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Charge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33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58155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管理者</a:t>
                      </a:r>
                      <a:r>
                        <a:rPr lang="en-US" altLang="ja-JP" sz="1100" dirty="0" smtClean="0"/>
                        <a:t>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Mana_id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ja-JP" alt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管理者名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Mana_name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50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管理者</a:t>
                      </a:r>
                      <a:r>
                        <a:rPr lang="en-US" altLang="ja-JP" sz="1100" dirty="0" smtClean="0"/>
                        <a:t>PASS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Mana_pass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権限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Authority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管理者サイド</a:t>
            </a:r>
            <a:r>
              <a:rPr kumimoji="1" lang="en-US" altLang="ja-JP" dirty="0" smtClean="0"/>
              <a:t>)</a:t>
            </a:r>
            <a:r>
              <a:rPr kumimoji="1" lang="ja-JP" altLang="en-US" dirty="0"/>
              <a:t>②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15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Managers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5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23831"/>
              </p:ext>
            </p:extLst>
          </p:nvPr>
        </p:nvGraphicFramePr>
        <p:xfrm>
          <a:off x="1698169" y="2017479"/>
          <a:ext cx="9564915" cy="44672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フィールド名称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問い合わせ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Toi_id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ja-JP" sz="10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お問い合わせ返信内容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answer_msg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Value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255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管理者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Mana_id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Value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Answers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14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6579096" y="424397"/>
            <a:ext cx="1538738" cy="24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204" name="正方形/長方形 203"/>
          <p:cNvSpPr/>
          <p:nvPr/>
        </p:nvSpPr>
        <p:spPr>
          <a:xfrm>
            <a:off x="6201096" y="1356442"/>
            <a:ext cx="1592076" cy="2047917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</a:t>
            </a:r>
            <a:r>
              <a:rPr kumimoji="1" lang="en-US" altLang="ja-JP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pPr fontAlgn="ctr"/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</a:t>
            </a:r>
            <a:r>
              <a:rPr kumimoji="1" lang="en-US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</a:t>
            </a:r>
            <a:r>
              <a:rPr kumimoji="1" lang="en-US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ユーザメール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ユーザ電話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クレジット番号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名義人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有効期限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登録</a:t>
            </a:r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日程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ja-JP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消去フラグ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kumimoji="1" lang="en-US" altLang="ja-JP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kumimoji="1" lang="ja-JP" altLang="ja-JP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ユーザコメント</a:t>
            </a:r>
            <a:endParaRPr lang="ja-JP" altLang="ja-JP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9633521" y="1435278"/>
            <a:ext cx="1471582" cy="1275936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動画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/>
              <a:t>動画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ユーザ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カテゴリ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動画名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再生時間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サムネ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消去</a:t>
            </a:r>
            <a:r>
              <a:rPr kumimoji="1" lang="ja-JP" altLang="ja-JP" sz="900" b="1" dirty="0" smtClean="0"/>
              <a:t>フラグ</a:t>
            </a:r>
            <a:endParaRPr lang="ja-JP" altLang="ja-JP" sz="900" dirty="0"/>
          </a:p>
        </p:txBody>
      </p:sp>
      <p:sp>
        <p:nvSpPr>
          <p:cNvPr id="214" name="正方形/長方形 213"/>
          <p:cNvSpPr/>
          <p:nvPr/>
        </p:nvSpPr>
        <p:spPr>
          <a:xfrm>
            <a:off x="1053529" y="1059239"/>
            <a:ext cx="1471582" cy="648285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マイリスト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/>
              <a:t>ユーザ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動画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 smtClean="0"/>
              <a:t>マイリスト名</a:t>
            </a:r>
            <a:endParaRPr lang="ja-JP" altLang="ja-JP" sz="900" dirty="0"/>
          </a:p>
        </p:txBody>
      </p:sp>
      <p:sp>
        <p:nvSpPr>
          <p:cNvPr id="215" name="正方形/長方形 214"/>
          <p:cNvSpPr/>
          <p:nvPr/>
        </p:nvSpPr>
        <p:spPr>
          <a:xfrm>
            <a:off x="9715393" y="4714836"/>
            <a:ext cx="1471582" cy="825178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動画報告</a:t>
            </a:r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一覧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/>
              <a:t>動画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動画報告内容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ユーザ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動画投稿</a:t>
            </a:r>
            <a:r>
              <a:rPr kumimoji="1" lang="ja-JP" altLang="ja-JP" sz="900" b="1" dirty="0" smtClean="0"/>
              <a:t>時間</a:t>
            </a:r>
            <a:endParaRPr lang="ja-JP" altLang="ja-JP" sz="900" dirty="0"/>
          </a:p>
        </p:txBody>
      </p:sp>
      <p:sp>
        <p:nvSpPr>
          <p:cNvPr id="216" name="正方形/長方形 215"/>
          <p:cNvSpPr/>
          <p:nvPr/>
        </p:nvSpPr>
        <p:spPr>
          <a:xfrm>
            <a:off x="6204898" y="4621813"/>
            <a:ext cx="1471582" cy="820984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ユーザ報告</a:t>
            </a:r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一覧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/>
              <a:t>報告者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被報告者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ユーザ報告</a:t>
            </a:r>
            <a:r>
              <a:rPr kumimoji="1" lang="ja-JP" altLang="ja-JP" sz="900" b="1" dirty="0" smtClean="0"/>
              <a:t>内容</a:t>
            </a:r>
            <a:endParaRPr lang="ja-JP" altLang="ja-JP" sz="900" dirty="0"/>
          </a:p>
        </p:txBody>
      </p:sp>
      <p:sp>
        <p:nvSpPr>
          <p:cNvPr id="217" name="正方形/長方形 216"/>
          <p:cNvSpPr/>
          <p:nvPr/>
        </p:nvSpPr>
        <p:spPr>
          <a:xfrm>
            <a:off x="1120685" y="4714836"/>
            <a:ext cx="1471582" cy="696893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問い合わせ</a:t>
            </a:r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一覧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/>
              <a:t>ユーザ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問い合わせ内容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お問い合わせ</a:t>
            </a:r>
            <a:r>
              <a:rPr kumimoji="1" lang="en-US" altLang="ja-JP" sz="900" b="1" dirty="0" smtClean="0"/>
              <a:t>ID</a:t>
            </a:r>
            <a:endParaRPr lang="ja-JP" altLang="ja-JP" sz="900" dirty="0"/>
          </a:p>
        </p:txBody>
      </p:sp>
      <p:sp>
        <p:nvSpPr>
          <p:cNvPr id="222" name="正方形/長方形 221"/>
          <p:cNvSpPr/>
          <p:nvPr/>
        </p:nvSpPr>
        <p:spPr>
          <a:xfrm>
            <a:off x="1123204" y="3633745"/>
            <a:ext cx="1398853" cy="774447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視聴</a:t>
            </a:r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履歴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/>
              <a:t>ユーザ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動画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視聴</a:t>
            </a:r>
            <a:r>
              <a:rPr kumimoji="1" lang="ja-JP" altLang="ja-JP" sz="900" b="1" dirty="0" smtClean="0"/>
              <a:t>日時</a:t>
            </a:r>
            <a:endParaRPr lang="ja-JP" altLang="ja-JP" sz="900" dirty="0"/>
          </a:p>
        </p:txBody>
      </p:sp>
      <p:cxnSp>
        <p:nvCxnSpPr>
          <p:cNvPr id="224" name="カギ線コネクタ 223"/>
          <p:cNvCxnSpPr/>
          <p:nvPr/>
        </p:nvCxnSpPr>
        <p:spPr>
          <a:xfrm rot="10800000" flipV="1">
            <a:off x="1912765" y="1716244"/>
            <a:ext cx="4341836" cy="2178239"/>
          </a:xfrm>
          <a:prstGeom prst="bentConnector3">
            <a:avLst>
              <a:gd name="adj1" fmla="val 50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正方形/長方形 229"/>
          <p:cNvSpPr/>
          <p:nvPr/>
        </p:nvSpPr>
        <p:spPr>
          <a:xfrm>
            <a:off x="1070097" y="2408804"/>
            <a:ext cx="1471582" cy="838236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課金</a:t>
            </a:r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履歴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/>
              <a:t>ユーザ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課金料金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入金時間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有効</a:t>
            </a:r>
            <a:r>
              <a:rPr kumimoji="1" lang="ja-JP" altLang="ja-JP" sz="900" b="1" dirty="0" smtClean="0"/>
              <a:t>期限</a:t>
            </a:r>
            <a:endParaRPr lang="ja-JP" altLang="ja-JP" sz="900" dirty="0"/>
          </a:p>
        </p:txBody>
      </p:sp>
      <p:cxnSp>
        <p:nvCxnSpPr>
          <p:cNvPr id="243" name="カギ線コネクタ 242"/>
          <p:cNvCxnSpPr/>
          <p:nvPr/>
        </p:nvCxnSpPr>
        <p:spPr>
          <a:xfrm rot="10800000">
            <a:off x="1794937" y="1327594"/>
            <a:ext cx="4459664" cy="2964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カギ線コネクタ 243"/>
          <p:cNvCxnSpPr/>
          <p:nvPr/>
        </p:nvCxnSpPr>
        <p:spPr>
          <a:xfrm>
            <a:off x="6873955" y="1675031"/>
            <a:ext cx="2805195" cy="1650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正方形/長方形 266"/>
          <p:cNvSpPr/>
          <p:nvPr/>
        </p:nvSpPr>
        <p:spPr>
          <a:xfrm>
            <a:off x="9694592" y="3404359"/>
            <a:ext cx="1471582" cy="716984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カテゴリ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 smtClean="0"/>
              <a:t>カテゴリ</a:t>
            </a:r>
            <a:r>
              <a:rPr kumimoji="1" lang="en-US" altLang="ja-JP" sz="900" b="1" dirty="0" smtClean="0"/>
              <a:t>ID</a:t>
            </a:r>
            <a:endParaRPr lang="ja-JP" altLang="ja-JP" sz="900" dirty="0" smtClean="0"/>
          </a:p>
          <a:p>
            <a:pPr fontAlgn="ctr"/>
            <a:r>
              <a:rPr kumimoji="1" lang="ja-JP" altLang="ja-JP" sz="900" b="1" dirty="0" smtClean="0"/>
              <a:t>カテゴリ名</a:t>
            </a:r>
            <a:endParaRPr lang="ja-JP" altLang="ja-JP" sz="900" dirty="0" smtClean="0"/>
          </a:p>
        </p:txBody>
      </p:sp>
      <p:sp>
        <p:nvSpPr>
          <p:cNvPr id="103" name="正方形/長方形 102"/>
          <p:cNvSpPr/>
          <p:nvPr/>
        </p:nvSpPr>
        <p:spPr>
          <a:xfrm>
            <a:off x="1208716" y="5760243"/>
            <a:ext cx="1538738" cy="911175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管理者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/>
              <a:t>管理者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管理者名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管理者</a:t>
            </a:r>
            <a:r>
              <a:rPr kumimoji="1" lang="en-US" altLang="ja-JP" sz="900" b="1" dirty="0"/>
              <a:t>PASS</a:t>
            </a:r>
            <a:endParaRPr lang="ja-JP" altLang="ja-JP" sz="900" dirty="0"/>
          </a:p>
          <a:p>
            <a:pPr fontAlgn="ctr"/>
            <a:r>
              <a:rPr kumimoji="1" lang="ja-JP" altLang="ja-JP" sz="900" b="1" dirty="0" smtClean="0"/>
              <a:t>権限</a:t>
            </a:r>
            <a:endParaRPr lang="ja-JP" altLang="ja-JP" sz="900" dirty="0"/>
          </a:p>
        </p:txBody>
      </p:sp>
      <p:sp>
        <p:nvSpPr>
          <p:cNvPr id="104" name="正方形/長方形 103"/>
          <p:cNvSpPr/>
          <p:nvPr/>
        </p:nvSpPr>
        <p:spPr>
          <a:xfrm>
            <a:off x="6182933" y="5713881"/>
            <a:ext cx="1538738" cy="661091"/>
          </a:xfrm>
          <a:prstGeom prst="rect">
            <a:avLst/>
          </a:prstGeom>
          <a:solidFill>
            <a:schemeClr val="bg1"/>
          </a:solidFill>
          <a:ln w="127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返信済み</a:t>
            </a:r>
            <a:endParaRPr kumimoji="1" lang="en-US" altLang="ja-JP" sz="7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ctr"/>
            <a:r>
              <a:rPr kumimoji="1" lang="ja-JP" altLang="ja-JP" sz="900" b="1" dirty="0"/>
              <a:t>問い合わせ</a:t>
            </a:r>
            <a:r>
              <a:rPr kumimoji="1" lang="en-US" altLang="ja-JP" sz="900" b="1" dirty="0"/>
              <a:t>ID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お問い合わせ返信内容</a:t>
            </a:r>
            <a:endParaRPr lang="ja-JP" altLang="ja-JP" sz="900" dirty="0"/>
          </a:p>
          <a:p>
            <a:pPr fontAlgn="ctr"/>
            <a:r>
              <a:rPr kumimoji="1" lang="ja-JP" altLang="ja-JP" sz="900" b="1" dirty="0"/>
              <a:t>管理者</a:t>
            </a:r>
            <a:r>
              <a:rPr kumimoji="1" lang="en-US" altLang="ja-JP" sz="900" b="1" dirty="0" smtClean="0"/>
              <a:t>ID</a:t>
            </a:r>
            <a:endParaRPr lang="ja-JP" altLang="ja-JP" sz="900" dirty="0"/>
          </a:p>
        </p:txBody>
      </p:sp>
      <p:cxnSp>
        <p:nvCxnSpPr>
          <p:cNvPr id="211" name="カギ線コネクタ 210"/>
          <p:cNvCxnSpPr/>
          <p:nvPr/>
        </p:nvCxnSpPr>
        <p:spPr>
          <a:xfrm rot="10800000" flipV="1">
            <a:off x="1778031" y="1748555"/>
            <a:ext cx="4465284" cy="3202624"/>
          </a:xfrm>
          <a:prstGeom prst="bentConnector3">
            <a:avLst>
              <a:gd name="adj1" fmla="val 46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カギ線コネクタ 212"/>
          <p:cNvCxnSpPr/>
          <p:nvPr/>
        </p:nvCxnSpPr>
        <p:spPr>
          <a:xfrm rot="10800000" flipV="1">
            <a:off x="1665647" y="1662980"/>
            <a:ext cx="4588956" cy="10011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/>
          <p:nvPr/>
        </p:nvCxnSpPr>
        <p:spPr>
          <a:xfrm>
            <a:off x="1794937" y="6050844"/>
            <a:ext cx="4459664" cy="1812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10216444" y="1707524"/>
            <a:ext cx="1365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10216444" y="4951180"/>
            <a:ext cx="1365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V="1">
            <a:off x="11582400" y="1716245"/>
            <a:ext cx="0" cy="323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1805888" y="1435278"/>
            <a:ext cx="3466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>
          <a:xfrm>
            <a:off x="8485736" y="1624094"/>
            <a:ext cx="1220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>
            <a:off x="5271911" y="932923"/>
            <a:ext cx="3228622" cy="3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 flipV="1">
            <a:off x="5271911" y="940595"/>
            <a:ext cx="0" cy="50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 flipV="1">
            <a:off x="8500533" y="968210"/>
            <a:ext cx="5644" cy="65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 flipH="1" flipV="1">
            <a:off x="5373511" y="4942094"/>
            <a:ext cx="881091" cy="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 flipV="1">
            <a:off x="5362222" y="1806222"/>
            <a:ext cx="11289" cy="325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 flipH="1">
            <a:off x="5350933" y="1808914"/>
            <a:ext cx="917995" cy="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 flipH="1" flipV="1">
            <a:off x="5362222" y="5063282"/>
            <a:ext cx="906707" cy="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>
          <a:xfrm flipH="1">
            <a:off x="9267077" y="3738344"/>
            <a:ext cx="489929" cy="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/>
          <p:nvPr/>
        </p:nvCxnSpPr>
        <p:spPr>
          <a:xfrm flipH="1">
            <a:off x="9267077" y="1959544"/>
            <a:ext cx="438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/>
          <p:nvPr/>
        </p:nvCxnSpPr>
        <p:spPr>
          <a:xfrm flipV="1">
            <a:off x="9267077" y="1959544"/>
            <a:ext cx="1" cy="177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カギ線コネクタ 271"/>
          <p:cNvCxnSpPr/>
          <p:nvPr/>
        </p:nvCxnSpPr>
        <p:spPr>
          <a:xfrm>
            <a:off x="2088444" y="5271461"/>
            <a:ext cx="4149250" cy="6800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 flipV="1">
            <a:off x="8146290" y="1742179"/>
            <a:ext cx="7487" cy="352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 flipH="1" flipV="1">
            <a:off x="8135582" y="5271461"/>
            <a:ext cx="159884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 flipH="1" flipV="1">
            <a:off x="6886222" y="1742179"/>
            <a:ext cx="1273393" cy="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カギ線コネクタ 276"/>
          <p:cNvCxnSpPr/>
          <p:nvPr/>
        </p:nvCxnSpPr>
        <p:spPr>
          <a:xfrm rot="10800000" flipV="1">
            <a:off x="1856476" y="1692089"/>
            <a:ext cx="7826180" cy="2356304"/>
          </a:xfrm>
          <a:prstGeom prst="bentConnector3">
            <a:avLst>
              <a:gd name="adj1" fmla="val 153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15933"/>
              </p:ext>
            </p:extLst>
          </p:nvPr>
        </p:nvGraphicFramePr>
        <p:xfrm>
          <a:off x="1698169" y="2017479"/>
          <a:ext cx="9564915" cy="45281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</a:t>
                      </a:r>
                      <a:r>
                        <a:rPr lang="en-US" altLang="ja-JP" sz="1100" dirty="0" smtClean="0"/>
                        <a:t>ID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USER_ID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</a:t>
                      </a:r>
                      <a:r>
                        <a:rPr lang="en-US" altLang="ja-JP" sz="1100" dirty="0" smtClean="0"/>
                        <a:t>NAME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USER_NEME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Value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50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</a:t>
                      </a:r>
                      <a:r>
                        <a:rPr lang="en-US" altLang="ja-JP" sz="1100" dirty="0" smtClean="0"/>
                        <a:t>PASS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USE_PASS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value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15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ユーザメール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USER_MAIL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255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ユーザ電話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USER_TEL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err="1" smtClean="0"/>
                        <a:t>Int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99999999999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クレジット番号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CRE_NO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16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en-US" altLang="ja-JP" sz="11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名義人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NOMINEE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Varchar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50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有効期限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EX_DATE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Date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Y/m/d</a:t>
                      </a:r>
                      <a:r>
                        <a:rPr lang="en-US" altLang="ja-JP" sz="1100" baseline="0" dirty="0" smtClean="0"/>
                        <a:t> H:i:s</a:t>
                      </a:r>
                      <a:endParaRPr lang="en-US" altLang="ja-JP" sz="11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登録日程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REGE_time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Data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Y/m/d</a:t>
                      </a:r>
                      <a:r>
                        <a:rPr lang="en-US" altLang="ja-JP" sz="1000" baseline="0" dirty="0" smtClean="0"/>
                        <a:t> H:i:s</a:t>
                      </a:r>
                      <a:endParaRPr lang="en-US" altLang="ja-JP" sz="10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消去フラグ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DL_flag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１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0or1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ja-JP" altLang="en-US" sz="1000" kern="100" dirty="0" smtClean="0">
                          <a:effectLst/>
                        </a:rPr>
                        <a:t>ユーザコメント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U_msg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Vachar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smtClean="0">
                          <a:effectLst/>
                        </a:rPr>
                        <a:t>255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有</a:t>
                      </a: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無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23" name="正方形/長方形 22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テーブル</a:t>
            </a:r>
            <a:r>
              <a:rPr kumimoji="1" lang="ja-JP" altLang="en-US" dirty="0" smtClean="0"/>
              <a:t>定義①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03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Younext_data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9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77530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書　式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カテゴリ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Cate_ID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カテゴリ名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Cate_NAME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categorys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36422"/>
              </p:ext>
            </p:extLst>
          </p:nvPr>
        </p:nvGraphicFramePr>
        <p:xfrm>
          <a:off x="1698169" y="1681319"/>
          <a:ext cx="9564915" cy="45277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2679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Anime_ID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varcher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50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ランダム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50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カテゴリ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C_id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動画名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Anime_NAME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100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再生時間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REVIVAL_time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99:99:99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サムネ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anime_img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消去フラグ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Delet_flg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1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0or1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1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有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 smtClean="0"/>
                        <a:t>無</a:t>
                      </a:r>
                      <a:endParaRPr lang="ja-JP" altLang="en-US" sz="11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3014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827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Animtions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94810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68805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ja-JP" sz="10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30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ja-JP" sz="10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A_ID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varcher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ja-JP" sz="10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マイリスト名</a:t>
                      </a: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My_NAME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vacher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en-US" altLang="ja-JP" sz="10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en-US" altLang="ja-JP" sz="1000" dirty="0" smtClean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mylist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41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11819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Varcher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100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動画報告内容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A_Reo_msg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Varcher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動画投稿時間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A_Reo_time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Data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Anime_Re</a:t>
            </a:r>
            <a:r>
              <a:rPr kumimoji="1" lang="en-US" altLang="ja-JP" dirty="0" err="1"/>
              <a:t>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66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36001"/>
              </p:ext>
            </p:extLst>
          </p:nvPr>
        </p:nvGraphicFramePr>
        <p:xfrm>
          <a:off x="1698169" y="2017479"/>
          <a:ext cx="9564915" cy="44977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フィールド名称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報告者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Repo_id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30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ja-JP" altLang="en-US" sz="800" kern="100" dirty="0" smtClean="0">
                          <a:effectLst/>
                        </a:rPr>
                        <a:t>１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被報告者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No_Repo_id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30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en-US" altLang="ja-JP" sz="1000" dirty="0" smtClean="0"/>
                    </a:p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ユーザ報告内容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U_Reo_msg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255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改行有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User_Reo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8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82319"/>
              </p:ext>
            </p:extLst>
          </p:nvPr>
        </p:nvGraphicFramePr>
        <p:xfrm>
          <a:off x="1698169" y="2017479"/>
          <a:ext cx="9564915" cy="447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4170">
                  <a:extLst>
                    <a:ext uri="{9D8B030D-6E8A-4147-A177-3AD203B41FA5}">
                      <a16:colId xmlns:a16="http://schemas.microsoft.com/office/drawing/2014/main" val="798838147"/>
                    </a:ext>
                  </a:extLst>
                </a:gridCol>
                <a:gridCol w="1586016">
                  <a:extLst>
                    <a:ext uri="{9D8B030D-6E8A-4147-A177-3AD203B41FA5}">
                      <a16:colId xmlns:a16="http://schemas.microsoft.com/office/drawing/2014/main" val="2081838930"/>
                    </a:ext>
                  </a:extLst>
                </a:gridCol>
                <a:gridCol w="1359442">
                  <a:extLst>
                    <a:ext uri="{9D8B030D-6E8A-4147-A177-3AD203B41FA5}">
                      <a16:colId xmlns:a16="http://schemas.microsoft.com/office/drawing/2014/main" val="2028034506"/>
                    </a:ext>
                  </a:extLst>
                </a:gridCol>
                <a:gridCol w="376789">
                  <a:extLst>
                    <a:ext uri="{9D8B030D-6E8A-4147-A177-3AD203B41FA5}">
                      <a16:colId xmlns:a16="http://schemas.microsoft.com/office/drawing/2014/main" val="2336350967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830547042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4233507743"/>
                    </a:ext>
                  </a:extLst>
                </a:gridCol>
                <a:gridCol w="886892">
                  <a:extLst>
                    <a:ext uri="{9D8B030D-6E8A-4147-A177-3AD203B41FA5}">
                      <a16:colId xmlns:a16="http://schemas.microsoft.com/office/drawing/2014/main" val="881119931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220275751"/>
                    </a:ext>
                  </a:extLst>
                </a:gridCol>
                <a:gridCol w="798641">
                  <a:extLst>
                    <a:ext uri="{9D8B030D-6E8A-4147-A177-3AD203B41FA5}">
                      <a16:colId xmlns:a16="http://schemas.microsoft.com/office/drawing/2014/main" val="2476877366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309185683"/>
                    </a:ext>
                  </a:extLst>
                </a:gridCol>
                <a:gridCol w="532636">
                  <a:extLst>
                    <a:ext uri="{9D8B030D-6E8A-4147-A177-3AD203B41FA5}">
                      <a16:colId xmlns:a16="http://schemas.microsoft.com/office/drawing/2014/main" val="2439135984"/>
                    </a:ext>
                  </a:extLst>
                </a:gridCol>
                <a:gridCol w="532010">
                  <a:extLst>
                    <a:ext uri="{9D8B030D-6E8A-4147-A177-3AD203B41FA5}">
                      <a16:colId xmlns:a16="http://schemas.microsoft.com/office/drawing/2014/main" val="77146575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58313819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項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番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フィールド名称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フィールドＩＤ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データ型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サイズ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書　式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小数点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規定値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入力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規則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値要求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空文字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800" kern="100">
                          <a:effectLst/>
                        </a:rPr>
                        <a:t>インデックス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62823475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ユーザ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U_id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20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800" kern="100" dirty="0" smtClean="0">
                          <a:effectLst/>
                        </a:rPr>
                        <a:t>1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31140524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問い合わせ内容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Pro_msg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Varchar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255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07023842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お問い合わせ</a:t>
                      </a:r>
                      <a:r>
                        <a:rPr lang="en-US" altLang="ja-JP" sz="1000" dirty="0" smtClean="0"/>
                        <a:t>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Pro_id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key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err="1" smtClean="0"/>
                        <a:t>Int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11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有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無</a:t>
                      </a:r>
                      <a:endParaRPr lang="ja-JP" altLang="en-US" sz="1000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44113737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6039292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797801591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6263583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9787026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1850366505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0084683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583957929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047743167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3153575344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424781556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795638730"/>
                  </a:ext>
                </a:extLst>
              </a:tr>
              <a:tr h="277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ja-JP" sz="8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2884" marR="52884" marT="0" marB="0" anchor="ctr"/>
                </a:tc>
                <a:extLst>
                  <a:ext uri="{0D108BD9-81ED-4DB2-BD59-A6C34878D82A}">
                    <a16:rowId xmlns:a16="http://schemas.microsoft.com/office/drawing/2014/main" val="2193823460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053529" y="140084"/>
            <a:ext cx="1538738" cy="531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書類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92267" y="139530"/>
            <a:ext cx="3982710" cy="533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概念モデル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ユーザサイド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79096" y="139529"/>
            <a:ext cx="1538738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作成者名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79096" y="404441"/>
            <a:ext cx="1538738" cy="271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最終印刷</a:t>
            </a:r>
            <a:r>
              <a:rPr kumimoji="1" lang="ja-JP" altLang="en-US" dirty="0"/>
              <a:t>日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17834" y="133880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小川紗世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117834" y="401273"/>
            <a:ext cx="1538738" cy="271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2018/07/13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648788" y="138831"/>
            <a:ext cx="1142332" cy="26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648788" y="406020"/>
            <a:ext cx="1142332" cy="27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3820" y="127845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803820" y="395238"/>
            <a:ext cx="1142332" cy="2792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053529" y="668754"/>
            <a:ext cx="1534619" cy="278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 </a:t>
            </a:r>
            <a:r>
              <a:rPr kumimoji="1" lang="en-US" altLang="ja-JP" dirty="0"/>
              <a:t>base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92267" y="668185"/>
            <a:ext cx="3982710" cy="284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Younext_data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75595" y="668808"/>
            <a:ext cx="1534619" cy="27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r>
              <a:rPr kumimoji="1"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116873" y="667006"/>
            <a:ext cx="3829279" cy="28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Toi_Reo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4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2624</TotalTime>
  <Words>1123</Words>
  <Application>Microsoft Office PowerPoint</Application>
  <PresentationFormat>ワイド画面</PresentationFormat>
  <Paragraphs>1832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明朝</vt:lpstr>
      <vt:lpstr>メイリオ</vt:lpstr>
      <vt:lpstr>Century</vt:lpstr>
      <vt:lpstr>Franklin Gothic Book</vt:lpstr>
      <vt:lpstr>Times New Roman</vt:lpstr>
      <vt:lpstr>Crop</vt:lpstr>
      <vt:lpstr>テーブル設計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テーブル設計</dc:title>
  <dc:creator>ohs70413</dc:creator>
  <cp:lastModifiedBy>ohs70413</cp:lastModifiedBy>
  <cp:revision>99</cp:revision>
  <dcterms:created xsi:type="dcterms:W3CDTF">2018-07-11T00:35:32Z</dcterms:created>
  <dcterms:modified xsi:type="dcterms:W3CDTF">2018-07-23T13:12:31Z</dcterms:modified>
</cp:coreProperties>
</file>