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7F950D5-D567-4B5C-8793-33E281D7A192}">
          <p14:sldIdLst>
            <p14:sldId id="256"/>
          </p14:sldIdLst>
        </p14:section>
        <p14:section name="無料サイト" id="{E88BAFF8-A8EB-4330-BE9F-EE0D6CB3205F}">
          <p14:sldIdLst>
            <p14:sldId id="257"/>
            <p14:sldId id="258"/>
            <p14:sldId id="259"/>
            <p14:sldId id="260"/>
            <p14:sldId id="261"/>
            <p14:sldId id="262"/>
            <p14:sldId id="263"/>
            <p14:sldId id="264"/>
            <p14:sldId id="265"/>
            <p14:sldId id="266"/>
            <p14:sldId id="267"/>
          </p14:sldIdLst>
        </p14:section>
        <p14:section name="有料サイト" id="{5E325869-25CF-4BCF-86E4-8DE0BC6FBD24}">
          <p14:sldIdLst>
            <p14:sldId id="269"/>
            <p14:sldId id="270"/>
            <p14:sldId id="271"/>
            <p14:sldId id="272"/>
            <p14:sldId id="273"/>
            <p14:sldId id="274"/>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2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4/27/2018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動画投稿サイト</a:t>
            </a:r>
            <a:endParaRPr kumimoji="1" lang="ja-JP" altLang="en-US" dirty="0"/>
          </a:p>
        </p:txBody>
      </p:sp>
      <p:sp>
        <p:nvSpPr>
          <p:cNvPr id="3" name="サブタイトル 2"/>
          <p:cNvSpPr>
            <a:spLocks noGrp="1"/>
          </p:cNvSpPr>
          <p:nvPr>
            <p:ph type="subTitle" idx="1"/>
          </p:nvPr>
        </p:nvSpPr>
        <p:spPr/>
        <p:txBody>
          <a:bodyPr/>
          <a:lstStyle/>
          <a:p>
            <a:r>
              <a:rPr lang="ja-JP" altLang="en-US" dirty="0" smtClean="0"/>
              <a:t>～参考資料</a:t>
            </a:r>
            <a:r>
              <a:rPr lang="ja-JP" altLang="en-US" dirty="0"/>
              <a:t>①</a:t>
            </a:r>
            <a:r>
              <a:rPr lang="ja-JP" altLang="en-US" dirty="0" smtClean="0"/>
              <a:t>～</a:t>
            </a:r>
            <a:endParaRPr kumimoji="1" lang="ja-JP" altLang="en-US" dirty="0"/>
          </a:p>
        </p:txBody>
      </p:sp>
    </p:spTree>
    <p:extLst>
      <p:ext uri="{BB962C8B-B14F-4D97-AF65-F5344CB8AC3E}">
        <p14:creationId xmlns:p14="http://schemas.microsoft.com/office/powerpoint/2010/main" val="1752738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Iwara</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991697"/>
            <a:ext cx="5470525" cy="2874606"/>
          </a:xfrm>
        </p:spPr>
      </p:pic>
      <p:sp>
        <p:nvSpPr>
          <p:cNvPr id="4" name="テキスト プレースホルダー 3"/>
          <p:cNvSpPr>
            <a:spLocks noGrp="1"/>
          </p:cNvSpPr>
          <p:nvPr>
            <p:ph type="body" sz="half" idx="2"/>
          </p:nvPr>
        </p:nvSpPr>
        <p:spPr>
          <a:xfrm>
            <a:off x="1293811" y="3031064"/>
            <a:ext cx="3718455" cy="2844801"/>
          </a:xfrm>
        </p:spPr>
        <p:txBody>
          <a:bodyPr>
            <a:noAutofit/>
          </a:bodyPr>
          <a:lstStyle/>
          <a:p>
            <a:pPr algn="l"/>
            <a:r>
              <a:rPr lang="en-US" altLang="ja-JP" sz="1300" dirty="0">
                <a:latin typeface="UD デジタル 教科書体 N-R" panose="02020400000000000000" pitchFamily="17" charset="-128"/>
                <a:ea typeface="UD デジタル 教科書体 N-R" panose="02020400000000000000" pitchFamily="17" charset="-128"/>
              </a:rPr>
              <a:t>MMD</a:t>
            </a:r>
            <a:r>
              <a:rPr lang="ja-JP" altLang="en-US" sz="1300" dirty="0">
                <a:latin typeface="UD デジタル 教科書体 N-R" panose="02020400000000000000" pitchFamily="17" charset="-128"/>
                <a:ea typeface="UD デジタル 教科書体 N-R" panose="02020400000000000000" pitchFamily="17" charset="-128"/>
              </a:rPr>
              <a:t>が主に投稿されている動画共有サイトです。</a:t>
            </a:r>
          </a:p>
          <a:p>
            <a:pPr algn="l"/>
            <a:r>
              <a:rPr lang="ja-JP" altLang="en-US" sz="1300" dirty="0">
                <a:latin typeface="UD デジタル 教科書体 N-R" panose="02020400000000000000" pitchFamily="17" charset="-128"/>
                <a:ea typeface="UD デジタル 教科書体 N-R" panose="02020400000000000000" pitchFamily="17" charset="-128"/>
              </a:rPr>
              <a:t>ニコニコ動画にも</a:t>
            </a:r>
            <a:r>
              <a:rPr lang="en-US" altLang="ja-JP" sz="1300" dirty="0">
                <a:latin typeface="UD デジタル 教科書体 N-R" panose="02020400000000000000" pitchFamily="17" charset="-128"/>
                <a:ea typeface="UD デジタル 教科書体 N-R" panose="02020400000000000000" pitchFamily="17" charset="-128"/>
              </a:rPr>
              <a:t>MMD</a:t>
            </a:r>
            <a:r>
              <a:rPr lang="ja-JP" altLang="en-US" sz="1300" dirty="0">
                <a:latin typeface="UD デジタル 教科書体 N-R" panose="02020400000000000000" pitchFamily="17" charset="-128"/>
                <a:ea typeface="UD デジタル 教科書体 N-R" panose="02020400000000000000" pitchFamily="17" charset="-128"/>
              </a:rPr>
              <a:t>と音楽を合わせたダンス動画などが結構投稿されてるんですが、</a:t>
            </a:r>
            <a:r>
              <a:rPr lang="en-US" altLang="ja-JP" sz="1300" dirty="0" err="1">
                <a:latin typeface="UD デジタル 教科書体 N-R" panose="02020400000000000000" pitchFamily="17" charset="-128"/>
                <a:ea typeface="UD デジタル 教科書体 N-R" panose="02020400000000000000" pitchFamily="17" charset="-128"/>
              </a:rPr>
              <a:t>iwara</a:t>
            </a:r>
            <a:r>
              <a:rPr lang="ja-JP" altLang="en-US" sz="1300" dirty="0">
                <a:latin typeface="UD デジタル 教科書体 N-R" panose="02020400000000000000" pitchFamily="17" charset="-128"/>
                <a:ea typeface="UD デジタル 教科書体 N-R" panose="02020400000000000000" pitchFamily="17" charset="-128"/>
              </a:rPr>
              <a:t>はもっと紳士向けが集っている印象。</a:t>
            </a:r>
          </a:p>
          <a:p>
            <a:pPr algn="l"/>
            <a:r>
              <a:rPr lang="en-US" altLang="ja-JP" sz="1300" dirty="0">
                <a:latin typeface="UD デジタル 教科書体 N-R" panose="02020400000000000000" pitchFamily="17" charset="-128"/>
                <a:ea typeface="UD デジタル 教科書体 N-R" panose="02020400000000000000" pitchFamily="17" charset="-128"/>
              </a:rPr>
              <a:t>18</a:t>
            </a:r>
            <a:r>
              <a:rPr lang="ja-JP" altLang="en-US" sz="1300" dirty="0">
                <a:latin typeface="UD デジタル 教科書体 N-R" panose="02020400000000000000" pitchFamily="17" charset="-128"/>
                <a:ea typeface="UD デジタル 教科書体 N-R" panose="02020400000000000000" pitchFamily="17" charset="-128"/>
              </a:rPr>
              <a:t>禁の</a:t>
            </a:r>
            <a:r>
              <a:rPr lang="en-US" altLang="ja-JP" sz="1300" dirty="0">
                <a:latin typeface="UD デジタル 教科書体 N-R" panose="02020400000000000000" pitchFamily="17" charset="-128"/>
                <a:ea typeface="UD デジタル 教科書体 N-R" panose="02020400000000000000" pitchFamily="17" charset="-128"/>
              </a:rPr>
              <a:t>MMD</a:t>
            </a:r>
            <a:r>
              <a:rPr lang="ja-JP" altLang="en-US" sz="1300" dirty="0">
                <a:latin typeface="UD デジタル 教科書体 N-R" panose="02020400000000000000" pitchFamily="17" charset="-128"/>
                <a:ea typeface="UD デジタル 教科書体 N-R" panose="02020400000000000000" pitchFamily="17" charset="-128"/>
              </a:rPr>
              <a:t>がわりとあったりしますので、年齢満たしてない人の利用は止めときましょう。</a:t>
            </a:r>
          </a:p>
          <a:p>
            <a:pPr algn="l"/>
            <a:r>
              <a:rPr lang="ja-JP" altLang="en-US" sz="1300" dirty="0">
                <a:latin typeface="UD デジタル 教科書体 N-R" panose="02020400000000000000" pitchFamily="17" charset="-128"/>
                <a:ea typeface="UD デジタル 教科書体 N-R" panose="02020400000000000000" pitchFamily="17" charset="-128"/>
              </a:rPr>
              <a:t>ちなみにあんまり共有するなっていう動画サイトなので知らない人のほうが多い感じします。</a:t>
            </a:r>
          </a:p>
          <a:p>
            <a:pPr algn="l"/>
            <a:r>
              <a:rPr lang="en-US" altLang="ja-JP" sz="1300" dirty="0">
                <a:latin typeface="UD デジタル 教科書体 N-R" panose="02020400000000000000" pitchFamily="17" charset="-128"/>
                <a:ea typeface="UD デジタル 教科書体 N-R" panose="02020400000000000000" pitchFamily="17" charset="-128"/>
              </a:rPr>
              <a:t>10</a:t>
            </a:r>
            <a:r>
              <a:rPr lang="ja-JP" altLang="en-US" sz="1300" dirty="0">
                <a:latin typeface="UD デジタル 教科書体 N-R" panose="02020400000000000000" pitchFamily="17" charset="-128"/>
                <a:ea typeface="UD デジタル 教科書体 N-R" panose="02020400000000000000" pitchFamily="17" charset="-128"/>
              </a:rPr>
              <a:t>月</a:t>
            </a:r>
            <a:r>
              <a:rPr lang="en-US" altLang="ja-JP" sz="1300" dirty="0">
                <a:latin typeface="UD デジタル 教科書体 N-R" panose="02020400000000000000" pitchFamily="17" charset="-128"/>
                <a:ea typeface="UD デジタル 教科書体 N-R" panose="02020400000000000000" pitchFamily="17" charset="-128"/>
              </a:rPr>
              <a:t>20</a:t>
            </a:r>
            <a:r>
              <a:rPr lang="ja-JP" altLang="en-US" sz="1300" dirty="0">
                <a:latin typeface="UD デジタル 教科書体 N-R" panose="02020400000000000000" pitchFamily="17" charset="-128"/>
                <a:ea typeface="UD デジタル 教科書体 N-R" panose="02020400000000000000" pitchFamily="17" charset="-128"/>
              </a:rPr>
              <a:t>日に色々あってサーバー落ちてるんですが、どうなることやら。</a:t>
            </a:r>
          </a:p>
          <a:p>
            <a:pPr algn="l"/>
            <a:endParaRPr kumimoji="1" lang="ja-JP" altLang="en-US" sz="1300"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2238803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ひまわり動画</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365715"/>
            <a:ext cx="5470525" cy="2126570"/>
          </a:xfrm>
        </p:spPr>
      </p:pic>
      <p:sp>
        <p:nvSpPr>
          <p:cNvPr id="4" name="テキスト プレースホルダー 3"/>
          <p:cNvSpPr>
            <a:spLocks noGrp="1"/>
          </p:cNvSpPr>
          <p:nvPr>
            <p:ph type="body" sz="half" idx="2"/>
          </p:nvPr>
        </p:nvSpPr>
        <p:spPr>
          <a:xfrm>
            <a:off x="1293811" y="3031064"/>
            <a:ext cx="3718455" cy="2844801"/>
          </a:xfrm>
        </p:spPr>
        <p:txBody>
          <a:bodyPr>
            <a:noAutofit/>
          </a:bodyPr>
          <a:lstStyle/>
          <a:p>
            <a:pPr algn="l"/>
            <a:r>
              <a:rPr lang="ja-JP" altLang="en-US" sz="1300" dirty="0">
                <a:latin typeface="UD デジタル 教科書体 N-R" panose="02020400000000000000" pitchFamily="17" charset="-128"/>
                <a:ea typeface="UD デジタル 教科書体 N-R" panose="02020400000000000000" pitchFamily="17" charset="-128"/>
              </a:rPr>
              <a:t>ひまわり動画はメジャーになる前のニコニコ動画って感じ。</a:t>
            </a:r>
          </a:p>
          <a:p>
            <a:pPr algn="l"/>
            <a:r>
              <a:rPr lang="ja-JP" altLang="en-US" sz="1300" dirty="0">
                <a:latin typeface="UD デジタル 教科書体 N-R" panose="02020400000000000000" pitchFamily="17" charset="-128"/>
                <a:ea typeface="UD デジタル 教科書体 N-R" panose="02020400000000000000" pitchFamily="17" charset="-128"/>
              </a:rPr>
              <a:t>コメントが流れる機能がついていて、アニメが違法アップロードされてるのが正に</a:t>
            </a:r>
            <a:r>
              <a:rPr lang="ja-JP" altLang="en-US" sz="1300" dirty="0" err="1">
                <a:latin typeface="UD デジタル 教科書体 N-R" panose="02020400000000000000" pitchFamily="17" charset="-128"/>
                <a:ea typeface="UD デジタル 教科書体 N-R" panose="02020400000000000000" pitchFamily="17" charset="-128"/>
              </a:rPr>
              <a:t>です</a:t>
            </a:r>
            <a:r>
              <a:rPr lang="ja-JP" altLang="en-US" sz="1300" dirty="0">
                <a:latin typeface="UD デジタル 教科書体 N-R" panose="02020400000000000000" pitchFamily="17" charset="-128"/>
                <a:ea typeface="UD デジタル 教科書体 N-R" panose="02020400000000000000" pitchFamily="17" charset="-128"/>
              </a:rPr>
              <a:t>。</a:t>
            </a:r>
          </a:p>
          <a:p>
            <a:pPr algn="l"/>
            <a:r>
              <a:rPr lang="ja-JP" altLang="en-US" sz="1300" dirty="0">
                <a:latin typeface="UD デジタル 教科書体 N-R" panose="02020400000000000000" pitchFamily="17" charset="-128"/>
                <a:ea typeface="UD デジタル 教科書体 N-R" panose="02020400000000000000" pitchFamily="17" charset="-128"/>
              </a:rPr>
              <a:t>主に違法視聴に使われている印象がある動画共有サイトなので利用は自己責任で。</a:t>
            </a:r>
          </a:p>
          <a:p>
            <a:pPr algn="l"/>
            <a:r>
              <a:rPr lang="ja-JP" altLang="en-US" sz="1300" dirty="0">
                <a:latin typeface="UD デジタル 教科書体 N-R" panose="02020400000000000000" pitchFamily="17" charset="-128"/>
                <a:ea typeface="UD デジタル 教科書体 N-R" panose="02020400000000000000" pitchFamily="17" charset="-128"/>
              </a:rPr>
              <a:t>ちなみに主にあるのはアニメ関連ですね、ドラマなどは殆ど見ません。</a:t>
            </a:r>
          </a:p>
          <a:p>
            <a:pPr algn="l"/>
            <a:r>
              <a:rPr lang="ja-JP" altLang="en-US" sz="1300" dirty="0">
                <a:latin typeface="UD デジタル 教科書体 N-R" panose="02020400000000000000" pitchFamily="17" charset="-128"/>
                <a:ea typeface="UD デジタル 教科書体 N-R" panose="02020400000000000000" pitchFamily="17" charset="-128"/>
              </a:rPr>
              <a:t>一応書いときますが調査目的で見ただけで僕は使っていませんのでご了承ください</a:t>
            </a:r>
            <a:r>
              <a:rPr lang="en-US" altLang="ja-JP" sz="1300" dirty="0">
                <a:latin typeface="UD デジタル 教科書体 N-R" panose="02020400000000000000" pitchFamily="17" charset="-128"/>
                <a:ea typeface="UD デジタル 教科書体 N-R" panose="02020400000000000000" pitchFamily="17" charset="-128"/>
              </a:rPr>
              <a:t>(´</a:t>
            </a:r>
            <a:r>
              <a:rPr lang="ja-JP" altLang="en-US" sz="1300" dirty="0">
                <a:latin typeface="UD デジタル 教科書体 N-R" panose="02020400000000000000" pitchFamily="17" charset="-128"/>
                <a:ea typeface="UD デジタル 教科書体 N-R" panose="02020400000000000000" pitchFamily="17" charset="-128"/>
              </a:rPr>
              <a:t>・</a:t>
            </a:r>
            <a:r>
              <a:rPr lang="en-US" altLang="ja-JP" sz="1300" dirty="0">
                <a:latin typeface="UD デジタル 教科書体 N-R" panose="02020400000000000000" pitchFamily="17" charset="-128"/>
                <a:ea typeface="UD デジタル 教科書体 N-R" panose="02020400000000000000" pitchFamily="17" charset="-128"/>
              </a:rPr>
              <a:t>ω</a:t>
            </a:r>
            <a:r>
              <a:rPr lang="ja-JP" altLang="en-US" sz="1300" dirty="0">
                <a:latin typeface="UD デジタル 教科書体 N-R" panose="02020400000000000000" pitchFamily="17" charset="-128"/>
                <a:ea typeface="UD デジタル 教科書体 N-R" panose="02020400000000000000" pitchFamily="17" charset="-128"/>
              </a:rPr>
              <a:t>・</a:t>
            </a:r>
            <a:r>
              <a:rPr lang="en-US" altLang="ja-JP" sz="1300" dirty="0">
                <a:latin typeface="UD デジタル 教科書体 N-R" panose="02020400000000000000" pitchFamily="17" charset="-128"/>
                <a:ea typeface="UD デジタル 教科書体 N-R" panose="02020400000000000000" pitchFamily="17" charset="-128"/>
              </a:rPr>
              <a:t>`)</a:t>
            </a:r>
          </a:p>
          <a:p>
            <a:pPr algn="l"/>
            <a:endParaRPr kumimoji="1" lang="ja-JP" altLang="en-US" sz="1300"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2170262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Tver</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696157"/>
            <a:ext cx="5470525" cy="1465687"/>
          </a:xfrm>
        </p:spPr>
      </p:pic>
      <p:sp>
        <p:nvSpPr>
          <p:cNvPr id="4" name="テキスト プレースホルダー 3"/>
          <p:cNvSpPr>
            <a:spLocks noGrp="1"/>
          </p:cNvSpPr>
          <p:nvPr>
            <p:ph type="body" sz="half" idx="2"/>
          </p:nvPr>
        </p:nvSpPr>
        <p:spPr>
          <a:xfrm>
            <a:off x="1293811" y="3031064"/>
            <a:ext cx="3718455" cy="2844801"/>
          </a:xfrm>
        </p:spPr>
        <p:txBody>
          <a:bodyPr>
            <a:normAutofit fontScale="92500" lnSpcReduction="20000"/>
          </a:bodyPr>
          <a:lstStyle/>
          <a:p>
            <a:pPr algn="l"/>
            <a:r>
              <a:rPr lang="en-US" altLang="ja-JP" dirty="0" err="1">
                <a:latin typeface="UD デジタル 教科書体 N-R" panose="02020400000000000000" pitchFamily="17" charset="-128"/>
                <a:ea typeface="UD デジタル 教科書体 N-R" panose="02020400000000000000" pitchFamily="17" charset="-128"/>
              </a:rPr>
              <a:t>TVer</a:t>
            </a:r>
            <a:r>
              <a:rPr lang="ja-JP" altLang="en-US" dirty="0">
                <a:latin typeface="UD デジタル 教科書体 N-R" panose="02020400000000000000" pitchFamily="17" charset="-128"/>
                <a:ea typeface="UD デジタル 教科書体 N-R" panose="02020400000000000000" pitchFamily="17" charset="-128"/>
              </a:rPr>
              <a:t>は民放テレビ局が一つになった動画視聴サイトで約</a:t>
            </a:r>
            <a:r>
              <a:rPr lang="en-US" altLang="ja-JP" dirty="0">
                <a:latin typeface="UD デジタル 教科書体 N-R" panose="02020400000000000000" pitchFamily="17" charset="-128"/>
                <a:ea typeface="UD デジタル 教科書体 N-R" panose="02020400000000000000" pitchFamily="17" charset="-128"/>
              </a:rPr>
              <a:t>150</a:t>
            </a:r>
            <a:r>
              <a:rPr lang="ja-JP" altLang="en-US" dirty="0">
                <a:latin typeface="UD デジタル 教科書体 N-R" panose="02020400000000000000" pitchFamily="17" charset="-128"/>
                <a:ea typeface="UD デジタル 教科書体 N-R" panose="02020400000000000000" pitchFamily="17" charset="-128"/>
              </a:rPr>
              <a:t>番組が無料で見れます。</a:t>
            </a:r>
          </a:p>
          <a:p>
            <a:pPr algn="l"/>
            <a:r>
              <a:rPr lang="ja-JP" altLang="en-US" dirty="0">
                <a:latin typeface="UD デジタル 教科書体 N-R" panose="02020400000000000000" pitchFamily="17" charset="-128"/>
                <a:ea typeface="UD デジタル 教科書体 N-R" panose="02020400000000000000" pitchFamily="17" charset="-128"/>
              </a:rPr>
              <a:t>基本的にはドラマとバラエティを見る目的なのが良いかと。</a:t>
            </a:r>
          </a:p>
          <a:p>
            <a:pPr algn="l"/>
            <a:r>
              <a:rPr lang="ja-JP" altLang="en-US" dirty="0">
                <a:latin typeface="UD デジタル 教科書体 N-R" panose="02020400000000000000" pitchFamily="17" charset="-128"/>
                <a:ea typeface="UD デジタル 教科書体 N-R" panose="02020400000000000000" pitchFamily="17" charset="-128"/>
              </a:rPr>
              <a:t>一番多い利用目的はドラマの見逃し配信を見ることですかね。</a:t>
            </a:r>
          </a:p>
          <a:p>
            <a:pPr algn="l"/>
            <a:r>
              <a:rPr lang="ja-JP" altLang="en-US" dirty="0">
                <a:latin typeface="UD デジタル 教科書体 N-R" panose="02020400000000000000" pitchFamily="17" charset="-128"/>
                <a:ea typeface="UD デジタル 教科書体 N-R" panose="02020400000000000000" pitchFamily="17" charset="-128"/>
              </a:rPr>
              <a:t>バックナンバーは配信終了しだい見ることはできなくなりますので、早めに見るようにした方がいいかも。</a:t>
            </a:r>
          </a:p>
          <a:p>
            <a:pPr algn="l"/>
            <a:r>
              <a:rPr lang="ja-JP" altLang="en-US" dirty="0">
                <a:latin typeface="UD デジタル 教科書体 N-R" panose="02020400000000000000" pitchFamily="17" charset="-128"/>
                <a:ea typeface="UD デジタル 教科書体 N-R" panose="02020400000000000000" pitchFamily="17" charset="-128"/>
              </a:rPr>
              <a:t>ちなみにデメリットとして広告がありえんほどでてストレスが溜まります。</a:t>
            </a:r>
          </a:p>
          <a:p>
            <a:pPr algn="l"/>
            <a:endParaRPr kumimoji="1" lang="ja-JP" altLang="en-US"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2658392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Hulu</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2789" y="1620156"/>
            <a:ext cx="4349931" cy="3624943"/>
          </a:xfrm>
        </p:spPr>
      </p:pic>
      <p:sp>
        <p:nvSpPr>
          <p:cNvPr id="4" name="テキスト プレースホルダー 3"/>
          <p:cNvSpPr>
            <a:spLocks noGrp="1"/>
          </p:cNvSpPr>
          <p:nvPr>
            <p:ph type="body" sz="half" idx="2"/>
          </p:nvPr>
        </p:nvSpPr>
        <p:spPr>
          <a:xfrm>
            <a:off x="1293811" y="3031064"/>
            <a:ext cx="3718455" cy="2844801"/>
          </a:xfrm>
        </p:spPr>
        <p:txBody>
          <a:bodyPr>
            <a:normAutofit fontScale="85000" lnSpcReduction="10000"/>
          </a:bodyPr>
          <a:lstStyle/>
          <a:p>
            <a:pPr algn="l"/>
            <a:r>
              <a:rPr lang="ja-JP" altLang="en-US" b="1" dirty="0">
                <a:latin typeface="UD デジタル 教科書体 N-R" panose="02020400000000000000" pitchFamily="17" charset="-128"/>
                <a:ea typeface="UD デジタル 教科書体 N-R" panose="02020400000000000000" pitchFamily="17" charset="-128"/>
              </a:rPr>
              <a:t>月額</a:t>
            </a:r>
            <a:r>
              <a:rPr lang="en-US" altLang="ja-JP" b="1" dirty="0">
                <a:latin typeface="UD デジタル 教科書体 N-R" panose="02020400000000000000" pitchFamily="17" charset="-128"/>
                <a:ea typeface="UD デジタル 教科書体 N-R" panose="02020400000000000000" pitchFamily="17" charset="-128"/>
              </a:rPr>
              <a:t>933</a:t>
            </a:r>
            <a:r>
              <a:rPr lang="ja-JP" altLang="en-US" b="1" dirty="0">
                <a:latin typeface="UD デジタル 教科書体 N-R" panose="02020400000000000000" pitchFamily="17" charset="-128"/>
                <a:ea typeface="UD デジタル 教科書体 N-R" panose="02020400000000000000" pitchFamily="17" charset="-128"/>
              </a:rPr>
              <a:t>円：初回登録</a:t>
            </a:r>
            <a:r>
              <a:rPr lang="en-US" altLang="ja-JP" b="1" dirty="0">
                <a:latin typeface="UD デジタル 教科書体 N-R" panose="02020400000000000000" pitchFamily="17" charset="-128"/>
                <a:ea typeface="UD デジタル 教科書体 N-R" panose="02020400000000000000" pitchFamily="17" charset="-128"/>
              </a:rPr>
              <a:t>14</a:t>
            </a:r>
            <a:r>
              <a:rPr lang="ja-JP" altLang="en-US" b="1" dirty="0">
                <a:latin typeface="UD デジタル 教科書体 N-R" panose="02020400000000000000" pitchFamily="17" charset="-128"/>
                <a:ea typeface="UD デジタル 教科書体 N-R" panose="02020400000000000000" pitchFamily="17" charset="-128"/>
              </a:rPr>
              <a:t>日無料お試しあり</a:t>
            </a:r>
            <a:endParaRPr lang="ja-JP" altLang="en-US" dirty="0">
              <a:latin typeface="UD デジタル 教科書体 N-R" panose="02020400000000000000" pitchFamily="17" charset="-128"/>
              <a:ea typeface="UD デジタル 教科書体 N-R" panose="02020400000000000000" pitchFamily="17" charset="-128"/>
            </a:endParaRPr>
          </a:p>
          <a:p>
            <a:pPr algn="l"/>
            <a:r>
              <a:rPr lang="ja-JP" altLang="en-US" dirty="0">
                <a:latin typeface="UD デジタル 教科書体 N-R" panose="02020400000000000000" pitchFamily="17" charset="-128"/>
                <a:ea typeface="UD デジタル 教科書体 N-R" panose="02020400000000000000" pitchFamily="17" charset="-128"/>
              </a:rPr>
              <a:t>海外ドラマを中心に動画を配信しているサイトです。</a:t>
            </a:r>
          </a:p>
          <a:p>
            <a:pPr algn="l"/>
            <a:r>
              <a:rPr lang="ja-JP" altLang="en-US" dirty="0">
                <a:latin typeface="UD デジタル 教科書体 N-R" panose="02020400000000000000" pitchFamily="17" charset="-128"/>
                <a:ea typeface="UD デジタル 教科書体 N-R" panose="02020400000000000000" pitchFamily="17" charset="-128"/>
              </a:rPr>
              <a:t>見放題動画数が</a:t>
            </a:r>
            <a:r>
              <a:rPr lang="en-US" altLang="ja-JP" dirty="0">
                <a:latin typeface="UD デジタル 教科書体 N-R" panose="02020400000000000000" pitchFamily="17" charset="-128"/>
                <a:ea typeface="UD デジタル 教科書体 N-R" panose="02020400000000000000" pitchFamily="17" charset="-128"/>
              </a:rPr>
              <a:t>4</a:t>
            </a:r>
            <a:r>
              <a:rPr lang="ja-JP" altLang="en-US" dirty="0">
                <a:latin typeface="UD デジタル 教科書体 N-R" panose="02020400000000000000" pitchFamily="17" charset="-128"/>
                <a:ea typeface="UD デジタル 教科書体 N-R" panose="02020400000000000000" pitchFamily="17" charset="-128"/>
              </a:rPr>
              <a:t>万本と非常に多く、非常に人気の高い動画配信サービスとなっています。</a:t>
            </a:r>
          </a:p>
          <a:p>
            <a:pPr algn="l"/>
            <a:r>
              <a:rPr lang="ja-JP" altLang="en-US" dirty="0">
                <a:latin typeface="UD デジタル 教科書体 N-R" panose="02020400000000000000" pitchFamily="17" charset="-128"/>
                <a:ea typeface="UD デジタル 教科書体 N-R" panose="02020400000000000000" pitchFamily="17" charset="-128"/>
              </a:rPr>
              <a:t>とにかく海外ドラマが豊富で、日本国内最速で配信している作品も多々あったりも。</a:t>
            </a:r>
          </a:p>
          <a:p>
            <a:pPr algn="l"/>
            <a:r>
              <a:rPr lang="ja-JP" altLang="en-US" dirty="0">
                <a:latin typeface="UD デジタル 教科書体 N-R" panose="02020400000000000000" pitchFamily="17" charset="-128"/>
                <a:ea typeface="UD デジタル 教科書体 N-R" panose="02020400000000000000" pitchFamily="17" charset="-128"/>
              </a:rPr>
              <a:t>世界を魅了する</a:t>
            </a:r>
            <a:r>
              <a:rPr lang="en-US" altLang="ja-JP" dirty="0">
                <a:latin typeface="UD デジタル 教科書体 N-R" panose="02020400000000000000" pitchFamily="17" charset="-128"/>
                <a:ea typeface="UD デジタル 教科書体 N-R" panose="02020400000000000000" pitchFamily="17" charset="-128"/>
              </a:rPr>
              <a:t>HBO</a:t>
            </a:r>
            <a:r>
              <a:rPr lang="ja-JP" altLang="en-US" dirty="0">
                <a:latin typeface="UD デジタル 教科書体 N-R" panose="02020400000000000000" pitchFamily="17" charset="-128"/>
                <a:ea typeface="UD デジタル 教科書体 N-R" panose="02020400000000000000" pitchFamily="17" charset="-128"/>
              </a:rPr>
              <a:t>のドラマやエミー賞受賞作品などを見たいときにおすすめの動画サイトですね。</a:t>
            </a:r>
          </a:p>
          <a:p>
            <a:pPr algn="l"/>
            <a:endParaRPr kumimoji="1" lang="ja-JP" altLang="en-US"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3242881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U-NEXT</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4650" y="2238375"/>
            <a:ext cx="2857500" cy="2381250"/>
          </a:xfrm>
        </p:spPr>
      </p:pic>
      <p:sp>
        <p:nvSpPr>
          <p:cNvPr id="4" name="テキスト プレースホルダー 3"/>
          <p:cNvSpPr>
            <a:spLocks noGrp="1"/>
          </p:cNvSpPr>
          <p:nvPr>
            <p:ph type="body" sz="half" idx="2"/>
          </p:nvPr>
        </p:nvSpPr>
        <p:spPr>
          <a:xfrm>
            <a:off x="1293811" y="3031064"/>
            <a:ext cx="3718455" cy="2844801"/>
          </a:xfrm>
        </p:spPr>
        <p:txBody>
          <a:bodyPr>
            <a:noAutofit/>
          </a:bodyPr>
          <a:lstStyle/>
          <a:p>
            <a:pPr algn="l"/>
            <a:r>
              <a:rPr lang="ja-JP" altLang="en-US" sz="1300" b="1" dirty="0">
                <a:latin typeface="UD デジタル 教科書体 N-R" panose="02020400000000000000" pitchFamily="17" charset="-128"/>
                <a:ea typeface="UD デジタル 教科書体 N-R" panose="02020400000000000000" pitchFamily="17" charset="-128"/>
              </a:rPr>
              <a:t>月額</a:t>
            </a:r>
            <a:r>
              <a:rPr lang="en-US" altLang="ja-JP" sz="1300" b="1" dirty="0">
                <a:latin typeface="UD デジタル 教科書体 N-R" panose="02020400000000000000" pitchFamily="17" charset="-128"/>
                <a:ea typeface="UD デジタル 教科書体 N-R" panose="02020400000000000000" pitchFamily="17" charset="-128"/>
              </a:rPr>
              <a:t>1990</a:t>
            </a:r>
            <a:r>
              <a:rPr lang="ja-JP" altLang="en-US" sz="1300" b="1" dirty="0">
                <a:latin typeface="UD デジタル 教科書体 N-R" panose="02020400000000000000" pitchFamily="17" charset="-128"/>
                <a:ea typeface="UD デジタル 教科書体 N-R" panose="02020400000000000000" pitchFamily="17" charset="-128"/>
              </a:rPr>
              <a:t>円：初回登録</a:t>
            </a:r>
            <a:r>
              <a:rPr lang="en-US" altLang="ja-JP" sz="1300" b="1" dirty="0">
                <a:latin typeface="UD デジタル 教科書体 N-R" panose="02020400000000000000" pitchFamily="17" charset="-128"/>
                <a:ea typeface="UD デジタル 教科書体 N-R" panose="02020400000000000000" pitchFamily="17" charset="-128"/>
              </a:rPr>
              <a:t>31</a:t>
            </a:r>
            <a:r>
              <a:rPr lang="ja-JP" altLang="en-US" sz="1300" b="1" dirty="0">
                <a:latin typeface="UD デジタル 教科書体 N-R" panose="02020400000000000000" pitchFamily="17" charset="-128"/>
                <a:ea typeface="UD デジタル 教科書体 N-R" panose="02020400000000000000" pitchFamily="17" charset="-128"/>
              </a:rPr>
              <a:t>日無料お試しあり</a:t>
            </a:r>
            <a:endParaRPr lang="ja-JP" altLang="en-US" sz="1300" dirty="0">
              <a:latin typeface="UD デジタル 教科書体 N-R" panose="02020400000000000000" pitchFamily="17" charset="-128"/>
              <a:ea typeface="UD デジタル 教科書体 N-R" panose="02020400000000000000" pitchFamily="17" charset="-128"/>
            </a:endParaRPr>
          </a:p>
          <a:p>
            <a:pPr algn="l"/>
            <a:r>
              <a:rPr lang="ja-JP" altLang="en-US" sz="1300" dirty="0">
                <a:latin typeface="UD デジタル 教科書体 N-R" panose="02020400000000000000" pitchFamily="17" charset="-128"/>
                <a:ea typeface="UD デジタル 教科書体 N-R" panose="02020400000000000000" pitchFamily="17" charset="-128"/>
              </a:rPr>
              <a:t>見放題動画数</a:t>
            </a:r>
            <a:r>
              <a:rPr lang="en-US" altLang="ja-JP" sz="1300" dirty="0">
                <a:latin typeface="UD デジタル 教科書体 N-R" panose="02020400000000000000" pitchFamily="17" charset="-128"/>
                <a:ea typeface="UD デジタル 教科書体 N-R" panose="02020400000000000000" pitchFamily="17" charset="-128"/>
              </a:rPr>
              <a:t>5</a:t>
            </a:r>
            <a:r>
              <a:rPr lang="ja-JP" altLang="en-US" sz="1300" dirty="0">
                <a:latin typeface="UD デジタル 教科書体 N-R" panose="02020400000000000000" pitchFamily="17" charset="-128"/>
                <a:ea typeface="UD デジタル 教科書体 N-R" panose="02020400000000000000" pitchFamily="17" charset="-128"/>
              </a:rPr>
              <a:t>万本・総配信作品数</a:t>
            </a:r>
            <a:r>
              <a:rPr lang="en-US" altLang="ja-JP" sz="1300" dirty="0">
                <a:latin typeface="UD デジタル 教科書体 N-R" panose="02020400000000000000" pitchFamily="17" charset="-128"/>
                <a:ea typeface="UD デジタル 教科書体 N-R" panose="02020400000000000000" pitchFamily="17" charset="-128"/>
              </a:rPr>
              <a:t>12</a:t>
            </a:r>
            <a:r>
              <a:rPr lang="ja-JP" altLang="en-US" sz="1300" dirty="0">
                <a:latin typeface="UD デジタル 教科書体 N-R" panose="02020400000000000000" pitchFamily="17" charset="-128"/>
                <a:ea typeface="UD デジタル 教科書体 N-R" panose="02020400000000000000" pitchFamily="17" charset="-128"/>
              </a:rPr>
              <a:t>万本と、とにかく沢山の動画を配信しているサイトです。</a:t>
            </a:r>
          </a:p>
          <a:p>
            <a:pPr algn="l"/>
            <a:r>
              <a:rPr lang="ja-JP" altLang="en-US" sz="1300" dirty="0">
                <a:latin typeface="UD デジタル 教科書体 N-R" panose="02020400000000000000" pitchFamily="17" charset="-128"/>
                <a:ea typeface="UD デジタル 教科書体 N-R" panose="02020400000000000000" pitchFamily="17" charset="-128"/>
              </a:rPr>
              <a:t>様々なジャンルを手広く配信していて、有料動画サイトとしては珍しく成人向けの動画も配信しています。</a:t>
            </a:r>
          </a:p>
          <a:p>
            <a:pPr algn="l"/>
            <a:r>
              <a:rPr lang="ja-JP" altLang="en-US" sz="1300" dirty="0">
                <a:latin typeface="UD デジタル 教科書体 N-R" panose="02020400000000000000" pitchFamily="17" charset="-128"/>
                <a:ea typeface="UD デジタル 教科書体 N-R" panose="02020400000000000000" pitchFamily="17" charset="-128"/>
              </a:rPr>
              <a:t>ちなみに月額料金以外に別途課金しなければ見れない作品が人気作品に多く、ガッツリ使おうとすると結構出費することになりがちです。</a:t>
            </a:r>
          </a:p>
          <a:p>
            <a:pPr algn="l"/>
            <a:r>
              <a:rPr lang="en-US" altLang="ja-JP" sz="1300" dirty="0">
                <a:latin typeface="UD デジタル 教科書体 N-R" panose="02020400000000000000" pitchFamily="17" charset="-128"/>
                <a:ea typeface="UD デジタル 教科書体 N-R" panose="02020400000000000000" pitchFamily="17" charset="-128"/>
              </a:rPr>
              <a:t>U-NEXT</a:t>
            </a:r>
            <a:r>
              <a:rPr lang="ja-JP" altLang="en-US" sz="1300" dirty="0">
                <a:latin typeface="UD デジタル 教科書体 N-R" panose="02020400000000000000" pitchFamily="17" charset="-128"/>
                <a:ea typeface="UD デジタル 教科書体 N-R" panose="02020400000000000000" pitchFamily="17" charset="-128"/>
              </a:rPr>
              <a:t>は総じて高級路線の動画サイトになっていますので、お金に余裕がある人向けかなと思います。</a:t>
            </a:r>
          </a:p>
          <a:p>
            <a:pPr algn="l"/>
            <a:endParaRPr kumimoji="1" lang="ja-JP" altLang="en-US" sz="1300"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1798540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Ｄ</a:t>
            </a:r>
            <a:r>
              <a:rPr kumimoji="1" lang="en-US" altLang="ja-JP" dirty="0" smtClean="0"/>
              <a:t>TV</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8103" y="1674586"/>
            <a:ext cx="4150941" cy="3459117"/>
          </a:xfrm>
        </p:spPr>
      </p:pic>
      <p:sp>
        <p:nvSpPr>
          <p:cNvPr id="4" name="テキスト プレースホルダー 3"/>
          <p:cNvSpPr>
            <a:spLocks noGrp="1"/>
          </p:cNvSpPr>
          <p:nvPr>
            <p:ph type="body" sz="half" idx="2"/>
          </p:nvPr>
        </p:nvSpPr>
        <p:spPr>
          <a:xfrm>
            <a:off x="1293810" y="2939624"/>
            <a:ext cx="3718455" cy="3056227"/>
          </a:xfrm>
        </p:spPr>
        <p:txBody>
          <a:bodyPr>
            <a:noAutofit/>
          </a:bodyPr>
          <a:lstStyle/>
          <a:p>
            <a:pPr algn="l"/>
            <a:r>
              <a:rPr lang="ja-JP" altLang="en-US" sz="1300" b="1" dirty="0">
                <a:latin typeface="UD デジタル 教科書体 N-R" panose="02020400000000000000" pitchFamily="17" charset="-128"/>
                <a:ea typeface="UD デジタル 教科書体 N-R" panose="02020400000000000000" pitchFamily="17" charset="-128"/>
              </a:rPr>
              <a:t>月額</a:t>
            </a:r>
            <a:r>
              <a:rPr lang="en-US" altLang="ja-JP" sz="1300" b="1" dirty="0">
                <a:latin typeface="UD デジタル 教科書体 N-R" panose="02020400000000000000" pitchFamily="17" charset="-128"/>
                <a:ea typeface="UD デジタル 教科書体 N-R" panose="02020400000000000000" pitchFamily="17" charset="-128"/>
              </a:rPr>
              <a:t>500</a:t>
            </a:r>
            <a:r>
              <a:rPr lang="ja-JP" altLang="en-US" sz="1300" b="1" dirty="0">
                <a:latin typeface="UD デジタル 教科書体 N-R" panose="02020400000000000000" pitchFamily="17" charset="-128"/>
                <a:ea typeface="UD デジタル 教科書体 N-R" panose="02020400000000000000" pitchFamily="17" charset="-128"/>
              </a:rPr>
              <a:t>円：初回登録</a:t>
            </a:r>
            <a:r>
              <a:rPr lang="en-US" altLang="ja-JP" sz="1300" b="1" dirty="0">
                <a:latin typeface="UD デジタル 教科書体 N-R" panose="02020400000000000000" pitchFamily="17" charset="-128"/>
                <a:ea typeface="UD デジタル 教科書体 N-R" panose="02020400000000000000" pitchFamily="17" charset="-128"/>
              </a:rPr>
              <a:t>31</a:t>
            </a:r>
            <a:r>
              <a:rPr lang="ja-JP" altLang="en-US" sz="1300" b="1" dirty="0">
                <a:latin typeface="UD デジタル 教科書体 N-R" panose="02020400000000000000" pitchFamily="17" charset="-128"/>
                <a:ea typeface="UD デジタル 教科書体 N-R" panose="02020400000000000000" pitchFamily="17" charset="-128"/>
              </a:rPr>
              <a:t>日無料お試しあり</a:t>
            </a:r>
            <a:endParaRPr lang="ja-JP" altLang="en-US" sz="1300" dirty="0">
              <a:latin typeface="UD デジタル 教科書体 N-R" panose="02020400000000000000" pitchFamily="17" charset="-128"/>
              <a:ea typeface="UD デジタル 教科書体 N-R" panose="02020400000000000000" pitchFamily="17" charset="-128"/>
            </a:endParaRPr>
          </a:p>
          <a:p>
            <a:pPr algn="l"/>
            <a:r>
              <a:rPr lang="ja-JP" altLang="en-US" sz="1300" dirty="0">
                <a:latin typeface="UD デジタル 教科書体 N-R" panose="02020400000000000000" pitchFamily="17" charset="-128"/>
                <a:ea typeface="UD デジタル 教科書体 N-R" panose="02020400000000000000" pitchFamily="17" charset="-128"/>
              </a:rPr>
              <a:t>月額料金の範囲で見れる動画数は</a:t>
            </a:r>
            <a:r>
              <a:rPr lang="en-US" altLang="ja-JP" sz="1300" dirty="0">
                <a:latin typeface="UD デジタル 教科書体 N-R" panose="02020400000000000000" pitchFamily="17" charset="-128"/>
                <a:ea typeface="UD デジタル 教科書体 N-R" panose="02020400000000000000" pitchFamily="17" charset="-128"/>
              </a:rPr>
              <a:t>1</a:t>
            </a:r>
            <a:r>
              <a:rPr lang="ja-JP" altLang="en-US" sz="1300" dirty="0">
                <a:latin typeface="UD デジタル 教科書体 N-R" panose="02020400000000000000" pitchFamily="17" charset="-128"/>
                <a:ea typeface="UD デジタル 教科書体 N-R" panose="02020400000000000000" pitchFamily="17" charset="-128"/>
              </a:rPr>
              <a:t>万本に満たない程度らしく、そこまで有意義ではない印象があります。</a:t>
            </a:r>
          </a:p>
          <a:p>
            <a:pPr algn="l"/>
            <a:r>
              <a:rPr lang="ja-JP" altLang="en-US" sz="1300" dirty="0">
                <a:latin typeface="UD デジタル 教科書体 N-R" panose="02020400000000000000" pitchFamily="17" charset="-128"/>
                <a:ea typeface="UD デジタル 教科書体 N-R" panose="02020400000000000000" pitchFamily="17" charset="-128"/>
              </a:rPr>
              <a:t>ただ総配信作品数で見ると</a:t>
            </a:r>
            <a:r>
              <a:rPr lang="en-US" altLang="ja-JP" sz="1300" dirty="0">
                <a:latin typeface="UD デジタル 教科書体 N-R" panose="02020400000000000000" pitchFamily="17" charset="-128"/>
                <a:ea typeface="UD デジタル 教科書体 N-R" panose="02020400000000000000" pitchFamily="17" charset="-128"/>
              </a:rPr>
              <a:t>12</a:t>
            </a:r>
            <a:r>
              <a:rPr lang="ja-JP" altLang="en-US" sz="1300" dirty="0">
                <a:latin typeface="UD デジタル 教科書体 N-R" panose="02020400000000000000" pitchFamily="17" charset="-128"/>
                <a:ea typeface="UD デジタル 教科書体 N-R" panose="02020400000000000000" pitchFamily="17" charset="-128"/>
              </a:rPr>
              <a:t>万本と非常に多いため、レンタルありきなら結構ありかも。</a:t>
            </a:r>
          </a:p>
          <a:p>
            <a:pPr algn="l"/>
            <a:r>
              <a:rPr lang="ja-JP" altLang="en-US" sz="1300" dirty="0">
                <a:latin typeface="UD デジタル 教科書体 N-R" panose="02020400000000000000" pitchFamily="17" charset="-128"/>
                <a:ea typeface="UD デジタル 教科書体 N-R" panose="02020400000000000000" pitchFamily="17" charset="-128"/>
              </a:rPr>
              <a:t>最新映画の</a:t>
            </a:r>
            <a:r>
              <a:rPr lang="en-US" altLang="ja-JP" sz="1300" dirty="0">
                <a:latin typeface="UD デジタル 教科書体 N-R" panose="02020400000000000000" pitchFamily="17" charset="-128"/>
                <a:ea typeface="UD デジタル 教科書体 N-R" panose="02020400000000000000" pitchFamily="17" charset="-128"/>
              </a:rPr>
              <a:t>DVD</a:t>
            </a:r>
            <a:r>
              <a:rPr lang="ja-JP" altLang="en-US" sz="1300" dirty="0">
                <a:latin typeface="UD デジタル 教科書体 N-R" panose="02020400000000000000" pitchFamily="17" charset="-128"/>
                <a:ea typeface="UD デジタル 教科書体 N-R" panose="02020400000000000000" pitchFamily="17" charset="-128"/>
              </a:rPr>
              <a:t>などを借りに</a:t>
            </a:r>
            <a:r>
              <a:rPr lang="ja-JP" altLang="en-US" sz="1300" dirty="0" err="1">
                <a:latin typeface="UD デジタル 教科書体 N-R" panose="02020400000000000000" pitchFamily="17" charset="-128"/>
                <a:ea typeface="UD デジタル 教科書体 N-R" panose="02020400000000000000" pitchFamily="17" charset="-128"/>
              </a:rPr>
              <a:t>行くの</a:t>
            </a:r>
            <a:r>
              <a:rPr lang="ja-JP" altLang="en-US" sz="1300" dirty="0">
                <a:latin typeface="UD デジタル 教科書体 N-R" panose="02020400000000000000" pitchFamily="17" charset="-128"/>
                <a:ea typeface="UD デジタル 教科書体 N-R" panose="02020400000000000000" pitchFamily="17" charset="-128"/>
              </a:rPr>
              <a:t>面倒だなってときに</a:t>
            </a:r>
            <a:r>
              <a:rPr lang="en-US" altLang="ja-JP" sz="1300" dirty="0" err="1">
                <a:latin typeface="UD デジタル 教科書体 N-R" panose="02020400000000000000" pitchFamily="17" charset="-128"/>
                <a:ea typeface="UD デジタル 教科書体 N-R" panose="02020400000000000000" pitchFamily="17" charset="-128"/>
              </a:rPr>
              <a:t>dTV</a:t>
            </a:r>
            <a:r>
              <a:rPr lang="ja-JP" altLang="en-US" sz="1300" dirty="0">
                <a:latin typeface="UD デジタル 教科書体 N-R" panose="02020400000000000000" pitchFamily="17" charset="-128"/>
                <a:ea typeface="UD デジタル 教科書体 N-R" panose="02020400000000000000" pitchFamily="17" charset="-128"/>
              </a:rPr>
              <a:t>は輝くイメージ。</a:t>
            </a:r>
          </a:p>
          <a:p>
            <a:pPr algn="l"/>
            <a:r>
              <a:rPr lang="ja-JP" altLang="en-US" sz="1300" dirty="0">
                <a:latin typeface="UD デジタル 教科書体 N-R" panose="02020400000000000000" pitchFamily="17" charset="-128"/>
                <a:ea typeface="UD デジタル 教科書体 N-R" panose="02020400000000000000" pitchFamily="17" charset="-128"/>
              </a:rPr>
              <a:t>日本国内だと人気が高く、会員数でトップシェアを誇っています。</a:t>
            </a:r>
          </a:p>
          <a:p>
            <a:pPr algn="l"/>
            <a:r>
              <a:rPr lang="ja-JP" altLang="en-US" sz="1300" dirty="0">
                <a:latin typeface="UD デジタル 教科書体 N-R" panose="02020400000000000000" pitchFamily="17" charset="-128"/>
                <a:ea typeface="UD デジタル 教科書体 N-R" panose="02020400000000000000" pitchFamily="17" charset="-128"/>
              </a:rPr>
              <a:t>とにかく月額料金が安いので試しに有料動画サイトを使ってみたいという方に向いてるかも</a:t>
            </a:r>
          </a:p>
          <a:p>
            <a:pPr algn="l"/>
            <a:endParaRPr kumimoji="1" lang="ja-JP" altLang="en-US" sz="1300"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1549554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NETFLIX</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010318"/>
            <a:ext cx="5470525" cy="2837364"/>
          </a:xfrm>
        </p:spPr>
      </p:pic>
      <p:sp>
        <p:nvSpPr>
          <p:cNvPr id="4" name="テキスト プレースホルダー 3"/>
          <p:cNvSpPr>
            <a:spLocks noGrp="1"/>
          </p:cNvSpPr>
          <p:nvPr>
            <p:ph type="body" sz="half" idx="2"/>
          </p:nvPr>
        </p:nvSpPr>
        <p:spPr>
          <a:xfrm>
            <a:off x="1293811" y="3031064"/>
            <a:ext cx="3718455" cy="2844801"/>
          </a:xfrm>
        </p:spPr>
        <p:txBody>
          <a:bodyPr>
            <a:normAutofit fontScale="77500" lnSpcReduction="20000"/>
          </a:bodyPr>
          <a:lstStyle/>
          <a:p>
            <a:pPr algn="l"/>
            <a:r>
              <a:rPr lang="ja-JP" altLang="en-US" b="1" dirty="0">
                <a:latin typeface="UD デジタル 教科書体 N-R" panose="02020400000000000000" pitchFamily="17" charset="-128"/>
                <a:ea typeface="UD デジタル 教科書体 N-R" panose="02020400000000000000" pitchFamily="17" charset="-128"/>
              </a:rPr>
              <a:t>月額</a:t>
            </a:r>
            <a:r>
              <a:rPr lang="en-US" altLang="ja-JP" b="1" dirty="0">
                <a:latin typeface="UD デジタル 教科書体 N-R" panose="02020400000000000000" pitchFamily="17" charset="-128"/>
                <a:ea typeface="UD デジタル 教科書体 N-R" panose="02020400000000000000" pitchFamily="17" charset="-128"/>
              </a:rPr>
              <a:t>650~1450</a:t>
            </a:r>
            <a:r>
              <a:rPr lang="ja-JP" altLang="en-US" b="1" dirty="0">
                <a:latin typeface="UD デジタル 教科書体 N-R" panose="02020400000000000000" pitchFamily="17" charset="-128"/>
                <a:ea typeface="UD デジタル 教科書体 N-R" panose="02020400000000000000" pitchFamily="17" charset="-128"/>
              </a:rPr>
              <a:t>円：初回登録</a:t>
            </a:r>
            <a:r>
              <a:rPr lang="en-US" altLang="ja-JP" b="1" dirty="0">
                <a:latin typeface="UD デジタル 教科書体 N-R" panose="02020400000000000000" pitchFamily="17" charset="-128"/>
                <a:ea typeface="UD デジタル 教科書体 N-R" panose="02020400000000000000" pitchFamily="17" charset="-128"/>
              </a:rPr>
              <a:t>1</a:t>
            </a:r>
            <a:r>
              <a:rPr lang="ja-JP" altLang="en-US" b="1" dirty="0">
                <a:latin typeface="UD デジタル 教科書体 N-R" panose="02020400000000000000" pitchFamily="17" charset="-128"/>
                <a:ea typeface="UD デジタル 教科書体 N-R" panose="02020400000000000000" pitchFamily="17" charset="-128"/>
              </a:rPr>
              <a:t>ヶ月無料お試しあり</a:t>
            </a:r>
            <a:endParaRPr lang="ja-JP" altLang="en-US" dirty="0">
              <a:latin typeface="UD デジタル 教科書体 N-R" panose="02020400000000000000" pitchFamily="17" charset="-128"/>
              <a:ea typeface="UD デジタル 教科書体 N-R" panose="02020400000000000000" pitchFamily="17" charset="-128"/>
            </a:endParaRPr>
          </a:p>
          <a:p>
            <a:pPr algn="l"/>
            <a:r>
              <a:rPr lang="ja-JP" altLang="en-US" dirty="0">
                <a:latin typeface="UD デジタル 教科書体 N-R" panose="02020400000000000000" pitchFamily="17" charset="-128"/>
                <a:ea typeface="UD デジタル 教科書体 N-R" panose="02020400000000000000" pitchFamily="17" charset="-128"/>
              </a:rPr>
              <a:t>世界トップシェアを誇る有料動画サイトです。</a:t>
            </a:r>
          </a:p>
          <a:p>
            <a:pPr algn="l"/>
            <a:r>
              <a:rPr lang="ja-JP" altLang="en-US" dirty="0">
                <a:latin typeface="UD デジタル 教科書体 N-R" panose="02020400000000000000" pitchFamily="17" charset="-128"/>
                <a:ea typeface="UD デジタル 教科書体 N-R" panose="02020400000000000000" pitchFamily="17" charset="-128"/>
              </a:rPr>
              <a:t>民放で放送された動画も配信されていますが一番の特徴はオリジナル番組が多いこと。</a:t>
            </a:r>
          </a:p>
          <a:p>
            <a:pPr algn="l"/>
            <a:r>
              <a:rPr lang="ja-JP" altLang="en-US" dirty="0">
                <a:latin typeface="UD デジタル 教科書体 N-R" panose="02020400000000000000" pitchFamily="17" charset="-128"/>
                <a:ea typeface="UD デジタル 教科書体 N-R" panose="02020400000000000000" pitchFamily="17" charset="-128"/>
              </a:rPr>
              <a:t>日本に落ちてきてない作品も多いですが、</a:t>
            </a:r>
            <a:r>
              <a:rPr lang="en-US" altLang="ja-JP" dirty="0">
                <a:latin typeface="UD デジタル 教科書体 N-R" panose="02020400000000000000" pitchFamily="17" charset="-128"/>
                <a:ea typeface="UD デジタル 教科書体 N-R" panose="02020400000000000000" pitchFamily="17" charset="-128"/>
              </a:rPr>
              <a:t>Netflix</a:t>
            </a:r>
            <a:r>
              <a:rPr lang="ja-JP" altLang="en-US" dirty="0">
                <a:latin typeface="UD デジタル 教科書体 N-R" panose="02020400000000000000" pitchFamily="17" charset="-128"/>
                <a:ea typeface="UD デジタル 教科書体 N-R" panose="02020400000000000000" pitchFamily="17" charset="-128"/>
              </a:rPr>
              <a:t>が軸となっているオリジナル海外ドラマが沢山配信されています。</a:t>
            </a:r>
          </a:p>
          <a:p>
            <a:pPr algn="l"/>
            <a:r>
              <a:rPr lang="ja-JP" altLang="en-US" dirty="0">
                <a:latin typeface="UD デジタル 教科書体 N-R" panose="02020400000000000000" pitchFamily="17" charset="-128"/>
                <a:ea typeface="UD デジタル 教科書体 N-R" panose="02020400000000000000" pitchFamily="17" charset="-128"/>
              </a:rPr>
              <a:t>とにかく規模が大きいため、制作費の投資額が凄く日本アニメ界の貧困問題を解決するんじゃないかと期待されてたり。</a:t>
            </a:r>
          </a:p>
          <a:p>
            <a:pPr algn="l"/>
            <a:r>
              <a:rPr lang="ja-JP" altLang="en-US" dirty="0">
                <a:latin typeface="UD デジタル 教科書体 N-R" panose="02020400000000000000" pitchFamily="17" charset="-128"/>
                <a:ea typeface="UD デジタル 教科書体 N-R" panose="02020400000000000000" pitchFamily="17" charset="-128"/>
              </a:rPr>
              <a:t>高額プランにしないと画質が悪くなってしまうのが難点ですね。</a:t>
            </a:r>
          </a:p>
          <a:p>
            <a:pPr algn="l"/>
            <a:endParaRPr kumimoji="1" lang="ja-JP" altLang="en-US"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3688699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Au</a:t>
            </a:r>
            <a:r>
              <a:rPr kumimoji="1" lang="ja-JP" altLang="en-US" dirty="0" smtClean="0"/>
              <a:t>ビデオパス</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4650" y="2238375"/>
            <a:ext cx="2857500" cy="2381250"/>
          </a:xfrm>
        </p:spPr>
      </p:pic>
      <p:sp>
        <p:nvSpPr>
          <p:cNvPr id="4" name="テキスト プレースホルダー 3"/>
          <p:cNvSpPr>
            <a:spLocks noGrp="1"/>
          </p:cNvSpPr>
          <p:nvPr>
            <p:ph type="body" sz="half" idx="2"/>
          </p:nvPr>
        </p:nvSpPr>
        <p:spPr>
          <a:xfrm>
            <a:off x="1293811" y="3031064"/>
            <a:ext cx="3718455" cy="2844801"/>
          </a:xfrm>
        </p:spPr>
        <p:txBody>
          <a:bodyPr>
            <a:noAutofit/>
          </a:bodyPr>
          <a:lstStyle/>
          <a:p>
            <a:pPr algn="l"/>
            <a:r>
              <a:rPr lang="ja-JP" altLang="en-US" sz="1300" b="1" dirty="0">
                <a:latin typeface="UD デジタル 教科書体 N-R" panose="02020400000000000000" pitchFamily="17" charset="-128"/>
                <a:ea typeface="UD デジタル 教科書体 N-R" panose="02020400000000000000" pitchFamily="17" charset="-128"/>
              </a:rPr>
              <a:t>月額</a:t>
            </a:r>
            <a:r>
              <a:rPr lang="en-US" altLang="ja-JP" sz="1300" b="1" dirty="0">
                <a:latin typeface="UD デジタル 教科書体 N-R" panose="02020400000000000000" pitchFamily="17" charset="-128"/>
                <a:ea typeface="UD デジタル 教科書体 N-R" panose="02020400000000000000" pitchFamily="17" charset="-128"/>
              </a:rPr>
              <a:t>562</a:t>
            </a:r>
            <a:r>
              <a:rPr lang="ja-JP" altLang="en-US" sz="1300" b="1" dirty="0">
                <a:latin typeface="UD デジタル 教科書体 N-R" panose="02020400000000000000" pitchFamily="17" charset="-128"/>
                <a:ea typeface="UD デジタル 教科書体 N-R" panose="02020400000000000000" pitchFamily="17" charset="-128"/>
              </a:rPr>
              <a:t>円：初回登録</a:t>
            </a:r>
            <a:r>
              <a:rPr lang="en-US" altLang="ja-JP" sz="1300" b="1" dirty="0">
                <a:latin typeface="UD デジタル 教科書体 N-R" panose="02020400000000000000" pitchFamily="17" charset="-128"/>
                <a:ea typeface="UD デジタル 教科書体 N-R" panose="02020400000000000000" pitchFamily="17" charset="-128"/>
              </a:rPr>
              <a:t>30</a:t>
            </a:r>
            <a:r>
              <a:rPr lang="ja-JP" altLang="en-US" sz="1300" b="1" dirty="0">
                <a:latin typeface="UD デジタル 教科書体 N-R" panose="02020400000000000000" pitchFamily="17" charset="-128"/>
                <a:ea typeface="UD デジタル 教科書体 N-R" panose="02020400000000000000" pitchFamily="17" charset="-128"/>
              </a:rPr>
              <a:t>日無料お試しあり</a:t>
            </a:r>
            <a:endParaRPr lang="ja-JP" altLang="en-US" sz="1300" dirty="0">
              <a:latin typeface="UD デジタル 教科書体 N-R" panose="02020400000000000000" pitchFamily="17" charset="-128"/>
              <a:ea typeface="UD デジタル 教科書体 N-R" panose="02020400000000000000" pitchFamily="17" charset="-128"/>
            </a:endParaRPr>
          </a:p>
          <a:p>
            <a:pPr algn="l"/>
            <a:r>
              <a:rPr lang="ja-JP" altLang="en-US" sz="1300" dirty="0">
                <a:latin typeface="UD デジタル 教科書体 N-R" panose="02020400000000000000" pitchFamily="17" charset="-128"/>
                <a:ea typeface="UD デジタル 教科書体 N-R" panose="02020400000000000000" pitchFamily="17" charset="-128"/>
              </a:rPr>
              <a:t>特典がすごい有料の動画配信サイトです。</a:t>
            </a:r>
          </a:p>
          <a:p>
            <a:pPr algn="l"/>
            <a:r>
              <a:rPr lang="ja-JP" altLang="en-US" sz="1300" dirty="0">
                <a:latin typeface="UD デジタル 教科書体 N-R" panose="02020400000000000000" pitchFamily="17" charset="-128"/>
                <a:ea typeface="UD デジタル 教科書体 N-R" panose="02020400000000000000" pitchFamily="17" charset="-128"/>
              </a:rPr>
              <a:t>映画割引が凄くて視聴タイミングによりますが、</a:t>
            </a:r>
            <a:r>
              <a:rPr lang="en-US" altLang="ja-JP" sz="1300" dirty="0">
                <a:latin typeface="UD デジタル 教科書体 N-R" panose="02020400000000000000" pitchFamily="17" charset="-128"/>
                <a:ea typeface="UD デジタル 教科書体 N-R" panose="02020400000000000000" pitchFamily="17" charset="-128"/>
              </a:rPr>
              <a:t>1000</a:t>
            </a:r>
            <a:r>
              <a:rPr lang="ja-JP" altLang="en-US" sz="1300" dirty="0">
                <a:latin typeface="UD デジタル 教科書体 N-R" panose="02020400000000000000" pitchFamily="17" charset="-128"/>
                <a:ea typeface="UD デジタル 教科書体 N-R" panose="02020400000000000000" pitchFamily="17" charset="-128"/>
              </a:rPr>
              <a:t>円で映画見れますから。</a:t>
            </a:r>
          </a:p>
          <a:p>
            <a:pPr algn="l"/>
            <a:r>
              <a:rPr lang="ja-JP" altLang="en-US" sz="1300" dirty="0">
                <a:latin typeface="UD デジタル 教科書体 N-R" panose="02020400000000000000" pitchFamily="17" charset="-128"/>
                <a:ea typeface="UD デジタル 教科書体 N-R" panose="02020400000000000000" pitchFamily="17" charset="-128"/>
              </a:rPr>
              <a:t>他にもポップコーンなどの割引が付きますので映画好きにはたまらないサービスかと。</a:t>
            </a:r>
          </a:p>
          <a:p>
            <a:pPr algn="l"/>
            <a:r>
              <a:rPr lang="en-US" altLang="ja-JP" sz="1300" dirty="0">
                <a:latin typeface="UD デジタル 教科書体 N-R" panose="02020400000000000000" pitchFamily="17" charset="-128"/>
                <a:ea typeface="UD デジタル 教科書体 N-R" panose="02020400000000000000" pitchFamily="17" charset="-128"/>
              </a:rPr>
              <a:t>……</a:t>
            </a:r>
            <a:r>
              <a:rPr lang="ja-JP" altLang="en-US" sz="1300" dirty="0">
                <a:latin typeface="UD デジタル 教科書体 N-R" panose="02020400000000000000" pitchFamily="17" charset="-128"/>
                <a:ea typeface="UD デジタル 教科書体 N-R" panose="02020400000000000000" pitchFamily="17" charset="-128"/>
              </a:rPr>
              <a:t>見放題の動画はほかと比べると見劣りしちゃうんですけどね。</a:t>
            </a:r>
          </a:p>
          <a:p>
            <a:pPr algn="l"/>
            <a:r>
              <a:rPr lang="ja-JP" altLang="en-US" sz="1300" dirty="0">
                <a:latin typeface="UD デジタル 教科書体 N-R" panose="02020400000000000000" pitchFamily="17" charset="-128"/>
                <a:ea typeface="UD デジタル 教科書体 N-R" panose="02020400000000000000" pitchFamily="17" charset="-128"/>
              </a:rPr>
              <a:t>ちなみに</a:t>
            </a:r>
            <a:r>
              <a:rPr lang="en-US" altLang="ja-JP" sz="1300" dirty="0">
                <a:latin typeface="UD デジタル 教科書体 N-R" panose="02020400000000000000" pitchFamily="17" charset="-128"/>
                <a:ea typeface="UD デジタル 教科書体 N-R" panose="02020400000000000000" pitchFamily="17" charset="-128"/>
              </a:rPr>
              <a:t>au</a:t>
            </a:r>
            <a:r>
              <a:rPr lang="ja-JP" altLang="en-US" sz="1300" dirty="0">
                <a:latin typeface="UD デジタル 教科書体 N-R" panose="02020400000000000000" pitchFamily="17" charset="-128"/>
                <a:ea typeface="UD デジタル 教科書体 N-R" panose="02020400000000000000" pitchFamily="17" charset="-128"/>
              </a:rPr>
              <a:t>会員しか登録できないので気を付けてください。</a:t>
            </a:r>
          </a:p>
          <a:p>
            <a:pPr algn="l"/>
            <a:endParaRPr kumimoji="1" lang="ja-JP" altLang="en-US" sz="1300"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4190957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Amazon</a:t>
            </a:r>
            <a:r>
              <a:rPr kumimoji="1" lang="ja-JP" altLang="en-US" dirty="0" smtClean="0"/>
              <a:t>プライムビデオ</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4650" y="2238375"/>
            <a:ext cx="2857500" cy="2381250"/>
          </a:xfrm>
        </p:spPr>
      </p:pic>
      <p:sp>
        <p:nvSpPr>
          <p:cNvPr id="4" name="テキスト プレースホルダー 3"/>
          <p:cNvSpPr>
            <a:spLocks noGrp="1"/>
          </p:cNvSpPr>
          <p:nvPr>
            <p:ph type="body" sz="half" idx="2"/>
          </p:nvPr>
        </p:nvSpPr>
        <p:spPr>
          <a:xfrm>
            <a:off x="1293811" y="3031064"/>
            <a:ext cx="3718455" cy="2844801"/>
          </a:xfrm>
        </p:spPr>
        <p:txBody>
          <a:bodyPr>
            <a:normAutofit fontScale="77500" lnSpcReduction="20000"/>
          </a:bodyPr>
          <a:lstStyle/>
          <a:p>
            <a:pPr algn="l"/>
            <a:r>
              <a:rPr lang="ja-JP" altLang="en-US" b="1" dirty="0">
                <a:latin typeface="UD デジタル 教科書体 N-R" panose="02020400000000000000" pitchFamily="17" charset="-128"/>
                <a:ea typeface="UD デジタル 教科書体 N-R" panose="02020400000000000000" pitchFamily="17" charset="-128"/>
              </a:rPr>
              <a:t>年会費</a:t>
            </a:r>
            <a:r>
              <a:rPr lang="en-US" altLang="ja-JP" b="1" dirty="0">
                <a:latin typeface="UD デジタル 教科書体 N-R" panose="02020400000000000000" pitchFamily="17" charset="-128"/>
                <a:ea typeface="UD デジタル 教科書体 N-R" panose="02020400000000000000" pitchFamily="17" charset="-128"/>
              </a:rPr>
              <a:t>3900</a:t>
            </a:r>
            <a:r>
              <a:rPr lang="ja-JP" altLang="en-US" b="1" dirty="0">
                <a:latin typeface="UD デジタル 教科書体 N-R" panose="02020400000000000000" pitchFamily="17" charset="-128"/>
                <a:ea typeface="UD デジタル 教科書体 N-R" panose="02020400000000000000" pitchFamily="17" charset="-128"/>
              </a:rPr>
              <a:t>円もしくは月額</a:t>
            </a:r>
            <a:r>
              <a:rPr lang="en-US" altLang="ja-JP" b="1" dirty="0">
                <a:latin typeface="UD デジタル 教科書体 N-R" panose="02020400000000000000" pitchFamily="17" charset="-128"/>
                <a:ea typeface="UD デジタル 教科書体 N-R" panose="02020400000000000000" pitchFamily="17" charset="-128"/>
              </a:rPr>
              <a:t>400</a:t>
            </a:r>
            <a:r>
              <a:rPr lang="ja-JP" altLang="en-US" b="1" dirty="0">
                <a:latin typeface="UD デジタル 教科書体 N-R" panose="02020400000000000000" pitchFamily="17" charset="-128"/>
                <a:ea typeface="UD デジタル 教科書体 N-R" panose="02020400000000000000" pitchFamily="17" charset="-128"/>
              </a:rPr>
              <a:t>円：初回登録</a:t>
            </a:r>
            <a:r>
              <a:rPr lang="en-US" altLang="ja-JP" b="1" dirty="0">
                <a:latin typeface="UD デジタル 教科書体 N-R" panose="02020400000000000000" pitchFamily="17" charset="-128"/>
                <a:ea typeface="UD デジタル 教科書体 N-R" panose="02020400000000000000" pitchFamily="17" charset="-128"/>
              </a:rPr>
              <a:t>30</a:t>
            </a:r>
            <a:r>
              <a:rPr lang="ja-JP" altLang="en-US" b="1" dirty="0">
                <a:latin typeface="UD デジタル 教科書体 N-R" panose="02020400000000000000" pitchFamily="17" charset="-128"/>
                <a:ea typeface="UD デジタル 教科書体 N-R" panose="02020400000000000000" pitchFamily="17" charset="-128"/>
              </a:rPr>
              <a:t>日無料お試しあり</a:t>
            </a:r>
            <a:endParaRPr lang="ja-JP" altLang="en-US" dirty="0">
              <a:latin typeface="UD デジタル 教科書体 N-R" panose="02020400000000000000" pitchFamily="17" charset="-128"/>
              <a:ea typeface="UD デジタル 教科書体 N-R" panose="02020400000000000000" pitchFamily="17" charset="-128"/>
            </a:endParaRPr>
          </a:p>
          <a:p>
            <a:pPr algn="l"/>
            <a:r>
              <a:rPr lang="en-US" altLang="ja-JP" dirty="0">
                <a:latin typeface="UD デジタル 教科書体 N-R" panose="02020400000000000000" pitchFamily="17" charset="-128"/>
                <a:ea typeface="UD デジタル 教科書体 N-R" panose="02020400000000000000" pitchFamily="17" charset="-128"/>
              </a:rPr>
              <a:t>Amazon</a:t>
            </a:r>
            <a:r>
              <a:rPr lang="ja-JP" altLang="en-US" dirty="0">
                <a:latin typeface="UD デジタル 教科書体 N-R" panose="02020400000000000000" pitchFamily="17" charset="-128"/>
                <a:ea typeface="UD デジタル 教科書体 N-R" panose="02020400000000000000" pitchFamily="17" charset="-128"/>
              </a:rPr>
              <a:t>を便利に使えるプライム会員と呼ばれる有料プランに登録すると</a:t>
            </a:r>
            <a:r>
              <a:rPr lang="en-US" altLang="ja-JP" dirty="0">
                <a:latin typeface="UD デジタル 教科書体 N-R" panose="02020400000000000000" pitchFamily="17" charset="-128"/>
                <a:ea typeface="UD デジタル 教科書体 N-R" panose="02020400000000000000" pitchFamily="17" charset="-128"/>
              </a:rPr>
              <a:t>Amazon</a:t>
            </a:r>
            <a:r>
              <a:rPr lang="ja-JP" altLang="en-US" dirty="0">
                <a:latin typeface="UD デジタル 教科書体 N-R" panose="02020400000000000000" pitchFamily="17" charset="-128"/>
                <a:ea typeface="UD デジタル 教科書体 N-R" panose="02020400000000000000" pitchFamily="17" charset="-128"/>
              </a:rPr>
              <a:t>プライムビデオが使えるようになります。</a:t>
            </a:r>
          </a:p>
          <a:p>
            <a:pPr algn="l"/>
            <a:r>
              <a:rPr lang="en-US" altLang="ja-JP" dirty="0">
                <a:latin typeface="UD デジタル 教科書体 N-R" panose="02020400000000000000" pitchFamily="17" charset="-128"/>
                <a:ea typeface="UD デジタル 教科書体 N-R" panose="02020400000000000000" pitchFamily="17" charset="-128"/>
              </a:rPr>
              <a:t>Amazon</a:t>
            </a:r>
            <a:r>
              <a:rPr lang="ja-JP" altLang="en-US" dirty="0">
                <a:latin typeface="UD デジタル 教科書体 N-R" panose="02020400000000000000" pitchFamily="17" charset="-128"/>
                <a:ea typeface="UD デジタル 教科書体 N-R" panose="02020400000000000000" pitchFamily="17" charset="-128"/>
              </a:rPr>
              <a:t>オリジナルの動画が見れる所がメリットですかね、おまけみたいな立ち位置なのでそこまで期待してはいけない。</a:t>
            </a:r>
          </a:p>
          <a:p>
            <a:pPr algn="l"/>
            <a:r>
              <a:rPr lang="ja-JP" altLang="en-US" dirty="0">
                <a:latin typeface="UD デジタル 教科書体 N-R" panose="02020400000000000000" pitchFamily="17" charset="-128"/>
                <a:ea typeface="UD デジタル 教科書体 N-R" panose="02020400000000000000" pitchFamily="17" charset="-128"/>
              </a:rPr>
              <a:t>プライム会員になると</a:t>
            </a:r>
            <a:r>
              <a:rPr lang="en-US" altLang="ja-JP" dirty="0">
                <a:latin typeface="UD デジタル 教科書体 N-R" panose="02020400000000000000" pitchFamily="17" charset="-128"/>
                <a:ea typeface="UD デジタル 教科書体 N-R" panose="02020400000000000000" pitchFamily="17" charset="-128"/>
              </a:rPr>
              <a:t>fire</a:t>
            </a:r>
            <a:r>
              <a:rPr lang="ja-JP" altLang="en-US" dirty="0">
                <a:latin typeface="UD デジタル 教科書体 N-R" panose="02020400000000000000" pitchFamily="17" charset="-128"/>
                <a:ea typeface="UD デジタル 教科書体 N-R" panose="02020400000000000000" pitchFamily="17" charset="-128"/>
              </a:rPr>
              <a:t>タブレットや</a:t>
            </a:r>
            <a:r>
              <a:rPr lang="en-US" altLang="ja-JP" dirty="0">
                <a:latin typeface="UD デジタル 教科書体 N-R" panose="02020400000000000000" pitchFamily="17" charset="-128"/>
                <a:ea typeface="UD デジタル 教科書体 N-R" panose="02020400000000000000" pitchFamily="17" charset="-128"/>
              </a:rPr>
              <a:t>kindle</a:t>
            </a:r>
            <a:r>
              <a:rPr lang="ja-JP" altLang="en-US" dirty="0">
                <a:latin typeface="UD デジタル 教科書体 N-R" panose="02020400000000000000" pitchFamily="17" charset="-128"/>
                <a:ea typeface="UD デジタル 教科書体 N-R" panose="02020400000000000000" pitchFamily="17" charset="-128"/>
              </a:rPr>
              <a:t>が</a:t>
            </a:r>
            <a:r>
              <a:rPr lang="en-US" altLang="ja-JP" dirty="0">
                <a:latin typeface="UD デジタル 教科書体 N-R" panose="02020400000000000000" pitchFamily="17" charset="-128"/>
                <a:ea typeface="UD デジタル 教科書体 N-R" panose="02020400000000000000" pitchFamily="17" charset="-128"/>
              </a:rPr>
              <a:t>4000</a:t>
            </a:r>
            <a:r>
              <a:rPr lang="ja-JP" altLang="en-US" dirty="0">
                <a:latin typeface="UD デジタル 教科書体 N-R" panose="02020400000000000000" pitchFamily="17" charset="-128"/>
                <a:ea typeface="UD デジタル 教科書体 N-R" panose="02020400000000000000" pitchFamily="17" charset="-128"/>
              </a:rPr>
              <a:t>円引きになったり、お急ぎ便が無料になったりと通販が便利になります。</a:t>
            </a:r>
          </a:p>
          <a:p>
            <a:pPr algn="l"/>
            <a:r>
              <a:rPr lang="ja-JP" altLang="en-US" dirty="0">
                <a:latin typeface="UD デジタル 教科書体 N-R" panose="02020400000000000000" pitchFamily="17" charset="-128"/>
                <a:ea typeface="UD デジタル 教科書体 N-R" panose="02020400000000000000" pitchFamily="17" charset="-128"/>
              </a:rPr>
              <a:t>動画も見れるし、通販も便利になるという立ち位置で見ると結構良いサービスかと。</a:t>
            </a:r>
          </a:p>
          <a:p>
            <a:pPr algn="l"/>
            <a:endParaRPr kumimoji="1" lang="ja-JP" altLang="en-US"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2375147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t>
            </a:r>
            <a:r>
              <a:rPr kumimoji="1" lang="ja-JP" altLang="en-US" dirty="0" smtClean="0"/>
              <a:t>アニメストア</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4650" y="2238375"/>
            <a:ext cx="2857500" cy="2381250"/>
          </a:xfrm>
        </p:spPr>
      </p:pic>
      <p:sp>
        <p:nvSpPr>
          <p:cNvPr id="4" name="テキスト プレースホルダー 3"/>
          <p:cNvSpPr>
            <a:spLocks noGrp="1"/>
          </p:cNvSpPr>
          <p:nvPr>
            <p:ph type="body" sz="half" idx="2"/>
          </p:nvPr>
        </p:nvSpPr>
        <p:spPr>
          <a:xfrm>
            <a:off x="1293811" y="3031064"/>
            <a:ext cx="3718455" cy="2844801"/>
          </a:xfrm>
        </p:spPr>
        <p:txBody>
          <a:bodyPr>
            <a:normAutofit fontScale="92500" lnSpcReduction="20000"/>
          </a:bodyPr>
          <a:lstStyle/>
          <a:p>
            <a:pPr algn="l"/>
            <a:r>
              <a:rPr lang="ja-JP" altLang="en-US" b="1" dirty="0">
                <a:latin typeface="UD デジタル 教科書体 N-R" panose="02020400000000000000" pitchFamily="17" charset="-128"/>
                <a:ea typeface="UD デジタル 教科書体 N-R" panose="02020400000000000000" pitchFamily="17" charset="-128"/>
              </a:rPr>
              <a:t>月額</a:t>
            </a:r>
            <a:r>
              <a:rPr lang="en-US" altLang="ja-JP" b="1" dirty="0">
                <a:latin typeface="UD デジタル 教科書体 N-R" panose="02020400000000000000" pitchFamily="17" charset="-128"/>
                <a:ea typeface="UD デジタル 教科書体 N-R" panose="02020400000000000000" pitchFamily="17" charset="-128"/>
              </a:rPr>
              <a:t>400</a:t>
            </a:r>
            <a:r>
              <a:rPr lang="ja-JP" altLang="en-US" b="1" dirty="0">
                <a:latin typeface="UD デジタル 教科書体 N-R" panose="02020400000000000000" pitchFamily="17" charset="-128"/>
                <a:ea typeface="UD デジタル 教科書体 N-R" panose="02020400000000000000" pitchFamily="17" charset="-128"/>
              </a:rPr>
              <a:t>円：初回登録</a:t>
            </a:r>
            <a:r>
              <a:rPr lang="en-US" altLang="ja-JP" b="1" dirty="0">
                <a:latin typeface="UD デジタル 教科書体 N-R" panose="02020400000000000000" pitchFamily="17" charset="-128"/>
                <a:ea typeface="UD デジタル 教科書体 N-R" panose="02020400000000000000" pitchFamily="17" charset="-128"/>
              </a:rPr>
              <a:t>31</a:t>
            </a:r>
            <a:r>
              <a:rPr lang="ja-JP" altLang="en-US" b="1" dirty="0">
                <a:latin typeface="UD デジタル 教科書体 N-R" panose="02020400000000000000" pitchFamily="17" charset="-128"/>
                <a:ea typeface="UD デジタル 教科書体 N-R" panose="02020400000000000000" pitchFamily="17" charset="-128"/>
              </a:rPr>
              <a:t>日無料お試しあり</a:t>
            </a:r>
            <a:endParaRPr lang="ja-JP" altLang="en-US" dirty="0">
              <a:latin typeface="UD デジタル 教科書体 N-R" panose="02020400000000000000" pitchFamily="17" charset="-128"/>
              <a:ea typeface="UD デジタル 教科書体 N-R" panose="02020400000000000000" pitchFamily="17" charset="-128"/>
            </a:endParaRPr>
          </a:p>
          <a:p>
            <a:pPr algn="l"/>
            <a:r>
              <a:rPr lang="ja-JP" altLang="en-US" dirty="0">
                <a:latin typeface="UD デジタル 教科書体 N-R" panose="02020400000000000000" pitchFamily="17" charset="-128"/>
                <a:ea typeface="UD デジタル 教科書体 N-R" panose="02020400000000000000" pitchFamily="17" charset="-128"/>
              </a:rPr>
              <a:t>約</a:t>
            </a:r>
            <a:r>
              <a:rPr lang="en-US" altLang="ja-JP" dirty="0">
                <a:latin typeface="UD デジタル 教科書体 N-R" panose="02020400000000000000" pitchFamily="17" charset="-128"/>
                <a:ea typeface="UD デジタル 教科書体 N-R" panose="02020400000000000000" pitchFamily="17" charset="-128"/>
              </a:rPr>
              <a:t>2,200</a:t>
            </a:r>
            <a:r>
              <a:rPr lang="ja-JP" altLang="en-US" dirty="0">
                <a:latin typeface="UD デジタル 教科書体 N-R" panose="02020400000000000000" pitchFamily="17" charset="-128"/>
                <a:ea typeface="UD デジタル 教科書体 N-R" panose="02020400000000000000" pitchFamily="17" charset="-128"/>
              </a:rPr>
              <a:t>本が見放題として配信されています。</a:t>
            </a:r>
          </a:p>
          <a:p>
            <a:pPr algn="l"/>
            <a:r>
              <a:rPr lang="ja-JP" altLang="en-US" dirty="0">
                <a:latin typeface="UD デジタル 教科書体 N-R" panose="02020400000000000000" pitchFamily="17" charset="-128"/>
                <a:ea typeface="UD デジタル 教科書体 N-R" panose="02020400000000000000" pitchFamily="17" charset="-128"/>
              </a:rPr>
              <a:t>特徴として月額料金が安いのと、名前の通りアニメを配信している動画サイトでかなりの特化型。</a:t>
            </a:r>
          </a:p>
          <a:p>
            <a:pPr algn="l"/>
            <a:r>
              <a:rPr lang="ja-JP" altLang="en-US" dirty="0">
                <a:latin typeface="UD デジタル 教科書体 N-R" panose="02020400000000000000" pitchFamily="17" charset="-128"/>
                <a:ea typeface="UD デジタル 教科書体 N-R" panose="02020400000000000000" pitchFamily="17" charset="-128"/>
              </a:rPr>
              <a:t>アニメと言ってもキッズ向けアニメではなく、深夜帯に放送されているアニメがメインで配信されています。</a:t>
            </a:r>
          </a:p>
          <a:p>
            <a:pPr algn="l"/>
            <a:r>
              <a:rPr lang="ja-JP" altLang="en-US" dirty="0">
                <a:latin typeface="UD デジタル 教科書体 N-R" panose="02020400000000000000" pitchFamily="17" charset="-128"/>
                <a:ea typeface="UD デジタル 教科書体 N-R" panose="02020400000000000000" pitchFamily="17" charset="-128"/>
              </a:rPr>
              <a:t>アニメ好きにはたまらない有料の動画サイトですね。</a:t>
            </a:r>
          </a:p>
          <a:p>
            <a:pPr algn="l"/>
            <a:endParaRPr kumimoji="1" lang="ja-JP" altLang="en-US"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949714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3810" y="2218077"/>
            <a:ext cx="3718455" cy="570895"/>
          </a:xfrm>
        </p:spPr>
        <p:txBody>
          <a:bodyPr/>
          <a:lstStyle/>
          <a:p>
            <a:r>
              <a:rPr kumimoji="1" lang="en-US" altLang="ja-JP" dirty="0" smtClean="0"/>
              <a:t>YouTube</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218077"/>
            <a:ext cx="5470525" cy="2421847"/>
          </a:xfrm>
        </p:spPr>
      </p:pic>
      <p:sp>
        <p:nvSpPr>
          <p:cNvPr id="4" name="テキスト プレースホルダー 3"/>
          <p:cNvSpPr>
            <a:spLocks noGrp="1"/>
          </p:cNvSpPr>
          <p:nvPr>
            <p:ph type="body" sz="half" idx="2"/>
          </p:nvPr>
        </p:nvSpPr>
        <p:spPr>
          <a:xfrm>
            <a:off x="1293810" y="3122023"/>
            <a:ext cx="3718455" cy="2837301"/>
          </a:xfrm>
        </p:spPr>
        <p:txBody>
          <a:bodyPr>
            <a:normAutofit fontScale="92500" lnSpcReduction="10000"/>
          </a:bodyPr>
          <a:lstStyle/>
          <a:p>
            <a:pPr algn="l"/>
            <a:r>
              <a:rPr lang="ja-JP" altLang="en-US" sz="1500" dirty="0">
                <a:latin typeface="UD デジタル 教科書体 N-R" panose="02020400000000000000" pitchFamily="17" charset="-128"/>
                <a:ea typeface="UD デジタル 教科書体 N-R" panose="02020400000000000000" pitchFamily="17" charset="-128"/>
              </a:rPr>
              <a:t>沢山のクリエイターがオリジナルの動画を投稿しているため面白いコンテンツを大量かつ無料で視聴することができます。</a:t>
            </a:r>
          </a:p>
          <a:p>
            <a:pPr algn="l"/>
            <a:r>
              <a:rPr lang="ja-JP" altLang="en-US" sz="1500" dirty="0">
                <a:latin typeface="UD デジタル 教科書体 N-R" panose="02020400000000000000" pitchFamily="17" charset="-128"/>
                <a:ea typeface="UD デジタル 教科書体 N-R" panose="02020400000000000000" pitchFamily="17" charset="-128"/>
              </a:rPr>
              <a:t>特に</a:t>
            </a:r>
            <a:r>
              <a:rPr lang="en-US" altLang="ja-JP" sz="1500" dirty="0" err="1">
                <a:latin typeface="UD デジタル 教科書体 N-R" panose="02020400000000000000" pitchFamily="17" charset="-128"/>
                <a:ea typeface="UD デジタル 教科書体 N-R" panose="02020400000000000000" pitchFamily="17" charset="-128"/>
              </a:rPr>
              <a:t>Youtuber</a:t>
            </a:r>
            <a:r>
              <a:rPr lang="ja-JP" altLang="en-US" sz="1500" dirty="0">
                <a:latin typeface="UD デジタル 教科書体 N-R" panose="02020400000000000000" pitchFamily="17" charset="-128"/>
                <a:ea typeface="UD デジタル 教科書体 N-R" panose="02020400000000000000" pitchFamily="17" charset="-128"/>
              </a:rPr>
              <a:t>（ユーチューバー）と呼ばれるクリエイターが沢山いて、面白い動画を高頻度で見ることが可能です。</a:t>
            </a:r>
          </a:p>
          <a:p>
            <a:pPr algn="l"/>
            <a:r>
              <a:rPr lang="ja-JP" altLang="en-US" sz="1500" dirty="0">
                <a:latin typeface="UD デジタル 教科書体 N-R" panose="02020400000000000000" pitchFamily="17" charset="-128"/>
                <a:ea typeface="UD デジタル 教科書体 N-R" panose="02020400000000000000" pitchFamily="17" charset="-128"/>
              </a:rPr>
              <a:t>これ以外にも法人の公式アカウントが</a:t>
            </a:r>
            <a:r>
              <a:rPr lang="en-US" altLang="ja-JP" sz="1500" dirty="0" err="1">
                <a:latin typeface="UD デジタル 教科書体 N-R" panose="02020400000000000000" pitchFamily="17" charset="-128"/>
                <a:ea typeface="UD デジタル 教科書体 N-R" panose="02020400000000000000" pitchFamily="17" charset="-128"/>
              </a:rPr>
              <a:t>Youtube</a:t>
            </a:r>
            <a:r>
              <a:rPr lang="ja-JP" altLang="en-US" sz="1500" dirty="0">
                <a:latin typeface="UD デジタル 教科書体 N-R" panose="02020400000000000000" pitchFamily="17" charset="-128"/>
                <a:ea typeface="UD デジタル 教科書体 N-R" panose="02020400000000000000" pitchFamily="17" charset="-128"/>
              </a:rPr>
              <a:t>でしか見れない動画を投稿していたりします。（例：ニンテンドーチャンネルなど）</a:t>
            </a:r>
          </a:p>
          <a:p>
            <a:pPr algn="l"/>
            <a:r>
              <a:rPr lang="ja-JP" altLang="en-US" sz="1500" dirty="0">
                <a:latin typeface="UD デジタル 教科書体 N-R" panose="02020400000000000000" pitchFamily="17" charset="-128"/>
                <a:ea typeface="UD デジタル 教科書体 N-R" panose="02020400000000000000" pitchFamily="17" charset="-128"/>
              </a:rPr>
              <a:t>高品質なオリジナル動画を無料で見るなら</a:t>
            </a:r>
            <a:r>
              <a:rPr lang="en-US" altLang="ja-JP" sz="1500" dirty="0" err="1">
                <a:latin typeface="UD デジタル 教科書体 N-R" panose="02020400000000000000" pitchFamily="17" charset="-128"/>
                <a:ea typeface="UD デジタル 教科書体 N-R" panose="02020400000000000000" pitchFamily="17" charset="-128"/>
              </a:rPr>
              <a:t>Youtube</a:t>
            </a:r>
            <a:r>
              <a:rPr lang="ja-JP" altLang="en-US" sz="1500" dirty="0">
                <a:latin typeface="UD デジタル 教科書体 N-R" panose="02020400000000000000" pitchFamily="17" charset="-128"/>
                <a:ea typeface="UD デジタル 教科書体 N-R" panose="02020400000000000000" pitchFamily="17" charset="-128"/>
              </a:rPr>
              <a:t>は最適でしょう。</a:t>
            </a:r>
          </a:p>
          <a:p>
            <a:endParaRPr kumimoji="1" lang="ja-JP" altLang="en-US" dirty="0"/>
          </a:p>
        </p:txBody>
      </p:sp>
    </p:spTree>
    <p:extLst>
      <p:ext uri="{BB962C8B-B14F-4D97-AF65-F5344CB8AC3E}">
        <p14:creationId xmlns:p14="http://schemas.microsoft.com/office/powerpoint/2010/main" val="3277107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フジテレビオンデマンド（</a:t>
            </a:r>
            <a:r>
              <a:rPr lang="en-US" altLang="ja-JP" b="1" dirty="0" smtClean="0"/>
              <a:t>FOD</a:t>
            </a:r>
            <a:r>
              <a:rPr lang="ja-JP" altLang="en-US" b="1" dirty="0"/>
              <a:t>）</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8400" y="1841500"/>
            <a:ext cx="3810000" cy="3175000"/>
          </a:xfrm>
        </p:spPr>
      </p:pic>
      <p:sp>
        <p:nvSpPr>
          <p:cNvPr id="4" name="テキスト プレースホルダー 3"/>
          <p:cNvSpPr>
            <a:spLocks noGrp="1"/>
          </p:cNvSpPr>
          <p:nvPr>
            <p:ph type="body" sz="half" idx="2"/>
          </p:nvPr>
        </p:nvSpPr>
        <p:spPr>
          <a:xfrm>
            <a:off x="1293811" y="3031065"/>
            <a:ext cx="3718455" cy="2844801"/>
          </a:xfrm>
        </p:spPr>
        <p:txBody>
          <a:bodyPr>
            <a:normAutofit fontScale="85000" lnSpcReduction="20000"/>
          </a:bodyPr>
          <a:lstStyle/>
          <a:p>
            <a:pPr algn="l"/>
            <a:r>
              <a:rPr lang="ja-JP" altLang="en-US" b="1" dirty="0">
                <a:latin typeface="UD デジタル 教科書体 N-R" panose="02020400000000000000" pitchFamily="17" charset="-128"/>
                <a:ea typeface="UD デジタル 教科書体 N-R" panose="02020400000000000000" pitchFamily="17" charset="-128"/>
              </a:rPr>
              <a:t>月額</a:t>
            </a:r>
            <a:r>
              <a:rPr lang="en-US" altLang="ja-JP" b="1" dirty="0">
                <a:latin typeface="UD デジタル 教科書体 N-R" panose="02020400000000000000" pitchFamily="17" charset="-128"/>
                <a:ea typeface="UD デジタル 教科書体 N-R" panose="02020400000000000000" pitchFamily="17" charset="-128"/>
              </a:rPr>
              <a:t>888</a:t>
            </a:r>
            <a:r>
              <a:rPr lang="ja-JP" altLang="en-US" b="1" dirty="0">
                <a:latin typeface="UD デジタル 教科書体 N-R" panose="02020400000000000000" pitchFamily="17" charset="-128"/>
                <a:ea typeface="UD デジタル 教科書体 N-R" panose="02020400000000000000" pitchFamily="17" charset="-128"/>
              </a:rPr>
              <a:t>円：初回登録</a:t>
            </a:r>
            <a:r>
              <a:rPr lang="en-US" altLang="ja-JP" b="1" dirty="0">
                <a:latin typeface="UD デジタル 教科書体 N-R" panose="02020400000000000000" pitchFamily="17" charset="-128"/>
                <a:ea typeface="UD デジタル 教科書体 N-R" panose="02020400000000000000" pitchFamily="17" charset="-128"/>
              </a:rPr>
              <a:t>31</a:t>
            </a:r>
            <a:r>
              <a:rPr lang="ja-JP" altLang="en-US" b="1" dirty="0">
                <a:latin typeface="UD デジタル 教科書体 N-R" panose="02020400000000000000" pitchFamily="17" charset="-128"/>
                <a:ea typeface="UD デジタル 教科書体 N-R" panose="02020400000000000000" pitchFamily="17" charset="-128"/>
              </a:rPr>
              <a:t>日無料お試しあり</a:t>
            </a:r>
            <a:endParaRPr lang="ja-JP" altLang="en-US" dirty="0">
              <a:latin typeface="UD デジタル 教科書体 N-R" panose="02020400000000000000" pitchFamily="17" charset="-128"/>
              <a:ea typeface="UD デジタル 教科書体 N-R" panose="02020400000000000000" pitchFamily="17" charset="-128"/>
            </a:endParaRPr>
          </a:p>
          <a:p>
            <a:pPr algn="l"/>
            <a:r>
              <a:rPr lang="ja-JP" altLang="en-US" dirty="0">
                <a:latin typeface="UD デジタル 教科書体 N-R" panose="02020400000000000000" pitchFamily="17" charset="-128"/>
                <a:ea typeface="UD デジタル 教科書体 N-R" panose="02020400000000000000" pitchFamily="17" charset="-128"/>
              </a:rPr>
              <a:t>フジテレビが運営している動画サイトです。</a:t>
            </a:r>
          </a:p>
          <a:p>
            <a:pPr algn="l"/>
            <a:r>
              <a:rPr lang="ja-JP" altLang="en-US" dirty="0">
                <a:latin typeface="UD デジタル 教科書体 N-R" panose="02020400000000000000" pitchFamily="17" charset="-128"/>
                <a:ea typeface="UD デジタル 教科書体 N-R" panose="02020400000000000000" pitchFamily="17" charset="-128"/>
              </a:rPr>
              <a:t>そこまで見放題の動画数は多くありませんが月</a:t>
            </a:r>
            <a:r>
              <a:rPr lang="en-US" altLang="ja-JP" dirty="0">
                <a:latin typeface="UD デジタル 教科書体 N-R" panose="02020400000000000000" pitchFamily="17" charset="-128"/>
                <a:ea typeface="UD デジタル 教科書体 N-R" panose="02020400000000000000" pitchFamily="17" charset="-128"/>
              </a:rPr>
              <a:t>9</a:t>
            </a:r>
            <a:r>
              <a:rPr lang="ja-JP" altLang="en-US" dirty="0">
                <a:latin typeface="UD デジタル 教科書体 N-R" panose="02020400000000000000" pitchFamily="17" charset="-128"/>
                <a:ea typeface="UD デジタル 教科書体 N-R" panose="02020400000000000000" pitchFamily="17" charset="-128"/>
              </a:rPr>
              <a:t>ドラマなどを見ることができます。</a:t>
            </a:r>
          </a:p>
          <a:p>
            <a:pPr algn="l"/>
            <a:r>
              <a:rPr lang="ja-JP" altLang="en-US" dirty="0">
                <a:latin typeface="UD デジタル 教科書体 N-R" panose="02020400000000000000" pitchFamily="17" charset="-128"/>
                <a:ea typeface="UD デジタル 教科書体 N-R" panose="02020400000000000000" pitchFamily="17" charset="-128"/>
              </a:rPr>
              <a:t>月</a:t>
            </a:r>
            <a:r>
              <a:rPr lang="en-US" altLang="ja-JP" dirty="0">
                <a:latin typeface="UD デジタル 教科書体 N-R" panose="02020400000000000000" pitchFamily="17" charset="-128"/>
                <a:ea typeface="UD デジタル 教科書体 N-R" panose="02020400000000000000" pitchFamily="17" charset="-128"/>
              </a:rPr>
              <a:t>9</a:t>
            </a:r>
            <a:r>
              <a:rPr lang="ja-JP" altLang="en-US" dirty="0">
                <a:latin typeface="UD デジタル 教科書体 N-R" panose="02020400000000000000" pitchFamily="17" charset="-128"/>
                <a:ea typeface="UD デジタル 教科書体 N-R" panose="02020400000000000000" pitchFamily="17" charset="-128"/>
              </a:rPr>
              <a:t>ドラマに関しては</a:t>
            </a:r>
            <a:r>
              <a:rPr lang="en-US" altLang="ja-JP" dirty="0">
                <a:latin typeface="UD デジタル 教科書体 N-R" panose="02020400000000000000" pitchFamily="17" charset="-128"/>
                <a:ea typeface="UD デジタル 教科書体 N-R" panose="02020400000000000000" pitchFamily="17" charset="-128"/>
              </a:rPr>
              <a:t>FOD</a:t>
            </a:r>
            <a:r>
              <a:rPr lang="ja-JP" altLang="en-US" dirty="0">
                <a:latin typeface="UD デジタル 教科書体 N-R" panose="02020400000000000000" pitchFamily="17" charset="-128"/>
                <a:ea typeface="UD デジタル 教科書体 N-R" panose="02020400000000000000" pitchFamily="17" charset="-128"/>
              </a:rPr>
              <a:t>で独占する方針なのか、他の動画サイトでは見れませんので</a:t>
            </a:r>
            <a:r>
              <a:rPr lang="en-US" altLang="ja-JP" dirty="0">
                <a:latin typeface="UD デジタル 教科書体 N-R" panose="02020400000000000000" pitchFamily="17" charset="-128"/>
                <a:ea typeface="UD デジタル 教科書体 N-R" panose="02020400000000000000" pitchFamily="17" charset="-128"/>
              </a:rPr>
              <a:t>FOD</a:t>
            </a:r>
            <a:r>
              <a:rPr lang="ja-JP" altLang="en-US" dirty="0">
                <a:latin typeface="UD デジタル 教科書体 N-R" panose="02020400000000000000" pitchFamily="17" charset="-128"/>
                <a:ea typeface="UD デジタル 教科書体 N-R" panose="02020400000000000000" pitchFamily="17" charset="-128"/>
              </a:rPr>
              <a:t>を使うしかありません。</a:t>
            </a:r>
          </a:p>
          <a:p>
            <a:pPr algn="l"/>
            <a:r>
              <a:rPr lang="ja-JP" altLang="en-US" dirty="0">
                <a:latin typeface="UD デジタル 教科書体 N-R" panose="02020400000000000000" pitchFamily="17" charset="-128"/>
                <a:ea typeface="UD デジタル 教科書体 N-R" panose="02020400000000000000" pitchFamily="17" charset="-128"/>
              </a:rPr>
              <a:t>ドラマだけでなくバラエティも結構揃っている印象ですね。</a:t>
            </a:r>
          </a:p>
          <a:p>
            <a:pPr algn="l"/>
            <a:r>
              <a:rPr lang="ja-JP" altLang="en-US" dirty="0">
                <a:latin typeface="UD デジタル 教科書体 N-R" panose="02020400000000000000" pitchFamily="17" charset="-128"/>
                <a:ea typeface="UD デジタル 教科書体 N-R" panose="02020400000000000000" pitchFamily="17" charset="-128"/>
              </a:rPr>
              <a:t>テレビ番組が好きな人なら楽しめる動画サイトかと</a:t>
            </a:r>
          </a:p>
          <a:p>
            <a:pPr algn="l"/>
            <a:endParaRPr kumimoji="1" lang="ja-JP" altLang="en-US"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4099128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3811" y="1362409"/>
            <a:ext cx="3718455" cy="1371600"/>
          </a:xfrm>
        </p:spPr>
        <p:txBody>
          <a:bodyPr/>
          <a:lstStyle/>
          <a:p>
            <a:r>
              <a:rPr kumimoji="1" lang="en-US" altLang="ja-JP" dirty="0" err="1" smtClean="0"/>
              <a:t>Niconico</a:t>
            </a:r>
            <a:r>
              <a:rPr kumimoji="1" lang="ja-JP" altLang="en-US" dirty="0" smtClean="0"/>
              <a:t>動画</a:t>
            </a:r>
            <a:endParaRPr kumimoji="1" lang="ja-JP" altLang="en-US" dirty="0"/>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120" y="1950720"/>
            <a:ext cx="3226526" cy="3226526"/>
          </a:xfrm>
        </p:spPr>
      </p:pic>
      <p:sp>
        <p:nvSpPr>
          <p:cNvPr id="4" name="テキスト プレースホルダー 3"/>
          <p:cNvSpPr>
            <a:spLocks noGrp="1"/>
          </p:cNvSpPr>
          <p:nvPr>
            <p:ph type="body" sz="half" idx="2"/>
          </p:nvPr>
        </p:nvSpPr>
        <p:spPr>
          <a:xfrm>
            <a:off x="1293811" y="2946885"/>
            <a:ext cx="3718455" cy="3108479"/>
          </a:xfrm>
        </p:spPr>
        <p:txBody>
          <a:bodyPr>
            <a:noAutofit/>
          </a:bodyPr>
          <a:lstStyle/>
          <a:p>
            <a:pPr algn="l"/>
            <a:r>
              <a:rPr lang="ja-JP" altLang="en-US" sz="1200" dirty="0" smtClean="0">
                <a:latin typeface="UD デジタル 教科書体 N-R" panose="02020400000000000000" pitchFamily="17" charset="-128"/>
                <a:ea typeface="UD デジタル 教科書体 N-R" panose="02020400000000000000" pitchFamily="17" charset="-128"/>
              </a:rPr>
              <a:t>個人的</a:t>
            </a:r>
            <a:r>
              <a:rPr lang="ja-JP" altLang="en-US" sz="1200" dirty="0">
                <a:latin typeface="UD デジタル 教科書体 N-R" panose="02020400000000000000" pitchFamily="17" charset="-128"/>
                <a:ea typeface="UD デジタル 教科書体 N-R" panose="02020400000000000000" pitchFamily="17" charset="-128"/>
              </a:rPr>
              <a:t>に日本国内だと無料の動画共有サイトとしては</a:t>
            </a:r>
            <a:r>
              <a:rPr lang="en-US" altLang="ja-JP" sz="1200" dirty="0" err="1">
                <a:latin typeface="UD デジタル 教科書体 N-R" panose="02020400000000000000" pitchFamily="17" charset="-128"/>
                <a:ea typeface="UD デジタル 教科書体 N-R" panose="02020400000000000000" pitchFamily="17" charset="-128"/>
              </a:rPr>
              <a:t>Youtube</a:t>
            </a:r>
            <a:r>
              <a:rPr lang="ja-JP" altLang="en-US" sz="1200" dirty="0">
                <a:latin typeface="UD デジタル 教科書体 N-R" panose="02020400000000000000" pitchFamily="17" charset="-128"/>
                <a:ea typeface="UD デジタル 教科書体 N-R" panose="02020400000000000000" pitchFamily="17" charset="-128"/>
              </a:rPr>
              <a:t>の</a:t>
            </a:r>
            <a:r>
              <a:rPr lang="en-US" altLang="ja-JP" sz="1200" dirty="0">
                <a:latin typeface="UD デジタル 教科書体 N-R" panose="02020400000000000000" pitchFamily="17" charset="-128"/>
                <a:ea typeface="UD デジタル 教科書体 N-R" panose="02020400000000000000" pitchFamily="17" charset="-128"/>
              </a:rPr>
              <a:t>2</a:t>
            </a:r>
            <a:r>
              <a:rPr lang="ja-JP" altLang="en-US" sz="1200" dirty="0">
                <a:latin typeface="UD デジタル 教科書体 N-R" panose="02020400000000000000" pitchFamily="17" charset="-128"/>
                <a:ea typeface="UD デジタル 教科書体 N-R" panose="02020400000000000000" pitchFamily="17" charset="-128"/>
              </a:rPr>
              <a:t>大巨頭だと思うのがこの</a:t>
            </a:r>
            <a:r>
              <a:rPr lang="en-US" altLang="ja-JP" sz="1200" dirty="0" err="1">
                <a:latin typeface="UD デジタル 教科書体 N-R" panose="02020400000000000000" pitchFamily="17" charset="-128"/>
                <a:ea typeface="UD デジタル 教科書体 N-R" panose="02020400000000000000" pitchFamily="17" charset="-128"/>
              </a:rPr>
              <a:t>NicoNico</a:t>
            </a:r>
            <a:r>
              <a:rPr lang="ja-JP" altLang="en-US" sz="1200" dirty="0">
                <a:latin typeface="UD デジタル 教科書体 N-R" panose="02020400000000000000" pitchFamily="17" charset="-128"/>
                <a:ea typeface="UD デジタル 教科書体 N-R" panose="02020400000000000000" pitchFamily="17" charset="-128"/>
              </a:rPr>
              <a:t>（ニコニコ動画）です。（ただ今の小学生ぐらいの子は知らないみたい）</a:t>
            </a:r>
          </a:p>
          <a:p>
            <a:pPr algn="l"/>
            <a:r>
              <a:rPr lang="ja-JP" altLang="en-US" sz="1200" dirty="0">
                <a:latin typeface="UD デジタル 教科書体 N-R" panose="02020400000000000000" pitchFamily="17" charset="-128"/>
                <a:ea typeface="UD デジタル 教科書体 N-R" panose="02020400000000000000" pitchFamily="17" charset="-128"/>
              </a:rPr>
              <a:t>コメントが流れるという珍しい動画スタイルを取っているのが大きな特徴かと。</a:t>
            </a:r>
          </a:p>
          <a:p>
            <a:pPr algn="l"/>
            <a:r>
              <a:rPr lang="en-US" altLang="ja-JP" sz="1200" dirty="0" err="1">
                <a:latin typeface="UD デジタル 教科書体 N-R" panose="02020400000000000000" pitchFamily="17" charset="-128"/>
                <a:ea typeface="UD デジタル 教科書体 N-R" panose="02020400000000000000" pitchFamily="17" charset="-128"/>
              </a:rPr>
              <a:t>Youtube</a:t>
            </a:r>
            <a:r>
              <a:rPr lang="ja-JP" altLang="en-US" sz="1200" dirty="0">
                <a:latin typeface="UD デジタル 教科書体 N-R" panose="02020400000000000000" pitchFamily="17" charset="-128"/>
                <a:ea typeface="UD デジタル 教科書体 N-R" panose="02020400000000000000" pitchFamily="17" charset="-128"/>
              </a:rPr>
              <a:t>と同じくオリジナルの動画が大量に存在するのですが、方向性が違います。</a:t>
            </a:r>
          </a:p>
          <a:p>
            <a:pPr algn="l"/>
            <a:r>
              <a:rPr lang="en-US" altLang="ja-JP" sz="1200" dirty="0" err="1">
                <a:latin typeface="UD デジタル 教科書体 N-R" panose="02020400000000000000" pitchFamily="17" charset="-128"/>
                <a:ea typeface="UD デジタル 教科書体 N-R" panose="02020400000000000000" pitchFamily="17" charset="-128"/>
              </a:rPr>
              <a:t>Youtube</a:t>
            </a:r>
            <a:r>
              <a:rPr lang="ja-JP" altLang="en-US" sz="1200" dirty="0">
                <a:latin typeface="UD デジタル 教科書体 N-R" panose="02020400000000000000" pitchFamily="17" charset="-128"/>
                <a:ea typeface="UD デジタル 教科書体 N-R" panose="02020400000000000000" pitchFamily="17" charset="-128"/>
              </a:rPr>
              <a:t>は割りかし万人受けする動画サイトで、</a:t>
            </a:r>
            <a:r>
              <a:rPr lang="en-US" altLang="ja-JP" sz="1200" dirty="0" err="1">
                <a:latin typeface="UD デジタル 教科書体 N-R" panose="02020400000000000000" pitchFamily="17" charset="-128"/>
                <a:ea typeface="UD デジタル 教科書体 N-R" panose="02020400000000000000" pitchFamily="17" charset="-128"/>
              </a:rPr>
              <a:t>NicoNico</a:t>
            </a:r>
            <a:r>
              <a:rPr lang="ja-JP" altLang="en-US" sz="1200" dirty="0">
                <a:latin typeface="UD デジタル 教科書体 N-R" panose="02020400000000000000" pitchFamily="17" charset="-128"/>
                <a:ea typeface="UD デジタル 教科書体 N-R" panose="02020400000000000000" pitchFamily="17" charset="-128"/>
              </a:rPr>
              <a:t>はギークというか</a:t>
            </a:r>
            <a:r>
              <a:rPr lang="en-US" altLang="ja-JP" sz="1200" dirty="0">
                <a:latin typeface="UD デジタル 教科書体 N-R" panose="02020400000000000000" pitchFamily="17" charset="-128"/>
                <a:ea typeface="UD デジタル 教科書体 N-R" panose="02020400000000000000" pitchFamily="17" charset="-128"/>
              </a:rPr>
              <a:t>IT</a:t>
            </a:r>
            <a:r>
              <a:rPr lang="ja-JP" altLang="en-US" sz="1200" dirty="0">
                <a:latin typeface="UD デジタル 教科書体 N-R" panose="02020400000000000000" pitchFamily="17" charset="-128"/>
                <a:ea typeface="UD デジタル 教科書体 N-R" panose="02020400000000000000" pitchFamily="17" charset="-128"/>
              </a:rPr>
              <a:t>系に強い人に愛されてるイメージです。</a:t>
            </a:r>
          </a:p>
          <a:p>
            <a:pPr algn="l"/>
            <a:r>
              <a:rPr lang="ja-JP" altLang="en-US" sz="1200" dirty="0">
                <a:latin typeface="UD デジタル 教科書体 N-R" panose="02020400000000000000" pitchFamily="17" charset="-128"/>
                <a:ea typeface="UD デジタル 教科書体 N-R" panose="02020400000000000000" pitchFamily="17" charset="-128"/>
              </a:rPr>
              <a:t>独自の文化が築かれていますのでボカロやアニメ、ゲーム実況などが好きな人は一見の価値があるかと。</a:t>
            </a:r>
          </a:p>
          <a:p>
            <a:pPr algn="l"/>
            <a:endParaRPr kumimoji="1" lang="ja-JP" altLang="en-US" sz="1100"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1075287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AbemaTV</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29" y="1807029"/>
            <a:ext cx="3148148" cy="3148148"/>
          </a:xfrm>
        </p:spPr>
      </p:pic>
      <p:sp>
        <p:nvSpPr>
          <p:cNvPr id="4" name="テキスト プレースホルダー 3"/>
          <p:cNvSpPr>
            <a:spLocks noGrp="1"/>
          </p:cNvSpPr>
          <p:nvPr>
            <p:ph type="body" sz="half" idx="2"/>
          </p:nvPr>
        </p:nvSpPr>
        <p:spPr>
          <a:xfrm>
            <a:off x="1293811" y="2926561"/>
            <a:ext cx="3718455" cy="3108479"/>
          </a:xfrm>
        </p:spPr>
        <p:txBody>
          <a:bodyPr>
            <a:noAutofit/>
          </a:bodyPr>
          <a:lstStyle/>
          <a:p>
            <a:pPr algn="l"/>
            <a:r>
              <a:rPr lang="en-US" altLang="ja-JP" sz="1200" dirty="0" err="1">
                <a:latin typeface="UD デジタル 教科書体 N-R" panose="02020400000000000000" pitchFamily="17" charset="-128"/>
                <a:ea typeface="UD デジタル 教科書体 N-R" panose="02020400000000000000" pitchFamily="17" charset="-128"/>
              </a:rPr>
              <a:t>AbemaTV</a:t>
            </a:r>
            <a:r>
              <a:rPr lang="ja-JP" altLang="en-US" sz="1200" dirty="0">
                <a:latin typeface="UD デジタル 教科書体 N-R" panose="02020400000000000000" pitchFamily="17" charset="-128"/>
                <a:ea typeface="UD デジタル 教科書体 N-R" panose="02020400000000000000" pitchFamily="17" charset="-128"/>
              </a:rPr>
              <a:t>は動画共有サイトではなく、動画視聴専門のサイトになります。</a:t>
            </a:r>
          </a:p>
          <a:p>
            <a:pPr algn="l"/>
            <a:r>
              <a:rPr lang="ja-JP" altLang="en-US" sz="1200" dirty="0">
                <a:latin typeface="UD デジタル 教科書体 N-R" panose="02020400000000000000" pitchFamily="17" charset="-128"/>
                <a:ea typeface="UD デジタル 教科書体 N-R" panose="02020400000000000000" pitchFamily="17" charset="-128"/>
              </a:rPr>
              <a:t>ドラマやアニメなどジャンル別のチャンネルや、</a:t>
            </a:r>
            <a:r>
              <a:rPr lang="en-US" altLang="ja-JP" sz="1200" dirty="0" err="1">
                <a:latin typeface="UD デジタル 教科書体 N-R" panose="02020400000000000000" pitchFamily="17" charset="-128"/>
                <a:ea typeface="UD デジタル 教科書体 N-R" panose="02020400000000000000" pitchFamily="17" charset="-128"/>
              </a:rPr>
              <a:t>AbemaTV</a:t>
            </a:r>
            <a:r>
              <a:rPr lang="ja-JP" altLang="en-US" sz="1200" dirty="0">
                <a:latin typeface="UD デジタル 教科書体 N-R" panose="02020400000000000000" pitchFamily="17" charset="-128"/>
                <a:ea typeface="UD デジタル 教科書体 N-R" panose="02020400000000000000" pitchFamily="17" charset="-128"/>
              </a:rPr>
              <a:t>専用のチャンネルなどが複数個存在していて、</a:t>
            </a:r>
            <a:r>
              <a:rPr lang="en-US" altLang="ja-JP" sz="1200" dirty="0">
                <a:latin typeface="UD デジタル 教科書体 N-R" panose="02020400000000000000" pitchFamily="17" charset="-128"/>
                <a:ea typeface="UD デジタル 教科書体 N-R" panose="02020400000000000000" pitchFamily="17" charset="-128"/>
              </a:rPr>
              <a:t>24</a:t>
            </a:r>
            <a:r>
              <a:rPr lang="ja-JP" altLang="en-US" sz="1200" dirty="0">
                <a:latin typeface="UD デジタル 教科書体 N-R" panose="02020400000000000000" pitchFamily="17" charset="-128"/>
                <a:ea typeface="UD デジタル 教科書体 N-R" panose="02020400000000000000" pitchFamily="17" charset="-128"/>
              </a:rPr>
              <a:t>時間動画が配信中です。</a:t>
            </a:r>
          </a:p>
          <a:p>
            <a:pPr algn="l"/>
            <a:r>
              <a:rPr lang="ja-JP" altLang="en-US" sz="1200" dirty="0">
                <a:latin typeface="UD デジタル 教科書体 N-R" panose="02020400000000000000" pitchFamily="17" charset="-128"/>
                <a:ea typeface="UD デジタル 教科書体 N-R" panose="02020400000000000000" pitchFamily="17" charset="-128"/>
              </a:rPr>
              <a:t>基本的に再放送メインで番組表は組まれていますが、たまに</a:t>
            </a:r>
            <a:r>
              <a:rPr lang="en-US" altLang="ja-JP" sz="1200" dirty="0" err="1">
                <a:latin typeface="UD デジタル 教科書体 N-R" panose="02020400000000000000" pitchFamily="17" charset="-128"/>
                <a:ea typeface="UD デジタル 教科書体 N-R" panose="02020400000000000000" pitchFamily="17" charset="-128"/>
              </a:rPr>
              <a:t>Abema</a:t>
            </a:r>
            <a:r>
              <a:rPr lang="ja-JP" altLang="en-US" sz="1200" dirty="0">
                <a:latin typeface="UD デジタル 教科書体 N-R" panose="02020400000000000000" pitchFamily="17" charset="-128"/>
                <a:ea typeface="UD デジタル 教科書体 N-R" panose="02020400000000000000" pitchFamily="17" charset="-128"/>
              </a:rPr>
              <a:t>オリジナル動画や最新作を見ることができます。</a:t>
            </a:r>
          </a:p>
          <a:p>
            <a:pPr algn="l"/>
            <a:r>
              <a:rPr lang="ja-JP" altLang="en-US" sz="1200" dirty="0">
                <a:latin typeface="UD デジタル 教科書体 N-R" panose="02020400000000000000" pitchFamily="17" charset="-128"/>
                <a:ea typeface="UD デジタル 教科書体 N-R" panose="02020400000000000000" pitchFamily="17" charset="-128"/>
              </a:rPr>
              <a:t>色んな使い方が出来てラジオ代わりに垂れ流したり、単純に見逃した作品を見るために使うことが可能です。</a:t>
            </a:r>
          </a:p>
          <a:p>
            <a:pPr algn="l"/>
            <a:r>
              <a:rPr lang="ja-JP" altLang="en-US" sz="1200" dirty="0">
                <a:latin typeface="UD デジタル 教科書体 N-R" panose="02020400000000000000" pitchFamily="17" charset="-128"/>
                <a:ea typeface="UD デジタル 教科書体 N-R" panose="02020400000000000000" pitchFamily="17" charset="-128"/>
              </a:rPr>
              <a:t>僕は暇つぶし代わりに深夜アニメの枠をずっと見てたりしますが結構使える印象、自分にあった使い方を探してみてください。</a:t>
            </a:r>
          </a:p>
          <a:p>
            <a:pPr algn="l"/>
            <a:endParaRPr kumimoji="1" lang="ja-JP" altLang="en-US" sz="1200"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645270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smtClean="0"/>
              <a:t>Dailymotion</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489617"/>
            <a:ext cx="5470525" cy="1878766"/>
          </a:xfrm>
        </p:spPr>
      </p:pic>
      <p:sp>
        <p:nvSpPr>
          <p:cNvPr id="4" name="テキスト プレースホルダー 3"/>
          <p:cNvSpPr>
            <a:spLocks noGrp="1"/>
          </p:cNvSpPr>
          <p:nvPr>
            <p:ph type="body" sz="half" idx="2"/>
          </p:nvPr>
        </p:nvSpPr>
        <p:spPr/>
        <p:txBody>
          <a:bodyPr>
            <a:normAutofit lnSpcReduction="10000"/>
          </a:bodyPr>
          <a:lstStyle/>
          <a:p>
            <a:pPr algn="l"/>
            <a:r>
              <a:rPr lang="ja-JP" altLang="en-US" dirty="0">
                <a:latin typeface="UD デジタル 教科書体 N-R" panose="02020400000000000000" pitchFamily="17" charset="-128"/>
                <a:ea typeface="UD デジタル 教科書体 N-R" panose="02020400000000000000" pitchFamily="17" charset="-128"/>
              </a:rPr>
              <a:t>ヨーロッパで人気の高い動画共有サイト</a:t>
            </a:r>
            <a:r>
              <a:rPr lang="ja-JP" altLang="en-US">
                <a:latin typeface="UD デジタル 教科書体 N-R" panose="02020400000000000000" pitchFamily="17" charset="-128"/>
                <a:ea typeface="UD デジタル 教科書体 N-R" panose="02020400000000000000" pitchFamily="17" charset="-128"/>
              </a:rPr>
              <a:t>です</a:t>
            </a:r>
            <a:r>
              <a:rPr lang="ja-JP" altLang="en-US" smtClean="0">
                <a:latin typeface="UD デジタル 教科書体 N-R" panose="02020400000000000000" pitchFamily="17" charset="-128"/>
                <a:ea typeface="UD デジタル 教科書体 N-R" panose="02020400000000000000" pitchFamily="17" charset="-128"/>
              </a:rPr>
              <a:t>。</a:t>
            </a:r>
            <a:endParaRPr lang="ja-JP" altLang="en-US" dirty="0">
              <a:latin typeface="UD デジタル 教科書体 N-R" panose="02020400000000000000" pitchFamily="17" charset="-128"/>
              <a:ea typeface="UD デジタル 教科書体 N-R" panose="02020400000000000000" pitchFamily="17" charset="-128"/>
            </a:endParaRPr>
          </a:p>
          <a:p>
            <a:pPr algn="l"/>
            <a:r>
              <a:rPr lang="ja-JP" altLang="en-US" dirty="0">
                <a:latin typeface="UD デジタル 教科書体 N-R" panose="02020400000000000000" pitchFamily="17" charset="-128"/>
                <a:ea typeface="UD デジタル 教科書体 N-R" panose="02020400000000000000" pitchFamily="17" charset="-128"/>
              </a:rPr>
              <a:t>利用登録者数</a:t>
            </a:r>
            <a:r>
              <a:rPr lang="en-US" altLang="ja-JP" dirty="0">
                <a:latin typeface="UD デジタル 教科書体 N-R" panose="02020400000000000000" pitchFamily="17" charset="-128"/>
                <a:ea typeface="UD デジタル 教科書体 N-R" panose="02020400000000000000" pitchFamily="17" charset="-128"/>
              </a:rPr>
              <a:t>100</a:t>
            </a:r>
            <a:r>
              <a:rPr lang="ja-JP" altLang="en-US" dirty="0">
                <a:latin typeface="UD デジタル 教科書体 N-R" panose="02020400000000000000" pitchFamily="17" charset="-128"/>
                <a:ea typeface="UD デジタル 教科書体 N-R" panose="02020400000000000000" pitchFamily="17" charset="-128"/>
              </a:rPr>
              <a:t>万人以上、</a:t>
            </a:r>
            <a:r>
              <a:rPr lang="en-US" altLang="ja-JP" dirty="0">
                <a:latin typeface="UD デジタル 教科書体 N-R" panose="02020400000000000000" pitchFamily="17" charset="-128"/>
                <a:ea typeface="UD デジタル 教科書体 N-R" panose="02020400000000000000" pitchFamily="17" charset="-128"/>
              </a:rPr>
              <a:t>1</a:t>
            </a:r>
            <a:r>
              <a:rPr lang="ja-JP" altLang="en-US" dirty="0">
                <a:latin typeface="UD デジタル 教科書体 N-R" panose="02020400000000000000" pitchFamily="17" charset="-128"/>
                <a:ea typeface="UD デジタル 教科書体 N-R" panose="02020400000000000000" pitchFamily="17" charset="-128"/>
              </a:rPr>
              <a:t>日に約</a:t>
            </a:r>
            <a:r>
              <a:rPr lang="en-US" altLang="ja-JP" dirty="0">
                <a:latin typeface="UD デジタル 教科書体 N-R" panose="02020400000000000000" pitchFamily="17" charset="-128"/>
                <a:ea typeface="UD デジタル 教科書体 N-R" panose="02020400000000000000" pitchFamily="17" charset="-128"/>
              </a:rPr>
              <a:t>1600</a:t>
            </a:r>
            <a:r>
              <a:rPr lang="ja-JP" altLang="en-US" dirty="0">
                <a:latin typeface="UD デジタル 教科書体 N-R" panose="02020400000000000000" pitchFamily="17" charset="-128"/>
                <a:ea typeface="UD デジタル 教科書体 N-R" panose="02020400000000000000" pitchFamily="17" charset="-128"/>
              </a:rPr>
              <a:t>万</a:t>
            </a:r>
            <a:r>
              <a:rPr lang="en-US" altLang="ja-JP" dirty="0">
                <a:latin typeface="UD デジタル 教科書体 N-R" panose="02020400000000000000" pitchFamily="17" charset="-128"/>
                <a:ea typeface="UD デジタル 教科書体 N-R" panose="02020400000000000000" pitchFamily="17" charset="-128"/>
              </a:rPr>
              <a:t>PV</a:t>
            </a:r>
            <a:r>
              <a:rPr lang="ja-JP" altLang="en-US" dirty="0">
                <a:latin typeface="UD デジタル 教科書体 N-R" panose="02020400000000000000" pitchFamily="17" charset="-128"/>
                <a:ea typeface="UD デジタル 教科書体 N-R" panose="02020400000000000000" pitchFamily="17" charset="-128"/>
              </a:rPr>
              <a:t>あるんだとか。</a:t>
            </a:r>
          </a:p>
          <a:p>
            <a:pPr algn="l"/>
            <a:r>
              <a:rPr lang="ja-JP" altLang="en-US" dirty="0">
                <a:latin typeface="UD デジタル 教科書体 N-R" panose="02020400000000000000" pitchFamily="17" charset="-128"/>
                <a:ea typeface="UD デジタル 教科書体 N-R" panose="02020400000000000000" pitchFamily="17" charset="-128"/>
              </a:rPr>
              <a:t>基本的には英語の動画が共有されているサイトなので言語の壁を感じますね。</a:t>
            </a:r>
          </a:p>
          <a:p>
            <a:pPr algn="l"/>
            <a:r>
              <a:rPr lang="ja-JP" altLang="en-US" dirty="0">
                <a:latin typeface="UD デジタル 教科書体 N-R" panose="02020400000000000000" pitchFamily="17" charset="-128"/>
                <a:ea typeface="UD デジタル 教科書体 N-R" panose="02020400000000000000" pitchFamily="17" charset="-128"/>
              </a:rPr>
              <a:t>日本人的には違法視聴目的に訪ねがちな動画サイトですね。</a:t>
            </a:r>
          </a:p>
          <a:p>
            <a:pPr algn="l"/>
            <a:endParaRPr kumimoji="1" lang="ja-JP" altLang="en-US"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1806860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FC2</a:t>
            </a:r>
            <a:r>
              <a:rPr kumimoji="1" lang="ja-JP" altLang="en-US" dirty="0" smtClean="0"/>
              <a:t>動画</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342795"/>
            <a:ext cx="5470525" cy="2172410"/>
          </a:xfrm>
        </p:spPr>
      </p:pic>
      <p:sp>
        <p:nvSpPr>
          <p:cNvPr id="4" name="テキスト プレースホルダー 3"/>
          <p:cNvSpPr>
            <a:spLocks noGrp="1"/>
          </p:cNvSpPr>
          <p:nvPr>
            <p:ph type="body" sz="half" idx="2"/>
          </p:nvPr>
        </p:nvSpPr>
        <p:spPr>
          <a:xfrm>
            <a:off x="1293811" y="3031064"/>
            <a:ext cx="3718455" cy="2844801"/>
          </a:xfrm>
        </p:spPr>
        <p:txBody>
          <a:bodyPr>
            <a:normAutofit fontScale="85000" lnSpcReduction="20000"/>
          </a:bodyPr>
          <a:lstStyle/>
          <a:p>
            <a:pPr algn="l"/>
            <a:r>
              <a:rPr lang="en-US" altLang="ja-JP" dirty="0">
                <a:latin typeface="UD デジタル 教科書体 N-R" panose="02020400000000000000" pitchFamily="17" charset="-128"/>
                <a:ea typeface="UD デジタル 教科書体 N-R" panose="02020400000000000000" pitchFamily="17" charset="-128"/>
              </a:rPr>
              <a:t>FC2</a:t>
            </a:r>
            <a:r>
              <a:rPr lang="ja-JP" altLang="en-US" dirty="0">
                <a:latin typeface="UD デジタル 教科書体 N-R" panose="02020400000000000000" pitchFamily="17" charset="-128"/>
                <a:ea typeface="UD デジタル 教科書体 N-R" panose="02020400000000000000" pitchFamily="17" charset="-128"/>
              </a:rPr>
              <a:t>は一応全年齢向けの動画共有サイトです。</a:t>
            </a:r>
          </a:p>
          <a:p>
            <a:pPr algn="l"/>
            <a:r>
              <a:rPr lang="ja-JP" altLang="en-US" dirty="0">
                <a:latin typeface="UD デジタル 教科書体 N-R" panose="02020400000000000000" pitchFamily="17" charset="-128"/>
                <a:ea typeface="UD デジタル 教科書体 N-R" panose="02020400000000000000" pitchFamily="17" charset="-128"/>
              </a:rPr>
              <a:t>しかし、楽しく</a:t>
            </a:r>
            <a:r>
              <a:rPr lang="en-US" altLang="ja-JP" dirty="0">
                <a:latin typeface="UD デジタル 教科書体 N-R" panose="02020400000000000000" pitchFamily="17" charset="-128"/>
                <a:ea typeface="UD デジタル 教科書体 N-R" panose="02020400000000000000" pitchFamily="17" charset="-128"/>
              </a:rPr>
              <a:t>FC2</a:t>
            </a:r>
            <a:r>
              <a:rPr lang="ja-JP" altLang="en-US" dirty="0">
                <a:latin typeface="UD デジタル 教科書体 N-R" panose="02020400000000000000" pitchFamily="17" charset="-128"/>
                <a:ea typeface="UD デジタル 教科書体 N-R" panose="02020400000000000000" pitchFamily="17" charset="-128"/>
              </a:rPr>
              <a:t>動画を楽しむなら成人向けの動画を見る感じになりますね。</a:t>
            </a:r>
            <a:r>
              <a:rPr lang="en-US" altLang="ja-JP" dirty="0">
                <a:latin typeface="UD デジタル 教科書体 N-R" panose="02020400000000000000" pitchFamily="17" charset="-128"/>
                <a:ea typeface="UD デジタル 教科書体 N-R" panose="02020400000000000000" pitchFamily="17" charset="-128"/>
              </a:rPr>
              <a:t>(*´∀</a:t>
            </a:r>
            <a:r>
              <a:rPr lang="ja-JP" altLang="en-US" dirty="0">
                <a:latin typeface="UD デジタル 教科書体 N-R" panose="02020400000000000000" pitchFamily="17" charset="-128"/>
                <a:ea typeface="UD デジタル 教科書体 N-R" panose="02020400000000000000" pitchFamily="17" charset="-128"/>
              </a:rPr>
              <a:t>｀</a:t>
            </a:r>
            <a:r>
              <a:rPr lang="en-US" altLang="ja-JP" dirty="0">
                <a:latin typeface="UD デジタル 教科書体 N-R" panose="02020400000000000000" pitchFamily="17" charset="-128"/>
                <a:ea typeface="UD デジタル 教科書体 N-R" panose="02020400000000000000" pitchFamily="17" charset="-128"/>
              </a:rPr>
              <a:t>)</a:t>
            </a:r>
          </a:p>
          <a:p>
            <a:pPr algn="l"/>
            <a:r>
              <a:rPr lang="ja-JP" altLang="en-US" dirty="0">
                <a:latin typeface="UD デジタル 教科書体 N-R" panose="02020400000000000000" pitchFamily="17" charset="-128"/>
                <a:ea typeface="UD デジタル 教科書体 N-R" panose="02020400000000000000" pitchFamily="17" charset="-128"/>
              </a:rPr>
              <a:t>ただアダルトジャンルの動画は有料会員にならないとまともに見れなかったりするんですが</a:t>
            </a:r>
            <a:r>
              <a:rPr lang="en-US" altLang="ja-JP" dirty="0">
                <a:latin typeface="UD デジタル 教科書体 N-R" panose="02020400000000000000" pitchFamily="17" charset="-128"/>
                <a:ea typeface="UD デジタル 教科書体 N-R" panose="02020400000000000000" pitchFamily="17" charset="-128"/>
              </a:rPr>
              <a:t>…</a:t>
            </a:r>
            <a:r>
              <a:rPr lang="ja-JP" altLang="en-US" dirty="0" err="1">
                <a:latin typeface="UD デジタル 教科書体 N-R" panose="02020400000000000000" pitchFamily="17" charset="-128"/>
                <a:ea typeface="UD デジタル 教科書体 N-R" panose="02020400000000000000" pitchFamily="17" charset="-128"/>
              </a:rPr>
              <a:t>。</a:t>
            </a:r>
            <a:endParaRPr lang="ja-JP" altLang="en-US" dirty="0">
              <a:latin typeface="UD デジタル 教科書体 N-R" panose="02020400000000000000" pitchFamily="17" charset="-128"/>
              <a:ea typeface="UD デジタル 教科書体 N-R" panose="02020400000000000000" pitchFamily="17" charset="-128"/>
            </a:endParaRPr>
          </a:p>
          <a:p>
            <a:pPr algn="l"/>
            <a:r>
              <a:rPr lang="ja-JP" altLang="en-US" dirty="0">
                <a:latin typeface="UD デジタル 教科書体 N-R" panose="02020400000000000000" pitchFamily="17" charset="-128"/>
                <a:ea typeface="UD デジタル 教科書体 N-R" panose="02020400000000000000" pitchFamily="17" charset="-128"/>
              </a:rPr>
              <a:t>後は</a:t>
            </a:r>
            <a:r>
              <a:rPr lang="en-US" altLang="ja-JP" dirty="0">
                <a:latin typeface="UD デジタル 教科書体 N-R" panose="02020400000000000000" pitchFamily="17" charset="-128"/>
                <a:ea typeface="UD デジタル 教科書体 N-R" panose="02020400000000000000" pitchFamily="17" charset="-128"/>
              </a:rPr>
              <a:t>FC2</a:t>
            </a:r>
            <a:r>
              <a:rPr lang="ja-JP" altLang="en-US" dirty="0">
                <a:latin typeface="UD デジタル 教科書体 N-R" panose="02020400000000000000" pitchFamily="17" charset="-128"/>
                <a:ea typeface="UD デジタル 教科書体 N-R" panose="02020400000000000000" pitchFamily="17" charset="-128"/>
              </a:rPr>
              <a:t>動画はライブ配信ジャンルが独自の文化があるイメージ、気になる方は一度見てみてもいいかも。</a:t>
            </a:r>
          </a:p>
          <a:p>
            <a:pPr algn="l"/>
            <a:r>
              <a:rPr lang="ja-JP" altLang="en-US" dirty="0">
                <a:latin typeface="UD デジタル 教科書体 N-R" panose="02020400000000000000" pitchFamily="17" charset="-128"/>
                <a:ea typeface="UD デジタル 教科書体 N-R" panose="02020400000000000000" pitchFamily="17" charset="-128"/>
              </a:rPr>
              <a:t>面白い動画を探すならとりあえずトレンドにあるものを確認してみるのが良さげです。</a:t>
            </a:r>
          </a:p>
          <a:p>
            <a:pPr algn="l"/>
            <a:endParaRPr kumimoji="1" lang="ja-JP" altLang="en-US"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3950030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ツイキャス</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290520"/>
            <a:ext cx="5470525" cy="2276960"/>
          </a:xfrm>
        </p:spPr>
      </p:pic>
      <p:sp>
        <p:nvSpPr>
          <p:cNvPr id="4" name="テキスト プレースホルダー 3"/>
          <p:cNvSpPr>
            <a:spLocks noGrp="1"/>
          </p:cNvSpPr>
          <p:nvPr>
            <p:ph type="body" sz="half" idx="2"/>
          </p:nvPr>
        </p:nvSpPr>
        <p:spPr>
          <a:xfrm>
            <a:off x="1293811" y="3031064"/>
            <a:ext cx="3718455" cy="2844801"/>
          </a:xfrm>
        </p:spPr>
        <p:txBody>
          <a:bodyPr>
            <a:normAutofit fontScale="85000" lnSpcReduction="10000"/>
          </a:bodyPr>
          <a:lstStyle/>
          <a:p>
            <a:pPr algn="l"/>
            <a:r>
              <a:rPr lang="en-US" altLang="ja-JP" dirty="0" err="1">
                <a:latin typeface="UD デジタル 教科書体 N-R" panose="02020400000000000000" pitchFamily="17" charset="-128"/>
                <a:ea typeface="UD デジタル 教科書体 N-R" panose="02020400000000000000" pitchFamily="17" charset="-128"/>
              </a:rPr>
              <a:t>TwitCasting</a:t>
            </a:r>
            <a:r>
              <a:rPr lang="ja-JP" altLang="en-US" dirty="0">
                <a:latin typeface="UD デジタル 教科書体 N-R" panose="02020400000000000000" pitchFamily="17" charset="-128"/>
                <a:ea typeface="UD デジタル 教科書体 N-R" panose="02020400000000000000" pitchFamily="17" charset="-128"/>
              </a:rPr>
              <a:t>（ツイキャス）は動画共有サイトというよりライブ配信サイトですね。</a:t>
            </a:r>
          </a:p>
          <a:p>
            <a:pPr algn="l"/>
            <a:r>
              <a:rPr lang="ja-JP" altLang="en-US" dirty="0">
                <a:latin typeface="UD デジタル 教科書体 N-R" panose="02020400000000000000" pitchFamily="17" charset="-128"/>
                <a:ea typeface="UD デジタル 教科書体 N-R" panose="02020400000000000000" pitchFamily="17" charset="-128"/>
              </a:rPr>
              <a:t>ゲーム実況のライブ配信が人気な印象があります、あとは女性の配信者も多い感じ。</a:t>
            </a:r>
          </a:p>
          <a:p>
            <a:pPr algn="l"/>
            <a:r>
              <a:rPr lang="ja-JP" altLang="en-US" dirty="0">
                <a:latin typeface="UD デジタル 教科書体 N-R" panose="02020400000000000000" pitchFamily="17" charset="-128"/>
                <a:ea typeface="UD デジタル 教科書体 N-R" panose="02020400000000000000" pitchFamily="17" charset="-128"/>
              </a:rPr>
              <a:t>ライブ配信だとコメントで直接やり取りできるのがやっぱり面白いですよね。</a:t>
            </a:r>
          </a:p>
          <a:p>
            <a:pPr algn="l"/>
            <a:r>
              <a:rPr lang="ja-JP" altLang="en-US" dirty="0">
                <a:latin typeface="UD デジタル 教科書体 N-R" panose="02020400000000000000" pitchFamily="17" charset="-128"/>
                <a:ea typeface="UD デジタル 教科書体 N-R" panose="02020400000000000000" pitchFamily="17" charset="-128"/>
              </a:rPr>
              <a:t>僕は</a:t>
            </a:r>
            <a:r>
              <a:rPr lang="en-US" altLang="ja-JP" dirty="0">
                <a:latin typeface="UD デジタル 教科書体 N-R" panose="02020400000000000000" pitchFamily="17" charset="-128"/>
                <a:ea typeface="UD デジタル 教科書体 N-R" panose="02020400000000000000" pitchFamily="17" charset="-128"/>
              </a:rPr>
              <a:t>PUBG</a:t>
            </a:r>
            <a:r>
              <a:rPr lang="ja-JP" altLang="en-US" dirty="0">
                <a:latin typeface="UD デジタル 教科書体 N-R" panose="02020400000000000000" pitchFamily="17" charset="-128"/>
                <a:ea typeface="UD デジタル 教科書体 N-R" panose="02020400000000000000" pitchFamily="17" charset="-128"/>
              </a:rPr>
              <a:t>のライブ配信をよく見てたりします。基本的にはゲーム実況を見るのに使う感じ。</a:t>
            </a:r>
          </a:p>
          <a:p>
            <a:pPr algn="l"/>
            <a:r>
              <a:rPr lang="ja-JP" altLang="en-US" dirty="0">
                <a:latin typeface="UD デジタル 教科書体 N-R" panose="02020400000000000000" pitchFamily="17" charset="-128"/>
                <a:ea typeface="UD デジタル 教科書体 N-R" panose="02020400000000000000" pitchFamily="17" charset="-128"/>
              </a:rPr>
              <a:t>ライブ配信のリアルタイム感が好きな人はハマる動画サイトかと思います</a:t>
            </a:r>
          </a:p>
          <a:p>
            <a:pPr algn="l"/>
            <a:endParaRPr kumimoji="1" lang="ja-JP" altLang="en-US"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142729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GYAO!</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982388"/>
            <a:ext cx="5470525" cy="2893225"/>
          </a:xfrm>
        </p:spPr>
      </p:pic>
      <p:sp>
        <p:nvSpPr>
          <p:cNvPr id="4" name="テキスト プレースホルダー 3"/>
          <p:cNvSpPr>
            <a:spLocks noGrp="1"/>
          </p:cNvSpPr>
          <p:nvPr>
            <p:ph type="body" sz="half" idx="2"/>
          </p:nvPr>
        </p:nvSpPr>
        <p:spPr>
          <a:xfrm>
            <a:off x="1293811" y="3031064"/>
            <a:ext cx="3718455" cy="2844801"/>
          </a:xfrm>
        </p:spPr>
        <p:txBody>
          <a:bodyPr>
            <a:noAutofit/>
          </a:bodyPr>
          <a:lstStyle/>
          <a:p>
            <a:pPr algn="l"/>
            <a:r>
              <a:rPr lang="en-US" altLang="ja-JP" sz="1200" dirty="0">
                <a:latin typeface="UD デジタル 教科書体 N-R" panose="02020400000000000000" pitchFamily="17" charset="-128"/>
                <a:ea typeface="UD デジタル 教科書体 N-R" panose="02020400000000000000" pitchFamily="17" charset="-128"/>
              </a:rPr>
              <a:t>GYAO!</a:t>
            </a:r>
            <a:r>
              <a:rPr lang="ja-JP" altLang="en-US" sz="1200" dirty="0">
                <a:latin typeface="UD デジタル 教科書体 N-R" panose="02020400000000000000" pitchFamily="17" charset="-128"/>
                <a:ea typeface="UD デジタル 教科書体 N-R" panose="02020400000000000000" pitchFamily="17" charset="-128"/>
              </a:rPr>
              <a:t>は</a:t>
            </a:r>
            <a:r>
              <a:rPr lang="en-US" altLang="ja-JP" sz="1200" dirty="0">
                <a:latin typeface="UD デジタル 教科書体 N-R" panose="02020400000000000000" pitchFamily="17" charset="-128"/>
                <a:ea typeface="UD デジタル 教科書体 N-R" panose="02020400000000000000" pitchFamily="17" charset="-128"/>
              </a:rPr>
              <a:t>Yahoo</a:t>
            </a:r>
            <a:r>
              <a:rPr lang="ja-JP" altLang="en-US" sz="1200" dirty="0" err="1">
                <a:latin typeface="UD デジタル 教科書体 N-R" panose="02020400000000000000" pitchFamily="17" charset="-128"/>
                <a:ea typeface="UD デジタル 教科書体 N-R" panose="02020400000000000000" pitchFamily="17" charset="-128"/>
              </a:rPr>
              <a:t>が提</a:t>
            </a:r>
            <a:r>
              <a:rPr lang="ja-JP" altLang="en-US" sz="1200" dirty="0">
                <a:latin typeface="UD デジタル 教科書体 N-R" panose="02020400000000000000" pitchFamily="17" charset="-128"/>
                <a:ea typeface="UD デジタル 教科書体 N-R" panose="02020400000000000000" pitchFamily="17" charset="-128"/>
              </a:rPr>
              <a:t>供している動画サイトです。</a:t>
            </a:r>
          </a:p>
          <a:p>
            <a:pPr algn="l"/>
            <a:r>
              <a:rPr lang="ja-JP" altLang="en-US" sz="1200" dirty="0">
                <a:latin typeface="UD デジタル 教科書体 N-R" panose="02020400000000000000" pitchFamily="17" charset="-128"/>
                <a:ea typeface="UD デジタル 教科書体 N-R" panose="02020400000000000000" pitchFamily="17" charset="-128"/>
              </a:rPr>
              <a:t>アップロードが出来るサービスではなく、有線で放送されている動画を無料で視聴することができます。</a:t>
            </a:r>
          </a:p>
          <a:p>
            <a:pPr algn="l"/>
            <a:r>
              <a:rPr lang="ja-JP" altLang="en-US" sz="1200" dirty="0">
                <a:latin typeface="UD デジタル 教科書体 N-R" panose="02020400000000000000" pitchFamily="17" charset="-128"/>
                <a:ea typeface="UD デジタル 教科書体 N-R" panose="02020400000000000000" pitchFamily="17" charset="-128"/>
              </a:rPr>
              <a:t>深夜アニメやドラマの見逃し配信を無料で使うことが出来るので結構便利。</a:t>
            </a:r>
          </a:p>
          <a:p>
            <a:pPr algn="l"/>
            <a:r>
              <a:rPr lang="ja-JP" altLang="en-US" sz="1200" dirty="0">
                <a:latin typeface="UD デジタル 教科書体 N-R" panose="02020400000000000000" pitchFamily="17" charset="-128"/>
                <a:ea typeface="UD デジタル 教科書体 N-R" panose="02020400000000000000" pitchFamily="17" charset="-128"/>
              </a:rPr>
              <a:t>ちなみに有料のプレミアム</a:t>
            </a:r>
            <a:r>
              <a:rPr lang="en-US" altLang="ja-JP" sz="1200" dirty="0">
                <a:latin typeface="UD デジタル 教科書体 N-R" panose="02020400000000000000" pitchFamily="17" charset="-128"/>
                <a:ea typeface="UD デジタル 教科書体 N-R" panose="02020400000000000000" pitchFamily="17" charset="-128"/>
              </a:rPr>
              <a:t>GAYO!</a:t>
            </a:r>
            <a:r>
              <a:rPr lang="ja-JP" altLang="en-US" sz="1200" dirty="0">
                <a:latin typeface="UD デジタル 教科書体 N-R" panose="02020400000000000000" pitchFamily="17" charset="-128"/>
                <a:ea typeface="UD デジタル 教科書体 N-R" panose="02020400000000000000" pitchFamily="17" charset="-128"/>
              </a:rPr>
              <a:t>というプランもあります（月額</a:t>
            </a:r>
            <a:r>
              <a:rPr lang="en-US" altLang="ja-JP" sz="1200" dirty="0">
                <a:latin typeface="UD デジタル 教科書体 N-R" panose="02020400000000000000" pitchFamily="17" charset="-128"/>
                <a:ea typeface="UD デジタル 教科書体 N-R" panose="02020400000000000000" pitchFamily="17" charset="-128"/>
              </a:rPr>
              <a:t>800</a:t>
            </a:r>
            <a:r>
              <a:rPr lang="ja-JP" altLang="en-US" sz="1200" dirty="0">
                <a:latin typeface="UD デジタル 教科書体 N-R" panose="02020400000000000000" pitchFamily="17" charset="-128"/>
                <a:ea typeface="UD デジタル 教科書体 N-R" panose="02020400000000000000" pitchFamily="17" charset="-128"/>
              </a:rPr>
              <a:t>円）、いろんな動画が見放題になるんですがそんなに本数無いしまあ微妙かなと。</a:t>
            </a:r>
          </a:p>
          <a:p>
            <a:pPr algn="l"/>
            <a:r>
              <a:rPr lang="ja-JP" altLang="en-US" sz="1200" dirty="0">
                <a:latin typeface="UD デジタル 教科書体 N-R" panose="02020400000000000000" pitchFamily="17" charset="-128"/>
                <a:ea typeface="UD デジタル 教科書体 N-R" panose="02020400000000000000" pitchFamily="17" charset="-128"/>
              </a:rPr>
              <a:t>無料の動画視聴サイトとしては優秀なサービスなので見逃したドラマやアニメを見るのに使ってみると良いかもしれません。</a:t>
            </a:r>
          </a:p>
          <a:p>
            <a:pPr algn="l"/>
            <a:endParaRPr kumimoji="1" lang="ja-JP" altLang="en-US" sz="1200"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1682197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Vimeo</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520687"/>
            <a:ext cx="5470525" cy="1816627"/>
          </a:xfrm>
        </p:spPr>
      </p:pic>
      <p:sp>
        <p:nvSpPr>
          <p:cNvPr id="4" name="テキスト プレースホルダー 3"/>
          <p:cNvSpPr>
            <a:spLocks noGrp="1"/>
          </p:cNvSpPr>
          <p:nvPr>
            <p:ph type="body" sz="half" idx="2"/>
          </p:nvPr>
        </p:nvSpPr>
        <p:spPr>
          <a:xfrm>
            <a:off x="1293811" y="3031064"/>
            <a:ext cx="3718455" cy="2844801"/>
          </a:xfrm>
        </p:spPr>
        <p:txBody>
          <a:bodyPr>
            <a:noAutofit/>
          </a:bodyPr>
          <a:lstStyle/>
          <a:p>
            <a:pPr algn="l"/>
            <a:r>
              <a:rPr lang="ja-JP" altLang="en-US" sz="1300" dirty="0">
                <a:latin typeface="UD デジタル 教科書体 N-R" panose="02020400000000000000" pitchFamily="17" charset="-128"/>
                <a:ea typeface="UD デジタル 教科書体 N-R" panose="02020400000000000000" pitchFamily="17" charset="-128"/>
              </a:rPr>
              <a:t>ハイセンスな動画が共有されているサイトです。</a:t>
            </a:r>
          </a:p>
          <a:p>
            <a:pPr algn="l"/>
            <a:r>
              <a:rPr lang="en-US" altLang="ja-JP" sz="1300" dirty="0" err="1">
                <a:latin typeface="UD デジタル 教科書体 N-R" panose="02020400000000000000" pitchFamily="17" charset="-128"/>
                <a:ea typeface="UD デジタル 教科書体 N-R" panose="02020400000000000000" pitchFamily="17" charset="-128"/>
              </a:rPr>
              <a:t>Youtube</a:t>
            </a:r>
            <a:r>
              <a:rPr lang="ja-JP" altLang="en-US" sz="1300" dirty="0">
                <a:latin typeface="UD デジタル 教科書体 N-R" panose="02020400000000000000" pitchFamily="17" charset="-128"/>
                <a:ea typeface="UD デジタル 教科書体 N-R" panose="02020400000000000000" pitchFamily="17" charset="-128"/>
              </a:rPr>
              <a:t>はどちらかというとライトというかバラエティ寄り</a:t>
            </a:r>
            <a:r>
              <a:rPr lang="ja-JP" altLang="en-US" sz="1300" dirty="0" err="1">
                <a:latin typeface="UD デジタル 教科書体 N-R" panose="02020400000000000000" pitchFamily="17" charset="-128"/>
                <a:ea typeface="UD デジタル 教科書体 N-R" panose="02020400000000000000" pitchFamily="17" charset="-128"/>
              </a:rPr>
              <a:t>な</a:t>
            </a:r>
            <a:r>
              <a:rPr lang="ja-JP" altLang="en-US" sz="1300" dirty="0">
                <a:latin typeface="UD デジタル 教科書体 N-R" panose="02020400000000000000" pitchFamily="17" charset="-128"/>
                <a:ea typeface="UD デジタル 教科書体 N-R" panose="02020400000000000000" pitchFamily="17" charset="-128"/>
              </a:rPr>
              <a:t>オリジナル動画が多いイメージですが、</a:t>
            </a:r>
            <a:r>
              <a:rPr lang="en-US" altLang="ja-JP" sz="1300" dirty="0">
                <a:latin typeface="UD デジタル 教科書体 N-R" panose="02020400000000000000" pitchFamily="17" charset="-128"/>
                <a:ea typeface="UD デジタル 教科書体 N-R" panose="02020400000000000000" pitchFamily="17" charset="-128"/>
              </a:rPr>
              <a:t>Vimeo</a:t>
            </a:r>
            <a:r>
              <a:rPr lang="ja-JP" altLang="en-US" sz="1300" dirty="0">
                <a:latin typeface="UD デジタル 教科書体 N-R" panose="02020400000000000000" pitchFamily="17" charset="-128"/>
                <a:ea typeface="UD デジタル 教科書体 N-R" panose="02020400000000000000" pitchFamily="17" charset="-128"/>
              </a:rPr>
              <a:t>はガチな動画クリエイターが集っている感じ。</a:t>
            </a:r>
          </a:p>
          <a:p>
            <a:pPr algn="l"/>
            <a:r>
              <a:rPr lang="ja-JP" altLang="en-US" sz="1300" dirty="0">
                <a:latin typeface="UD デジタル 教科書体 N-R" panose="02020400000000000000" pitchFamily="17" charset="-128"/>
                <a:ea typeface="UD デジタル 教科書体 N-R" panose="02020400000000000000" pitchFamily="17" charset="-128"/>
              </a:rPr>
              <a:t>アニメーションジャンルなんか凄くて、素人目で見てもクオリティが凄いです。</a:t>
            </a:r>
          </a:p>
          <a:p>
            <a:pPr algn="l"/>
            <a:r>
              <a:rPr lang="ja-JP" altLang="en-US" sz="1300" dirty="0">
                <a:latin typeface="UD デジタル 教科書体 N-R" panose="02020400000000000000" pitchFamily="17" charset="-128"/>
                <a:ea typeface="UD デジタル 教科書体 N-R" panose="02020400000000000000" pitchFamily="17" charset="-128"/>
              </a:rPr>
              <a:t>動画編集技術などに興味がある人は勉強も兼ねて見てみると良いかもしれません。</a:t>
            </a:r>
          </a:p>
          <a:p>
            <a:pPr algn="l"/>
            <a:r>
              <a:rPr lang="ja-JP" altLang="en-US" sz="1300" dirty="0">
                <a:latin typeface="UD デジタル 教科書体 N-R" panose="02020400000000000000" pitchFamily="17" charset="-128"/>
                <a:ea typeface="UD デジタル 教科書体 N-R" panose="02020400000000000000" pitchFamily="17" charset="-128"/>
              </a:rPr>
              <a:t>ちなみに</a:t>
            </a:r>
            <a:r>
              <a:rPr lang="en-US" altLang="ja-JP" sz="1300" dirty="0" err="1">
                <a:latin typeface="UD デジタル 教科書体 N-R" panose="02020400000000000000" pitchFamily="17" charset="-128"/>
                <a:ea typeface="UD デジタル 教科書体 N-R" panose="02020400000000000000" pitchFamily="17" charset="-128"/>
              </a:rPr>
              <a:t>Youtube</a:t>
            </a:r>
            <a:r>
              <a:rPr lang="ja-JP" altLang="en-US" sz="1300" dirty="0">
                <a:latin typeface="UD デジタル 教科書体 N-R" panose="02020400000000000000" pitchFamily="17" charset="-128"/>
                <a:ea typeface="UD デジタル 教科書体 N-R" panose="02020400000000000000" pitchFamily="17" charset="-128"/>
              </a:rPr>
              <a:t>と違って広告などが表示されませんので、見やすいのが魅力的です。</a:t>
            </a:r>
          </a:p>
          <a:p>
            <a:pPr algn="l"/>
            <a:endParaRPr kumimoji="1" lang="ja-JP" altLang="en-US" sz="1300" dirty="0">
              <a:latin typeface="UD デジタル 教科書体 N-R" panose="02020400000000000000" pitchFamily="17" charset="-128"/>
              <a:ea typeface="UD デジタル 教科書体 N-R" panose="02020400000000000000" pitchFamily="17" charset="-128"/>
            </a:endParaRPr>
          </a:p>
        </p:txBody>
      </p:sp>
    </p:spTree>
    <p:extLst>
      <p:ext uri="{BB962C8B-B14F-4D97-AF65-F5344CB8AC3E}">
        <p14:creationId xmlns:p14="http://schemas.microsoft.com/office/powerpoint/2010/main" val="18883640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15861</TotalTime>
  <Words>1924</Words>
  <Application>Microsoft Office PowerPoint</Application>
  <PresentationFormat>ワイド画面</PresentationFormat>
  <Paragraphs>118</Paragraphs>
  <Slides>20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ＭＳ Ｐ明朝</vt:lpstr>
      <vt:lpstr>UD デジタル 教科書体 N-R</vt:lpstr>
      <vt:lpstr>Arial</vt:lpstr>
      <vt:lpstr>Garamond</vt:lpstr>
      <vt:lpstr>オーガニック</vt:lpstr>
      <vt:lpstr>動画投稿サイト</vt:lpstr>
      <vt:lpstr>YouTube</vt:lpstr>
      <vt:lpstr>Niconico動画</vt:lpstr>
      <vt:lpstr>AbemaTV</vt:lpstr>
      <vt:lpstr>Dailymotion</vt:lpstr>
      <vt:lpstr>FC2動画</vt:lpstr>
      <vt:lpstr>ツイキャス</vt:lpstr>
      <vt:lpstr>GYAO!</vt:lpstr>
      <vt:lpstr>Vimeo</vt:lpstr>
      <vt:lpstr>Iwara</vt:lpstr>
      <vt:lpstr>ひまわり動画</vt:lpstr>
      <vt:lpstr>Tver</vt:lpstr>
      <vt:lpstr>Hulu</vt:lpstr>
      <vt:lpstr>U-NEXT</vt:lpstr>
      <vt:lpstr>ＤTV</vt:lpstr>
      <vt:lpstr>NETFLIX</vt:lpstr>
      <vt:lpstr>Auビデオパス</vt:lpstr>
      <vt:lpstr>Amazonプライムビデオ</vt:lpstr>
      <vt:lpstr>Dアニメストア</vt:lpstr>
      <vt:lpstr>フジテレビオンデマンド（FOD）</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動画投稿サイト</dc:title>
  <dc:creator>ohs70413</dc:creator>
  <cp:lastModifiedBy>ohs70413</cp:lastModifiedBy>
  <cp:revision>16</cp:revision>
  <dcterms:created xsi:type="dcterms:W3CDTF">2018-04-27T08:38:09Z</dcterms:created>
  <dcterms:modified xsi:type="dcterms:W3CDTF">2018-05-08T08:59:34Z</dcterms:modified>
</cp:coreProperties>
</file>