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12192000" cy="450723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p:scale>
          <a:sx n="50" d="100"/>
          <a:sy n="50" d="100"/>
        </p:scale>
        <p:origin x="873" y="-100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7376419"/>
            <a:ext cx="10363200" cy="15691838"/>
          </a:xfrm>
        </p:spPr>
        <p:txBody>
          <a:bodyPr anchor="b"/>
          <a:lstStyle>
            <a:lvl1pPr algn="ctr">
              <a:defRPr sz="8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23673394"/>
            <a:ext cx="9144000" cy="10882036"/>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AB13A6D-AC17-430F-B46C-5B0B1515671E}" type="datetimeFigureOut">
              <a:rPr kumimoji="1" lang="ja-JP" altLang="en-US" smtClean="0"/>
              <a:t>2018/5/18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FBA2B7-7B40-43CD-9A7D-7E07D7ABA528}" type="slidenum">
              <a:rPr kumimoji="1" lang="ja-JP" altLang="en-US" smtClean="0"/>
              <a:t>‹#›</a:t>
            </a:fld>
            <a:endParaRPr kumimoji="1" lang="ja-JP" altLang="en-US"/>
          </a:p>
        </p:txBody>
      </p:sp>
    </p:spTree>
    <p:extLst>
      <p:ext uri="{BB962C8B-B14F-4D97-AF65-F5344CB8AC3E}">
        <p14:creationId xmlns:p14="http://schemas.microsoft.com/office/powerpoint/2010/main" val="3376156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AB13A6D-AC17-430F-B46C-5B0B1515671E}" type="datetimeFigureOut">
              <a:rPr kumimoji="1" lang="ja-JP" altLang="en-US" smtClean="0"/>
              <a:t>2018/5/18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FBA2B7-7B40-43CD-9A7D-7E07D7ABA528}" type="slidenum">
              <a:rPr kumimoji="1" lang="ja-JP" altLang="en-US" smtClean="0"/>
              <a:t>‹#›</a:t>
            </a:fld>
            <a:endParaRPr kumimoji="1" lang="ja-JP" altLang="en-US"/>
          </a:p>
        </p:txBody>
      </p:sp>
    </p:spTree>
    <p:extLst>
      <p:ext uri="{BB962C8B-B14F-4D97-AF65-F5344CB8AC3E}">
        <p14:creationId xmlns:p14="http://schemas.microsoft.com/office/powerpoint/2010/main" val="940727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2399683"/>
            <a:ext cx="2628900" cy="3819669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1" y="2399683"/>
            <a:ext cx="7734300" cy="3819669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AB13A6D-AC17-430F-B46C-5B0B1515671E}" type="datetimeFigureOut">
              <a:rPr kumimoji="1" lang="ja-JP" altLang="en-US" smtClean="0"/>
              <a:t>2018/5/18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FBA2B7-7B40-43CD-9A7D-7E07D7ABA528}" type="slidenum">
              <a:rPr kumimoji="1" lang="ja-JP" altLang="en-US" smtClean="0"/>
              <a:t>‹#›</a:t>
            </a:fld>
            <a:endParaRPr kumimoji="1" lang="ja-JP" altLang="en-US"/>
          </a:p>
        </p:txBody>
      </p:sp>
    </p:spTree>
    <p:extLst>
      <p:ext uri="{BB962C8B-B14F-4D97-AF65-F5344CB8AC3E}">
        <p14:creationId xmlns:p14="http://schemas.microsoft.com/office/powerpoint/2010/main" val="1715668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AB13A6D-AC17-430F-B46C-5B0B1515671E}" type="datetimeFigureOut">
              <a:rPr kumimoji="1" lang="ja-JP" altLang="en-US" smtClean="0"/>
              <a:t>2018/5/18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FBA2B7-7B40-43CD-9A7D-7E07D7ABA528}" type="slidenum">
              <a:rPr kumimoji="1" lang="ja-JP" altLang="en-US" smtClean="0"/>
              <a:t>‹#›</a:t>
            </a:fld>
            <a:endParaRPr kumimoji="1" lang="ja-JP" altLang="en-US"/>
          </a:p>
        </p:txBody>
      </p:sp>
    </p:spTree>
    <p:extLst>
      <p:ext uri="{BB962C8B-B14F-4D97-AF65-F5344CB8AC3E}">
        <p14:creationId xmlns:p14="http://schemas.microsoft.com/office/powerpoint/2010/main" val="274967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1" y="11236788"/>
            <a:ext cx="10515600" cy="18748822"/>
          </a:xfrm>
        </p:spPr>
        <p:txBody>
          <a:bodyPr anchor="b"/>
          <a:lstStyle>
            <a:lvl1pPr>
              <a:defRPr sz="8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1" y="30162981"/>
            <a:ext cx="10515600" cy="9859562"/>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AB13A6D-AC17-430F-B46C-5B0B1515671E}" type="datetimeFigureOut">
              <a:rPr kumimoji="1" lang="ja-JP" altLang="en-US" smtClean="0"/>
              <a:t>2018/5/18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FBA2B7-7B40-43CD-9A7D-7E07D7ABA528}" type="slidenum">
              <a:rPr kumimoji="1" lang="ja-JP" altLang="en-US" smtClean="0"/>
              <a:t>‹#›</a:t>
            </a:fld>
            <a:endParaRPr kumimoji="1" lang="ja-JP" altLang="en-US"/>
          </a:p>
        </p:txBody>
      </p:sp>
    </p:spTree>
    <p:extLst>
      <p:ext uri="{BB962C8B-B14F-4D97-AF65-F5344CB8AC3E}">
        <p14:creationId xmlns:p14="http://schemas.microsoft.com/office/powerpoint/2010/main" val="16022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38200" y="11998413"/>
            <a:ext cx="5181600" cy="285979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1998413"/>
            <a:ext cx="5181600" cy="285979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AB13A6D-AC17-430F-B46C-5B0B1515671E}" type="datetimeFigureOut">
              <a:rPr kumimoji="1" lang="ja-JP" altLang="en-US" smtClean="0"/>
              <a:t>2018/5/18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FFBA2B7-7B40-43CD-9A7D-7E07D7ABA528}" type="slidenum">
              <a:rPr kumimoji="1" lang="ja-JP" altLang="en-US" smtClean="0"/>
              <a:t>‹#›</a:t>
            </a:fld>
            <a:endParaRPr kumimoji="1" lang="ja-JP" altLang="en-US"/>
          </a:p>
        </p:txBody>
      </p:sp>
    </p:spTree>
    <p:extLst>
      <p:ext uri="{BB962C8B-B14F-4D97-AF65-F5344CB8AC3E}">
        <p14:creationId xmlns:p14="http://schemas.microsoft.com/office/powerpoint/2010/main" val="118087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2399692"/>
            <a:ext cx="10515600" cy="8711895"/>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9789" y="11048977"/>
            <a:ext cx="5157787" cy="541493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4" name="Content Placeholder 3"/>
          <p:cNvSpPr>
            <a:spLocks noGrp="1"/>
          </p:cNvSpPr>
          <p:nvPr>
            <p:ph sz="half" idx="2"/>
          </p:nvPr>
        </p:nvSpPr>
        <p:spPr>
          <a:xfrm>
            <a:off x="839789" y="16463910"/>
            <a:ext cx="5157787" cy="2421593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1" y="11048977"/>
            <a:ext cx="5183188" cy="541493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1" y="16463910"/>
            <a:ext cx="5183188" cy="2421593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AB13A6D-AC17-430F-B46C-5B0B1515671E}" type="datetimeFigureOut">
              <a:rPr kumimoji="1" lang="ja-JP" altLang="en-US" smtClean="0"/>
              <a:t>2018/5/18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FFBA2B7-7B40-43CD-9A7D-7E07D7ABA528}" type="slidenum">
              <a:rPr kumimoji="1" lang="ja-JP" altLang="en-US" smtClean="0"/>
              <a:t>‹#›</a:t>
            </a:fld>
            <a:endParaRPr kumimoji="1" lang="ja-JP" altLang="en-US"/>
          </a:p>
        </p:txBody>
      </p:sp>
    </p:spTree>
    <p:extLst>
      <p:ext uri="{BB962C8B-B14F-4D97-AF65-F5344CB8AC3E}">
        <p14:creationId xmlns:p14="http://schemas.microsoft.com/office/powerpoint/2010/main" val="3558272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AB13A6D-AC17-430F-B46C-5B0B1515671E}" type="datetimeFigureOut">
              <a:rPr kumimoji="1" lang="ja-JP" altLang="en-US" smtClean="0"/>
              <a:t>2018/5/18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FFBA2B7-7B40-43CD-9A7D-7E07D7ABA528}" type="slidenum">
              <a:rPr kumimoji="1" lang="ja-JP" altLang="en-US" smtClean="0"/>
              <a:t>‹#›</a:t>
            </a:fld>
            <a:endParaRPr kumimoji="1" lang="ja-JP" altLang="en-US"/>
          </a:p>
        </p:txBody>
      </p:sp>
    </p:spTree>
    <p:extLst>
      <p:ext uri="{BB962C8B-B14F-4D97-AF65-F5344CB8AC3E}">
        <p14:creationId xmlns:p14="http://schemas.microsoft.com/office/powerpoint/2010/main" val="4145050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B13A6D-AC17-430F-B46C-5B0B1515671E}" type="datetimeFigureOut">
              <a:rPr kumimoji="1" lang="ja-JP" altLang="en-US" smtClean="0"/>
              <a:t>2018/5/18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FFBA2B7-7B40-43CD-9A7D-7E07D7ABA528}" type="slidenum">
              <a:rPr kumimoji="1" lang="ja-JP" altLang="en-US" smtClean="0"/>
              <a:t>‹#›</a:t>
            </a:fld>
            <a:endParaRPr kumimoji="1" lang="ja-JP" altLang="en-US"/>
          </a:p>
        </p:txBody>
      </p:sp>
    </p:spTree>
    <p:extLst>
      <p:ext uri="{BB962C8B-B14F-4D97-AF65-F5344CB8AC3E}">
        <p14:creationId xmlns:p14="http://schemas.microsoft.com/office/powerpoint/2010/main" val="1664577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3004820"/>
            <a:ext cx="3932237" cy="10516870"/>
          </a:xfrm>
        </p:spPr>
        <p:txBody>
          <a:bodyPr anchor="b"/>
          <a:lstStyle>
            <a:lvl1pPr>
              <a:defRPr sz="4267"/>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3188" y="6489586"/>
            <a:ext cx="6172200" cy="3203054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39788" y="13521690"/>
            <a:ext cx="3932237" cy="25050603"/>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AB13A6D-AC17-430F-B46C-5B0B1515671E}" type="datetimeFigureOut">
              <a:rPr kumimoji="1" lang="ja-JP" altLang="en-US" smtClean="0"/>
              <a:t>2018/5/18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FFBA2B7-7B40-43CD-9A7D-7E07D7ABA528}" type="slidenum">
              <a:rPr kumimoji="1" lang="ja-JP" altLang="en-US" smtClean="0"/>
              <a:t>‹#›</a:t>
            </a:fld>
            <a:endParaRPr kumimoji="1" lang="ja-JP" altLang="en-US"/>
          </a:p>
        </p:txBody>
      </p:sp>
    </p:spTree>
    <p:extLst>
      <p:ext uri="{BB962C8B-B14F-4D97-AF65-F5344CB8AC3E}">
        <p14:creationId xmlns:p14="http://schemas.microsoft.com/office/powerpoint/2010/main" val="1772268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3004820"/>
            <a:ext cx="3932237" cy="10516870"/>
          </a:xfrm>
        </p:spPr>
        <p:txBody>
          <a:bodyPr anchor="b"/>
          <a:lstStyle>
            <a:lvl1pPr>
              <a:defRPr sz="4267"/>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183188" y="6489586"/>
            <a:ext cx="6172200" cy="3203054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ja-JP" altLang="en-US" smtClean="0"/>
              <a:t>図を追加</a:t>
            </a:r>
            <a:endParaRPr lang="en-US" dirty="0"/>
          </a:p>
        </p:txBody>
      </p:sp>
      <p:sp>
        <p:nvSpPr>
          <p:cNvPr id="4" name="Text Placeholder 3"/>
          <p:cNvSpPr>
            <a:spLocks noGrp="1"/>
          </p:cNvSpPr>
          <p:nvPr>
            <p:ph type="body" sz="half" idx="2"/>
          </p:nvPr>
        </p:nvSpPr>
        <p:spPr>
          <a:xfrm>
            <a:off x="839788" y="13521690"/>
            <a:ext cx="3932237" cy="25050603"/>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AB13A6D-AC17-430F-B46C-5B0B1515671E}" type="datetimeFigureOut">
              <a:rPr kumimoji="1" lang="ja-JP" altLang="en-US" smtClean="0"/>
              <a:t>2018/5/18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FFBA2B7-7B40-43CD-9A7D-7E07D7ABA528}" type="slidenum">
              <a:rPr kumimoji="1" lang="ja-JP" altLang="en-US" smtClean="0"/>
              <a:t>‹#›</a:t>
            </a:fld>
            <a:endParaRPr kumimoji="1" lang="ja-JP" altLang="en-US"/>
          </a:p>
        </p:txBody>
      </p:sp>
    </p:spTree>
    <p:extLst>
      <p:ext uri="{BB962C8B-B14F-4D97-AF65-F5344CB8AC3E}">
        <p14:creationId xmlns:p14="http://schemas.microsoft.com/office/powerpoint/2010/main" val="1946912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399692"/>
            <a:ext cx="10515600" cy="8711895"/>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8200" y="11998413"/>
            <a:ext cx="10515600" cy="2859796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41775354"/>
            <a:ext cx="2743200" cy="2399683"/>
          </a:xfrm>
          <a:prstGeom prst="rect">
            <a:avLst/>
          </a:prstGeom>
        </p:spPr>
        <p:txBody>
          <a:bodyPr vert="horz" lIns="91440" tIns="45720" rIns="91440" bIns="45720" rtlCol="0" anchor="ctr"/>
          <a:lstStyle>
            <a:lvl1pPr algn="l">
              <a:defRPr sz="1600">
                <a:solidFill>
                  <a:schemeClr val="tx1">
                    <a:tint val="75000"/>
                  </a:schemeClr>
                </a:solidFill>
              </a:defRPr>
            </a:lvl1pPr>
          </a:lstStyle>
          <a:p>
            <a:fld id="{DAB13A6D-AC17-430F-B46C-5B0B1515671E}" type="datetimeFigureOut">
              <a:rPr kumimoji="1" lang="ja-JP" altLang="en-US" smtClean="0"/>
              <a:t>2018/5/18</a:t>
            </a:fld>
            <a:endParaRPr kumimoji="1" lang="ja-JP" altLang="en-US"/>
          </a:p>
        </p:txBody>
      </p:sp>
      <p:sp>
        <p:nvSpPr>
          <p:cNvPr id="5" name="Footer Placeholder 4"/>
          <p:cNvSpPr>
            <a:spLocks noGrp="1"/>
          </p:cNvSpPr>
          <p:nvPr>
            <p:ph type="ftr" sz="quarter" idx="3"/>
          </p:nvPr>
        </p:nvSpPr>
        <p:spPr>
          <a:xfrm>
            <a:off x="4038600" y="41775354"/>
            <a:ext cx="4114800" cy="23996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41775354"/>
            <a:ext cx="2743200" cy="2399683"/>
          </a:xfrm>
          <a:prstGeom prst="rect">
            <a:avLst/>
          </a:prstGeom>
        </p:spPr>
        <p:txBody>
          <a:bodyPr vert="horz" lIns="91440" tIns="45720" rIns="91440" bIns="45720" rtlCol="0" anchor="ctr"/>
          <a:lstStyle>
            <a:lvl1pPr algn="r">
              <a:defRPr sz="1600">
                <a:solidFill>
                  <a:schemeClr val="tx1">
                    <a:tint val="75000"/>
                  </a:schemeClr>
                </a:solidFill>
              </a:defRPr>
            </a:lvl1pPr>
          </a:lstStyle>
          <a:p>
            <a:fld id="{1FFBA2B7-7B40-43CD-9A7D-7E07D7ABA528}" type="slidenum">
              <a:rPr kumimoji="1" lang="ja-JP" altLang="en-US" smtClean="0"/>
              <a:t>‹#›</a:t>
            </a:fld>
            <a:endParaRPr kumimoji="1" lang="ja-JP" altLang="en-US"/>
          </a:p>
        </p:txBody>
      </p:sp>
    </p:spTree>
    <p:extLst>
      <p:ext uri="{BB962C8B-B14F-4D97-AF65-F5344CB8AC3E}">
        <p14:creationId xmlns:p14="http://schemas.microsoft.com/office/powerpoint/2010/main" val="175062510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19170" rtl="0" eaLnBrk="1" latinLnBrk="0" hangingPunct="1">
        <a:lnSpc>
          <a:spcPct val="90000"/>
        </a:lnSpc>
        <a:spcBef>
          <a:spcPct val="0"/>
        </a:spcBef>
        <a:buNone/>
        <a:defRPr kumimoji="1"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kumimoji="1"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kumimoji="1"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kumimoji="1"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kumimoji="1"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kumimoji="1"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kumimoji="1"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kumimoji="1"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kumimoji="1"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kumimoji="1" sz="2400" kern="1200">
          <a:solidFill>
            <a:schemeClr val="tx1"/>
          </a:solidFill>
          <a:latin typeface="+mn-lt"/>
          <a:ea typeface="+mn-ea"/>
          <a:cs typeface="+mn-cs"/>
        </a:defRPr>
      </a:lvl9pPr>
    </p:bodyStyle>
    <p:otherStyle>
      <a:defPPr>
        <a:defRPr lang="en-US"/>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9" name="正方形/長方形 8"/>
          <p:cNvSpPr/>
          <p:nvPr/>
        </p:nvSpPr>
        <p:spPr>
          <a:xfrm>
            <a:off x="1171912" y="2428875"/>
            <a:ext cx="9896477" cy="42643425"/>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1" tIns="45721" rIns="91441" bIns="45721" numCol="1" spcCol="0" rtlCol="0" fromWordArt="0" anchor="ctr" anchorCtr="0" forceAA="0" compatLnSpc="1">
            <a:prstTxWarp prst="textNoShape">
              <a:avLst/>
            </a:prstTxWarp>
            <a:noAutofit/>
          </a:bodyPr>
          <a:lstStyle/>
          <a:p>
            <a:pPr algn="ctr"/>
            <a:endParaRPr lang="ja-JP" altLang="en-US"/>
          </a:p>
        </p:txBody>
      </p:sp>
      <p:sp>
        <p:nvSpPr>
          <p:cNvPr id="8" name="正方形/長方形 7"/>
          <p:cNvSpPr/>
          <p:nvPr/>
        </p:nvSpPr>
        <p:spPr>
          <a:xfrm>
            <a:off x="1434019" y="5972174"/>
            <a:ext cx="9372260" cy="362902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1" tIns="45721" rIns="91441" bIns="45721" numCol="1" spcCol="0" rtlCol="0" fromWordArt="0" anchor="ctr" anchorCtr="0" forceAA="0" compatLnSpc="1">
            <a:prstTxWarp prst="textNoShape">
              <a:avLst/>
            </a:prstTxWarp>
            <a:noAutofit/>
          </a:bodyPr>
          <a:lstStyle/>
          <a:p>
            <a:pPr algn="ctr"/>
            <a:endParaRPr lang="ja-JP" altLang="en-US"/>
          </a:p>
        </p:txBody>
      </p:sp>
      <p:sp>
        <p:nvSpPr>
          <p:cNvPr id="5" name="正方形/長方形 4"/>
          <p:cNvSpPr/>
          <p:nvPr/>
        </p:nvSpPr>
        <p:spPr>
          <a:xfrm>
            <a:off x="6165081" y="6614750"/>
            <a:ext cx="4903305" cy="2093843"/>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1" tIns="45721" rIns="91441" bIns="45721" numCol="1" spcCol="0" rtlCol="0" fromWordArt="0" anchor="ctr" anchorCtr="0" forceAA="0" compatLnSpc="1">
            <a:prstTxWarp prst="textNoShape">
              <a:avLst/>
            </a:prstTxWarp>
            <a:noAutofit/>
          </a:bodyPr>
          <a:lstStyle/>
          <a:p>
            <a:r>
              <a:rPr lang="ja-JP" altLang="en-US" sz="1200" dirty="0"/>
              <a:t>アートが調和するインテリア空間と、息をのむ街に包まれて、</a:t>
            </a:r>
            <a:endParaRPr lang="en-US" altLang="ja-JP" sz="1200" dirty="0"/>
          </a:p>
          <a:p>
            <a:r>
              <a:rPr lang="ja-JP" altLang="en-US" sz="1200" dirty="0"/>
              <a:t>唯一無二のダイニング体験を</a:t>
            </a:r>
            <a:r>
              <a:rPr lang="en-US" altLang="ja-JP" sz="1200" dirty="0"/>
              <a:t>『</a:t>
            </a:r>
            <a:r>
              <a:rPr lang="ja-JP" altLang="en-US" sz="1200" b="1" dirty="0"/>
              <a:t>ラベ</a:t>
            </a:r>
            <a:r>
              <a:rPr lang="en-US" altLang="ja-JP" sz="1200" dirty="0"/>
              <a:t>』</a:t>
            </a:r>
            <a:r>
              <a:rPr lang="ja-JP" altLang="en-US" sz="1200" dirty="0"/>
              <a:t>でお楽しみください。</a:t>
            </a:r>
            <a:endParaRPr lang="en-US" altLang="ja-JP" sz="1200" dirty="0"/>
          </a:p>
          <a:p>
            <a:r>
              <a:rPr lang="ja-JP" altLang="en-US" sz="1200" dirty="0"/>
              <a:t>シェフたちの活気あふれる姿を映すオープンキッチン、</a:t>
            </a:r>
            <a:endParaRPr lang="en-US" altLang="ja-JP" sz="1200" dirty="0"/>
          </a:p>
          <a:p>
            <a:r>
              <a:rPr lang="ja-JP" altLang="en-US" sz="1200" dirty="0"/>
              <a:t>そして居心地の良い空間が広がる</a:t>
            </a:r>
            <a:r>
              <a:rPr lang="en-US" altLang="ja-JP" sz="1200" dirty="0"/>
              <a:t>『</a:t>
            </a:r>
            <a:r>
              <a:rPr lang="ja-JP" altLang="en-US" sz="1200" b="1" dirty="0"/>
              <a:t>ラベ</a:t>
            </a:r>
            <a:r>
              <a:rPr lang="en-US" altLang="ja-JP" sz="1200" dirty="0"/>
              <a:t>』</a:t>
            </a:r>
            <a:r>
              <a:rPr lang="ja-JP" altLang="en-US" sz="1200" dirty="0"/>
              <a:t>は、</a:t>
            </a:r>
            <a:endParaRPr lang="en-US" altLang="ja-JP" sz="1200" dirty="0"/>
          </a:p>
          <a:p>
            <a:r>
              <a:rPr lang="ja-JP" altLang="en-US" sz="1200" dirty="0"/>
              <a:t>世界の味覚が集結する「フランス」をテーマに、</a:t>
            </a:r>
            <a:endParaRPr lang="en-US" altLang="ja-JP" sz="1200" dirty="0"/>
          </a:p>
          <a:p>
            <a:r>
              <a:rPr lang="ja-JP" altLang="en-US" sz="1200" dirty="0"/>
              <a:t>ジャンルを超えた独創的な料理を提供するレストランです。</a:t>
            </a:r>
            <a:endParaRPr lang="en-US" altLang="ja-JP" sz="1200" dirty="0"/>
          </a:p>
          <a:p>
            <a:r>
              <a:rPr lang="ja-JP" altLang="en-US" sz="1200" dirty="0"/>
              <a:t>神戸でも有数のフランスワインのセレクションを誇る</a:t>
            </a:r>
            <a:endParaRPr lang="en-US" altLang="ja-JP" sz="1200" dirty="0"/>
          </a:p>
          <a:p>
            <a:r>
              <a:rPr lang="ja-JP" altLang="en-US" sz="1200" dirty="0"/>
              <a:t>ワインセラーは常時約</a:t>
            </a:r>
            <a:r>
              <a:rPr lang="en-US" altLang="ja-JP" sz="1200" dirty="0"/>
              <a:t>100</a:t>
            </a:r>
            <a:r>
              <a:rPr lang="ja-JP" altLang="en-US" sz="1200" dirty="0"/>
              <a:t>種類、</a:t>
            </a:r>
            <a:r>
              <a:rPr lang="en-US" altLang="ja-JP" sz="1200" dirty="0"/>
              <a:t>1,600</a:t>
            </a:r>
            <a:r>
              <a:rPr lang="ja-JP" altLang="en-US" sz="1200" dirty="0"/>
              <a:t>本以上を揃えています。</a:t>
            </a:r>
            <a:endParaRPr lang="en-US" altLang="ja-JP" sz="1200" dirty="0"/>
          </a:p>
          <a:p>
            <a:r>
              <a:rPr lang="ja-JP" altLang="en-US" sz="1200" dirty="0"/>
              <a:t>コース料理はもちろん、多彩なアラカルトメニューまで、</a:t>
            </a:r>
            <a:endParaRPr lang="en-US" altLang="ja-JP" sz="1200" dirty="0"/>
          </a:p>
          <a:p>
            <a:r>
              <a:rPr lang="ja-JP" altLang="en-US" sz="1200" dirty="0"/>
              <a:t>上質なワインとともに心ゆくまでご堪能いただけます。</a:t>
            </a:r>
            <a:endParaRPr lang="ja-JP" altLang="en-US" sz="1200"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913" y="0"/>
            <a:ext cx="9896475" cy="5725818"/>
          </a:xfrm>
          <a:prstGeom prst="rect">
            <a:avLst/>
          </a:prstGeom>
        </p:spPr>
      </p:pic>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5923" y="6312699"/>
            <a:ext cx="4274288" cy="2697956"/>
          </a:xfrm>
          <a:prstGeom prst="rect">
            <a:avLst/>
          </a:prstGeom>
        </p:spPr>
      </p:pic>
      <p:sp>
        <p:nvSpPr>
          <p:cNvPr id="12" name="正方形/長方形 11"/>
          <p:cNvSpPr/>
          <p:nvPr/>
        </p:nvSpPr>
        <p:spPr>
          <a:xfrm>
            <a:off x="1478953" y="10332118"/>
            <a:ext cx="9372260" cy="7384383"/>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1" tIns="45721" rIns="91441" bIns="45721" numCol="1" spcCol="0" rtlCol="0" fromWordArt="0" anchor="ctr" anchorCtr="0" forceAA="0" compatLnSpc="1">
            <a:prstTxWarp prst="textNoShape">
              <a:avLst/>
            </a:prstTxWarp>
            <a:noAutofit/>
          </a:bodyPr>
          <a:lstStyle/>
          <a:p>
            <a:pPr algn="ctr"/>
            <a:endParaRPr lang="ja-JP" altLang="en-US"/>
          </a:p>
        </p:txBody>
      </p:sp>
      <p:sp>
        <p:nvSpPr>
          <p:cNvPr id="13" name="正方形/長方形 12"/>
          <p:cNvSpPr/>
          <p:nvPr/>
        </p:nvSpPr>
        <p:spPr>
          <a:xfrm>
            <a:off x="4939050" y="9950318"/>
            <a:ext cx="2362201" cy="53981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1" tIns="45721" rIns="91441" bIns="45721" numCol="1" spcCol="0" rtlCol="0" fromWordArt="0" anchor="ctr" anchorCtr="0" forceAA="0" compatLnSpc="1">
            <a:prstTxWarp prst="textNoShape">
              <a:avLst/>
            </a:prstTxWarp>
            <a:noAutofit/>
          </a:bodyPr>
          <a:lstStyle/>
          <a:p>
            <a:pPr algn="ctr"/>
            <a:endParaRPr lang="en-US" altLang="ja-JP" sz="1600" b="1" dirty="0"/>
          </a:p>
        </p:txBody>
      </p:sp>
      <p:sp>
        <p:nvSpPr>
          <p:cNvPr id="11" name="正方形/長方形 10"/>
          <p:cNvSpPr/>
          <p:nvPr/>
        </p:nvSpPr>
        <p:spPr>
          <a:xfrm>
            <a:off x="1730850" y="10844989"/>
            <a:ext cx="8657748" cy="1837424"/>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1" tIns="45721" rIns="91441" bIns="45721" numCol="1" spcCol="0" rtlCol="0" fromWordArt="0" anchor="ctr" anchorCtr="0" forceAA="0" compatLnSpc="1">
            <a:prstTxWarp prst="textNoShape">
              <a:avLst/>
            </a:prstTxWarp>
            <a:noAutofit/>
          </a:bodyPr>
          <a:lstStyle/>
          <a:p>
            <a:r>
              <a:rPr lang="ja-JP" altLang="en-US" sz="1200" dirty="0"/>
              <a:t>・料理名：</a:t>
            </a:r>
            <a:r>
              <a:rPr lang="ja-JP" altLang="en-US" sz="1200" b="1" dirty="0"/>
              <a:t>コートレットピジョン　スタイル‘ロマノフ</a:t>
            </a:r>
            <a:r>
              <a:rPr lang="ja-JP" altLang="en-US" sz="1200" dirty="0"/>
              <a:t>’</a:t>
            </a:r>
            <a:endParaRPr lang="en-US" altLang="ja-JP" sz="1200" dirty="0"/>
          </a:p>
          <a:p>
            <a:endParaRPr lang="ja-JP" altLang="en-US" sz="1200" dirty="0"/>
          </a:p>
          <a:p>
            <a:r>
              <a:rPr lang="ja-JP" altLang="en-US" sz="1200" dirty="0"/>
              <a:t>・料理の説明</a:t>
            </a:r>
          </a:p>
          <a:p>
            <a:r>
              <a:rPr lang="ja-JP" altLang="en-US" sz="1200" dirty="0"/>
              <a:t>ピジョン（鳩）の胸肉とフォアグラ、黒トリュフを網脂で包んで焼き上げたキュイエールを代表するスペシャル料理。</a:t>
            </a:r>
          </a:p>
          <a:p>
            <a:r>
              <a:rPr lang="ja-JP" altLang="en-US" sz="1200" dirty="0"/>
              <a:t>高級食材を贅沢に使っているところから、豪華絢爛の代表格ともいえるロマノフ王朝に由来して命名されました。</a:t>
            </a:r>
            <a:endParaRPr lang="en-US" altLang="ja-JP" sz="1200" dirty="0"/>
          </a:p>
          <a:p>
            <a:endParaRPr lang="en-US" altLang="ja-JP" sz="1200" dirty="0"/>
          </a:p>
          <a:p>
            <a:endParaRPr lang="en-US" altLang="ja-JP" sz="1200" dirty="0"/>
          </a:p>
          <a:p>
            <a:endParaRPr lang="en-US" altLang="ja-JP" sz="1200" dirty="0"/>
          </a:p>
          <a:p>
            <a:endParaRPr lang="ja-JP" altLang="en-US" sz="1200" dirty="0"/>
          </a:p>
        </p:txBody>
      </p:sp>
      <p:sp>
        <p:nvSpPr>
          <p:cNvPr id="32" name="正方形/長方形 31"/>
          <p:cNvSpPr/>
          <p:nvPr/>
        </p:nvSpPr>
        <p:spPr>
          <a:xfrm>
            <a:off x="5287807" y="10074082"/>
            <a:ext cx="1754541" cy="533349"/>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1" tIns="45721" rIns="91441" bIns="45721" numCol="1" spcCol="0" rtlCol="0" fromWordArt="0" anchor="ctr" anchorCtr="0" forceAA="0" compatLnSpc="1">
            <a:prstTxWarp prst="textNoShape">
              <a:avLst/>
            </a:prstTxWarp>
            <a:noAutofit/>
          </a:bodyPr>
          <a:lstStyle/>
          <a:p>
            <a:pPr algn="ctr"/>
            <a:endParaRPr lang="ja-JP" altLang="en-US"/>
          </a:p>
        </p:txBody>
      </p:sp>
      <p:sp>
        <p:nvSpPr>
          <p:cNvPr id="33" name="正方形/長方形 32"/>
          <p:cNvSpPr/>
          <p:nvPr/>
        </p:nvSpPr>
        <p:spPr>
          <a:xfrm>
            <a:off x="4983977" y="10059177"/>
            <a:ext cx="2362201" cy="53981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1" tIns="45721" rIns="91441" bIns="45721" numCol="1" spcCol="0" rtlCol="0" fromWordArt="0" anchor="ctr" anchorCtr="0" forceAA="0" compatLnSpc="1">
            <a:prstTxWarp prst="textNoShape">
              <a:avLst/>
            </a:prstTxWarp>
            <a:noAutofit/>
          </a:bodyPr>
          <a:lstStyle/>
          <a:p>
            <a:pPr algn="ctr"/>
            <a:r>
              <a:rPr lang="ja-JP" altLang="en-US" sz="1600" b="1" dirty="0"/>
              <a:t>＜季節のお料理＞</a:t>
            </a:r>
            <a:endParaRPr lang="en-US" altLang="ja-JP" sz="1600" b="1" dirty="0"/>
          </a:p>
        </p:txBody>
      </p:sp>
      <p:sp>
        <p:nvSpPr>
          <p:cNvPr id="35" name="正方形/長方形 34"/>
          <p:cNvSpPr/>
          <p:nvPr/>
        </p:nvSpPr>
        <p:spPr>
          <a:xfrm>
            <a:off x="3360912" y="16761277"/>
            <a:ext cx="5608331" cy="955227"/>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1" tIns="45721" rIns="91441" bIns="45721" numCol="1" spcCol="0" rtlCol="0" fromWordArt="0" anchor="ctr" anchorCtr="0" forceAA="0" compatLnSpc="1">
            <a:prstTxWarp prst="textNoShape">
              <a:avLst/>
            </a:prstTxWarp>
            <a:noAutofit/>
          </a:bodyPr>
          <a:lstStyle/>
          <a:p>
            <a:r>
              <a:rPr lang="ja-JP" altLang="en-US" sz="1200" dirty="0"/>
              <a:t>・注意</a:t>
            </a:r>
          </a:p>
          <a:p>
            <a:r>
              <a:rPr lang="ja-JP" altLang="en-US" sz="1200" dirty="0"/>
              <a:t>メニューは一例です。食材や盛り付けが変わる場合がございます。</a:t>
            </a:r>
            <a:endParaRPr lang="ja-JP" altLang="en-US" sz="1200" dirty="0"/>
          </a:p>
        </p:txBody>
      </p:sp>
      <p:sp>
        <p:nvSpPr>
          <p:cNvPr id="36" name="正方形/長方形 35"/>
          <p:cNvSpPr/>
          <p:nvPr/>
        </p:nvSpPr>
        <p:spPr>
          <a:xfrm>
            <a:off x="1478953" y="18644674"/>
            <a:ext cx="9372260" cy="7930984"/>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1" tIns="45721" rIns="91441" bIns="45721" numCol="1" spcCol="0" rtlCol="0" fromWordArt="0" anchor="ctr" anchorCtr="0" forceAA="0" compatLnSpc="1">
            <a:prstTxWarp prst="textNoShape">
              <a:avLst/>
            </a:prstTxWarp>
            <a:noAutofit/>
          </a:bodyPr>
          <a:lstStyle/>
          <a:p>
            <a:pPr algn="ctr"/>
            <a:endParaRPr lang="ja-JP" altLang="en-US"/>
          </a:p>
        </p:txBody>
      </p:sp>
      <p:sp>
        <p:nvSpPr>
          <p:cNvPr id="37" name="正方形/長方形 36"/>
          <p:cNvSpPr/>
          <p:nvPr/>
        </p:nvSpPr>
        <p:spPr>
          <a:xfrm>
            <a:off x="6012514" y="19995073"/>
            <a:ext cx="4838700" cy="2288431"/>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1" tIns="45721" rIns="91441" bIns="45721" numCol="1" spcCol="0" rtlCol="0" fromWordArt="0" anchor="ctr" anchorCtr="0" forceAA="0" compatLnSpc="1">
            <a:prstTxWarp prst="textNoShape">
              <a:avLst/>
            </a:prstTxWarp>
            <a:noAutofit/>
          </a:bodyPr>
          <a:lstStyle/>
          <a:p>
            <a:r>
              <a:rPr lang="ja-JP" altLang="en-US" sz="1200" dirty="0"/>
              <a:t>■コース名①：</a:t>
            </a:r>
            <a:r>
              <a:rPr lang="en-US" altLang="ja-JP" sz="1200" b="1" dirty="0"/>
              <a:t>Le Menu </a:t>
            </a:r>
            <a:r>
              <a:rPr lang="en-US" altLang="ja-JP" sz="1200" b="1" dirty="0" err="1"/>
              <a:t>Francais</a:t>
            </a:r>
            <a:r>
              <a:rPr lang="ja-JP" altLang="en-US" sz="1200" dirty="0"/>
              <a:t>　　</a:t>
            </a:r>
            <a:endParaRPr lang="en-US" altLang="ja-JP" sz="1200" dirty="0"/>
          </a:p>
          <a:p>
            <a:r>
              <a:rPr lang="ja-JP" altLang="en-US" sz="1200" dirty="0"/>
              <a:t>￥</a:t>
            </a:r>
            <a:r>
              <a:rPr lang="en-US" altLang="ja-JP" sz="1200" dirty="0"/>
              <a:t>4,200</a:t>
            </a:r>
            <a:r>
              <a:rPr lang="ja-JP" altLang="en-US" sz="1200" dirty="0"/>
              <a:t>（税込・サービス料</a:t>
            </a:r>
            <a:r>
              <a:rPr lang="en-US" altLang="ja-JP" sz="1200" dirty="0"/>
              <a:t>15</a:t>
            </a:r>
            <a:r>
              <a:rPr lang="ja-JP" altLang="en-US" sz="1200" dirty="0"/>
              <a:t>％別）</a:t>
            </a:r>
            <a:endParaRPr lang="en-US" altLang="ja-JP" sz="1200" dirty="0"/>
          </a:p>
          <a:p>
            <a:endParaRPr lang="ja-JP" altLang="en-US" sz="1200" dirty="0"/>
          </a:p>
          <a:p>
            <a:r>
              <a:rPr lang="ja-JP" altLang="en-US" sz="1200" dirty="0"/>
              <a:t>・アミューズ・ブーシュ</a:t>
            </a:r>
          </a:p>
          <a:p>
            <a:r>
              <a:rPr lang="ja-JP" altLang="en-US" sz="1200" dirty="0"/>
              <a:t>・フォアグラとアーティーチョークのジュレ隠元豆のサラダと共に</a:t>
            </a:r>
          </a:p>
          <a:p>
            <a:r>
              <a:rPr lang="ja-JP" altLang="en-US" sz="1200" dirty="0"/>
              <a:t>・サーモンスフレ オーベルジュドリル風</a:t>
            </a:r>
          </a:p>
          <a:p>
            <a:r>
              <a:rPr lang="ja-JP" altLang="en-US" sz="1200" dirty="0"/>
              <a:t>・プレデセール</a:t>
            </a:r>
          </a:p>
          <a:p>
            <a:r>
              <a:rPr lang="ja-JP" altLang="en-US" sz="1200" dirty="0"/>
              <a:t>・アリババとオレンジ グランマルニエ風味</a:t>
            </a:r>
          </a:p>
          <a:p>
            <a:r>
              <a:rPr lang="ja-JP" altLang="en-US" sz="1200" dirty="0"/>
              <a:t>・カフェ</a:t>
            </a:r>
          </a:p>
          <a:p>
            <a:r>
              <a:rPr lang="ja-JP" altLang="en-US" sz="1200" dirty="0"/>
              <a:t>・小菓子</a:t>
            </a:r>
            <a:endParaRPr lang="ja-JP" altLang="en-US" sz="1200" dirty="0"/>
          </a:p>
        </p:txBody>
      </p:sp>
      <p:sp>
        <p:nvSpPr>
          <p:cNvPr id="38" name="正方形/長方形 37"/>
          <p:cNvSpPr/>
          <p:nvPr/>
        </p:nvSpPr>
        <p:spPr>
          <a:xfrm>
            <a:off x="1730861" y="18879107"/>
            <a:ext cx="7193815" cy="881537"/>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1" tIns="45721" rIns="91441" bIns="45721" numCol="1" spcCol="0" rtlCol="0" fromWordArt="0" anchor="ctr" anchorCtr="0" forceAA="0" compatLnSpc="1">
            <a:prstTxWarp prst="textNoShape">
              <a:avLst/>
            </a:prstTxWarp>
            <a:noAutofit/>
          </a:bodyPr>
          <a:lstStyle/>
          <a:p>
            <a:r>
              <a:rPr lang="ja-JP" altLang="en-US" sz="1200" dirty="0"/>
              <a:t>●</a:t>
            </a:r>
            <a:r>
              <a:rPr lang="ja-JP" altLang="en-US" sz="1200" b="1" dirty="0"/>
              <a:t>ランチコース</a:t>
            </a:r>
          </a:p>
          <a:p>
            <a:r>
              <a:rPr lang="ja-JP" altLang="en-US" sz="1200" dirty="0"/>
              <a:t>・注意：コース内容はその日最高の食材を使用するため、変更になることがございます。</a:t>
            </a:r>
            <a:endParaRPr lang="en-US" altLang="ja-JP" sz="1200" dirty="0"/>
          </a:p>
        </p:txBody>
      </p:sp>
      <p:sp>
        <p:nvSpPr>
          <p:cNvPr id="40" name="正方形/長方形 39"/>
          <p:cNvSpPr/>
          <p:nvPr/>
        </p:nvSpPr>
        <p:spPr>
          <a:xfrm>
            <a:off x="6012514" y="23373752"/>
            <a:ext cx="4838700" cy="2288431"/>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1" tIns="45721" rIns="91441" bIns="45721" numCol="1" spcCol="0" rtlCol="0" fromWordArt="0" anchor="ctr" anchorCtr="0" forceAA="0" compatLnSpc="1">
            <a:prstTxWarp prst="textNoShape">
              <a:avLst/>
            </a:prstTxWarp>
            <a:noAutofit/>
          </a:bodyPr>
          <a:lstStyle/>
          <a:p>
            <a:r>
              <a:rPr lang="ja-JP" altLang="en-US" sz="1200" dirty="0"/>
              <a:t>■コース名②：</a:t>
            </a:r>
            <a:r>
              <a:rPr lang="en-US" altLang="ja-JP" sz="1200" b="1" dirty="0"/>
              <a:t>Le Menu </a:t>
            </a:r>
            <a:r>
              <a:rPr lang="ja-JP" altLang="en-US" sz="1200" b="1" dirty="0" err="1"/>
              <a:t>ｄ</a:t>
            </a:r>
            <a:r>
              <a:rPr lang="en-US" altLang="ja-JP" sz="1200" b="1" dirty="0"/>
              <a:t>Alsace</a:t>
            </a:r>
            <a:r>
              <a:rPr lang="ja-JP" altLang="en-US" sz="1200" dirty="0"/>
              <a:t>　</a:t>
            </a:r>
            <a:endParaRPr lang="en-US" altLang="ja-JP" sz="1200" dirty="0"/>
          </a:p>
          <a:p>
            <a:r>
              <a:rPr lang="ja-JP" altLang="en-US" sz="1200" dirty="0"/>
              <a:t>￥</a:t>
            </a:r>
            <a:r>
              <a:rPr lang="en-US" altLang="ja-JP" sz="1200" dirty="0"/>
              <a:t>5,200</a:t>
            </a:r>
            <a:r>
              <a:rPr lang="ja-JP" altLang="en-US" sz="1200" dirty="0"/>
              <a:t>（税込・サービス料</a:t>
            </a:r>
            <a:r>
              <a:rPr lang="en-US" altLang="ja-JP" sz="1200" dirty="0"/>
              <a:t>15</a:t>
            </a:r>
            <a:r>
              <a:rPr lang="ja-JP" altLang="en-US" sz="1200" dirty="0"/>
              <a:t>％別）</a:t>
            </a:r>
            <a:endParaRPr lang="en-US" altLang="ja-JP" sz="1200" dirty="0"/>
          </a:p>
          <a:p>
            <a:endParaRPr lang="ja-JP" altLang="en-US" sz="1200" dirty="0"/>
          </a:p>
          <a:p>
            <a:r>
              <a:rPr lang="ja-JP" altLang="en-US" sz="1200" dirty="0"/>
              <a:t>・アミューズ・ブーシュ</a:t>
            </a:r>
          </a:p>
          <a:p>
            <a:r>
              <a:rPr lang="ja-JP" altLang="en-US" sz="1200" dirty="0"/>
              <a:t>・ホワイトアスパラガスとポーチドエッグソース・モリーユ</a:t>
            </a:r>
          </a:p>
          <a:p>
            <a:r>
              <a:rPr lang="ja-JP" altLang="en-US" sz="1200" dirty="0"/>
              <a:t>・いろいろな部位を使った豚の一皿＜スタイルシュウクルート＞</a:t>
            </a:r>
          </a:p>
          <a:p>
            <a:r>
              <a:rPr lang="ja-JP" altLang="en-US" sz="1200" dirty="0"/>
              <a:t>・プレデセール</a:t>
            </a:r>
          </a:p>
          <a:p>
            <a:r>
              <a:rPr lang="ja-JP" altLang="en-US" sz="1200" dirty="0"/>
              <a:t>・マンゴープリンとペパーミントのエミュルション</a:t>
            </a:r>
            <a:endParaRPr lang="en-US" altLang="ja-JP" sz="1200" dirty="0"/>
          </a:p>
          <a:p>
            <a:r>
              <a:rPr lang="ja-JP" altLang="en-US" sz="1200" dirty="0"/>
              <a:t>　ココナッツのメレンゲを添えて</a:t>
            </a:r>
          </a:p>
          <a:p>
            <a:r>
              <a:rPr lang="ja-JP" altLang="en-US" sz="1200" dirty="0"/>
              <a:t>・カフェ</a:t>
            </a:r>
          </a:p>
          <a:p>
            <a:r>
              <a:rPr lang="ja-JP" altLang="en-US" sz="1200" dirty="0"/>
              <a:t>・小菓子</a:t>
            </a:r>
            <a:endParaRPr lang="ja-JP" altLang="en-US" sz="1200" dirty="0"/>
          </a:p>
        </p:txBody>
      </p:sp>
      <p:sp>
        <p:nvSpPr>
          <p:cNvPr id="41" name="正方形/長方形 40"/>
          <p:cNvSpPr/>
          <p:nvPr/>
        </p:nvSpPr>
        <p:spPr>
          <a:xfrm>
            <a:off x="5287807" y="18368072"/>
            <a:ext cx="1754541" cy="533349"/>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1" tIns="45721" rIns="91441" bIns="45721" numCol="1" spcCol="0" rtlCol="0" fromWordArt="0" anchor="ctr" anchorCtr="0" forceAA="0" compatLnSpc="1">
            <a:prstTxWarp prst="textNoShape">
              <a:avLst/>
            </a:prstTxWarp>
            <a:noAutofit/>
          </a:bodyPr>
          <a:lstStyle/>
          <a:p>
            <a:pPr algn="ctr"/>
            <a:endParaRPr lang="ja-JP" altLang="en-US"/>
          </a:p>
        </p:txBody>
      </p:sp>
      <p:sp>
        <p:nvSpPr>
          <p:cNvPr id="42" name="正方形/長方形 41"/>
          <p:cNvSpPr/>
          <p:nvPr/>
        </p:nvSpPr>
        <p:spPr>
          <a:xfrm>
            <a:off x="4983977" y="18353167"/>
            <a:ext cx="2362201" cy="53981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1" tIns="45721" rIns="91441" bIns="45721" numCol="1" spcCol="0" rtlCol="0" fromWordArt="0" anchor="ctr" anchorCtr="0" forceAA="0" compatLnSpc="1">
            <a:prstTxWarp prst="textNoShape">
              <a:avLst/>
            </a:prstTxWarp>
            <a:noAutofit/>
          </a:bodyPr>
          <a:lstStyle/>
          <a:p>
            <a:pPr algn="ctr"/>
            <a:r>
              <a:rPr lang="ja-JP" altLang="en-US" sz="1600" b="1" dirty="0"/>
              <a:t>＜コース料理＞</a:t>
            </a:r>
            <a:endParaRPr lang="en-US" altLang="ja-JP" sz="1600" b="1" dirty="0"/>
          </a:p>
        </p:txBody>
      </p:sp>
      <p:pic>
        <p:nvPicPr>
          <p:cNvPr id="43" name="図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8084" y="12000510"/>
            <a:ext cx="5039260" cy="4774035"/>
          </a:xfrm>
          <a:prstGeom prst="rect">
            <a:avLst/>
          </a:prstGeom>
        </p:spPr>
      </p:pic>
      <p:pic>
        <p:nvPicPr>
          <p:cNvPr id="44" name="図 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0800" y="19995075"/>
            <a:ext cx="4164549" cy="2409488"/>
          </a:xfrm>
          <a:prstGeom prst="rect">
            <a:avLst/>
          </a:prstGeom>
        </p:spPr>
      </p:pic>
      <p:pic>
        <p:nvPicPr>
          <p:cNvPr id="45" name="図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40800" y="23198951"/>
            <a:ext cx="4164549" cy="2638044"/>
          </a:xfrm>
          <a:prstGeom prst="rect">
            <a:avLst/>
          </a:prstGeom>
        </p:spPr>
      </p:pic>
      <p:sp>
        <p:nvSpPr>
          <p:cNvPr id="74" name="正方形/長方形 73"/>
          <p:cNvSpPr/>
          <p:nvPr/>
        </p:nvSpPr>
        <p:spPr>
          <a:xfrm>
            <a:off x="1478953" y="27370046"/>
            <a:ext cx="9372260" cy="7930984"/>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1" tIns="45721" rIns="91441" bIns="45721" numCol="1" spcCol="0" rtlCol="0" fromWordArt="0" anchor="ctr" anchorCtr="0" forceAA="0" compatLnSpc="1">
            <a:prstTxWarp prst="textNoShape">
              <a:avLst/>
            </a:prstTxWarp>
            <a:noAutofit/>
          </a:bodyPr>
          <a:lstStyle/>
          <a:p>
            <a:pPr algn="ctr"/>
            <a:endParaRPr lang="ja-JP" altLang="en-US"/>
          </a:p>
        </p:txBody>
      </p:sp>
      <p:sp>
        <p:nvSpPr>
          <p:cNvPr id="75" name="正方形/長方形 74"/>
          <p:cNvSpPr/>
          <p:nvPr/>
        </p:nvSpPr>
        <p:spPr>
          <a:xfrm>
            <a:off x="6012513" y="28777524"/>
            <a:ext cx="4838700" cy="2288431"/>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1" tIns="45721" rIns="91441" bIns="45721" numCol="1" spcCol="0" rtlCol="0" fromWordArt="0" anchor="ctr" anchorCtr="0" forceAA="0" compatLnSpc="1">
            <a:prstTxWarp prst="textNoShape">
              <a:avLst/>
            </a:prstTxWarp>
            <a:noAutofit/>
          </a:bodyPr>
          <a:lstStyle/>
          <a:p>
            <a:r>
              <a:rPr lang="ja-JP" altLang="en-US" sz="1200" dirty="0" smtClean="0"/>
              <a:t>■コース名①：</a:t>
            </a:r>
            <a:r>
              <a:rPr lang="en-US" altLang="ja-JP" sz="1200" b="1" dirty="0" smtClean="0"/>
              <a:t>Le Menu des Vosges</a:t>
            </a:r>
            <a:r>
              <a:rPr lang="ja-JP" altLang="en-US" sz="1200" dirty="0" smtClean="0"/>
              <a:t>　</a:t>
            </a:r>
            <a:endParaRPr lang="en-US" altLang="ja-JP" sz="1200" dirty="0" smtClean="0"/>
          </a:p>
          <a:p>
            <a:r>
              <a:rPr lang="ja-JP" altLang="en-US" sz="1200" dirty="0" smtClean="0"/>
              <a:t>￥</a:t>
            </a:r>
            <a:r>
              <a:rPr lang="en-US" altLang="ja-JP" sz="1200" dirty="0" smtClean="0"/>
              <a:t>8,400</a:t>
            </a:r>
            <a:r>
              <a:rPr lang="ja-JP" altLang="en-US" sz="1200" dirty="0" smtClean="0"/>
              <a:t>（税込・サービス料</a:t>
            </a:r>
            <a:r>
              <a:rPr lang="en-US" altLang="ja-JP" sz="1200" dirty="0" smtClean="0"/>
              <a:t>15</a:t>
            </a:r>
            <a:r>
              <a:rPr lang="ja-JP" altLang="en-US" sz="1200" dirty="0" smtClean="0"/>
              <a:t>％別）</a:t>
            </a:r>
            <a:endParaRPr lang="en-US" altLang="ja-JP" sz="1200" dirty="0" smtClean="0"/>
          </a:p>
          <a:p>
            <a:endParaRPr lang="ja-JP" altLang="en-US" sz="1200" dirty="0" smtClean="0"/>
          </a:p>
          <a:p>
            <a:r>
              <a:rPr lang="ja-JP" altLang="en-US" sz="1200" dirty="0" smtClean="0"/>
              <a:t>・アミューズ・ブーシュ</a:t>
            </a:r>
          </a:p>
          <a:p>
            <a:r>
              <a:rPr lang="ja-JP" altLang="en-US" sz="1200" dirty="0" smtClean="0"/>
              <a:t>・ホワイトアスパラガスとポーチドエッグ　ソース・モリーユ</a:t>
            </a:r>
          </a:p>
          <a:p>
            <a:r>
              <a:rPr lang="ja-JP" altLang="en-US" sz="1200" dirty="0" smtClean="0"/>
              <a:t>・天然イトヨリのポワレ　ソース・フヌイユ</a:t>
            </a:r>
            <a:endParaRPr lang="en-US" altLang="ja-JP" sz="1200" dirty="0" smtClean="0"/>
          </a:p>
          <a:p>
            <a:r>
              <a:rPr lang="ja-JP" altLang="en-US" sz="1200" dirty="0"/>
              <a:t>　</a:t>
            </a:r>
            <a:r>
              <a:rPr lang="ja-JP" altLang="en-US" sz="1200" dirty="0" smtClean="0"/>
              <a:t>イベリコチョリソーのモロッコ風パエリア</a:t>
            </a:r>
          </a:p>
          <a:p>
            <a:r>
              <a:rPr lang="ja-JP" altLang="en-US" sz="1200" dirty="0" smtClean="0"/>
              <a:t>・いろいろな部位を使った豚の一皿＜スタイルシュウクルート＞</a:t>
            </a:r>
          </a:p>
          <a:p>
            <a:r>
              <a:rPr lang="ja-JP" altLang="en-US" sz="1200" dirty="0" smtClean="0"/>
              <a:t>・プレデセール</a:t>
            </a:r>
          </a:p>
          <a:p>
            <a:r>
              <a:rPr lang="ja-JP" altLang="en-US" sz="1200" dirty="0" smtClean="0"/>
              <a:t>・マンゴープリンとペパーミントのエミュルション</a:t>
            </a:r>
            <a:endParaRPr lang="en-US" altLang="ja-JP" sz="1200" dirty="0" smtClean="0"/>
          </a:p>
          <a:p>
            <a:r>
              <a:rPr lang="ja-JP" altLang="en-US" sz="1200" dirty="0" smtClean="0"/>
              <a:t>　ココナッツのメレンゲを添えて</a:t>
            </a:r>
          </a:p>
          <a:p>
            <a:r>
              <a:rPr lang="ja-JP" altLang="en-US" sz="1200" dirty="0" smtClean="0"/>
              <a:t>・カフェ</a:t>
            </a:r>
          </a:p>
          <a:p>
            <a:r>
              <a:rPr lang="ja-JP" altLang="en-US" sz="1200" dirty="0" smtClean="0"/>
              <a:t>・小菓子</a:t>
            </a:r>
            <a:endParaRPr lang="ja-JP" altLang="en-US" sz="1200" dirty="0"/>
          </a:p>
        </p:txBody>
      </p:sp>
      <p:sp>
        <p:nvSpPr>
          <p:cNvPr id="76" name="正方形/長方形 75"/>
          <p:cNvSpPr/>
          <p:nvPr/>
        </p:nvSpPr>
        <p:spPr>
          <a:xfrm>
            <a:off x="1730861" y="27604473"/>
            <a:ext cx="7193815" cy="881537"/>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1" tIns="45721" rIns="91441" bIns="45721" numCol="1" spcCol="0" rtlCol="0" fromWordArt="0" anchor="ctr" anchorCtr="0" forceAA="0" compatLnSpc="1">
            <a:prstTxWarp prst="textNoShape">
              <a:avLst/>
            </a:prstTxWarp>
            <a:noAutofit/>
          </a:bodyPr>
          <a:lstStyle/>
          <a:p>
            <a:r>
              <a:rPr lang="ja-JP" altLang="en-US" sz="1200" b="1" dirty="0" smtClean="0"/>
              <a:t>●ディナーコース</a:t>
            </a:r>
          </a:p>
          <a:p>
            <a:r>
              <a:rPr lang="ja-JP" altLang="en-US" sz="1200" dirty="0" smtClean="0"/>
              <a:t>・注意：コース内容はその日最高の食材を使用するため、変更になることがございます。</a:t>
            </a:r>
            <a:endParaRPr lang="en-US" altLang="ja-JP" sz="1200" dirty="0"/>
          </a:p>
        </p:txBody>
      </p:sp>
      <p:sp>
        <p:nvSpPr>
          <p:cNvPr id="77" name="正方形/長方形 76"/>
          <p:cNvSpPr/>
          <p:nvPr/>
        </p:nvSpPr>
        <p:spPr>
          <a:xfrm>
            <a:off x="6012513" y="31883062"/>
            <a:ext cx="4838700" cy="277543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1" tIns="45721" rIns="91441" bIns="45721" numCol="1" spcCol="0" rtlCol="0" fromWordArt="0" anchor="ctr" anchorCtr="0" forceAA="0" compatLnSpc="1">
            <a:prstTxWarp prst="textNoShape">
              <a:avLst/>
            </a:prstTxWarp>
            <a:noAutofit/>
          </a:bodyPr>
          <a:lstStyle/>
          <a:p>
            <a:r>
              <a:rPr lang="ja-JP" altLang="en-US" sz="1200" dirty="0" smtClean="0"/>
              <a:t>■コース名②：</a:t>
            </a:r>
            <a:r>
              <a:rPr lang="en-US" altLang="ja-JP" sz="1200" b="1" dirty="0" smtClean="0"/>
              <a:t>Le Menu </a:t>
            </a:r>
            <a:r>
              <a:rPr lang="ja-JP" altLang="en-US" sz="1200" b="1" dirty="0" smtClean="0"/>
              <a:t>ｄ‘</a:t>
            </a:r>
            <a:r>
              <a:rPr lang="en-US" altLang="ja-JP" sz="1200" b="1" dirty="0" err="1" smtClean="0"/>
              <a:t>Illhaeusern</a:t>
            </a:r>
            <a:r>
              <a:rPr lang="ja-JP" altLang="en-US" sz="1200" dirty="0" smtClean="0"/>
              <a:t>　</a:t>
            </a:r>
            <a:endParaRPr lang="en-US" altLang="ja-JP" sz="1200" dirty="0" smtClean="0"/>
          </a:p>
          <a:p>
            <a:r>
              <a:rPr lang="ja-JP" altLang="en-US" sz="1200" dirty="0" smtClean="0"/>
              <a:t>￥</a:t>
            </a:r>
            <a:r>
              <a:rPr lang="en-US" altLang="ja-JP" sz="1200" dirty="0" smtClean="0"/>
              <a:t>12,600</a:t>
            </a:r>
            <a:r>
              <a:rPr lang="ja-JP" altLang="en-US" sz="1200" dirty="0" smtClean="0"/>
              <a:t>（税込・サービス料</a:t>
            </a:r>
            <a:r>
              <a:rPr lang="en-US" altLang="ja-JP" sz="1200" dirty="0" smtClean="0"/>
              <a:t>15</a:t>
            </a:r>
            <a:r>
              <a:rPr lang="ja-JP" altLang="en-US" sz="1200" dirty="0" smtClean="0"/>
              <a:t>％別）</a:t>
            </a:r>
            <a:endParaRPr lang="en-US" altLang="ja-JP" sz="1200" dirty="0" smtClean="0"/>
          </a:p>
          <a:p>
            <a:endParaRPr lang="ja-JP" altLang="en-US" sz="1200" dirty="0" smtClean="0"/>
          </a:p>
          <a:p>
            <a:r>
              <a:rPr lang="ja-JP" altLang="en-US" sz="1200" dirty="0" smtClean="0"/>
              <a:t>・アミューズ・ブーシュ</a:t>
            </a:r>
          </a:p>
          <a:p>
            <a:r>
              <a:rPr lang="ja-JP" altLang="en-US" sz="1200" dirty="0" smtClean="0"/>
              <a:t>・ラングスティーヌのデュオとカサゴのルーロー</a:t>
            </a:r>
            <a:endParaRPr lang="en-US" altLang="ja-JP" sz="1200" dirty="0" smtClean="0"/>
          </a:p>
          <a:p>
            <a:r>
              <a:rPr lang="ja-JP" altLang="en-US" sz="1200" dirty="0"/>
              <a:t>　</a:t>
            </a:r>
            <a:r>
              <a:rPr lang="ja-JP" altLang="en-US" sz="1200" dirty="0" smtClean="0"/>
              <a:t>蛤のムースと共に</a:t>
            </a:r>
          </a:p>
          <a:p>
            <a:r>
              <a:rPr lang="ja-JP" altLang="en-US" sz="1200" dirty="0" smtClean="0"/>
              <a:t>・天然鱸のポワレ スペルト小麦と根セロリと青林檎のラグー</a:t>
            </a:r>
            <a:r>
              <a:rPr lang="en-US" altLang="ja-JP" sz="1200" dirty="0" smtClean="0"/>
              <a:t/>
            </a:r>
            <a:br>
              <a:rPr lang="en-US" altLang="ja-JP" sz="1200" dirty="0" smtClean="0"/>
            </a:br>
            <a:r>
              <a:rPr lang="ja-JP" altLang="en-US" sz="1200" dirty="0" smtClean="0"/>
              <a:t>　穴子の燻製のエミュルッション</a:t>
            </a:r>
          </a:p>
          <a:p>
            <a:r>
              <a:rPr lang="ja-JP" altLang="en-US" sz="1200" dirty="0" smtClean="0"/>
              <a:t>・仔羊の鞍下肉とブレッツェルのクルート</a:t>
            </a:r>
            <a:endParaRPr lang="en-US" altLang="ja-JP" sz="1200" dirty="0" smtClean="0"/>
          </a:p>
          <a:p>
            <a:r>
              <a:rPr lang="ja-JP" altLang="en-US" sz="1200" dirty="0"/>
              <a:t>　</a:t>
            </a:r>
            <a:r>
              <a:rPr lang="ja-JP" altLang="en-US" sz="1200" dirty="0" smtClean="0"/>
              <a:t>ジャガイモのクルスティヤン、空豆と肩肉の煮込み添え</a:t>
            </a:r>
          </a:p>
          <a:p>
            <a:r>
              <a:rPr lang="ja-JP" altLang="en-US" sz="1200" dirty="0" smtClean="0"/>
              <a:t>・プレデセール</a:t>
            </a:r>
          </a:p>
          <a:p>
            <a:r>
              <a:rPr lang="ja-JP" altLang="en-US" sz="1200" dirty="0" smtClean="0"/>
              <a:t>・スパイスの香るモワルショコラ</a:t>
            </a:r>
            <a:endParaRPr lang="en-US" altLang="ja-JP" sz="1200" dirty="0" smtClean="0"/>
          </a:p>
          <a:p>
            <a:r>
              <a:rPr lang="ja-JP" altLang="en-US" sz="1200" dirty="0"/>
              <a:t>　</a:t>
            </a:r>
            <a:r>
              <a:rPr lang="ja-JP" altLang="en-US" sz="1200" dirty="0" smtClean="0"/>
              <a:t>ブラッドオレンジのソルベと季節の果実のブロシェット</a:t>
            </a:r>
          </a:p>
          <a:p>
            <a:r>
              <a:rPr lang="ja-JP" altLang="en-US" sz="1200" dirty="0" smtClean="0"/>
              <a:t>・カフェ</a:t>
            </a:r>
          </a:p>
          <a:p>
            <a:r>
              <a:rPr lang="ja-JP" altLang="en-US" sz="1200" dirty="0" smtClean="0"/>
              <a:t>・小菓子</a:t>
            </a:r>
            <a:endParaRPr lang="ja-JP" altLang="en-US" sz="1200" dirty="0"/>
          </a:p>
        </p:txBody>
      </p:sp>
      <p:sp>
        <p:nvSpPr>
          <p:cNvPr id="78" name="正方形/長方形 77"/>
          <p:cNvSpPr/>
          <p:nvPr/>
        </p:nvSpPr>
        <p:spPr>
          <a:xfrm>
            <a:off x="5287807" y="27093437"/>
            <a:ext cx="1754541" cy="533349"/>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1" tIns="45721" rIns="91441" bIns="45721" numCol="1" spcCol="0" rtlCol="0" fromWordArt="0" anchor="ctr" anchorCtr="0" forceAA="0" compatLnSpc="1">
            <a:prstTxWarp prst="textNoShape">
              <a:avLst/>
            </a:prstTxWarp>
            <a:noAutofit/>
          </a:bodyPr>
          <a:lstStyle/>
          <a:p>
            <a:pPr algn="ctr"/>
            <a:endParaRPr lang="ja-JP" altLang="en-US"/>
          </a:p>
        </p:txBody>
      </p:sp>
      <p:sp>
        <p:nvSpPr>
          <p:cNvPr id="79" name="正方形/長方形 78"/>
          <p:cNvSpPr/>
          <p:nvPr/>
        </p:nvSpPr>
        <p:spPr>
          <a:xfrm>
            <a:off x="4983977" y="27078532"/>
            <a:ext cx="2362201" cy="53981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1" tIns="45721" rIns="91441" bIns="45721" numCol="1" spcCol="0" rtlCol="0" fromWordArt="0" anchor="ctr" anchorCtr="0" forceAA="0" compatLnSpc="1">
            <a:prstTxWarp prst="textNoShape">
              <a:avLst/>
            </a:prstTxWarp>
            <a:noAutofit/>
          </a:bodyPr>
          <a:lstStyle/>
          <a:p>
            <a:pPr algn="ctr"/>
            <a:r>
              <a:rPr lang="ja-JP" altLang="en-US" sz="1600" b="1" dirty="0"/>
              <a:t>＜コース料理＞</a:t>
            </a:r>
            <a:endParaRPr lang="en-US" altLang="ja-JP" sz="1600" b="1" dirty="0"/>
          </a:p>
        </p:txBody>
      </p:sp>
      <p:pic>
        <p:nvPicPr>
          <p:cNvPr id="82" name="図 8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0800" y="28720437"/>
            <a:ext cx="4164550" cy="2409490"/>
          </a:xfrm>
          <a:prstGeom prst="rect">
            <a:avLst/>
          </a:prstGeom>
        </p:spPr>
      </p:pic>
      <p:pic>
        <p:nvPicPr>
          <p:cNvPr id="83" name="図 8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30850" y="31924315"/>
            <a:ext cx="4168653" cy="2631277"/>
          </a:xfrm>
          <a:prstGeom prst="rect">
            <a:avLst/>
          </a:prstGeom>
        </p:spPr>
      </p:pic>
      <p:sp>
        <p:nvSpPr>
          <p:cNvPr id="90" name="正方形/長方形 89"/>
          <p:cNvSpPr/>
          <p:nvPr/>
        </p:nvSpPr>
        <p:spPr>
          <a:xfrm>
            <a:off x="1478951" y="35898686"/>
            <a:ext cx="9372260" cy="7384383"/>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1" tIns="45721" rIns="91441" bIns="45721" numCol="1" spcCol="0" rtlCol="0" fromWordArt="0" anchor="ctr" anchorCtr="0" forceAA="0" compatLnSpc="1">
            <a:prstTxWarp prst="textNoShape">
              <a:avLst/>
            </a:prstTxWarp>
            <a:noAutofit/>
          </a:bodyPr>
          <a:lstStyle/>
          <a:p>
            <a:pPr algn="ctr"/>
            <a:endParaRPr lang="ja-JP" altLang="en-US"/>
          </a:p>
        </p:txBody>
      </p:sp>
      <p:sp>
        <p:nvSpPr>
          <p:cNvPr id="91" name="正方形/長方形 90"/>
          <p:cNvSpPr/>
          <p:nvPr/>
        </p:nvSpPr>
        <p:spPr>
          <a:xfrm>
            <a:off x="1730848" y="36411557"/>
            <a:ext cx="8657748" cy="1450581"/>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1" tIns="45721" rIns="91441" bIns="45721" numCol="1" spcCol="0" rtlCol="0" fromWordArt="0" anchor="ctr" anchorCtr="0" forceAA="0" compatLnSpc="1">
            <a:prstTxWarp prst="textNoShape">
              <a:avLst/>
            </a:prstTxWarp>
            <a:noAutofit/>
          </a:bodyPr>
          <a:lstStyle/>
          <a:p>
            <a:r>
              <a:rPr lang="ja-JP" altLang="en-US" sz="1200" dirty="0" smtClean="0"/>
              <a:t>世界最優秀ソムリエのタイトルに輝いたセルジュ・デュプス氏は、長きにわたり本場フランスでシェフソムリエとして活躍。</a:t>
            </a:r>
            <a:endParaRPr lang="en-US" altLang="ja-JP" sz="1200" dirty="0" smtClean="0"/>
          </a:p>
          <a:p>
            <a:r>
              <a:rPr lang="ja-JP" altLang="en-US" sz="1200" dirty="0" smtClean="0"/>
              <a:t>そのデュプス氏による全面監修のもと、選りすぐりの品々を集めたワインリストをご用意しております。</a:t>
            </a:r>
            <a:endParaRPr lang="en-US" altLang="ja-JP" sz="1200" dirty="0" smtClean="0"/>
          </a:p>
          <a:p>
            <a:r>
              <a:rPr lang="en-US" altLang="ja-JP" sz="1200" dirty="0" smtClean="0"/>
              <a:t>『</a:t>
            </a:r>
            <a:r>
              <a:rPr lang="ja-JP" altLang="en-US" sz="1200" b="1" dirty="0" smtClean="0"/>
              <a:t>ラベ</a:t>
            </a:r>
            <a:r>
              <a:rPr lang="en-US" altLang="ja-JP" sz="1200" dirty="0" smtClean="0"/>
              <a:t>』</a:t>
            </a:r>
            <a:r>
              <a:rPr lang="ja-JP" altLang="en-US" sz="1200" dirty="0" smtClean="0"/>
              <a:t>では、飲み頃を迎えたワイン</a:t>
            </a:r>
            <a:r>
              <a:rPr lang="en-US" altLang="ja-JP" sz="1200" dirty="0" smtClean="0"/>
              <a:t>600</a:t>
            </a:r>
            <a:r>
              <a:rPr lang="ja-JP" altLang="en-US" sz="1200" dirty="0" smtClean="0"/>
              <a:t>種類・</a:t>
            </a:r>
            <a:r>
              <a:rPr lang="en-US" altLang="ja-JP" sz="1200" dirty="0" smtClean="0"/>
              <a:t>2,000</a:t>
            </a:r>
            <a:r>
              <a:rPr lang="ja-JP" altLang="en-US" sz="1200" dirty="0" smtClean="0"/>
              <a:t>本を常に保存。なかでも、</a:t>
            </a:r>
            <a:endParaRPr lang="en-US" altLang="ja-JP" sz="1200" dirty="0" smtClean="0"/>
          </a:p>
          <a:p>
            <a:r>
              <a:rPr lang="ja-JP" altLang="en-US" sz="1200" dirty="0" smtClean="0"/>
              <a:t>エレガントな薫りとバランスのとれた味わいで、その切れ味の良さにも定評がありおすすめです。 </a:t>
            </a:r>
            <a:endParaRPr lang="en-US" altLang="ja-JP" sz="1200" dirty="0" smtClean="0"/>
          </a:p>
          <a:p>
            <a:r>
              <a:rPr lang="ja-JP" altLang="en-US" sz="1200" dirty="0" smtClean="0"/>
              <a:t>お料理と合わせてお楽しみ下さい。</a:t>
            </a:r>
            <a:endParaRPr lang="ja-JP" altLang="en-US" sz="1200" dirty="0"/>
          </a:p>
        </p:txBody>
      </p:sp>
      <p:sp>
        <p:nvSpPr>
          <p:cNvPr id="92" name="正方形/長方形 91"/>
          <p:cNvSpPr/>
          <p:nvPr/>
        </p:nvSpPr>
        <p:spPr>
          <a:xfrm>
            <a:off x="5287805" y="35640650"/>
            <a:ext cx="1754541" cy="533349"/>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1" tIns="45721" rIns="91441" bIns="45721" numCol="1" spcCol="0" rtlCol="0" fromWordArt="0" anchor="ctr" anchorCtr="0" forceAA="0" compatLnSpc="1">
            <a:prstTxWarp prst="textNoShape">
              <a:avLst/>
            </a:prstTxWarp>
            <a:noAutofit/>
          </a:bodyPr>
          <a:lstStyle/>
          <a:p>
            <a:pPr algn="ctr"/>
            <a:endParaRPr lang="ja-JP" altLang="en-US"/>
          </a:p>
        </p:txBody>
      </p:sp>
      <p:sp>
        <p:nvSpPr>
          <p:cNvPr id="93" name="正方形/長方形 92"/>
          <p:cNvSpPr/>
          <p:nvPr/>
        </p:nvSpPr>
        <p:spPr>
          <a:xfrm>
            <a:off x="4983975" y="35625745"/>
            <a:ext cx="2362201" cy="53981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1" tIns="45721" rIns="91441" bIns="45721" numCol="1" spcCol="0" rtlCol="0" fromWordArt="0" anchor="ctr" anchorCtr="0" forceAA="0" compatLnSpc="1">
            <a:prstTxWarp prst="textNoShape">
              <a:avLst/>
            </a:prstTxWarp>
            <a:noAutofit/>
          </a:bodyPr>
          <a:lstStyle/>
          <a:p>
            <a:pPr algn="ctr"/>
            <a:r>
              <a:rPr lang="ja-JP" altLang="en-US" sz="1600" b="1" dirty="0" smtClean="0"/>
              <a:t>＜ワイン＞</a:t>
            </a:r>
            <a:endParaRPr lang="ja-JP" altLang="en-US" sz="1600" b="1" dirty="0" smtClean="0"/>
          </a:p>
        </p:txBody>
      </p:sp>
      <p:pic>
        <p:nvPicPr>
          <p:cNvPr id="96" name="図 9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30355" y="37942829"/>
            <a:ext cx="8269440" cy="4784462"/>
          </a:xfrm>
          <a:prstGeom prst="rect">
            <a:avLst/>
          </a:prstGeom>
        </p:spPr>
      </p:pic>
    </p:spTree>
    <p:extLst>
      <p:ext uri="{BB962C8B-B14F-4D97-AF65-F5344CB8AC3E}">
        <p14:creationId xmlns:p14="http://schemas.microsoft.com/office/powerpoint/2010/main" val="3458615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TotalTime>
  <Words>332</Words>
  <Application>Microsoft Office PowerPoint</Application>
  <PresentationFormat>ユーザー設定</PresentationFormat>
  <Paragraphs>80</Paragraphs>
  <Slides>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Windows ユーザー</dc:creator>
  <cp:lastModifiedBy>Windows ユーザー</cp:lastModifiedBy>
  <cp:revision>12</cp:revision>
  <dcterms:created xsi:type="dcterms:W3CDTF">2018-05-18T00:29:49Z</dcterms:created>
  <dcterms:modified xsi:type="dcterms:W3CDTF">2018-05-18T02:25:35Z</dcterms:modified>
</cp:coreProperties>
</file>