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情報システムの種類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 defTabSz="233679">
              <a:defRPr sz="4880"/>
            </a:pPr>
            <a:r>
              <a:t>情報システムの種類</a:t>
            </a:r>
          </a:p>
          <a:p>
            <a:pPr defTabSz="233679">
              <a:defRPr sz="3200"/>
            </a:pPr>
          </a:p>
          <a:p>
            <a:pPr defTabSz="233679">
              <a:defRPr sz="3200"/>
            </a:pPr>
            <a:r>
              <a:t>①業務処理系システム</a:t>
            </a:r>
          </a:p>
          <a:p>
            <a:pPr defTabSz="233679">
              <a:defRPr sz="3200"/>
            </a:pPr>
            <a:r>
              <a:t>日常の業務支援や業務管理の</a:t>
            </a:r>
          </a:p>
          <a:p>
            <a:pPr defTabSz="233679">
              <a:defRPr sz="3200"/>
            </a:pPr>
            <a:r>
              <a:t>情報提供を行う</a:t>
            </a:r>
          </a:p>
          <a:p>
            <a:pPr defTabSz="233679">
              <a:defRPr sz="3200"/>
            </a:pPr>
            <a:r>
              <a:t>日次月次年次のような定期的な</a:t>
            </a:r>
          </a:p>
          <a:p>
            <a:pPr defTabSz="233679">
              <a:defRPr sz="3200"/>
            </a:pPr>
            <a:r>
              <a:t>処理が行われる</a:t>
            </a:r>
          </a:p>
          <a:p>
            <a:pPr defTabSz="233679">
              <a:defRPr sz="3200"/>
            </a:pPr>
          </a:p>
          <a:p>
            <a:pPr defTabSz="233679">
              <a:defRPr sz="3200"/>
            </a:pPr>
            <a:r>
              <a:t>②戦略情報システム</a:t>
            </a:r>
          </a:p>
          <a:p>
            <a:pPr defTabSz="233679">
              <a:defRPr sz="3200"/>
            </a:pPr>
            <a:r>
              <a:t>目標を達成する為に人・物・金を有効に</a:t>
            </a:r>
          </a:p>
          <a:p>
            <a:pPr defTabSz="233679">
              <a:defRPr sz="3200"/>
            </a:pPr>
            <a:r>
              <a:t>使用する手助けを行うシステム</a:t>
            </a:r>
          </a:p>
          <a:p>
            <a:pPr defTabSz="233679">
              <a:defRPr sz="3200"/>
            </a:pPr>
            <a:r>
              <a:t>経営という視点からレポートを作成する</a:t>
            </a:r>
          </a:p>
        </p:txBody>
      </p:sp>
      <p:pic>
        <p:nvPicPr>
          <p:cNvPr id="120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22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78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  <p:sp>
        <p:nvSpPr>
          <p:cNvPr id="180" name="要件定義…"/>
          <p:cNvSpPr txBox="1"/>
          <p:nvPr/>
        </p:nvSpPr>
        <p:spPr>
          <a:xfrm>
            <a:off x="2175514" y="821673"/>
            <a:ext cx="437235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要件定義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・要件定義のまとめ方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（客の言ったことをまとめる）</a:t>
            </a:r>
          </a:p>
        </p:txBody>
      </p:sp>
      <p:sp>
        <p:nvSpPr>
          <p:cNvPr id="181" name="①システム化の目標…"/>
          <p:cNvSpPr txBox="1"/>
          <p:nvPr/>
        </p:nvSpPr>
        <p:spPr>
          <a:xfrm>
            <a:off x="2225140" y="2625658"/>
            <a:ext cx="5363871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①システム化の目標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システム化の狙いや効果を明確にする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/>
            <a:r>
              <a:t>②システム大衆範囲</a:t>
            </a:r>
            <a:endParaRPr>
              <a:latin typeface="+mn-lt"/>
              <a:ea typeface="+mn-ea"/>
              <a:cs typeface="+mn-cs"/>
              <a:sym typeface="ヒラギノ角ゴ ProN W3"/>
            </a:endParaRP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システム化を行う範囲を明確にする</a:t>
            </a:r>
          </a:p>
        </p:txBody>
      </p:sp>
      <p:sp>
        <p:nvSpPr>
          <p:cNvPr id="182" name="③費用対効果…"/>
          <p:cNvSpPr txBox="1"/>
          <p:nvPr/>
        </p:nvSpPr>
        <p:spPr>
          <a:xfrm>
            <a:off x="2237620" y="5155488"/>
            <a:ext cx="738378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③費用対効果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システムにおける費用とその効果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/>
            <a:r>
              <a:t>④機能要件</a:t>
            </a:r>
            <a:endParaRPr>
              <a:latin typeface="+mn-lt"/>
              <a:ea typeface="+mn-ea"/>
              <a:cs typeface="+mn-cs"/>
              <a:sym typeface="ヒラギノ角ゴ ProN W3"/>
            </a:endParaRP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システムに必要な機能とその概要</a:t>
            </a:r>
          </a:p>
          <a:p>
            <a:pPr/>
          </a:p>
          <a:p>
            <a:pPr algn="l"/>
            <a:r>
              <a:t>⑤情報要件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システムで使用（活用）する情報についてまとめる。</a:t>
            </a:r>
          </a:p>
        </p:txBody>
      </p:sp>
      <p:sp>
        <p:nvSpPr>
          <p:cNvPr id="183" name="動画サイトを作りそのサイトを管理・運営できるシステムを作る"/>
          <p:cNvSpPr txBox="1"/>
          <p:nvPr/>
        </p:nvSpPr>
        <p:spPr>
          <a:xfrm>
            <a:off x="7376834" y="1390650"/>
            <a:ext cx="5240275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動画サイトを作りそのサイトを管理・運営できるシステムを作る</a:t>
            </a:r>
          </a:p>
        </p:txBody>
      </p:sp>
      <p:sp>
        <p:nvSpPr>
          <p:cNvPr id="184" name="お金を稼げるシステム"/>
          <p:cNvSpPr txBox="1"/>
          <p:nvPr/>
        </p:nvSpPr>
        <p:spPr>
          <a:xfrm>
            <a:off x="9260290" y="3149600"/>
            <a:ext cx="187274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お金を稼げるシステム</a:t>
            </a:r>
          </a:p>
        </p:txBody>
      </p:sp>
      <p:sp>
        <p:nvSpPr>
          <p:cNvPr id="185" name="インタネットに公開することを目的に…"/>
          <p:cNvSpPr txBox="1"/>
          <p:nvPr/>
        </p:nvSpPr>
        <p:spPr>
          <a:xfrm>
            <a:off x="8738561" y="4314757"/>
            <a:ext cx="319077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インタネットに公開することを目的に</a:t>
            </a:r>
          </a:p>
          <a:p>
            <a:pPr>
              <a:defRPr sz="14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ターゲット:企業、一般の投稿者</a:t>
            </a:r>
          </a:p>
        </p:txBody>
      </p:sp>
      <p:sp>
        <p:nvSpPr>
          <p:cNvPr id="186" name="広告費、広告排除費、月額料金…"/>
          <p:cNvSpPr txBox="1"/>
          <p:nvPr/>
        </p:nvSpPr>
        <p:spPr>
          <a:xfrm>
            <a:off x="9002594" y="5464853"/>
            <a:ext cx="2662708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広告費、広告排除費、月額料金</a:t>
            </a:r>
          </a:p>
          <a:p>
            <a:pPr>
              <a:defRPr sz="1400"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サーバー維持費</a:t>
            </a:r>
          </a:p>
        </p:txBody>
      </p:sp>
      <p:sp>
        <p:nvSpPr>
          <p:cNvPr id="187" name="動画を見れること"/>
          <p:cNvSpPr txBox="1"/>
          <p:nvPr/>
        </p:nvSpPr>
        <p:spPr>
          <a:xfrm>
            <a:off x="9565598" y="7033788"/>
            <a:ext cx="15367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動画を見れること</a:t>
            </a:r>
          </a:p>
        </p:txBody>
      </p:sp>
      <p:sp>
        <p:nvSpPr>
          <p:cNvPr id="188" name="ユーザーを識別し管理する情報"/>
          <p:cNvSpPr txBox="1"/>
          <p:nvPr/>
        </p:nvSpPr>
        <p:spPr>
          <a:xfrm>
            <a:off x="9037532" y="7950158"/>
            <a:ext cx="25928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ユーザーを識別し管理する情報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要件定義"/>
          <p:cNvSpPr txBox="1"/>
          <p:nvPr/>
        </p:nvSpPr>
        <p:spPr>
          <a:xfrm>
            <a:off x="1117977" y="517555"/>
            <a:ext cx="1333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要件定義</a:t>
            </a:r>
          </a:p>
        </p:txBody>
      </p:sp>
      <p:sp>
        <p:nvSpPr>
          <p:cNvPr id="191" name="動画サイトを作る"/>
          <p:cNvSpPr txBox="1"/>
          <p:nvPr/>
        </p:nvSpPr>
        <p:spPr>
          <a:xfrm>
            <a:off x="695587" y="1203989"/>
            <a:ext cx="2552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動画サイトを作る</a:t>
            </a:r>
          </a:p>
        </p:txBody>
      </p:sp>
      <p:sp>
        <p:nvSpPr>
          <p:cNvPr id="192" name="お金が稼げるものにする事…"/>
          <p:cNvSpPr txBox="1"/>
          <p:nvPr/>
        </p:nvSpPr>
        <p:spPr>
          <a:xfrm>
            <a:off x="259888" y="1774148"/>
            <a:ext cx="38734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お金が稼げるものにする事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つまりキャッシュフロー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システム開発のアプローチについて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 defTabSz="274574">
              <a:defRPr sz="5076"/>
            </a:pPr>
            <a:r>
              <a:t>システム開発のアプローチについて</a:t>
            </a:r>
          </a:p>
          <a:p>
            <a:pPr defTabSz="274574">
              <a:defRPr sz="3759"/>
            </a:pPr>
          </a:p>
          <a:p>
            <a:pPr defTabSz="274574">
              <a:defRPr sz="3759"/>
            </a:pPr>
            <a:r>
              <a:t>①理想システム指向形</a:t>
            </a:r>
          </a:p>
          <a:p>
            <a:pPr defTabSz="274574">
              <a:defRPr sz="3759"/>
            </a:pPr>
            <a:r>
              <a:t>目標を明確にし、現状とのギャップを</a:t>
            </a:r>
          </a:p>
          <a:p>
            <a:pPr defTabSz="274574">
              <a:defRPr sz="3759"/>
            </a:pPr>
            <a:r>
              <a:t>埋める為のシステムを設計する考え方</a:t>
            </a:r>
          </a:p>
          <a:p>
            <a:pPr defTabSz="274574">
              <a:defRPr sz="3759"/>
            </a:pPr>
          </a:p>
          <a:p>
            <a:pPr defTabSz="274574">
              <a:defRPr sz="3759"/>
            </a:pPr>
            <a:r>
              <a:t>②現状改善型</a:t>
            </a:r>
          </a:p>
          <a:p>
            <a:pPr defTabSz="274574">
              <a:defRPr sz="3759"/>
            </a:pPr>
            <a:r>
              <a:t>現状分析を徹底的に行い、問題点を</a:t>
            </a:r>
          </a:p>
          <a:p>
            <a:pPr defTabSz="274574">
              <a:defRPr sz="3759"/>
            </a:pPr>
            <a:r>
              <a:t>明確にし、これを解決するシステムを</a:t>
            </a:r>
          </a:p>
          <a:p>
            <a:pPr defTabSz="274574">
              <a:defRPr sz="3759"/>
            </a:pPr>
            <a:r>
              <a:t>設計する考え方</a:t>
            </a:r>
          </a:p>
        </p:txBody>
      </p:sp>
      <p:pic>
        <p:nvPicPr>
          <p:cNvPr id="126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28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グループ運営について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 defTabSz="292100">
              <a:defRPr sz="5400"/>
            </a:pPr>
            <a:r>
              <a:t>グループ運営について</a:t>
            </a:r>
          </a:p>
          <a:p>
            <a:pPr defTabSz="292100">
              <a:defRPr sz="5400"/>
            </a:pPr>
          </a:p>
          <a:p>
            <a:pPr defTabSz="292100">
              <a:defRPr sz="5400"/>
            </a:pPr>
            <a:r>
              <a:t>プロとしてものづくりをするには</a:t>
            </a:r>
          </a:p>
          <a:p>
            <a:pPr defTabSz="292100">
              <a:defRPr sz="5400"/>
            </a:pPr>
            <a:r>
              <a:t>グループ内での立場を理解してメンバーへ貢献</a:t>
            </a:r>
          </a:p>
          <a:p>
            <a:pPr defTabSz="292100">
              <a:defRPr sz="5400"/>
            </a:pPr>
            <a:r>
              <a:t>する姿勢が必要</a:t>
            </a:r>
          </a:p>
          <a:p>
            <a:pPr defTabSz="292100">
              <a:defRPr sz="5400"/>
            </a:pPr>
          </a:p>
        </p:txBody>
      </p:sp>
      <p:pic>
        <p:nvPicPr>
          <p:cNvPr id="132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34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立場について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 defTabSz="239522">
              <a:defRPr sz="4428"/>
            </a:pPr>
            <a:r>
              <a:t>立場について</a:t>
            </a:r>
          </a:p>
          <a:p>
            <a:pPr defTabSz="239522">
              <a:defRPr sz="4428"/>
            </a:pPr>
          </a:p>
          <a:p>
            <a:pPr defTabSz="239522">
              <a:defRPr sz="4428"/>
            </a:pPr>
            <a:r>
              <a:t>①指示をする側</a:t>
            </a:r>
          </a:p>
          <a:p>
            <a:pPr defTabSz="239522">
              <a:defRPr sz="4428"/>
            </a:pPr>
            <a:r>
              <a:t>プロジェクトを成功へ導く</a:t>
            </a:r>
          </a:p>
          <a:p>
            <a:pPr defTabSz="239522">
              <a:defRPr sz="4428"/>
            </a:pPr>
            <a:r>
              <a:t>事を目的にメンバーへ</a:t>
            </a:r>
          </a:p>
          <a:p>
            <a:pPr defTabSz="239522">
              <a:defRPr sz="4428"/>
            </a:pPr>
            <a:r>
              <a:t>様々な指示を出す。</a:t>
            </a:r>
          </a:p>
          <a:p>
            <a:pPr defTabSz="239522">
              <a:defRPr sz="4428"/>
            </a:pPr>
          </a:p>
          <a:p>
            <a:pPr defTabSz="239522">
              <a:defRPr sz="4428"/>
            </a:pPr>
            <a:r>
              <a:t>メンバーへの指示は、定量的条件が</a:t>
            </a:r>
          </a:p>
          <a:p>
            <a:pPr defTabSz="239522">
              <a:defRPr sz="4428"/>
            </a:pPr>
            <a:r>
              <a:t>伴っていなければならない</a:t>
            </a:r>
          </a:p>
        </p:txBody>
      </p:sp>
      <p:pic>
        <p:nvPicPr>
          <p:cNvPr id="138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40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②指示される側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 defTabSz="297941">
              <a:defRPr sz="5508"/>
            </a:pPr>
            <a:r>
              <a:t>②指示される側</a:t>
            </a:r>
          </a:p>
          <a:p>
            <a:pPr defTabSz="297941">
              <a:defRPr sz="5508"/>
            </a:pPr>
          </a:p>
          <a:p>
            <a:pPr defTabSz="297941">
              <a:defRPr sz="5508"/>
            </a:pPr>
            <a:r>
              <a:t>支持された事を正確に理解する</a:t>
            </a:r>
          </a:p>
          <a:p>
            <a:pPr defTabSz="297941">
              <a:defRPr sz="5508"/>
            </a:pPr>
            <a:r>
              <a:t>創意工夫することで、</a:t>
            </a:r>
          </a:p>
          <a:p>
            <a:pPr defTabSz="297941">
              <a:defRPr sz="5508"/>
            </a:pPr>
            <a:r>
              <a:t>求められている</a:t>
            </a:r>
          </a:p>
          <a:p>
            <a:pPr defTabSz="297941">
              <a:defRPr sz="5508"/>
            </a:pPr>
            <a:r>
              <a:t>以上の成果を出す。</a:t>
            </a:r>
          </a:p>
          <a:p>
            <a:pPr defTabSz="297941">
              <a:defRPr sz="5508"/>
            </a:pPr>
          </a:p>
        </p:txBody>
      </p:sp>
      <p:pic>
        <p:nvPicPr>
          <p:cNvPr id="144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46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書類ヘッダー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書類ヘッダー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書類名</a:t>
            </a:r>
          </a:p>
          <a:p>
            <a:pPr>
              <a:defRPr sz="3600"/>
            </a:pPr>
            <a:r>
              <a:t>作成日</a:t>
            </a:r>
          </a:p>
          <a:p>
            <a:pPr>
              <a:defRPr sz="3600"/>
            </a:pPr>
            <a:r>
              <a:t>作成担当者</a:t>
            </a:r>
          </a:p>
          <a:p>
            <a:pPr>
              <a:defRPr sz="3600"/>
            </a:pPr>
            <a:r>
              <a:t>承認者</a:t>
            </a:r>
          </a:p>
          <a:p>
            <a:pPr>
              <a:defRPr sz="3600"/>
            </a:pPr>
            <a:r>
              <a:t>書類ID</a:t>
            </a:r>
          </a:p>
          <a:p>
            <a:pPr>
              <a:defRPr sz="3600"/>
            </a:pPr>
            <a:r>
              <a:t>（システム名、向先、更新日）</a:t>
            </a:r>
          </a:p>
          <a:p>
            <a:pPr>
              <a:defRPr sz="3600"/>
            </a:pPr>
          </a:p>
        </p:txBody>
      </p:sp>
      <p:pic>
        <p:nvPicPr>
          <p:cNvPr id="150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52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＜文書作成方法＞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 anchor="ctr"/>
          <a:lstStyle/>
          <a:p>
            <a:pPr>
              <a:defRPr sz="3600"/>
            </a:pPr>
            <a:r>
              <a:t>＜文書作成方法＞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１、プランニング</a:t>
            </a:r>
          </a:p>
          <a:p>
            <a:pPr lvl="6">
              <a:defRPr sz="3600"/>
            </a:pPr>
            <a:r>
              <a:t>・主題の選定</a:t>
            </a:r>
          </a:p>
          <a:p>
            <a:pPr lvl="6">
              <a:defRPr sz="3600"/>
            </a:pPr>
            <a:r>
              <a:t>・文書目的の明確化</a:t>
            </a:r>
          </a:p>
          <a:p>
            <a:pPr lvl="6">
              <a:defRPr sz="3600"/>
            </a:pPr>
            <a:r>
              <a:t>・読み手の明確化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２、材料収集</a:t>
            </a:r>
          </a:p>
          <a:p>
            <a:pPr>
              <a:defRPr sz="3600"/>
            </a:pPr>
            <a:r>
              <a:t>・技術表現に必要な材料収集</a:t>
            </a:r>
          </a:p>
          <a:p>
            <a:pPr>
              <a:defRPr sz="3600"/>
            </a:pPr>
            <a:r>
              <a:t>・材料の取捨選択</a:t>
            </a:r>
          </a:p>
          <a:p>
            <a:pPr>
              <a:defRPr sz="3600"/>
            </a:pPr>
            <a:r>
              <a:t>・材料の整理</a:t>
            </a:r>
          </a:p>
        </p:txBody>
      </p:sp>
      <p:pic>
        <p:nvPicPr>
          <p:cNvPr id="156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58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３、構造設計…"/>
          <p:cNvSpPr txBox="1"/>
          <p:nvPr>
            <p:ph type="ctrTitle"/>
          </p:nvPr>
        </p:nvSpPr>
        <p:spPr>
          <a:xfrm>
            <a:off x="1270000" y="722364"/>
            <a:ext cx="10456951" cy="8208571"/>
          </a:xfrm>
          <a:prstGeom prst="rect">
            <a:avLst/>
          </a:prstGeom>
        </p:spPr>
        <p:txBody>
          <a:bodyPr anchor="ctr"/>
          <a:lstStyle/>
          <a:p>
            <a:pPr defTabSz="543305">
              <a:defRPr sz="3348"/>
            </a:pPr>
            <a:r>
              <a:t>３、構造設計</a:t>
            </a:r>
          </a:p>
          <a:p>
            <a:pPr defTabSz="543305">
              <a:defRPr sz="3348"/>
            </a:pPr>
            <a:r>
              <a:t>・結論、重要事項を先に記述</a:t>
            </a:r>
          </a:p>
          <a:p>
            <a:pPr defTabSz="543305">
              <a:defRPr sz="3348"/>
            </a:pPr>
            <a:r>
              <a:t>・物事を伝える順番を決める</a:t>
            </a:r>
          </a:p>
          <a:p>
            <a:pPr defTabSz="543305">
              <a:defRPr sz="3348"/>
            </a:pPr>
            <a:r>
              <a:t>・目次を作成</a:t>
            </a:r>
          </a:p>
          <a:p>
            <a:pPr defTabSz="543305">
              <a:defRPr sz="3348"/>
            </a:pPr>
          </a:p>
          <a:p>
            <a:pPr defTabSz="543305">
              <a:defRPr sz="3348"/>
            </a:pPr>
            <a:r>
              <a:t>４、記述</a:t>
            </a:r>
          </a:p>
          <a:p>
            <a:pPr defTabSz="543305">
              <a:defRPr sz="3348"/>
            </a:pPr>
            <a:r>
              <a:t>・正確に、簡潔に、明確に書く</a:t>
            </a:r>
          </a:p>
          <a:p>
            <a:pPr defTabSz="543305">
              <a:defRPr sz="3348"/>
            </a:pPr>
            <a:r>
              <a:t>・要約を意識する</a:t>
            </a:r>
          </a:p>
          <a:p>
            <a:pPr defTabSz="543305">
              <a:defRPr sz="3348"/>
            </a:pPr>
          </a:p>
          <a:p>
            <a:pPr defTabSz="543305">
              <a:defRPr sz="3348"/>
            </a:pPr>
            <a:r>
              <a:t>５、見直し</a:t>
            </a:r>
          </a:p>
          <a:p>
            <a:pPr defTabSz="543305">
              <a:defRPr sz="3348"/>
            </a:pPr>
            <a:r>
              <a:t>・論理の展開</a:t>
            </a:r>
          </a:p>
          <a:p>
            <a:pPr defTabSz="543305">
              <a:defRPr sz="3348"/>
            </a:pPr>
            <a:r>
              <a:t>・曖昧表現</a:t>
            </a:r>
          </a:p>
          <a:p>
            <a:pPr defTabSz="543305">
              <a:defRPr sz="3348"/>
            </a:pPr>
            <a:r>
              <a:t>・読み手の立場</a:t>
            </a:r>
          </a:p>
        </p:txBody>
      </p:sp>
      <p:pic>
        <p:nvPicPr>
          <p:cNvPr id="162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64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38" y="9056919"/>
            <a:ext cx="9045324" cy="76201"/>
          </a:xfrm>
          <a:prstGeom prst="rect">
            <a:avLst/>
          </a:prstGeom>
        </p:spPr>
      </p:pic>
      <p:pic>
        <p:nvPicPr>
          <p:cNvPr id="169" name="線" descr="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738" y="358842"/>
            <a:ext cx="9045324" cy="76201"/>
          </a:xfrm>
          <a:prstGeom prst="rect">
            <a:avLst/>
          </a:prstGeom>
        </p:spPr>
      </p:pic>
      <p:sp>
        <p:nvSpPr>
          <p:cNvPr id="171" name="要件定義…"/>
          <p:cNvSpPr txBox="1"/>
          <p:nvPr/>
        </p:nvSpPr>
        <p:spPr>
          <a:xfrm>
            <a:off x="2175514" y="821673"/>
            <a:ext cx="437235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要件定義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・要件定義のまとめ方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（客の言ったことをまとめる）</a:t>
            </a:r>
          </a:p>
        </p:txBody>
      </p:sp>
      <p:sp>
        <p:nvSpPr>
          <p:cNvPr id="172" name="①システム化の目標…"/>
          <p:cNvSpPr txBox="1"/>
          <p:nvPr/>
        </p:nvSpPr>
        <p:spPr>
          <a:xfrm>
            <a:off x="2225140" y="2625658"/>
            <a:ext cx="5363871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①システム化の目標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システム化の狙いや効果を明確にする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/>
            <a:r>
              <a:t>②システム大衆範囲</a:t>
            </a:r>
            <a:endParaRPr>
              <a:latin typeface="+mn-lt"/>
              <a:ea typeface="+mn-ea"/>
              <a:cs typeface="+mn-cs"/>
              <a:sym typeface="ヒラギノ角ゴ ProN W3"/>
            </a:endParaRP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システム化を行う範囲を明確にする</a:t>
            </a:r>
          </a:p>
        </p:txBody>
      </p:sp>
      <p:sp>
        <p:nvSpPr>
          <p:cNvPr id="173" name="③費用対効果…"/>
          <p:cNvSpPr txBox="1"/>
          <p:nvPr/>
        </p:nvSpPr>
        <p:spPr>
          <a:xfrm>
            <a:off x="2237620" y="5155488"/>
            <a:ext cx="738378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③費用対効果</a:t>
            </a: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システムにおける費用とその効果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</a:p>
          <a:p>
            <a:pPr algn="l"/>
            <a:r>
              <a:t>④機能要件</a:t>
            </a:r>
            <a:endParaRPr>
              <a:latin typeface="+mn-lt"/>
              <a:ea typeface="+mn-ea"/>
              <a:cs typeface="+mn-cs"/>
              <a:sym typeface="ヒラギノ角ゴ ProN W3"/>
            </a:endParaRPr>
          </a:p>
          <a:p>
            <a:pPr algn="l"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システムに必要な機能とその概要</a:t>
            </a:r>
          </a:p>
          <a:p>
            <a:pPr/>
          </a:p>
          <a:p>
            <a:pPr algn="l"/>
            <a:r>
              <a:t>⑤情報要件</a:t>
            </a:r>
          </a:p>
          <a:p>
            <a:pPr>
              <a:defRPr>
                <a:latin typeface="+mn-lt"/>
                <a:ea typeface="+mn-ea"/>
                <a:cs typeface="+mn-cs"/>
                <a:sym typeface="ヒラギノ角ゴ ProN W3"/>
              </a:defRPr>
            </a:pPr>
            <a:r>
              <a:t>システムで使用（活用）する情報についてまとめる。</a:t>
            </a:r>
          </a:p>
        </p:txBody>
      </p:sp>
      <p:sp>
        <p:nvSpPr>
          <p:cNvPr id="174" name="納期5/15"/>
          <p:cNvSpPr txBox="1"/>
          <p:nvPr/>
        </p:nvSpPr>
        <p:spPr>
          <a:xfrm>
            <a:off x="8319162" y="1640810"/>
            <a:ext cx="153345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納期5/15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