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6" r:id="rId2"/>
  </p:sldMasterIdLst>
  <p:notesMasterIdLst>
    <p:notesMasterId r:id="rId32"/>
  </p:notesMasterIdLst>
  <p:sldIdLst>
    <p:sldId id="474" r:id="rId3"/>
    <p:sldId id="485" r:id="rId4"/>
    <p:sldId id="488" r:id="rId5"/>
    <p:sldId id="498" r:id="rId6"/>
    <p:sldId id="490" r:id="rId7"/>
    <p:sldId id="492" r:id="rId8"/>
    <p:sldId id="497" r:id="rId9"/>
    <p:sldId id="489" r:id="rId10"/>
    <p:sldId id="495" r:id="rId11"/>
    <p:sldId id="496" r:id="rId12"/>
    <p:sldId id="499" r:id="rId13"/>
    <p:sldId id="491" r:id="rId14"/>
    <p:sldId id="509" r:id="rId15"/>
    <p:sldId id="500" r:id="rId16"/>
    <p:sldId id="501" r:id="rId17"/>
    <p:sldId id="502" r:id="rId18"/>
    <p:sldId id="503" r:id="rId19"/>
    <p:sldId id="504" r:id="rId20"/>
    <p:sldId id="505" r:id="rId21"/>
    <p:sldId id="510" r:id="rId22"/>
    <p:sldId id="506" r:id="rId23"/>
    <p:sldId id="507" r:id="rId24"/>
    <p:sldId id="512" r:id="rId25"/>
    <p:sldId id="422" r:id="rId26"/>
    <p:sldId id="508" r:id="rId27"/>
    <p:sldId id="511" r:id="rId28"/>
    <p:sldId id="493" r:id="rId29"/>
    <p:sldId id="494" r:id="rId30"/>
    <p:sldId id="486" r:id="rId3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479DF580-2350-4205-909F-330A04EE41E6}">
          <p14:sldIdLst>
            <p14:sldId id="474"/>
            <p14:sldId id="485"/>
            <p14:sldId id="488"/>
            <p14:sldId id="498"/>
            <p14:sldId id="490"/>
            <p14:sldId id="492"/>
            <p14:sldId id="497"/>
            <p14:sldId id="489"/>
            <p14:sldId id="495"/>
            <p14:sldId id="496"/>
            <p14:sldId id="499"/>
            <p14:sldId id="491"/>
            <p14:sldId id="509"/>
            <p14:sldId id="500"/>
            <p14:sldId id="501"/>
            <p14:sldId id="502"/>
            <p14:sldId id="503"/>
            <p14:sldId id="504"/>
            <p14:sldId id="505"/>
            <p14:sldId id="510"/>
            <p14:sldId id="506"/>
            <p14:sldId id="507"/>
            <p14:sldId id="512"/>
            <p14:sldId id="422"/>
            <p14:sldId id="508"/>
            <p14:sldId id="511"/>
            <p14:sldId id="493"/>
            <p14:sldId id="494"/>
            <p14:sldId id="4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749" userDrawn="1">
          <p15:clr>
            <a:srgbClr val="A4A3A4"/>
          </p15:clr>
        </p15:guide>
        <p15:guide id="3" pos="5813" userDrawn="1">
          <p15:clr>
            <a:srgbClr val="A4A3A4"/>
          </p15:clr>
        </p15:guide>
        <p15:guide id="4" orient="horz" pos="1911" userDrawn="1">
          <p15:clr>
            <a:srgbClr val="A4A3A4"/>
          </p15:clr>
        </p15:guide>
        <p15:guide id="5" pos="3114" userDrawn="1">
          <p15:clr>
            <a:srgbClr val="A4A3A4"/>
          </p15:clr>
        </p15:guide>
        <p15:guide id="6" pos="5087" userDrawn="1">
          <p15:clr>
            <a:srgbClr val="A4A3A4"/>
          </p15:clr>
        </p15:guide>
        <p15:guide id="7" pos="2389" userDrawn="1">
          <p15:clr>
            <a:srgbClr val="A4A3A4"/>
          </p15:clr>
        </p15:guide>
        <p15:guide id="8" pos="1776" userDrawn="1">
          <p15:clr>
            <a:srgbClr val="A4A3A4"/>
          </p15:clr>
        </p15:guide>
        <p15:guide id="9" pos="107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swar Bhatti" initials="TB" lastIdx="1" clrIdx="0">
    <p:extLst>
      <p:ext uri="{19B8F6BF-5375-455C-9EA6-DF929625EA0E}">
        <p15:presenceInfo xmlns:p15="http://schemas.microsoft.com/office/powerpoint/2012/main" userId="7f51641fce56ee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F50"/>
    <a:srgbClr val="323B48"/>
    <a:srgbClr val="2E2E2E"/>
    <a:srgbClr val="E95959"/>
    <a:srgbClr val="4D73B1"/>
    <a:srgbClr val="5972A5"/>
    <a:srgbClr val="3F3F3F"/>
    <a:srgbClr val="15A7E9"/>
    <a:srgbClr val="BF9000"/>
    <a:srgbClr val="3F5E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9" autoAdjust="0"/>
    <p:restoredTop sz="90104" autoAdjust="0"/>
  </p:normalViewPr>
  <p:slideViewPr>
    <p:cSldViewPr snapToGrid="0">
      <p:cViewPr varScale="1">
        <p:scale>
          <a:sx n="67" d="100"/>
          <a:sy n="67" d="100"/>
        </p:scale>
        <p:origin x="750" y="66"/>
      </p:cViewPr>
      <p:guideLst>
        <p:guide orient="horz" pos="2614"/>
        <p:guide pos="3749"/>
        <p:guide pos="5813"/>
        <p:guide orient="horz" pos="1911"/>
        <p:guide pos="3114"/>
        <p:guide pos="5087"/>
        <p:guide pos="2389"/>
        <p:guide pos="1776"/>
        <p:guide pos="1073"/>
      </p:guideLst>
    </p:cSldViewPr>
  </p:slideViewPr>
  <p:outlineViewPr>
    <p:cViewPr>
      <p:scale>
        <a:sx n="33" d="100"/>
        <a:sy n="33" d="100"/>
      </p:scale>
      <p:origin x="0" y="-290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EE6A8-7E37-4A55-A586-C8FFB78609B1}" type="datetimeFigureOut">
              <a:rPr lang="sv-SE" smtClean="0"/>
              <a:t>2016-03-24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B16A6-5F47-4FA9-BA4D-2BDC853A44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011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2016-03-24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702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2016-03-24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746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2016-03-24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7172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2016-03-24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8737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2016-03-24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001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2016-03-24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891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2016-03-24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810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2016-03-24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543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2016-03-24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254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2016-03-24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991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2016-03-24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06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3EE0-2569-4F58-A582-E56ADACD7068}" type="datetimeFigureOut">
              <a:rPr lang="sv-SE" smtClean="0"/>
              <a:t>2016-03-24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0812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taswar@gmail.com" TargetMode="External"/><Relationship Id="rId4" Type="http://schemas.openxmlformats.org/officeDocument/2006/relationships/hyperlink" Target="http://taswar.zeytinsoft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tabridge/akka-bootcamp" TargetMode="External"/><Relationship Id="rId2" Type="http://schemas.openxmlformats.org/officeDocument/2006/relationships/hyperlink" Target="http://getakka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anning.com/books/reactive-applications-with-akka-net" TargetMode="External"/><Relationship Id="rId4" Type="http://schemas.openxmlformats.org/officeDocument/2006/relationships/hyperlink" Target="https://petabridge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" r="1765" b="48335"/>
          <a:stretch/>
        </p:blipFill>
        <p:spPr>
          <a:xfrm>
            <a:off x="0" y="3238501"/>
            <a:ext cx="12201525" cy="36194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19249" y="904792"/>
            <a:ext cx="49776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9600" b="1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akka.net</a:t>
            </a:r>
            <a:endParaRPr lang="sv-SE" sz="9600" b="1" dirty="0">
              <a:solidFill>
                <a:schemeClr val="bg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765" y="933667"/>
            <a:ext cx="2291484" cy="117209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7162" y="3729038"/>
            <a:ext cx="44148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333F50"/>
                </a:solidFill>
              </a:rPr>
              <a:t>By Taswar Bhatti</a:t>
            </a:r>
          </a:p>
          <a:p>
            <a:r>
              <a:rPr lang="en-US" sz="2400" b="1" dirty="0" smtClean="0">
                <a:solidFill>
                  <a:srgbClr val="333F50"/>
                </a:solidFill>
              </a:rPr>
              <a:t>System Architect for </a:t>
            </a:r>
            <a:r>
              <a:rPr lang="en-US" sz="2400" b="1" dirty="0" err="1" smtClean="0">
                <a:solidFill>
                  <a:srgbClr val="333F50"/>
                </a:solidFill>
              </a:rPr>
              <a:t>Gemalto</a:t>
            </a:r>
            <a:endParaRPr lang="en-US" sz="2400" b="1" dirty="0" smtClean="0">
              <a:solidFill>
                <a:srgbClr val="333F50"/>
              </a:solidFill>
            </a:endParaRPr>
          </a:p>
          <a:p>
            <a:r>
              <a:rPr lang="en-US" sz="2400" b="1" dirty="0" smtClean="0">
                <a:solidFill>
                  <a:srgbClr val="333F50"/>
                </a:solidFill>
              </a:rPr>
              <a:t>Microsoft MVP </a:t>
            </a:r>
          </a:p>
          <a:p>
            <a:r>
              <a:rPr lang="en-US" sz="2400" b="1" dirty="0" smtClean="0">
                <a:solidFill>
                  <a:srgbClr val="333F50"/>
                </a:solidFill>
                <a:hlinkClick r:id="rId4"/>
              </a:rPr>
              <a:t>http://taswar.zeytinsoft.com</a:t>
            </a:r>
            <a:endParaRPr lang="en-US" sz="2400" b="1" dirty="0" smtClean="0">
              <a:solidFill>
                <a:srgbClr val="333F50"/>
              </a:solidFill>
            </a:endParaRPr>
          </a:p>
          <a:p>
            <a:r>
              <a:rPr lang="en-US" sz="2400" b="1" dirty="0" smtClean="0">
                <a:solidFill>
                  <a:srgbClr val="333F50"/>
                </a:solidFill>
              </a:rPr>
              <a:t>@</a:t>
            </a:r>
            <a:r>
              <a:rPr lang="en-US" sz="2400" b="1" dirty="0" err="1" smtClean="0">
                <a:solidFill>
                  <a:srgbClr val="333F50"/>
                </a:solidFill>
              </a:rPr>
              <a:t>taswarbhatti</a:t>
            </a:r>
            <a:endParaRPr lang="en-US" sz="2400" b="1" dirty="0" smtClean="0">
              <a:solidFill>
                <a:srgbClr val="333F50"/>
              </a:solidFill>
            </a:endParaRPr>
          </a:p>
          <a:p>
            <a:r>
              <a:rPr lang="en-US" sz="2400" b="1" dirty="0" smtClean="0">
                <a:solidFill>
                  <a:srgbClr val="333F50"/>
                </a:solidFill>
                <a:hlinkClick r:id="rId5"/>
              </a:rPr>
              <a:t>taswar@gmail.com</a:t>
            </a:r>
            <a:endParaRPr lang="en-US" sz="2400" b="1" dirty="0" smtClean="0">
              <a:solidFill>
                <a:srgbClr val="333F50"/>
              </a:solidFill>
            </a:endParaRPr>
          </a:p>
          <a:p>
            <a:r>
              <a:rPr lang="en-US" sz="2400" b="1" smtClean="0">
                <a:solidFill>
                  <a:srgbClr val="333F50"/>
                </a:solidFill>
              </a:rPr>
              <a:t>24 March 2016</a:t>
            </a:r>
            <a:endParaRPr lang="en-US" sz="2400" b="1" dirty="0">
              <a:solidFill>
                <a:srgbClr val="333F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40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Deadlock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256" y="1690688"/>
            <a:ext cx="8091488" cy="4642973"/>
          </a:xfrm>
        </p:spPr>
      </p:pic>
    </p:spTree>
    <p:extLst>
      <p:ext uri="{BB962C8B-B14F-4D97-AF65-F5344CB8AC3E}">
        <p14:creationId xmlns:p14="http://schemas.microsoft.com/office/powerpoint/2010/main" val="409497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Concurrency is HARD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omplexities </a:t>
            </a:r>
            <a:r>
              <a:rPr lang="en-US" dirty="0"/>
              <a:t>of </a:t>
            </a:r>
            <a:r>
              <a:rPr lang="en-US" dirty="0" smtClean="0"/>
              <a:t>concurrency</a:t>
            </a:r>
            <a:r>
              <a:rPr lang="en-US" dirty="0"/>
              <a:t>, parallelism, and </a:t>
            </a:r>
            <a:r>
              <a:rPr lang="en-US" dirty="0" smtClean="0"/>
              <a:t>multi-threading is no piece of cake, poor babies…………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662" y="2828926"/>
            <a:ext cx="7199980" cy="369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Akka.Net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7064137"/>
              </p:ext>
            </p:extLst>
          </p:nvPr>
        </p:nvGraphicFramePr>
        <p:xfrm>
          <a:off x="838200" y="1825625"/>
          <a:ext cx="10515600" cy="15319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05200"/>
                <a:gridCol w="3505200"/>
                <a:gridCol w="3505200"/>
              </a:tblGrid>
              <a:tr h="765969">
                <a:tc>
                  <a:txBody>
                    <a:bodyPr/>
                    <a:lstStyle/>
                    <a:p>
                      <a:r>
                        <a:rPr lang="en-US" dirty="0" smtClean="0"/>
                        <a:t>Scale</a:t>
                      </a:r>
                      <a:r>
                        <a:rPr lang="en-US" baseline="0" dirty="0" smtClean="0"/>
                        <a:t> 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Scale</a:t>
                      </a:r>
                      <a:r>
                        <a:rPr lang="en-US" baseline="0" dirty="0" smtClean="0"/>
                        <a:t> 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Elasticity</a:t>
                      </a:r>
                      <a:endParaRPr lang="en-US" dirty="0"/>
                    </a:p>
                  </a:txBody>
                  <a:tcPr/>
                </a:tc>
              </a:tr>
              <a:tr h="76596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Akka</a:t>
                      </a:r>
                      <a:r>
                        <a:rPr lang="en-US" dirty="0" smtClean="0"/>
                        <a:t> 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Akka</a:t>
                      </a:r>
                      <a:r>
                        <a:rPr lang="en-US" dirty="0" smtClean="0"/>
                        <a:t> Remote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Akka</a:t>
                      </a:r>
                      <a:r>
                        <a:rPr lang="en-US" dirty="0" smtClean="0"/>
                        <a:t> Cluster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71624" y="4286251"/>
            <a:ext cx="9401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Simplify the building of scalable, concurrent, </a:t>
            </a:r>
          </a:p>
          <a:p>
            <a:r>
              <a:rPr lang="en-US" sz="3600" dirty="0"/>
              <a:t>high -throughput and  low latency </a:t>
            </a:r>
            <a:r>
              <a:rPr lang="en-US" sz="3600" dirty="0" smtClean="0"/>
              <a:t>systems</a:t>
            </a:r>
          </a:p>
        </p:txBody>
      </p:sp>
    </p:spTree>
    <p:extLst>
      <p:ext uri="{BB962C8B-B14F-4D97-AF65-F5344CB8AC3E}">
        <p14:creationId xmlns:p14="http://schemas.microsoft.com/office/powerpoint/2010/main" val="422934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Classes of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Transactional </a:t>
            </a:r>
            <a:r>
              <a:rPr lang="en-US" dirty="0"/>
              <a:t>applications (Financial, gambling/betting, social media, </a:t>
            </a:r>
            <a:r>
              <a:rPr lang="en-US" dirty="0" smtClean="0"/>
              <a:t>telecom)</a:t>
            </a:r>
            <a:endParaRPr lang="en-US" dirty="0"/>
          </a:p>
          <a:p>
            <a:r>
              <a:rPr lang="en-US" dirty="0" smtClean="0"/>
              <a:t>Batch </a:t>
            </a:r>
            <a:r>
              <a:rPr lang="en-US" dirty="0"/>
              <a:t>(Divide workloads between actors)</a:t>
            </a:r>
          </a:p>
          <a:p>
            <a:r>
              <a:rPr lang="en-US" dirty="0" smtClean="0"/>
              <a:t>General </a:t>
            </a:r>
            <a:r>
              <a:rPr lang="en-US" dirty="0"/>
              <a:t>Service (REST, SOAP, System integration)</a:t>
            </a:r>
          </a:p>
          <a:p>
            <a:r>
              <a:rPr lang="en-US" dirty="0" smtClean="0"/>
              <a:t>Communications </a:t>
            </a:r>
            <a:r>
              <a:rPr lang="en-US" dirty="0"/>
              <a:t>(Chat app, Real time notification</a:t>
            </a:r>
          </a:p>
          <a:p>
            <a:r>
              <a:rPr lang="en-US" dirty="0" smtClean="0"/>
              <a:t>Gaming </a:t>
            </a:r>
            <a:r>
              <a:rPr lang="en-US" dirty="0"/>
              <a:t>(Multiplayer interactions)</a:t>
            </a:r>
          </a:p>
          <a:p>
            <a:r>
              <a:rPr lang="en-US" dirty="0" smtClean="0"/>
              <a:t>Traffic </a:t>
            </a:r>
            <a:r>
              <a:rPr lang="en-US" dirty="0"/>
              <a:t>Management (Road traffic flow, asset management)</a:t>
            </a:r>
          </a:p>
          <a:p>
            <a:r>
              <a:rPr lang="en-US" dirty="0" smtClean="0"/>
              <a:t>Numerical </a:t>
            </a:r>
            <a:r>
              <a:rPr lang="en-US" dirty="0"/>
              <a:t>Processing (Biz </a:t>
            </a:r>
            <a:r>
              <a:rPr lang="en-US" dirty="0" smtClean="0"/>
              <a:t>intelligence, </a:t>
            </a:r>
            <a:r>
              <a:rPr lang="en-US" dirty="0"/>
              <a:t>data mining)</a:t>
            </a:r>
          </a:p>
          <a:p>
            <a:r>
              <a:rPr lang="en-US" dirty="0" err="1" smtClean="0"/>
              <a:t>IoT</a:t>
            </a:r>
            <a:r>
              <a:rPr lang="en-US" dirty="0" smtClean="0"/>
              <a:t> </a:t>
            </a:r>
            <a:r>
              <a:rPr lang="en-US" dirty="0"/>
              <a:t>(Incoming stream of data sensor)</a:t>
            </a:r>
          </a:p>
        </p:txBody>
      </p:sp>
    </p:spTree>
    <p:extLst>
      <p:ext uri="{BB962C8B-B14F-4D97-AF65-F5344CB8AC3E}">
        <p14:creationId xmlns:p14="http://schemas.microsoft.com/office/powerpoint/2010/main" val="143981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Actor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1973 Actor model Carl Hewitt</a:t>
            </a:r>
          </a:p>
          <a:p>
            <a:r>
              <a:rPr lang="en-US" dirty="0" smtClean="0"/>
              <a:t>The </a:t>
            </a:r>
            <a:r>
              <a:rPr lang="en-US" dirty="0"/>
              <a:t>actor model is a conceptual model </a:t>
            </a:r>
            <a:endParaRPr lang="en-US" dirty="0" smtClean="0"/>
          </a:p>
          <a:p>
            <a:r>
              <a:rPr lang="en-US" dirty="0" smtClean="0"/>
              <a:t>It deal </a:t>
            </a:r>
            <a:r>
              <a:rPr lang="en-US" dirty="0"/>
              <a:t>with concurrent </a:t>
            </a:r>
            <a:r>
              <a:rPr lang="en-US" dirty="0" smtClean="0"/>
              <a:t>computation </a:t>
            </a:r>
          </a:p>
          <a:p>
            <a:r>
              <a:rPr lang="en-US" dirty="0" smtClean="0"/>
              <a:t>It </a:t>
            </a:r>
            <a:r>
              <a:rPr lang="en-US" dirty="0"/>
              <a:t>defines </a:t>
            </a:r>
            <a:r>
              <a:rPr lang="en-US" dirty="0" smtClean="0"/>
              <a:t>general </a:t>
            </a:r>
            <a:r>
              <a:rPr lang="en-US" dirty="0"/>
              <a:t>rules for how the system’s components should behave and interact with each </a:t>
            </a:r>
            <a:r>
              <a:rPr lang="en-US" dirty="0" smtClean="0"/>
              <a:t>other</a:t>
            </a:r>
          </a:p>
          <a:p>
            <a:r>
              <a:rPr lang="en-US" dirty="0" smtClean="0"/>
              <a:t>Commonly used in </a:t>
            </a:r>
            <a:r>
              <a:rPr lang="en-US" dirty="0" err="1" smtClean="0"/>
              <a:t>Erlang</a:t>
            </a:r>
            <a:endParaRPr lang="en-US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59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Actors not these one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76014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an Actor?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is an Actor</a:t>
            </a:r>
          </a:p>
          <a:p>
            <a:r>
              <a:rPr lang="en-US" dirty="0" smtClean="0"/>
              <a:t>Actors are inherently lazy</a:t>
            </a:r>
          </a:p>
          <a:p>
            <a:r>
              <a:rPr lang="en-US" dirty="0"/>
              <a:t>Fundamental primitive computational </a:t>
            </a:r>
            <a:r>
              <a:rPr lang="en-US" dirty="0" smtClean="0"/>
              <a:t>unit</a:t>
            </a:r>
          </a:p>
          <a:p>
            <a:r>
              <a:rPr lang="en-US" dirty="0" smtClean="0"/>
              <a:t>Small </a:t>
            </a:r>
            <a:r>
              <a:rPr lang="en-US" dirty="0"/>
              <a:t>w</a:t>
            </a:r>
            <a:r>
              <a:rPr lang="en-US" dirty="0" smtClean="0"/>
              <a:t>ell defined task</a:t>
            </a:r>
          </a:p>
          <a:p>
            <a:r>
              <a:rPr lang="en-US" dirty="0"/>
              <a:t>Actor code is the same whether it’s local or </a:t>
            </a:r>
            <a:r>
              <a:rPr lang="en-US" dirty="0" smtClean="0"/>
              <a:t>distributed</a:t>
            </a:r>
            <a:endParaRPr lang="en-US" dirty="0"/>
          </a:p>
          <a:p>
            <a:r>
              <a:rPr lang="en-US" dirty="0"/>
              <a:t>Every actor instance has an </a:t>
            </a:r>
            <a:r>
              <a:rPr lang="en-US" dirty="0" smtClean="0"/>
              <a:t>address</a:t>
            </a:r>
          </a:p>
          <a:p>
            <a:r>
              <a:rPr lang="en-US" dirty="0" smtClean="0"/>
              <a:t>Actors </a:t>
            </a:r>
            <a:r>
              <a:rPr lang="en-US" dirty="0"/>
              <a:t>communicate via messages</a:t>
            </a:r>
          </a:p>
        </p:txBody>
      </p:sp>
    </p:spTree>
    <p:extLst>
      <p:ext uri="{BB962C8B-B14F-4D97-AF65-F5344CB8AC3E}">
        <p14:creationId xmlns:p14="http://schemas.microsoft.com/office/powerpoint/2010/main" val="33056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Four things an Actor can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Receive and React to messages</a:t>
            </a:r>
          </a:p>
          <a:p>
            <a:r>
              <a:rPr lang="en-US" dirty="0" smtClean="0"/>
              <a:t>Create more actors</a:t>
            </a:r>
          </a:p>
          <a:p>
            <a:r>
              <a:rPr lang="en-US" dirty="0" smtClean="0"/>
              <a:t>Send messages to other actors</a:t>
            </a:r>
          </a:p>
          <a:p>
            <a:r>
              <a:rPr lang="en-US" dirty="0" smtClean="0"/>
              <a:t>Change Behavior for next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08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Incoming Mailbox</a:t>
            </a:r>
          </a:p>
          <a:p>
            <a:r>
              <a:rPr lang="en-US" dirty="0" smtClean="0"/>
              <a:t>State</a:t>
            </a:r>
          </a:p>
          <a:p>
            <a:r>
              <a:rPr lang="en-US" dirty="0" smtClean="0"/>
              <a:t>Children Actors Hierarchy </a:t>
            </a:r>
          </a:p>
          <a:p>
            <a:r>
              <a:rPr lang="en-US" dirty="0" smtClean="0"/>
              <a:t>Supervision Strategy (in case of some failure in children)</a:t>
            </a:r>
          </a:p>
          <a:p>
            <a:r>
              <a:rPr lang="en-US" dirty="0" smtClean="0"/>
              <a:t>Behavior</a:t>
            </a:r>
          </a:p>
          <a:p>
            <a:r>
              <a:rPr lang="en-US" dirty="0" smtClean="0"/>
              <a:t>Actors always processes one message at a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07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POCO class</a:t>
            </a:r>
          </a:p>
          <a:p>
            <a:r>
              <a:rPr lang="en-US" dirty="0"/>
              <a:t>Message instances should be </a:t>
            </a:r>
            <a:r>
              <a:rPr lang="en-US" dirty="0" smtClean="0"/>
              <a:t>immutable</a:t>
            </a:r>
          </a:p>
          <a:p>
            <a:r>
              <a:rPr lang="en-US" dirty="0"/>
              <a:t>Passing of messages is asynchronous</a:t>
            </a:r>
          </a:p>
        </p:txBody>
      </p:sp>
    </p:spTree>
    <p:extLst>
      <p:ext uri="{BB962C8B-B14F-4D97-AF65-F5344CB8AC3E}">
        <p14:creationId xmlns:p14="http://schemas.microsoft.com/office/powerpoint/2010/main" val="74845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we trying to solve?</a:t>
            </a:r>
          </a:p>
          <a:p>
            <a:r>
              <a:rPr lang="en-US" dirty="0" smtClean="0"/>
              <a:t>What is </a:t>
            </a:r>
            <a:r>
              <a:rPr lang="en-US" dirty="0" err="1" smtClean="0"/>
              <a:t>Akka.Net</a:t>
            </a:r>
            <a:endParaRPr lang="en-US" dirty="0" smtClean="0"/>
          </a:p>
          <a:p>
            <a:r>
              <a:rPr lang="en-US" dirty="0" smtClean="0"/>
              <a:t>How does it work?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Additional Resources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57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Actors and Messages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769" y="1825625"/>
            <a:ext cx="6758461" cy="4351338"/>
          </a:xfrm>
        </p:spPr>
      </p:pic>
    </p:spTree>
    <p:extLst>
      <p:ext uri="{BB962C8B-B14F-4D97-AF65-F5344CB8AC3E}">
        <p14:creationId xmlns:p14="http://schemas.microsoft.com/office/powerpoint/2010/main" val="103418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Actors Hierarchy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036" y="1256672"/>
            <a:ext cx="7016277" cy="5601328"/>
          </a:xfrm>
        </p:spPr>
      </p:pic>
    </p:spTree>
    <p:extLst>
      <p:ext uri="{BB962C8B-B14F-4D97-AF65-F5344CB8AC3E}">
        <p14:creationId xmlns:p14="http://schemas.microsoft.com/office/powerpoint/2010/main" val="167352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When Children do bad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Parent actors have a supervision strategy for children actor</a:t>
            </a:r>
          </a:p>
          <a:p>
            <a:r>
              <a:rPr lang="en-US" dirty="0" smtClean="0"/>
              <a:t>Default could be restart the child actor</a:t>
            </a:r>
          </a:p>
          <a:p>
            <a:r>
              <a:rPr lang="en-US" dirty="0" smtClean="0"/>
              <a:t>Or if it does not know what do let its parent know</a:t>
            </a:r>
          </a:p>
          <a:p>
            <a:r>
              <a:rPr lang="en-US" dirty="0" smtClean="0"/>
              <a:t>A child actor cannot notify a grand parent of misbehavior it is up to the parent actor to propagate the message up, such that failures can be isolated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33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Supervisors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b="1" dirty="0"/>
              <a:t>A supervisor can decide to:</a:t>
            </a:r>
          </a:p>
          <a:p>
            <a:r>
              <a:rPr lang="sv-SE" b="1" dirty="0"/>
              <a:t>Force a restart</a:t>
            </a:r>
          </a:p>
          <a:p>
            <a:r>
              <a:rPr lang="sv-SE" b="1" dirty="0"/>
              <a:t>Terminate</a:t>
            </a:r>
          </a:p>
          <a:p>
            <a:r>
              <a:rPr lang="sv-SE" b="1" dirty="0"/>
              <a:t>Ignore and resume</a:t>
            </a:r>
          </a:p>
          <a:p>
            <a:r>
              <a:rPr lang="sv-SE" b="1" dirty="0"/>
              <a:t>Escalate up to it’s own supervisor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5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92020" y="-1026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sz="54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Error</a:t>
            </a:r>
            <a:r>
              <a:rPr lang="sv-SE" sz="54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 handling in Java, C# and C</a:t>
            </a:r>
            <a:endParaRPr lang="sv-SE" sz="5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094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33" y="1825625"/>
            <a:ext cx="7739533" cy="4351338"/>
          </a:xfrm>
        </p:spPr>
      </p:pic>
    </p:spTree>
    <p:extLst>
      <p:ext uri="{BB962C8B-B14F-4D97-AF65-F5344CB8AC3E}">
        <p14:creationId xmlns:p14="http://schemas.microsoft.com/office/powerpoint/2010/main" val="334608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Akka</a:t>
            </a:r>
            <a:r>
              <a:rPr lang="en-US" dirty="0" smtClean="0"/>
              <a:t> Remoting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525" y="2291556"/>
            <a:ext cx="6076950" cy="3419475"/>
          </a:xfrm>
        </p:spPr>
      </p:pic>
    </p:spTree>
    <p:extLst>
      <p:ext uri="{BB962C8B-B14F-4D97-AF65-F5344CB8AC3E}">
        <p14:creationId xmlns:p14="http://schemas.microsoft.com/office/powerpoint/2010/main" val="58705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Akka</a:t>
            </a:r>
            <a:r>
              <a:rPr lang="en-US" dirty="0" smtClean="0"/>
              <a:t> </a:t>
            </a:r>
            <a:r>
              <a:rPr lang="en-US" dirty="0" err="1" smtClean="0"/>
              <a:t>.Net</a:t>
            </a:r>
            <a:r>
              <a:rPr lang="en-US" dirty="0" smtClean="0"/>
              <a:t>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Akka</a:t>
            </a:r>
            <a:endParaRPr lang="en-US" dirty="0" smtClean="0"/>
          </a:p>
          <a:p>
            <a:r>
              <a:rPr lang="en-US" dirty="0" err="1" smtClean="0"/>
              <a:t>Akka</a:t>
            </a:r>
            <a:r>
              <a:rPr lang="en-US" dirty="0" smtClean="0"/>
              <a:t> Remote</a:t>
            </a:r>
          </a:p>
          <a:p>
            <a:r>
              <a:rPr lang="en-US" dirty="0" err="1" smtClean="0"/>
              <a:t>Akka</a:t>
            </a:r>
            <a:r>
              <a:rPr lang="en-US" dirty="0" smtClean="0"/>
              <a:t> Cluster</a:t>
            </a:r>
          </a:p>
          <a:p>
            <a:r>
              <a:rPr lang="en-US" dirty="0" err="1" smtClean="0"/>
              <a:t>Akka</a:t>
            </a:r>
            <a:r>
              <a:rPr lang="en-US" dirty="0" smtClean="0"/>
              <a:t> DI (Dependency Injection)</a:t>
            </a:r>
          </a:p>
          <a:p>
            <a:r>
              <a:rPr lang="en-US" dirty="0" err="1" smtClean="0"/>
              <a:t>Akka</a:t>
            </a:r>
            <a:r>
              <a:rPr lang="en-US" dirty="0" smtClean="0"/>
              <a:t> Test (</a:t>
            </a:r>
            <a:r>
              <a:rPr lang="en-US" dirty="0" err="1" smtClean="0"/>
              <a:t>TestKit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Akka</a:t>
            </a:r>
            <a:r>
              <a:rPr lang="en-US" dirty="0" smtClean="0"/>
              <a:t> Persistence</a:t>
            </a:r>
          </a:p>
          <a:p>
            <a:r>
              <a:rPr lang="en-US" dirty="0" err="1" smtClean="0"/>
              <a:t>Akka</a:t>
            </a:r>
            <a:r>
              <a:rPr lang="en-US" dirty="0" smtClean="0"/>
              <a:t> Logger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0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096294"/>
            <a:ext cx="3810000" cy="3810000"/>
          </a:xfrm>
        </p:spPr>
      </p:pic>
    </p:spTree>
    <p:extLst>
      <p:ext uri="{BB962C8B-B14F-4D97-AF65-F5344CB8AC3E}">
        <p14:creationId xmlns:p14="http://schemas.microsoft.com/office/powerpoint/2010/main" val="4278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Akka</a:t>
            </a:r>
            <a:r>
              <a:rPr lang="en-US" dirty="0"/>
              <a:t> .NET (</a:t>
            </a:r>
            <a:r>
              <a:rPr lang="en-US" dirty="0">
                <a:hlinkClick r:id="rId2"/>
              </a:rPr>
              <a:t>http://getakka.net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Akka</a:t>
            </a:r>
            <a:r>
              <a:rPr lang="en-US" dirty="0"/>
              <a:t> Bootcamp (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github.com/petabridge/akka-bootcamp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 smtClean="0"/>
              <a:t>Petabridge</a:t>
            </a:r>
            <a:r>
              <a:rPr lang="en-US" dirty="0" smtClean="0"/>
              <a:t> Training 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://petabridge.com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smtClean="0"/>
              <a:t>Manning </a:t>
            </a:r>
            <a:r>
              <a:rPr lang="en-US" dirty="0"/>
              <a:t>Book (Reactive Applications with </a:t>
            </a:r>
            <a:r>
              <a:rPr lang="en-US" dirty="0" smtClean="0"/>
              <a:t>Akka.NET)</a:t>
            </a:r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www.manning.com/books/reactive-applications-with-akka-net</a:t>
            </a:r>
            <a:endParaRPr lang="en-US" dirty="0" smtClean="0"/>
          </a:p>
          <a:p>
            <a:r>
              <a:rPr lang="en-US" dirty="0" smtClean="0"/>
              <a:t>Project Orleans (another Actor Model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Pluralsight</a:t>
            </a:r>
            <a:r>
              <a:rPr lang="en-US" dirty="0" smtClean="0"/>
              <a:t> Courses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99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Free Lunch or Pizza is Over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136" y="1825625"/>
            <a:ext cx="5795727" cy="4351338"/>
          </a:xfrm>
        </p:spPr>
      </p:pic>
    </p:spTree>
    <p:extLst>
      <p:ext uri="{BB962C8B-B14F-4D97-AF65-F5344CB8AC3E}">
        <p14:creationId xmlns:p14="http://schemas.microsoft.com/office/powerpoint/2010/main" val="287424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Reactive Manifesto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 Driven (</a:t>
            </a:r>
            <a:r>
              <a:rPr lang="en-US" dirty="0" err="1" smtClean="0"/>
              <a:t>async</a:t>
            </a:r>
            <a:r>
              <a:rPr lang="en-US" dirty="0" smtClean="0"/>
              <a:t>, loose coupling, location independent)</a:t>
            </a:r>
          </a:p>
          <a:p>
            <a:r>
              <a:rPr lang="en-US" dirty="0" smtClean="0"/>
              <a:t>Elastic (Scalable)</a:t>
            </a:r>
          </a:p>
          <a:p>
            <a:r>
              <a:rPr lang="en-US" dirty="0" smtClean="0"/>
              <a:t>Responsive (in timely manner)</a:t>
            </a:r>
          </a:p>
          <a:p>
            <a:r>
              <a:rPr lang="en-US" dirty="0" smtClean="0"/>
              <a:t>Resilient (Recovery)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213" y="3573141"/>
            <a:ext cx="6224587" cy="260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1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Classic .NET applications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8524301"/>
              </p:ext>
            </p:extLst>
          </p:nvPr>
        </p:nvGraphicFramePr>
        <p:xfrm>
          <a:off x="838200" y="2596515"/>
          <a:ext cx="10515600" cy="2118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Scale 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Scale 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Elasticity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Parallel </a:t>
                      </a:r>
                      <a:r>
                        <a:rPr lang="en-US" dirty="0" err="1" smtClean="0"/>
                        <a:t>Linq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WCF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TPL (Task Parallel Library)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Webapi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async</a:t>
                      </a:r>
                      <a:r>
                        <a:rPr lang="en-US" dirty="0" smtClean="0"/>
                        <a:t> await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MSMQ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0825">
                <a:tc>
                  <a:txBody>
                    <a:bodyPr/>
                    <a:lstStyle/>
                    <a:p>
                      <a:r>
                        <a:rPr lang="en-US" dirty="0" smtClean="0"/>
                        <a:t>Threads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Azure Service Bus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781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Multicore with your app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3050"/>
            <a:ext cx="10515600" cy="4943475"/>
          </a:xfrm>
        </p:spPr>
      </p:pic>
    </p:spTree>
    <p:extLst>
      <p:ext uri="{BB962C8B-B14F-4D97-AF65-F5344CB8AC3E}">
        <p14:creationId xmlns:p14="http://schemas.microsoft.com/office/powerpoint/2010/main" val="221847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Write more threads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382044"/>
            <a:ext cx="4572000" cy="3238500"/>
          </a:xfrm>
        </p:spPr>
      </p:pic>
    </p:spTree>
    <p:extLst>
      <p:ext uri="{BB962C8B-B14F-4D97-AF65-F5344CB8AC3E}">
        <p14:creationId xmlns:p14="http://schemas.microsoft.com/office/powerpoint/2010/main" val="216893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Multi Threading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75" y="1853406"/>
            <a:ext cx="8324850" cy="4295775"/>
          </a:xfrm>
        </p:spPr>
      </p:pic>
    </p:spTree>
    <p:extLst>
      <p:ext uri="{BB962C8B-B14F-4D97-AF65-F5344CB8AC3E}">
        <p14:creationId xmlns:p14="http://schemas.microsoft.com/office/powerpoint/2010/main" val="178030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Fixing multithreading is no fun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900" y="1834356"/>
            <a:ext cx="6426200" cy="4305300"/>
          </a:xfrm>
        </p:spPr>
      </p:pic>
    </p:spTree>
    <p:extLst>
      <p:ext uri="{BB962C8B-B14F-4D97-AF65-F5344CB8AC3E}">
        <p14:creationId xmlns:p14="http://schemas.microsoft.com/office/powerpoint/2010/main" val="305182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kka Roboto">
      <a:majorFont>
        <a:latin typeface="Roboto Bk"/>
        <a:ea typeface=""/>
        <a:cs typeface=""/>
      </a:majorFont>
      <a:minorFont>
        <a:latin typeface="Robo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 cap="rnd">
          <a:solidFill>
            <a:srgbClr val="50DE94"/>
          </a:solidFill>
          <a:round/>
          <a:headEnd w="sm" len="med"/>
          <a:tailEnd type="none" w="sm" len="sm"/>
        </a:ln>
        <a:effectLst/>
        <a:scene3d>
          <a:camera prst="orthographicFront"/>
          <a:lightRig rig="threePt" dir="t"/>
        </a:scene3d>
        <a:sp3d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44a0c100-6804-4ba7-b49b-e7ac250487c7" Revision="1" Stencil="System.MyShapes" StencilVersion="1.0"/>
</Control>
</file>

<file path=customXml/itemProps1.xml><?xml version="1.0" encoding="utf-8"?>
<ds:datastoreItem xmlns:ds="http://schemas.openxmlformats.org/officeDocument/2006/customXml" ds:itemID="{C628A903-7748-4EDB-A72A-3ECFEA25BB5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13979</TotalTime>
  <Words>548</Words>
  <Application>Microsoft Office PowerPoint</Application>
  <PresentationFormat>Widescreen</PresentationFormat>
  <Paragraphs>123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Roboto</vt:lpstr>
      <vt:lpstr>Roboto Bk</vt:lpstr>
      <vt:lpstr>Office Theme</vt:lpstr>
      <vt:lpstr>PowerPoint Presentation</vt:lpstr>
      <vt:lpstr>Agenda</vt:lpstr>
      <vt:lpstr>Free Lunch or Pizza is Over</vt:lpstr>
      <vt:lpstr>Reactive Manifesto</vt:lpstr>
      <vt:lpstr>Classic .NET applications</vt:lpstr>
      <vt:lpstr>Multicore with your app</vt:lpstr>
      <vt:lpstr>Write more threads</vt:lpstr>
      <vt:lpstr>Multi Threading</vt:lpstr>
      <vt:lpstr>Fixing multithreading is no fun</vt:lpstr>
      <vt:lpstr>Deadlock</vt:lpstr>
      <vt:lpstr>Concurrency is HARD</vt:lpstr>
      <vt:lpstr>Akka.Net</vt:lpstr>
      <vt:lpstr>Classes of Applications</vt:lpstr>
      <vt:lpstr>The Actor Model</vt:lpstr>
      <vt:lpstr>Actors not these one</vt:lpstr>
      <vt:lpstr>What is an Actor?</vt:lpstr>
      <vt:lpstr>Four things an Actor can do</vt:lpstr>
      <vt:lpstr>Actors</vt:lpstr>
      <vt:lpstr>Messages</vt:lpstr>
      <vt:lpstr>Actors and Messages</vt:lpstr>
      <vt:lpstr>Actors Hierarchy</vt:lpstr>
      <vt:lpstr>When Children do bad things</vt:lpstr>
      <vt:lpstr>Supervisors</vt:lpstr>
      <vt:lpstr>PowerPoint Presentation</vt:lpstr>
      <vt:lpstr>Error</vt:lpstr>
      <vt:lpstr>Akka Remoting</vt:lpstr>
      <vt:lpstr>Akka .Net Packages</vt:lpstr>
      <vt:lpstr>Demo</vt:lpstr>
      <vt:lpstr>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Skala upp och ut med Akka.NET</dc:title>
  <dc:creator>Microsoft account</dc:creator>
  <cp:lastModifiedBy>Taswar Bhatti</cp:lastModifiedBy>
  <cp:revision>1547</cp:revision>
  <dcterms:created xsi:type="dcterms:W3CDTF">2014-06-11T19:04:29Z</dcterms:created>
  <dcterms:modified xsi:type="dcterms:W3CDTF">2016-03-25T03:15:58Z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