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Proxima Nova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ProximaNova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544091dcc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544091dcc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573f0298a_4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573f0298a_4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56af5e9f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56af5e9f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59c066534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f59c066534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544091dcc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544091dcc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-"/>
            </a:pPr>
            <a:r>
              <a:rPr lang="en" sz="1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If the client and server don’t reside on the same computer a TCP/IP network connection needs to be established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58543ca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58543ca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58543ca6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58543ca6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58543ca6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58543ca6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b390d0a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b390d0a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-Shared memory does the operations in order to maintain concurrency so that the data in database cluster is consistent</a:t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Shared memory makes use of database cluster which has the consistent data clus</a:t>
            </a:r>
            <a:r>
              <a:rPr lang="en">
                <a:solidFill>
                  <a:schemeClr val="dk1"/>
                </a:solidFill>
              </a:rPr>
              <a:t>ter which has the consistent data 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ter 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f99099d62c37c2f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f99099d62c37c2f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b3702ea20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b3702ea20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igitalthinkerhelp.com/what-is-client-server-architecture-diagram-types-examples-components/" TargetMode="External"/><Relationship Id="rId4" Type="http://schemas.openxmlformats.org/officeDocument/2006/relationships/hyperlink" Target="https://cdn.britannica.com/84/203584-050-57D326E5/speed-internet-technology-background.jpg" TargetMode="External"/><Relationship Id="rId5" Type="http://schemas.openxmlformats.org/officeDocument/2006/relationships/hyperlink" Target="https://www.db-book.com/db7/online-chapters-dir/32.pdf" TargetMode="External"/><Relationship Id="rId6" Type="http://schemas.openxmlformats.org/officeDocument/2006/relationships/hyperlink" Target="https://www.google.com/url?q=https://www.interdb.jp/pg/pgsql03.html&amp;sa=D&amp;source=editors&amp;ust=1633358946868000&amp;usg=AOvVaw1c7-OePgB55ARmaryRgh8g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81000" y="265500"/>
            <a:ext cx="8286000" cy="15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Proxima Nova"/>
                <a:ea typeface="Proxima Nova"/>
                <a:cs typeface="Proxima Nova"/>
                <a:sym typeface="Proxima Nova"/>
              </a:rPr>
              <a:t>Conceptual Architecture of</a:t>
            </a:r>
            <a:r>
              <a:rPr lang="en" u="sng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u="sng">
                <a:latin typeface="Proxima Nova"/>
                <a:ea typeface="Proxima Nova"/>
                <a:cs typeface="Proxima Nova"/>
                <a:sym typeface="Proxima Nova"/>
              </a:rPr>
              <a:t>PostgreSQL</a:t>
            </a:r>
            <a:endParaRPr u="sng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329400" y="3841147"/>
            <a:ext cx="4242600" cy="9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C-Lion: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Yonis Abokar, Qasim Ahmed, Chirag Sardana, Sarwat Shaheen, Chandler Cabrera, Taswar Karim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5024" y="2430750"/>
            <a:ext cx="2481774" cy="2560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8550" y="189400"/>
            <a:ext cx="5106500" cy="439359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2"/>
          <p:cNvSpPr txBox="1"/>
          <p:nvPr/>
        </p:nvSpPr>
        <p:spPr>
          <a:xfrm>
            <a:off x="1648550" y="4583000"/>
            <a:ext cx="486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Figure 9:  Sequence diagram for transaction isolation level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ctrTitle"/>
          </p:nvPr>
        </p:nvSpPr>
        <p:spPr>
          <a:xfrm>
            <a:off x="510450" y="249825"/>
            <a:ext cx="8123100" cy="63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References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3" name="Google Shape;163;p23"/>
          <p:cNvSpPr txBox="1"/>
          <p:nvPr/>
        </p:nvSpPr>
        <p:spPr>
          <a:xfrm>
            <a:off x="580250" y="1069900"/>
            <a:ext cx="84210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[1] </a:t>
            </a:r>
            <a:r>
              <a:rPr lang="en" u="sng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https://digitalthinkerhelp.com/what-is-client-server-architecture-diagram-types-examples-components/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[2]</a:t>
            </a:r>
            <a:r>
              <a:rPr lang="en" u="sng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https://cdn.britannica.com/84/203584-050-57D326E5/speed-internet-technology-background.jpg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[3]</a:t>
            </a:r>
            <a:r>
              <a:rPr lang="en" u="sng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https://www.db-book.com/db7/online-chapters-dir/32.pdf</a:t>
            </a:r>
            <a:endParaRPr u="sng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[</a:t>
            </a: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4]</a:t>
            </a:r>
            <a:r>
              <a:rPr lang="en" u="sng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https://www.google.com/url?q=https://www.interdb.jp/pg/pgsql03.html&amp;sa=D&amp;source=editors&amp;ust=1633358946868000&amp;usg=AOvVaw1c7-OePgB55ARmaryRgh8g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[5]</a:t>
            </a:r>
            <a:r>
              <a:rPr lang="en" u="sng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https://media.oiipdf.com/pdf/e20b3491-488b-466d-86d6-24659ff0594a.pdf</a:t>
            </a:r>
            <a:endParaRPr u="sng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725" y="-325650"/>
            <a:ext cx="4669852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217050" y="-63775"/>
            <a:ext cx="3785100" cy="10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20">
                <a:latin typeface="Proxima Nova"/>
                <a:ea typeface="Proxima Nova"/>
                <a:cs typeface="Proxima Nova"/>
                <a:sym typeface="Proxima Nova"/>
              </a:rPr>
              <a:t>Introduction</a:t>
            </a:r>
            <a:r>
              <a:rPr lang="en" sz="3420"/>
              <a:t> </a:t>
            </a:r>
            <a:endParaRPr sz="3420"/>
          </a:p>
        </p:txBody>
      </p:sp>
      <p:sp>
        <p:nvSpPr>
          <p:cNvPr id="93" name="Google Shape;93;p14"/>
          <p:cNvSpPr txBox="1"/>
          <p:nvPr/>
        </p:nvSpPr>
        <p:spPr>
          <a:xfrm>
            <a:off x="521400" y="896425"/>
            <a:ext cx="79095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PostGreSQL is an object relational database management system.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Developed in 1996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Uses variety of architecture styles(</a:t>
            </a: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client-server, pipe and filter, layered and repository style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-619525" y="4700325"/>
            <a:ext cx="844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18288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Figure 2: Conceptual architecture - high level view of postgreSQL [3] 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575" y="1732400"/>
            <a:ext cx="5922401" cy="2967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ctrTitle"/>
          </p:nvPr>
        </p:nvSpPr>
        <p:spPr>
          <a:xfrm>
            <a:off x="217050" y="-63775"/>
            <a:ext cx="8709900" cy="10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20">
                <a:latin typeface="Proxima Nova"/>
                <a:ea typeface="Proxima Nova"/>
                <a:cs typeface="Proxima Nova"/>
                <a:sym typeface="Proxima Nova"/>
              </a:rPr>
              <a:t>Subsystems: Client</a:t>
            </a:r>
            <a:endParaRPr sz="342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521400" y="1034575"/>
            <a:ext cx="7909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●"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The client’s application uses an INTERFACE LIBRARY to communicate with the postgreSQL server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●"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Transforms the client application command into an SQL query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Common Examples: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●"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Libpq for C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●"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Psycopg2 for Python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●"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PostgreSQL JDBC Driver for Java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780300" y="4613850"/>
            <a:ext cx="799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         </a:t>
            </a: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Figure 3: Conceptual architecture - high level view of postgreSQL   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8838" y="3002025"/>
            <a:ext cx="4541535" cy="136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ctrTitle"/>
          </p:nvPr>
        </p:nvSpPr>
        <p:spPr>
          <a:xfrm>
            <a:off x="286000" y="-87325"/>
            <a:ext cx="8709900" cy="10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20">
                <a:latin typeface="Proxima Nova"/>
                <a:ea typeface="Proxima Nova"/>
                <a:cs typeface="Proxima Nova"/>
                <a:sym typeface="Proxima Nova"/>
              </a:rPr>
              <a:t>Use Case</a:t>
            </a:r>
            <a:endParaRPr sz="342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856900" y="1460375"/>
            <a:ext cx="756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0450" y="1320575"/>
            <a:ext cx="6337263" cy="297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3240300" y="4424350"/>
            <a:ext cx="669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Figure 4: Use Case Explained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ctrTitle"/>
          </p:nvPr>
        </p:nvSpPr>
        <p:spPr>
          <a:xfrm>
            <a:off x="217050" y="-63775"/>
            <a:ext cx="8709900" cy="10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20">
                <a:latin typeface="Proxima Nova"/>
                <a:ea typeface="Proxima Nova"/>
                <a:cs typeface="Proxima Nova"/>
                <a:sym typeface="Proxima Nova"/>
              </a:rPr>
              <a:t>Subsystems: Server</a:t>
            </a:r>
            <a:endParaRPr sz="342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521400" y="1034575"/>
            <a:ext cx="8463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●"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The server uses a </a:t>
            </a:r>
            <a:r>
              <a:rPr b="1"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PIPE AND FILTER </a:t>
            </a: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architecture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●"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Processes the plaintext query and transforms it into various query trees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●"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The executor recursively indexes the tree to determine what operations to perform Data is returned to the client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4125" y="2241050"/>
            <a:ext cx="6215750" cy="20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/>
        </p:nvSpPr>
        <p:spPr>
          <a:xfrm>
            <a:off x="-258925" y="4449075"/>
            <a:ext cx="799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         Figure 5: PostgreSQL server architecture - Query Processing [4]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ctrTitle"/>
          </p:nvPr>
        </p:nvSpPr>
        <p:spPr>
          <a:xfrm>
            <a:off x="217050" y="-63775"/>
            <a:ext cx="8709900" cy="10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20">
                <a:latin typeface="Proxima Nova"/>
                <a:ea typeface="Proxima Nova"/>
                <a:cs typeface="Proxima Nova"/>
                <a:sym typeface="Proxima Nova"/>
              </a:rPr>
              <a:t>Subsystems: Database Control</a:t>
            </a:r>
            <a:endParaRPr sz="342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521400" y="1034575"/>
            <a:ext cx="79095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●"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The server interacts with the database in two ways: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ACCESS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●"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Used when the server must retrieve data (tables, rules, etc)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●"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Common operations: index, scan, search, compile, return data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STORAGE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●"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The subsystem in which data is stored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●"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Stored data is accessed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1914525" y="3514725"/>
            <a:ext cx="509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ctrTitle"/>
          </p:nvPr>
        </p:nvSpPr>
        <p:spPr>
          <a:xfrm>
            <a:off x="510450" y="82725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Memory Architecture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 txBox="1"/>
          <p:nvPr>
            <p:ph idx="1" type="subTitle"/>
          </p:nvPr>
        </p:nvSpPr>
        <p:spPr>
          <a:xfrm>
            <a:off x="541175" y="1041246"/>
            <a:ext cx="8123100" cy="16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9246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28"/>
              <a:buFont typeface="Proxima Nova"/>
              <a:buChar char="●"/>
            </a:pPr>
            <a:r>
              <a:rPr lang="en" sz="1427">
                <a:latin typeface="Proxima Nova"/>
                <a:ea typeface="Proxima Nova"/>
                <a:cs typeface="Proxima Nova"/>
                <a:sym typeface="Proxima Nova"/>
              </a:rPr>
              <a:t>Shared </a:t>
            </a:r>
            <a:r>
              <a:rPr lang="en" sz="1427">
                <a:latin typeface="Proxima Nova"/>
                <a:ea typeface="Proxima Nova"/>
                <a:cs typeface="Proxima Nova"/>
                <a:sym typeface="Proxima Nova"/>
              </a:rPr>
              <a:t>memory</a:t>
            </a:r>
            <a:r>
              <a:rPr lang="en" sz="1427">
                <a:latin typeface="Proxima Nova"/>
                <a:ea typeface="Proxima Nova"/>
                <a:cs typeface="Proxima Nova"/>
                <a:sym typeface="Proxima Nova"/>
              </a:rPr>
              <a:t> uses both layered and </a:t>
            </a:r>
            <a:r>
              <a:rPr lang="en" sz="1427">
                <a:latin typeface="Proxima Nova"/>
                <a:ea typeface="Proxima Nova"/>
                <a:cs typeface="Proxima Nova"/>
                <a:sym typeface="Proxima Nova"/>
              </a:rPr>
              <a:t>repository style</a:t>
            </a:r>
            <a:endParaRPr sz="1427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9246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28"/>
              <a:buFont typeface="Proxima Nova"/>
              <a:buChar char="●"/>
            </a:pPr>
            <a:r>
              <a:rPr lang="en" sz="1427">
                <a:latin typeface="Proxima Nova"/>
                <a:ea typeface="Proxima Nova"/>
                <a:cs typeface="Proxima Nova"/>
                <a:sym typeface="Proxima Nova"/>
              </a:rPr>
              <a:t>Two types of memory areas local memory and shared memory</a:t>
            </a:r>
            <a:endParaRPr sz="1427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9246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28"/>
              <a:buFont typeface="Proxima Nova"/>
              <a:buChar char="●"/>
            </a:pPr>
            <a:r>
              <a:rPr lang="en" sz="1427">
                <a:latin typeface="Proxima Nova"/>
                <a:ea typeface="Proxima Nova"/>
                <a:cs typeface="Proxima Nova"/>
                <a:sym typeface="Proxima Nova"/>
              </a:rPr>
              <a:t>Local memory has sub areas like work memory, maintenance memory and temporary memory</a:t>
            </a:r>
            <a:endParaRPr sz="1427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9246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28"/>
              <a:buFont typeface="Proxima Nova"/>
              <a:buChar char="●"/>
            </a:pPr>
            <a:r>
              <a:rPr lang="en" sz="1427">
                <a:latin typeface="Proxima Nova"/>
                <a:ea typeface="Proxima Nova"/>
                <a:cs typeface="Proxima Nova"/>
                <a:sym typeface="Proxima Nova"/>
              </a:rPr>
              <a:t>Local memory is basically used for doing operations in query for tables</a:t>
            </a:r>
            <a:endParaRPr sz="1427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9246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28"/>
              <a:buFont typeface="Proxima Nova"/>
              <a:buChar char="●"/>
            </a:pPr>
            <a:r>
              <a:rPr lang="en" sz="1427">
                <a:latin typeface="Proxima Nova"/>
                <a:ea typeface="Proxima Nova"/>
                <a:cs typeface="Proxima Nova"/>
                <a:sym typeface="Proxima Nova"/>
              </a:rPr>
              <a:t>Shared memory has shared buffer pool for retrieving different tables needed in the query for operation </a:t>
            </a:r>
            <a:endParaRPr sz="1427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900" y="2239750"/>
            <a:ext cx="3278981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6775" y="2272962"/>
            <a:ext cx="3099750" cy="220053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/>
          <p:nvPr/>
        </p:nvSpPr>
        <p:spPr>
          <a:xfrm>
            <a:off x="1587375" y="4572650"/>
            <a:ext cx="792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Figure 6: High level view of  layered memory architecture [5] [6]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ctrTitle"/>
          </p:nvPr>
        </p:nvSpPr>
        <p:spPr>
          <a:xfrm>
            <a:off x="311674" y="152400"/>
            <a:ext cx="6689100" cy="79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DBMS System Evolution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1" name="Google Shape;141;p20"/>
          <p:cNvSpPr txBox="1"/>
          <p:nvPr>
            <p:ph idx="1" type="subTitle"/>
          </p:nvPr>
        </p:nvSpPr>
        <p:spPr>
          <a:xfrm>
            <a:off x="0" y="1435925"/>
            <a:ext cx="65991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 sz="1400">
                <a:latin typeface="Proxima Nova"/>
                <a:ea typeface="Proxima Nova"/>
                <a:cs typeface="Proxima Nova"/>
                <a:sym typeface="Proxima Nova"/>
              </a:rPr>
              <a:t>Performance Optimization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en" sz="1400">
                <a:latin typeface="Proxima Nova"/>
                <a:ea typeface="Proxima Nova"/>
                <a:cs typeface="Proxima Nova"/>
                <a:sym typeface="Proxima Nova"/>
              </a:rPr>
              <a:t>Caching and </a:t>
            </a:r>
            <a:r>
              <a:rPr lang="en" sz="1400">
                <a:latin typeface="Proxima Nova"/>
                <a:ea typeface="Proxima Nova"/>
                <a:cs typeface="Proxima Nova"/>
                <a:sym typeface="Proxima Nova"/>
              </a:rPr>
              <a:t>connection pooling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 sz="1400">
                <a:latin typeface="Proxima Nova"/>
                <a:ea typeface="Proxima Nova"/>
                <a:cs typeface="Proxima Nova"/>
                <a:sym typeface="Proxima Nova"/>
              </a:rPr>
              <a:t>More Object Oriented features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en" sz="1400">
                <a:latin typeface="Proxima Nova"/>
                <a:ea typeface="Proxima Nova"/>
                <a:cs typeface="Proxima Nova"/>
                <a:sym typeface="Proxima Nova"/>
              </a:rPr>
              <a:t>Restrictions on defining methods on data types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 sz="1400">
                <a:latin typeface="Proxima Nova"/>
                <a:ea typeface="Proxima Nova"/>
                <a:cs typeface="Proxima Nova"/>
                <a:sym typeface="Proxima Nova"/>
              </a:rPr>
              <a:t>Potential Support for future Query Languages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en" sz="1400">
                <a:latin typeface="Proxima Nova"/>
                <a:ea typeface="Proxima Nova"/>
                <a:cs typeface="Proxima Nova"/>
                <a:sym typeface="Proxima Nova"/>
              </a:rPr>
              <a:t>Graph Query Language (GQL)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9100" y="152400"/>
            <a:ext cx="2407100" cy="273417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 txBox="1"/>
          <p:nvPr/>
        </p:nvSpPr>
        <p:spPr>
          <a:xfrm>
            <a:off x="7121775" y="2886575"/>
            <a:ext cx="150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Figure 7  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[2]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ctrTitle"/>
          </p:nvPr>
        </p:nvSpPr>
        <p:spPr>
          <a:xfrm>
            <a:off x="215000" y="-327400"/>
            <a:ext cx="61236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Concurrency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9" name="Google Shape;149;p21"/>
          <p:cNvSpPr txBox="1"/>
          <p:nvPr>
            <p:ph idx="1" type="subTitle"/>
          </p:nvPr>
        </p:nvSpPr>
        <p:spPr>
          <a:xfrm>
            <a:off x="215000" y="1570800"/>
            <a:ext cx="81231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1105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Proxima Nova"/>
              <a:buChar char="●"/>
            </a:pPr>
            <a:r>
              <a:rPr lang="en" sz="1527">
                <a:latin typeface="Proxima Nova"/>
                <a:ea typeface="Proxima Nova"/>
                <a:cs typeface="Proxima Nova"/>
                <a:sym typeface="Proxima Nova"/>
              </a:rPr>
              <a:t>Multiversion Concurrency Control (MVCC) </a:t>
            </a:r>
            <a:endParaRPr sz="1527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050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Proxima Nova"/>
              <a:buChar char="○"/>
            </a:pPr>
            <a:r>
              <a:rPr lang="en" sz="1527">
                <a:latin typeface="Proxima Nova"/>
                <a:ea typeface="Proxima Nova"/>
                <a:cs typeface="Proxima Nova"/>
                <a:sym typeface="Proxima Nova"/>
              </a:rPr>
              <a:t>Reading data </a:t>
            </a:r>
            <a:r>
              <a:rPr lang="en" sz="1527">
                <a:latin typeface="Proxima Nova"/>
                <a:ea typeface="Proxima Nova"/>
                <a:cs typeface="Proxima Nova"/>
                <a:sym typeface="Proxima Nova"/>
              </a:rPr>
              <a:t>doesn’t conflict with locks acquired for writing data</a:t>
            </a:r>
            <a:endParaRPr sz="1527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05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Proxima Nova"/>
              <a:buChar char="●"/>
            </a:pPr>
            <a:r>
              <a:rPr lang="en" sz="1527">
                <a:latin typeface="Proxima Nova"/>
                <a:ea typeface="Proxima Nova"/>
                <a:cs typeface="Proxima Nova"/>
                <a:sym typeface="Proxima Nova"/>
              </a:rPr>
              <a:t>Read Committed</a:t>
            </a:r>
            <a:endParaRPr sz="1527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05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Proxima Nova"/>
              <a:buChar char="●"/>
            </a:pPr>
            <a:r>
              <a:rPr lang="en" sz="1527">
                <a:latin typeface="Proxima Nova"/>
                <a:ea typeface="Proxima Nova"/>
                <a:cs typeface="Proxima Nova"/>
                <a:sym typeface="Proxima Nova"/>
              </a:rPr>
              <a:t>Repeatable Read Isolation</a:t>
            </a:r>
            <a:endParaRPr sz="1527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05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Proxima Nova"/>
              <a:buChar char="●"/>
            </a:pPr>
            <a:r>
              <a:rPr lang="en" sz="1527">
                <a:latin typeface="Proxima Nova"/>
                <a:ea typeface="Proxima Nova"/>
                <a:cs typeface="Proxima Nova"/>
                <a:sym typeface="Proxima Nova"/>
              </a:rPr>
              <a:t>Serializable </a:t>
            </a:r>
            <a:endParaRPr sz="1527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5850" y="2852000"/>
            <a:ext cx="4933275" cy="129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1"/>
          <p:cNvSpPr txBox="1"/>
          <p:nvPr/>
        </p:nvSpPr>
        <p:spPr>
          <a:xfrm>
            <a:off x="2724238" y="4142200"/>
            <a:ext cx="493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Figure 8: Standard SQL isolation levels [3]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