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1F59D5-0DF7-4F3E-A5DE-8B9ACBD6C158}">
  <a:tblStyle styleId="{C91F59D5-0DF7-4F3E-A5DE-8B9ACBD6C1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verage-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Amir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4d2d395c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4d2d395c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Qasim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4d2d395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4d2d395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Qasim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4d2d395c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4d2d395c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Amir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df29567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df29567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Amir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50c90f75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50c90f75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50c90f75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50c90f75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Chandler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4d2d395c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4d2d395c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Chandler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50c90f75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50c90f75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4d2d395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4d2d395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Qasim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51fc32c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51fc32c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all the distinct dependencies between the different techniques we tried to classify True Positive and False positive based on the transitive property with the mapping of .c to .h header files. Using the total distinct total of 25409, the same size of the uniques file dependencies is 378 and with further investigation using a script to find all the .h through the transitive property corresponding to the .c file.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df29567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df29567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Amir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51fc32c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51fc32c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51fc32cd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51fc32cd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41f4e541cf7c46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41f4e541cf7c46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Sarwat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2df295677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2df295677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Taswar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2df29567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2df29567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Yonis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50c90f753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50c90f753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2df29567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2df29567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2df2956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2df2956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Amir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2df29567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2df29567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0c90f753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0c90f753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2df295677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2df295677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Chirag</a:t>
            </a:r>
            <a:endParaRPr/>
          </a:p>
          <a:p>
            <a:pPr indent="0" lvl="0" marL="0" rtl="0" algn="l">
              <a:spcBef>
                <a:spcPts val="0"/>
              </a:spcBef>
              <a:spcAft>
                <a:spcPts val="0"/>
              </a:spcAft>
              <a:buNone/>
            </a:pPr>
            <a:r>
              <a:t/>
            </a:r>
            <a:endParaRPr sz="800">
              <a:solidFill>
                <a:schemeClr val="dk1"/>
              </a:solidFill>
            </a:endParaRPr>
          </a:p>
          <a:p>
            <a:pPr indent="0" lvl="0" marL="0" rtl="0" algn="l">
              <a:lnSpc>
                <a:spcPct val="150000"/>
              </a:lnSpc>
              <a:spcBef>
                <a:spcPts val="0"/>
              </a:spcBef>
              <a:spcAft>
                <a:spcPts val="0"/>
              </a:spcAft>
              <a:buNone/>
            </a:pPr>
            <a:r>
              <a:rPr lang="en" sz="1500">
                <a:solidFill>
                  <a:schemeClr val="dk1"/>
                </a:solidFill>
                <a:latin typeface="Average"/>
                <a:ea typeface="Average"/>
                <a:cs typeface="Average"/>
                <a:sym typeface="Average"/>
              </a:rPr>
              <a:t>-</a:t>
            </a:r>
            <a:r>
              <a:rPr lang="en" sz="800">
                <a:solidFill>
                  <a:schemeClr val="dk1"/>
                </a:solidFill>
                <a:latin typeface="Average"/>
                <a:ea typeface="Average"/>
                <a:cs typeface="Average"/>
                <a:sym typeface="Average"/>
              </a:rPr>
              <a:t> It</a:t>
            </a:r>
            <a:r>
              <a:rPr lang="en" sz="1500">
                <a:solidFill>
                  <a:schemeClr val="dk1"/>
                </a:solidFill>
                <a:latin typeface="Average"/>
                <a:ea typeface="Average"/>
                <a:cs typeface="Average"/>
                <a:sym typeface="Average"/>
              </a:rPr>
              <a:t> </a:t>
            </a:r>
            <a:r>
              <a:rPr lang="en" sz="800">
                <a:solidFill>
                  <a:schemeClr val="dk1"/>
                </a:solidFill>
                <a:latin typeface="Average"/>
                <a:ea typeface="Average"/>
                <a:cs typeface="Average"/>
                <a:sym typeface="Average"/>
              </a:rPr>
              <a:t>went through all the source code files to see the inheritance pattern for pulling out the dependencies between the current file name and the include header files.</a:t>
            </a:r>
            <a:endParaRPr sz="800">
              <a:solidFill>
                <a:schemeClr val="dk1"/>
              </a:solidFill>
              <a:latin typeface="Average"/>
              <a:ea typeface="Average"/>
              <a:cs typeface="Average"/>
              <a:sym typeface="Average"/>
            </a:endParaRPr>
          </a:p>
          <a:p>
            <a:pPr indent="0" lvl="0" marL="0" rtl="0" algn="l">
              <a:lnSpc>
                <a:spcPct val="150000"/>
              </a:lnSpc>
              <a:spcBef>
                <a:spcPts val="1200"/>
              </a:spcBef>
              <a:spcAft>
                <a:spcPts val="0"/>
              </a:spcAft>
              <a:buNone/>
            </a:pPr>
            <a:r>
              <a:t/>
            </a:r>
            <a:endParaRPr sz="800">
              <a:solidFill>
                <a:schemeClr val="dk1"/>
              </a:solidFill>
              <a:latin typeface="Average"/>
              <a:ea typeface="Average"/>
              <a:cs typeface="Average"/>
              <a:sym typeface="Average"/>
            </a:endParaRPr>
          </a:p>
          <a:p>
            <a:pPr indent="0" lvl="0" marL="0" rtl="0" algn="l">
              <a:lnSpc>
                <a:spcPct val="150000"/>
              </a:lnSpc>
              <a:spcBef>
                <a:spcPts val="1200"/>
              </a:spcBef>
              <a:spcAft>
                <a:spcPts val="0"/>
              </a:spcAft>
              <a:buNone/>
            </a:pPr>
            <a:r>
              <a:rPr lang="en" sz="1500">
                <a:solidFill>
                  <a:schemeClr val="dk1"/>
                </a:solidFill>
                <a:latin typeface="Average"/>
                <a:ea typeface="Average"/>
                <a:cs typeface="Average"/>
                <a:sym typeface="Average"/>
              </a:rPr>
              <a:t>-Wrote scripts in python which leveraged the functionality of the os library </a:t>
            </a:r>
            <a:endParaRPr sz="1500">
              <a:solidFill>
                <a:schemeClr val="dk1"/>
              </a:solidFill>
              <a:latin typeface="Average"/>
              <a:ea typeface="Average"/>
              <a:cs typeface="Average"/>
              <a:sym typeface="Average"/>
            </a:endParaRPr>
          </a:p>
          <a:p>
            <a:pPr indent="0" lvl="0" marL="0" rtl="0" algn="l">
              <a:lnSpc>
                <a:spcPct val="150000"/>
              </a:lnSpc>
              <a:spcBef>
                <a:spcPts val="1200"/>
              </a:spcBef>
              <a:spcAft>
                <a:spcPts val="1200"/>
              </a:spcAft>
              <a:buClr>
                <a:schemeClr val="dk1"/>
              </a:buClr>
              <a:buSzPts val="1100"/>
              <a:buFont typeface="Arial"/>
              <a:buNone/>
            </a:pPr>
            <a:r>
              <a:rPr lang="en" sz="1500">
                <a:solidFill>
                  <a:schemeClr val="dk1"/>
                </a:solidFill>
                <a:latin typeface="Average"/>
                <a:ea typeface="Average"/>
                <a:cs typeface="Average"/>
                <a:sym typeface="Average"/>
              </a:rPr>
              <a:t>-First the script ran through all the source files for Postgres to extract all the header files ie. (#include *.h) files and the .c files (#include *.c).</a:t>
            </a:r>
            <a:endParaRPr sz="800">
              <a:solidFill>
                <a:schemeClr val="dk1"/>
              </a:solidFill>
              <a:latin typeface="Average"/>
              <a:ea typeface="Average"/>
              <a:cs typeface="Average"/>
              <a:sym typeface="Averag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4d2d395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4d2d395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Chirag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2df295677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2df295677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Qasim</a:t>
            </a:r>
            <a:endParaRPr/>
          </a:p>
          <a:p>
            <a:pPr indent="0" lvl="0" marL="0" rtl="0" algn="l">
              <a:spcBef>
                <a:spcPts val="0"/>
              </a:spcBef>
              <a:spcAft>
                <a:spcPts val="0"/>
              </a:spcAft>
              <a:buNone/>
            </a:pPr>
            <a:r>
              <a:t/>
            </a:r>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All the original information from the source code stays intact(i.e comments, whitespaces).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800">
                <a:solidFill>
                  <a:schemeClr val="dk1"/>
                </a:solidFill>
                <a:latin typeface="Times New Roman"/>
                <a:ea typeface="Times New Roman"/>
                <a:cs typeface="Times New Roman"/>
                <a:sym typeface="Times New Roman"/>
              </a:rPr>
              <a:t>This application is a command line application that can take directories/files as input</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Query processing language such as XPath is used to query the XML and select particular nodes from the XML file.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srcML is a free software application that transforms C, C#,C++, Java source code into XML format representation.</a:t>
            </a:r>
            <a:endParaRPr sz="18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d2d395c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d2d395c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Qasim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surveysystem.com/sscalc.htm" TargetMode="External"/><Relationship Id="rId4" Type="http://schemas.openxmlformats.org/officeDocument/2006/relationships/hyperlink" Target="https://documentation.scitools.com/pdf/understand.pdf" TargetMode="External"/><Relationship Id="rId5" Type="http://schemas.openxmlformats.org/officeDocument/2006/relationships/hyperlink" Target="https://support.scitools.com/support/solutions/articles/70000582792-understanding-understand-dependenci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Dependency Extraction Assignment 3 Presentation</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6957">
                <a:solidFill>
                  <a:schemeClr val="dk1"/>
                </a:solidFill>
                <a:latin typeface="Times New Roman"/>
                <a:ea typeface="Times New Roman"/>
                <a:cs typeface="Times New Roman"/>
                <a:sym typeface="Times New Roman"/>
              </a:rPr>
              <a:t>Team C-Lion</a:t>
            </a:r>
            <a:endParaRPr sz="6957">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6957">
              <a:solidFill>
                <a:srgbClr val="F8E71C"/>
              </a:solidFill>
              <a:latin typeface="Times New Roman"/>
              <a:ea typeface="Times New Roman"/>
              <a:cs typeface="Times New Roman"/>
              <a:sym typeface="Times New Roman"/>
            </a:endParaRPr>
          </a:p>
          <a:p>
            <a:pPr indent="0" lvl="0" marL="0" rtl="0" algn="l">
              <a:spcBef>
                <a:spcPts val="0"/>
              </a:spcBef>
              <a:spcAft>
                <a:spcPts val="0"/>
              </a:spcAft>
              <a:buNone/>
            </a:pPr>
            <a:r>
              <a:rPr b="1" lang="en" sz="6957">
                <a:solidFill>
                  <a:srgbClr val="F8E71C"/>
                </a:solidFill>
                <a:latin typeface="Times New Roman"/>
                <a:ea typeface="Times New Roman"/>
                <a:cs typeface="Times New Roman"/>
                <a:sym typeface="Times New Roman"/>
              </a:rPr>
              <a:t>                         </a:t>
            </a:r>
            <a:r>
              <a:rPr lang="en" sz="6957">
                <a:solidFill>
                  <a:schemeClr val="dk1"/>
                </a:solidFill>
                <a:latin typeface="Times New Roman"/>
                <a:ea typeface="Times New Roman"/>
                <a:cs typeface="Times New Roman"/>
                <a:sym typeface="Times New Roman"/>
              </a:rPr>
              <a:t>Yonis, Qasim, Chirag, Sarwat, Chandler, Taswar, Amir, Kai</a:t>
            </a:r>
            <a:endParaRPr sz="7157">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srcML XML file</a:t>
            </a:r>
            <a:endParaRPr>
              <a:latin typeface="Times New Roman"/>
              <a:ea typeface="Times New Roman"/>
              <a:cs typeface="Times New Roman"/>
              <a:sym typeface="Times New Roman"/>
            </a:endParaRPr>
          </a:p>
        </p:txBody>
      </p:sp>
      <p:pic>
        <p:nvPicPr>
          <p:cNvPr id="131" name="Google Shape;131;p22"/>
          <p:cNvPicPr preferRelativeResize="0"/>
          <p:nvPr/>
        </p:nvPicPr>
        <p:blipFill>
          <a:blip r:embed="rId3">
            <a:alphaModFix/>
          </a:blip>
          <a:stretch>
            <a:fillRect/>
          </a:stretch>
        </p:blipFill>
        <p:spPr>
          <a:xfrm>
            <a:off x="1191625" y="1017725"/>
            <a:ext cx="6643850" cy="3654125"/>
          </a:xfrm>
          <a:prstGeom prst="rect">
            <a:avLst/>
          </a:prstGeom>
          <a:noFill/>
          <a:ln>
            <a:noFill/>
          </a:ln>
        </p:spPr>
      </p:pic>
      <p:sp>
        <p:nvSpPr>
          <p:cNvPr id="132" name="Google Shape;132;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srcML Cont’d</a:t>
            </a:r>
            <a:endParaRPr>
              <a:latin typeface="Times New Roman"/>
              <a:ea typeface="Times New Roman"/>
              <a:cs typeface="Times New Roman"/>
              <a:sym typeface="Times New Roman"/>
            </a:endParaRPr>
          </a:p>
        </p:txBody>
      </p:sp>
      <p:sp>
        <p:nvSpPr>
          <p:cNvPr id="138" name="Google Shape;13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Below shows how the extracted_dependencies_srcML.xml looks like after using XPath.</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just">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Furthermore the dependencies_from_srcML_.xml file was converted to raw.ta format using a python script</a:t>
            </a:r>
            <a:endParaRPr>
              <a:solidFill>
                <a:schemeClr val="dk1"/>
              </a:solidFill>
              <a:latin typeface="Times New Roman"/>
              <a:ea typeface="Times New Roman"/>
              <a:cs typeface="Times New Roman"/>
              <a:sym typeface="Times New Roman"/>
            </a:endParaRPr>
          </a:p>
        </p:txBody>
      </p:sp>
      <p:pic>
        <p:nvPicPr>
          <p:cNvPr id="139" name="Google Shape;139;p23"/>
          <p:cNvPicPr preferRelativeResize="0"/>
          <p:nvPr/>
        </p:nvPicPr>
        <p:blipFill>
          <a:blip r:embed="rId3">
            <a:alphaModFix/>
          </a:blip>
          <a:stretch>
            <a:fillRect/>
          </a:stretch>
        </p:blipFill>
        <p:spPr>
          <a:xfrm>
            <a:off x="1481050" y="1752600"/>
            <a:ext cx="5943600" cy="1638300"/>
          </a:xfrm>
          <a:prstGeom prst="rect">
            <a:avLst/>
          </a:prstGeom>
          <a:noFill/>
          <a:ln>
            <a:noFill/>
          </a:ln>
        </p:spPr>
      </p:pic>
      <p:sp>
        <p:nvSpPr>
          <p:cNvPr id="140" name="Google Shape;140;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Metrics Process</a:t>
            </a:r>
            <a:endParaRPr/>
          </a:p>
        </p:txBody>
      </p:sp>
      <p:pic>
        <p:nvPicPr>
          <p:cNvPr id="146" name="Google Shape;146;p24"/>
          <p:cNvPicPr preferRelativeResize="0"/>
          <p:nvPr/>
        </p:nvPicPr>
        <p:blipFill>
          <a:blip r:embed="rId3">
            <a:alphaModFix/>
          </a:blip>
          <a:stretch>
            <a:fillRect/>
          </a:stretch>
        </p:blipFill>
        <p:spPr>
          <a:xfrm>
            <a:off x="1503375" y="2571750"/>
            <a:ext cx="5943600" cy="2247900"/>
          </a:xfrm>
          <a:prstGeom prst="rect">
            <a:avLst/>
          </a:prstGeom>
          <a:noFill/>
          <a:ln>
            <a:noFill/>
          </a:ln>
        </p:spPr>
      </p:pic>
      <p:sp>
        <p:nvSpPr>
          <p:cNvPr id="147" name="Google Shape;147;p24"/>
          <p:cNvSpPr txBox="1"/>
          <p:nvPr/>
        </p:nvSpPr>
        <p:spPr>
          <a:xfrm>
            <a:off x="717450" y="1085988"/>
            <a:ext cx="77091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To compare the dependencies in raw.ta files we wrote a python program </a:t>
            </a:r>
            <a:r>
              <a:rPr b="1" lang="en" sz="1800">
                <a:solidFill>
                  <a:schemeClr val="dk1"/>
                </a:solidFill>
                <a:latin typeface="Times New Roman"/>
                <a:ea typeface="Times New Roman"/>
                <a:cs typeface="Times New Roman"/>
                <a:sym typeface="Times New Roman"/>
              </a:rPr>
              <a:t>‘Statistics.py’ </a:t>
            </a:r>
            <a:r>
              <a:rPr lang="en" sz="1800">
                <a:solidFill>
                  <a:schemeClr val="dk1"/>
                </a:solidFill>
                <a:latin typeface="Times New Roman"/>
                <a:ea typeface="Times New Roman"/>
                <a:cs typeface="Times New Roman"/>
                <a:sym typeface="Times New Roman"/>
              </a:rPr>
              <a:t>that reads all the raw.ta files and produces the details that are needed to do analysis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Script reports total number of dependencies, commonalities and distinct files</a:t>
            </a:r>
            <a:endParaRPr sz="1800">
              <a:solidFill>
                <a:schemeClr val="dk1"/>
              </a:solidFill>
              <a:latin typeface="Times New Roman"/>
              <a:ea typeface="Times New Roman"/>
              <a:cs typeface="Times New Roman"/>
              <a:sym typeface="Times New Roman"/>
            </a:endParaRPr>
          </a:p>
        </p:txBody>
      </p:sp>
      <p:sp>
        <p:nvSpPr>
          <p:cNvPr id="148" name="Google Shape;148;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Quantitative Analysis</a:t>
            </a:r>
            <a:endParaRPr>
              <a:latin typeface="Times New Roman"/>
              <a:ea typeface="Times New Roman"/>
              <a:cs typeface="Times New Roman"/>
              <a:sym typeface="Times New Roman"/>
            </a:endParaRPr>
          </a:p>
        </p:txBody>
      </p:sp>
      <p:pic>
        <p:nvPicPr>
          <p:cNvPr id="154" name="Google Shape;154;p25"/>
          <p:cNvPicPr preferRelativeResize="0"/>
          <p:nvPr/>
        </p:nvPicPr>
        <p:blipFill>
          <a:blip r:embed="rId3">
            <a:alphaModFix/>
          </a:blip>
          <a:stretch>
            <a:fillRect/>
          </a:stretch>
        </p:blipFill>
        <p:spPr>
          <a:xfrm>
            <a:off x="284175" y="1650125"/>
            <a:ext cx="2692328" cy="1923750"/>
          </a:xfrm>
          <a:prstGeom prst="rect">
            <a:avLst/>
          </a:prstGeom>
          <a:noFill/>
          <a:ln>
            <a:noFill/>
          </a:ln>
        </p:spPr>
      </p:pic>
      <p:pic>
        <p:nvPicPr>
          <p:cNvPr id="155" name="Google Shape;155;p25"/>
          <p:cNvPicPr preferRelativeResize="0"/>
          <p:nvPr/>
        </p:nvPicPr>
        <p:blipFill>
          <a:blip r:embed="rId4">
            <a:alphaModFix/>
          </a:blip>
          <a:stretch>
            <a:fillRect/>
          </a:stretch>
        </p:blipFill>
        <p:spPr>
          <a:xfrm>
            <a:off x="3111062" y="1650125"/>
            <a:ext cx="2910775" cy="1923761"/>
          </a:xfrm>
          <a:prstGeom prst="rect">
            <a:avLst/>
          </a:prstGeom>
          <a:noFill/>
          <a:ln>
            <a:noFill/>
          </a:ln>
        </p:spPr>
      </p:pic>
      <p:pic>
        <p:nvPicPr>
          <p:cNvPr id="156" name="Google Shape;156;p25"/>
          <p:cNvPicPr preferRelativeResize="0"/>
          <p:nvPr/>
        </p:nvPicPr>
        <p:blipFill>
          <a:blip r:embed="rId5">
            <a:alphaModFix/>
          </a:blip>
          <a:stretch>
            <a:fillRect/>
          </a:stretch>
        </p:blipFill>
        <p:spPr>
          <a:xfrm>
            <a:off x="6156405" y="1650125"/>
            <a:ext cx="2718845" cy="1923750"/>
          </a:xfrm>
          <a:prstGeom prst="rect">
            <a:avLst/>
          </a:prstGeom>
          <a:noFill/>
          <a:ln>
            <a:noFill/>
          </a:ln>
        </p:spPr>
      </p:pic>
      <p:sp>
        <p:nvSpPr>
          <p:cNvPr id="157" name="Google Shape;157;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5"/>
          <p:cNvSpPr txBox="1"/>
          <p:nvPr/>
        </p:nvSpPr>
        <p:spPr>
          <a:xfrm>
            <a:off x="550600" y="3681775"/>
            <a:ext cx="220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Understand Vs Include</a:t>
            </a:r>
            <a:endParaRPr>
              <a:latin typeface="Average"/>
              <a:ea typeface="Average"/>
              <a:cs typeface="Average"/>
              <a:sym typeface="Average"/>
            </a:endParaRPr>
          </a:p>
        </p:txBody>
      </p:sp>
      <p:sp>
        <p:nvSpPr>
          <p:cNvPr id="159" name="Google Shape;159;p25"/>
          <p:cNvSpPr txBox="1"/>
          <p:nvPr/>
        </p:nvSpPr>
        <p:spPr>
          <a:xfrm>
            <a:off x="3469675" y="3681775"/>
            <a:ext cx="220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Include Vs srcML</a:t>
            </a:r>
            <a:endParaRPr>
              <a:latin typeface="Average"/>
              <a:ea typeface="Average"/>
              <a:cs typeface="Average"/>
              <a:sym typeface="Average"/>
            </a:endParaRPr>
          </a:p>
        </p:txBody>
      </p:sp>
      <p:sp>
        <p:nvSpPr>
          <p:cNvPr id="160" name="Google Shape;160;p25"/>
          <p:cNvSpPr txBox="1"/>
          <p:nvPr/>
        </p:nvSpPr>
        <p:spPr>
          <a:xfrm>
            <a:off x="6388750" y="3681775"/>
            <a:ext cx="220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Understand Vs srcML</a:t>
            </a:r>
            <a:endParaRPr>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Qualitative Analysis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6" name="Google Shape;16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Understand</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Most comprehensive in finding dependencies.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Recognizes dependencies from various references: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Function calls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Type reference</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Variable reference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Recognizes transitive dependencies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Does not recognize dynamic dependencies: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#ifdef…</a:t>
            </a:r>
            <a:r>
              <a:rPr lang="en">
                <a:solidFill>
                  <a:schemeClr val="dk1"/>
                </a:solidFill>
                <a:latin typeface="Times New Roman"/>
                <a:ea typeface="Times New Roman"/>
                <a:cs typeface="Times New Roman"/>
                <a:sym typeface="Times New Roman"/>
              </a:rPr>
              <a:t> #else… etc.</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7" name="Google Shape;167;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Qualitative Analysis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3" name="Google Shape;173;p27"/>
          <p:cNvSpPr txBox="1"/>
          <p:nvPr>
            <p:ph idx="1" type="body"/>
          </p:nvPr>
        </p:nvSpPr>
        <p:spPr>
          <a:xfrm>
            <a:off x="311700" y="1152475"/>
            <a:ext cx="8520600" cy="3683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3337">
                <a:solidFill>
                  <a:schemeClr val="dk1"/>
                </a:solidFill>
                <a:latin typeface="Times New Roman"/>
                <a:ea typeface="Times New Roman"/>
                <a:cs typeface="Times New Roman"/>
                <a:sym typeface="Times New Roman"/>
              </a:rPr>
              <a:t>Include</a:t>
            </a:r>
            <a:endParaRPr sz="3337">
              <a:solidFill>
                <a:schemeClr val="dk1"/>
              </a:solidFill>
              <a:latin typeface="Times New Roman"/>
              <a:ea typeface="Times New Roman"/>
              <a:cs typeface="Times New Roman"/>
              <a:sym typeface="Times New Roman"/>
            </a:endParaRPr>
          </a:p>
          <a:p>
            <a:pPr indent="-361038" lvl="0" marL="457200" rtl="0" algn="l">
              <a:spcBef>
                <a:spcPts val="1200"/>
              </a:spcBef>
              <a:spcAft>
                <a:spcPts val="0"/>
              </a:spcAft>
              <a:buClr>
                <a:schemeClr val="dk1"/>
              </a:buClr>
              <a:buSzPct val="100000"/>
              <a:buFont typeface="Times New Roman"/>
              <a:buChar char="●"/>
            </a:pPr>
            <a:r>
              <a:rPr lang="en" sz="3337">
                <a:solidFill>
                  <a:schemeClr val="dk1"/>
                </a:solidFill>
                <a:latin typeface="Times New Roman"/>
                <a:ea typeface="Times New Roman"/>
                <a:cs typeface="Times New Roman"/>
                <a:sym typeface="Times New Roman"/>
              </a:rPr>
              <a:t>Largest number of incorrect results</a:t>
            </a:r>
            <a:endParaRPr sz="3337">
              <a:solidFill>
                <a:schemeClr val="dk1"/>
              </a:solidFill>
              <a:latin typeface="Times New Roman"/>
              <a:ea typeface="Times New Roman"/>
              <a:cs typeface="Times New Roman"/>
              <a:sym typeface="Times New Roman"/>
            </a:endParaRPr>
          </a:p>
          <a:p>
            <a:pPr indent="-361038" lvl="0" marL="457200" rtl="0" algn="l">
              <a:spcBef>
                <a:spcPts val="0"/>
              </a:spcBef>
              <a:spcAft>
                <a:spcPts val="0"/>
              </a:spcAft>
              <a:buClr>
                <a:schemeClr val="dk1"/>
              </a:buClr>
              <a:buSzPct val="100000"/>
              <a:buFont typeface="Times New Roman"/>
              <a:buChar char="●"/>
            </a:pPr>
            <a:r>
              <a:rPr lang="en" sz="3337">
                <a:solidFill>
                  <a:schemeClr val="dk1"/>
                </a:solidFill>
                <a:latin typeface="Times New Roman"/>
                <a:ea typeface="Times New Roman"/>
                <a:cs typeface="Times New Roman"/>
                <a:sym typeface="Times New Roman"/>
              </a:rPr>
              <a:t>Recognized transitive dependencies that were on a new line</a:t>
            </a:r>
            <a:endParaRPr sz="3337">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3337">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3337">
              <a:solidFill>
                <a:schemeClr val="dk1"/>
              </a:solidFill>
              <a:latin typeface="Times New Roman"/>
              <a:ea typeface="Times New Roman"/>
              <a:cs typeface="Times New Roman"/>
              <a:sym typeface="Times New Roman"/>
            </a:endParaRPr>
          </a:p>
          <a:p>
            <a:pPr indent="-361038" lvl="0" marL="457200" rtl="0" algn="l">
              <a:spcBef>
                <a:spcPts val="1200"/>
              </a:spcBef>
              <a:spcAft>
                <a:spcPts val="0"/>
              </a:spcAft>
              <a:buClr>
                <a:schemeClr val="dk1"/>
              </a:buClr>
              <a:buSzPct val="100000"/>
              <a:buFont typeface="Times New Roman"/>
              <a:buChar char="●"/>
            </a:pPr>
            <a:r>
              <a:rPr lang="en" sz="3337">
                <a:solidFill>
                  <a:schemeClr val="dk1"/>
                </a:solidFill>
                <a:latin typeface="Times New Roman"/>
                <a:ea typeface="Times New Roman"/>
                <a:cs typeface="Times New Roman"/>
                <a:sym typeface="Times New Roman"/>
              </a:rPr>
              <a:t>The include script did recognize some transitive dependencies</a:t>
            </a:r>
            <a:endParaRPr sz="3337">
              <a:solidFill>
                <a:schemeClr val="dk1"/>
              </a:solidFill>
              <a:latin typeface="Times New Roman"/>
              <a:ea typeface="Times New Roman"/>
              <a:cs typeface="Times New Roman"/>
              <a:sym typeface="Times New Roman"/>
            </a:endParaRPr>
          </a:p>
          <a:p>
            <a:pPr indent="-361037" lvl="1" marL="1371600" rtl="0" algn="l">
              <a:spcBef>
                <a:spcPts val="0"/>
              </a:spcBef>
              <a:spcAft>
                <a:spcPts val="0"/>
              </a:spcAft>
              <a:buClr>
                <a:schemeClr val="dk1"/>
              </a:buClr>
              <a:buSzPct val="100000"/>
              <a:buFont typeface="Times New Roman"/>
              <a:buChar char="○"/>
            </a:pPr>
            <a:r>
              <a:rPr lang="en" sz="3337">
                <a:solidFill>
                  <a:schemeClr val="dk1"/>
                </a:solidFill>
                <a:latin typeface="Times New Roman"/>
                <a:ea typeface="Times New Roman"/>
                <a:cs typeface="Times New Roman"/>
                <a:sym typeface="Times New Roman"/>
              </a:rPr>
              <a:t>postgresql-13.4/contrib/auth_delay/auth_delay.c → postgresql-13.4/src/include/port/win32_port.h</a:t>
            </a:r>
            <a:r>
              <a:rPr lang="en" sz="3337">
                <a:solidFill>
                  <a:srgbClr val="000000"/>
                </a:solidFill>
                <a:latin typeface="Arial"/>
                <a:ea typeface="Arial"/>
                <a:cs typeface="Arial"/>
                <a:sym typeface="Arial"/>
              </a:rPr>
              <a:t> </a:t>
            </a:r>
            <a:endParaRPr sz="3337">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74" name="Google Shape;174;p27"/>
          <p:cNvPicPr preferRelativeResize="0"/>
          <p:nvPr/>
        </p:nvPicPr>
        <p:blipFill>
          <a:blip r:embed="rId3">
            <a:alphaModFix/>
          </a:blip>
          <a:stretch>
            <a:fillRect/>
          </a:stretch>
        </p:blipFill>
        <p:spPr>
          <a:xfrm>
            <a:off x="2366873" y="2340100"/>
            <a:ext cx="4505125" cy="741700"/>
          </a:xfrm>
          <a:prstGeom prst="rect">
            <a:avLst/>
          </a:prstGeom>
          <a:noFill/>
          <a:ln>
            <a:noFill/>
          </a:ln>
        </p:spPr>
      </p:pic>
      <p:sp>
        <p:nvSpPr>
          <p:cNvPr id="175" name="Google Shape;175;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Qualitative Analysis	</a:t>
            </a:r>
            <a:r>
              <a:rPr lang="en"/>
              <a:t>	</a:t>
            </a:r>
            <a:endParaRPr/>
          </a:p>
        </p:txBody>
      </p:sp>
      <p:sp>
        <p:nvSpPr>
          <p:cNvPr id="181" name="Google Shape;181;p28"/>
          <p:cNvSpPr txBox="1"/>
          <p:nvPr>
            <p:ph idx="1" type="body"/>
          </p:nvPr>
        </p:nvSpPr>
        <p:spPr>
          <a:xfrm>
            <a:off x="311700" y="12971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srcML</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Found the second highest number of dependencies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a:t>
            </a:r>
            <a:r>
              <a:rPr lang="en">
                <a:solidFill>
                  <a:schemeClr val="dk1"/>
                </a:solidFill>
                <a:latin typeface="Times New Roman"/>
                <a:ea typeface="Times New Roman"/>
                <a:cs typeface="Times New Roman"/>
                <a:sym typeface="Times New Roman"/>
              </a:rPr>
              <a:t>ecognizes</a:t>
            </a:r>
            <a:r>
              <a:rPr lang="en">
                <a:solidFill>
                  <a:schemeClr val="dk1"/>
                </a:solidFill>
                <a:latin typeface="Times New Roman"/>
                <a:ea typeface="Times New Roman"/>
                <a:cs typeface="Times New Roman"/>
                <a:sym typeface="Times New Roman"/>
              </a:rPr>
              <a:t> transitive dependencies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Recognizes the #include directives that are included inside the directives such #ifdef, #else etc.</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Out of 39 distinct dependencies in srcML, 30 of them were correct and 9 of them were incorrect.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a:solidFill>
                <a:schemeClr val="dk1"/>
              </a:solidFill>
              <a:latin typeface="Times New Roman"/>
              <a:ea typeface="Times New Roman"/>
              <a:cs typeface="Times New Roman"/>
              <a:sym typeface="Times New Roman"/>
            </a:endParaRPr>
          </a:p>
        </p:txBody>
      </p:sp>
      <p:sp>
        <p:nvSpPr>
          <p:cNvPr id="182" name="Google Shape;182;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Qualitative Analysis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8" name="Google Shape;18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Distinct dependencies - Understand</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rPr lang="en" sz="1100">
                <a:solidFill>
                  <a:schemeClr val="dk1"/>
                </a:solidFill>
                <a:latin typeface="Times New Roman"/>
                <a:ea typeface="Times New Roman"/>
                <a:cs typeface="Times New Roman"/>
                <a:sym typeface="Times New Roman"/>
              </a:rPr>
              <a:t>postgresql-13.4/contrib/pg_buffercache/pg_buffercache_pages.c</a:t>
            </a:r>
            <a:r>
              <a:rPr lang="en" sz="1500">
                <a:solidFill>
                  <a:schemeClr val="dk1"/>
                </a:solidFill>
                <a:latin typeface="Times New Roman"/>
                <a:ea typeface="Times New Roman"/>
                <a:cs typeface="Times New Roman"/>
                <a:sym typeface="Times New Roman"/>
              </a:rPr>
              <a:t>→</a:t>
            </a:r>
            <a:r>
              <a:rPr lang="en" sz="1100">
                <a:solidFill>
                  <a:schemeClr val="dk1"/>
                </a:solidFill>
                <a:latin typeface="Times New Roman"/>
                <a:ea typeface="Times New Roman"/>
                <a:cs typeface="Times New Roman"/>
                <a:sym typeface="Times New Roman"/>
              </a:rPr>
              <a:t>postgresql-13.4/src/include/utils/elog.h</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elog() is a function from “elog.h”</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ERROR is a macro defined in “elog.h”</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Function call and variable reference - no #include directive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9" name="Google Shape;189;p29"/>
          <p:cNvPicPr preferRelativeResize="0"/>
          <p:nvPr/>
        </p:nvPicPr>
        <p:blipFill>
          <a:blip r:embed="rId3">
            <a:alphaModFix/>
          </a:blip>
          <a:stretch>
            <a:fillRect/>
          </a:stretch>
        </p:blipFill>
        <p:spPr>
          <a:xfrm>
            <a:off x="766763" y="2048500"/>
            <a:ext cx="7610475" cy="609600"/>
          </a:xfrm>
          <a:prstGeom prst="rect">
            <a:avLst/>
          </a:prstGeom>
          <a:noFill/>
          <a:ln>
            <a:noFill/>
          </a:ln>
        </p:spPr>
      </p:pic>
      <p:sp>
        <p:nvSpPr>
          <p:cNvPr id="190" name="Google Shape;190;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Qualitative Analysis Cont’d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6" name="Google Shape;196;p30"/>
          <p:cNvSpPr txBox="1"/>
          <p:nvPr>
            <p:ph idx="1" type="body"/>
          </p:nvPr>
        </p:nvSpPr>
        <p:spPr>
          <a:xfrm>
            <a:off x="311700" y="1376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Distinct dependencies - srcML</a:t>
            </a:r>
            <a:endParaRPr/>
          </a:p>
          <a:p>
            <a:pPr indent="-342900" lvl="0" marL="457200" rtl="0" algn="just">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postgresql-13.4/contrib/fuzzystrmatch/dmetaphone.c→ postgresql-13.4/src/include/common/string.h is an example of dependency only found by srcML.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dependency is not found by Understand as Understand method doesn’t recognize the dependencies inside the conditional directives(example screenshot). </a:t>
            </a:r>
            <a:endParaRPr>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dependency is also not found by Include due to same reason mentioned above.</a:t>
            </a:r>
            <a:endParaRPr>
              <a:solidFill>
                <a:schemeClr val="dk1"/>
              </a:solidFill>
              <a:latin typeface="Times New Roman"/>
              <a:ea typeface="Times New Roman"/>
              <a:cs typeface="Times New Roman"/>
              <a:sym typeface="Times New Roman"/>
            </a:endParaRPr>
          </a:p>
        </p:txBody>
      </p:sp>
      <p:pic>
        <p:nvPicPr>
          <p:cNvPr id="197" name="Google Shape;197;p30"/>
          <p:cNvPicPr preferRelativeResize="0"/>
          <p:nvPr/>
        </p:nvPicPr>
        <p:blipFill>
          <a:blip r:embed="rId3">
            <a:alphaModFix/>
          </a:blip>
          <a:stretch>
            <a:fillRect/>
          </a:stretch>
        </p:blipFill>
        <p:spPr>
          <a:xfrm>
            <a:off x="6770551" y="95225"/>
            <a:ext cx="1903025" cy="2092600"/>
          </a:xfrm>
          <a:prstGeom prst="rect">
            <a:avLst/>
          </a:prstGeom>
          <a:noFill/>
          <a:ln>
            <a:noFill/>
          </a:ln>
        </p:spPr>
      </p:pic>
      <p:sp>
        <p:nvSpPr>
          <p:cNvPr id="198" name="Google Shape;198;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Precision and Recall</a:t>
            </a:r>
            <a:endParaRPr>
              <a:latin typeface="Times New Roman"/>
              <a:ea typeface="Times New Roman"/>
              <a:cs typeface="Times New Roman"/>
              <a:sym typeface="Times New Roman"/>
            </a:endParaRPr>
          </a:p>
        </p:txBody>
      </p:sp>
      <p:graphicFrame>
        <p:nvGraphicFramePr>
          <p:cNvPr id="204" name="Google Shape;204;p31"/>
          <p:cNvGraphicFramePr/>
          <p:nvPr/>
        </p:nvGraphicFramePr>
        <p:xfrm>
          <a:off x="4058275" y="2003825"/>
          <a:ext cx="3000000" cy="3000000"/>
        </p:xfrm>
        <a:graphic>
          <a:graphicData uri="http://schemas.openxmlformats.org/drawingml/2006/table">
            <a:tbl>
              <a:tblPr>
                <a:noFill/>
                <a:tableStyleId>{C91F59D5-0DF7-4F3E-A5DE-8B9ACBD6C158}</a:tableStyleId>
              </a:tblPr>
              <a:tblGrid>
                <a:gridCol w="2216000"/>
                <a:gridCol w="2216000"/>
              </a:tblGrid>
              <a:tr h="546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Understand </a:t>
                      </a:r>
                      <a:endParaRPr>
                        <a:solidFill>
                          <a:schemeClr val="dk1"/>
                        </a:solidFill>
                        <a:latin typeface="Times New Roman"/>
                        <a:ea typeface="Times New Roman"/>
                        <a:cs typeface="Times New Roman"/>
                        <a:sym typeface="Times New Roman"/>
                      </a:endParaRPr>
                    </a:p>
                  </a:txBody>
                  <a:tcPr marT="91425" marB="91425" marR="91425" marL="91425"/>
                </a:tc>
              </a:tr>
              <a:tr h="84020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Precision</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TP=256</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FP=91</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256/(91+256)=72 %</a:t>
                      </a:r>
                      <a:endParaRPr>
                        <a:solidFill>
                          <a:schemeClr val="dk1"/>
                        </a:solidFill>
                        <a:latin typeface="Times New Roman"/>
                        <a:ea typeface="Times New Roman"/>
                        <a:cs typeface="Times New Roman"/>
                        <a:sym typeface="Times New Roman"/>
                      </a:endParaRPr>
                    </a:p>
                  </a:txBody>
                  <a:tcPr marT="91425" marB="91425" marR="91425" marL="91425"/>
                </a:tc>
              </a:tr>
              <a:tr h="546125">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Recall</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TP=256</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FN=358.7</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256/(256+358.7) = 41.6%</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pic>
        <p:nvPicPr>
          <p:cNvPr id="205" name="Google Shape;205;p31"/>
          <p:cNvPicPr preferRelativeResize="0"/>
          <p:nvPr/>
        </p:nvPicPr>
        <p:blipFill>
          <a:blip r:embed="rId3">
            <a:alphaModFix/>
          </a:blip>
          <a:stretch>
            <a:fillRect/>
          </a:stretch>
        </p:blipFill>
        <p:spPr>
          <a:xfrm>
            <a:off x="4717100" y="534737"/>
            <a:ext cx="4305458" cy="393287"/>
          </a:xfrm>
          <a:prstGeom prst="rect">
            <a:avLst/>
          </a:prstGeom>
          <a:noFill/>
          <a:ln>
            <a:noFill/>
          </a:ln>
        </p:spPr>
      </p:pic>
      <p:pic>
        <p:nvPicPr>
          <p:cNvPr id="206" name="Google Shape;206;p31"/>
          <p:cNvPicPr preferRelativeResize="0"/>
          <p:nvPr/>
        </p:nvPicPr>
        <p:blipFill>
          <a:blip r:embed="rId4">
            <a:alphaModFix/>
          </a:blip>
          <a:stretch>
            <a:fillRect/>
          </a:stretch>
        </p:blipFill>
        <p:spPr>
          <a:xfrm>
            <a:off x="619425" y="2003825"/>
            <a:ext cx="2908057" cy="2239150"/>
          </a:xfrm>
          <a:prstGeom prst="rect">
            <a:avLst/>
          </a:prstGeom>
          <a:noFill/>
          <a:ln>
            <a:noFill/>
          </a:ln>
        </p:spPr>
      </p:pic>
      <p:sp>
        <p:nvSpPr>
          <p:cNvPr id="207" name="Google Shape;207;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Overview of Presentation	</a:t>
            </a:r>
            <a:endParaRPr>
              <a:latin typeface="Times New Roman"/>
              <a:ea typeface="Times New Roman"/>
              <a:cs typeface="Times New Roman"/>
              <a:sym typeface="Times New Roman"/>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Dependency Extraction </a:t>
            </a:r>
            <a:r>
              <a:rPr lang="en">
                <a:solidFill>
                  <a:schemeClr val="dk1"/>
                </a:solidFill>
                <a:latin typeface="Times New Roman"/>
                <a:ea typeface="Times New Roman"/>
                <a:cs typeface="Times New Roman"/>
                <a:sym typeface="Times New Roman"/>
              </a:rPr>
              <a:t>Techniques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Understand</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Include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srcML</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Comparison Metrics Process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Quantitative</a:t>
            </a:r>
            <a:r>
              <a:rPr lang="en">
                <a:solidFill>
                  <a:schemeClr val="dk1"/>
                </a:solidFill>
                <a:latin typeface="Times New Roman"/>
                <a:ea typeface="Times New Roman"/>
                <a:cs typeface="Times New Roman"/>
                <a:sym typeface="Times New Roman"/>
              </a:rPr>
              <a:t> and Qualitative Analysis</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Sequence Diagram</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Risk/Limitations and Lessons </a:t>
            </a:r>
            <a:r>
              <a:rPr lang="en">
                <a:solidFill>
                  <a:schemeClr val="dk1"/>
                </a:solidFill>
                <a:latin typeface="Times New Roman"/>
                <a:ea typeface="Times New Roman"/>
                <a:cs typeface="Times New Roman"/>
                <a:sym typeface="Times New Roman"/>
              </a:rPr>
              <a:t>Learned</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Live Demo</a:t>
            </a:r>
            <a:endParaRPr>
              <a:solidFill>
                <a:schemeClr val="dk1"/>
              </a:solidFill>
              <a:latin typeface="Times New Roman"/>
              <a:ea typeface="Times New Roman"/>
              <a:cs typeface="Times New Roman"/>
              <a:sym typeface="Times New Roman"/>
            </a:endParaRPr>
          </a:p>
        </p:txBody>
      </p:sp>
      <p:sp>
        <p:nvSpPr>
          <p:cNvPr id="68" name="Google Shape;68;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Precision and Recall </a:t>
            </a:r>
            <a:r>
              <a:rPr lang="en">
                <a:latin typeface="Times New Roman"/>
                <a:ea typeface="Times New Roman"/>
                <a:cs typeface="Times New Roman"/>
                <a:sym typeface="Times New Roman"/>
              </a:rPr>
              <a:t>Cont’d</a:t>
            </a:r>
            <a:endParaRPr>
              <a:latin typeface="Times New Roman"/>
              <a:ea typeface="Times New Roman"/>
              <a:cs typeface="Times New Roman"/>
              <a:sym typeface="Times New Roman"/>
            </a:endParaRPr>
          </a:p>
        </p:txBody>
      </p:sp>
      <p:graphicFrame>
        <p:nvGraphicFramePr>
          <p:cNvPr id="213" name="Google Shape;213;p32"/>
          <p:cNvGraphicFramePr/>
          <p:nvPr/>
        </p:nvGraphicFramePr>
        <p:xfrm>
          <a:off x="2356000" y="1710850"/>
          <a:ext cx="3000000" cy="3000000"/>
        </p:xfrm>
        <a:graphic>
          <a:graphicData uri="http://schemas.openxmlformats.org/drawingml/2006/table">
            <a:tbl>
              <a:tblPr>
                <a:noFill/>
                <a:tableStyleId>{C91F59D5-0DF7-4F3E-A5DE-8B9ACBD6C158}</a:tableStyleId>
              </a:tblPr>
              <a:tblGrid>
                <a:gridCol w="2216000"/>
                <a:gridCol w="2216000"/>
              </a:tblGrid>
              <a:tr h="546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Include</a:t>
                      </a:r>
                      <a:endParaRPr>
                        <a:solidFill>
                          <a:schemeClr val="dk1"/>
                        </a:solidFill>
                        <a:latin typeface="Times New Roman"/>
                        <a:ea typeface="Times New Roman"/>
                        <a:cs typeface="Times New Roman"/>
                        <a:sym typeface="Times New Roman"/>
                      </a:endParaRPr>
                    </a:p>
                  </a:txBody>
                  <a:tcPr marT="91425" marB="91425" marR="91425" marL="91425"/>
                </a:tc>
              </a:tr>
              <a:tr h="84020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Precision</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TP=16</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FP=14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16/(16+14) = 53 %</a:t>
                      </a:r>
                      <a:endParaRPr>
                        <a:solidFill>
                          <a:schemeClr val="dk1"/>
                        </a:solidFill>
                        <a:latin typeface="Times New Roman"/>
                        <a:ea typeface="Times New Roman"/>
                        <a:cs typeface="Times New Roman"/>
                        <a:sym typeface="Times New Roman"/>
                      </a:endParaRPr>
                    </a:p>
                  </a:txBody>
                  <a:tcPr marT="91425" marB="91425" marR="91425" marL="91425"/>
                </a:tc>
              </a:tr>
              <a:tr h="546125">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Recall</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TP=16</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FN=358.7</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16/(16+358.7) = 4.27%</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
        <p:nvSpPr>
          <p:cNvPr id="214" name="Google Shape;214;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Precision and Recall Cont’d</a:t>
            </a:r>
            <a:endParaRPr>
              <a:latin typeface="Times New Roman"/>
              <a:ea typeface="Times New Roman"/>
              <a:cs typeface="Times New Roman"/>
              <a:sym typeface="Times New Roman"/>
            </a:endParaRPr>
          </a:p>
        </p:txBody>
      </p:sp>
      <p:graphicFrame>
        <p:nvGraphicFramePr>
          <p:cNvPr id="220" name="Google Shape;220;p33"/>
          <p:cNvGraphicFramePr/>
          <p:nvPr/>
        </p:nvGraphicFramePr>
        <p:xfrm>
          <a:off x="2356000" y="1737150"/>
          <a:ext cx="3000000" cy="3000000"/>
        </p:xfrm>
        <a:graphic>
          <a:graphicData uri="http://schemas.openxmlformats.org/drawingml/2006/table">
            <a:tbl>
              <a:tblPr>
                <a:noFill/>
                <a:tableStyleId>{C91F59D5-0DF7-4F3E-A5DE-8B9ACBD6C158}</a:tableStyleId>
              </a:tblPr>
              <a:tblGrid>
                <a:gridCol w="2216000"/>
                <a:gridCol w="2216000"/>
              </a:tblGrid>
              <a:tr h="546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srcML</a:t>
                      </a:r>
                      <a:endParaRPr>
                        <a:solidFill>
                          <a:schemeClr val="dk1"/>
                        </a:solidFill>
                        <a:latin typeface="Times New Roman"/>
                        <a:ea typeface="Times New Roman"/>
                        <a:cs typeface="Times New Roman"/>
                        <a:sym typeface="Times New Roman"/>
                      </a:endParaRPr>
                    </a:p>
                  </a:txBody>
                  <a:tcPr marT="91425" marB="91425" marR="91425" marL="91425"/>
                </a:tc>
              </a:tr>
              <a:tr h="840200">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Precision</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TP=1</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FP=0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1/(1+0) = 100 %</a:t>
                      </a:r>
                      <a:endParaRPr>
                        <a:solidFill>
                          <a:schemeClr val="dk1"/>
                        </a:solidFill>
                        <a:latin typeface="Times New Roman"/>
                        <a:ea typeface="Times New Roman"/>
                        <a:cs typeface="Times New Roman"/>
                        <a:sym typeface="Times New Roman"/>
                      </a:endParaRPr>
                    </a:p>
                  </a:txBody>
                  <a:tcPr marT="91425" marB="91425" marR="91425" marL="91425"/>
                </a:tc>
              </a:tr>
              <a:tr h="546125">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Recall</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TP=1</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FN=35</a:t>
                      </a:r>
                      <a:r>
                        <a:rPr lang="en">
                          <a:solidFill>
                            <a:schemeClr val="dk1"/>
                          </a:solidFill>
                          <a:latin typeface="Times New Roman"/>
                          <a:ea typeface="Times New Roman"/>
                          <a:cs typeface="Times New Roman"/>
                          <a:sym typeface="Times New Roman"/>
                        </a:rPr>
                        <a:t>8.7</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1/(1+358.7) = 0.287%</a:t>
                      </a:r>
                      <a:endParaRPr>
                        <a:solidFill>
                          <a:schemeClr val="dk1"/>
                        </a:solidFill>
                        <a:latin typeface="Times New Roman"/>
                        <a:ea typeface="Times New Roman"/>
                        <a:cs typeface="Times New Roman"/>
                        <a:sym typeface="Times New Roman"/>
                      </a:endParaRPr>
                    </a:p>
                  </a:txBody>
                  <a:tcPr marT="91425" marB="91425" marR="91425" marL="91425"/>
                </a:tc>
              </a:tr>
            </a:tbl>
          </a:graphicData>
        </a:graphic>
      </p:graphicFrame>
      <p:sp>
        <p:nvSpPr>
          <p:cNvPr id="221" name="Google Shape;221;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ctrTitle"/>
          </p:nvPr>
        </p:nvSpPr>
        <p:spPr>
          <a:xfrm>
            <a:off x="747450" y="0"/>
            <a:ext cx="7801500" cy="643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Sequence Diagram for Understand</a:t>
            </a:r>
            <a:endParaRPr>
              <a:latin typeface="Times New Roman"/>
              <a:ea typeface="Times New Roman"/>
              <a:cs typeface="Times New Roman"/>
              <a:sym typeface="Times New Roman"/>
            </a:endParaRPr>
          </a:p>
        </p:txBody>
      </p:sp>
      <p:sp>
        <p:nvSpPr>
          <p:cNvPr id="227" name="Google Shape;227;p34"/>
          <p:cNvSpPr txBox="1"/>
          <p:nvPr>
            <p:ph idx="1" type="subTitle"/>
          </p:nvPr>
        </p:nvSpPr>
        <p:spPr>
          <a:xfrm>
            <a:off x="747438" y="1242431"/>
            <a:ext cx="7801500" cy="239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228" name="Google Shape;228;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9" name="Google Shape;229;p34"/>
          <p:cNvPicPr preferRelativeResize="0"/>
          <p:nvPr/>
        </p:nvPicPr>
        <p:blipFill>
          <a:blip r:embed="rId3">
            <a:alphaModFix/>
          </a:blip>
          <a:stretch>
            <a:fillRect/>
          </a:stretch>
        </p:blipFill>
        <p:spPr>
          <a:xfrm>
            <a:off x="0" y="569000"/>
            <a:ext cx="9144000" cy="4574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idx="1" type="body"/>
          </p:nvPr>
        </p:nvSpPr>
        <p:spPr>
          <a:xfrm>
            <a:off x="311700" y="458100"/>
            <a:ext cx="8520600" cy="42273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sz="2300">
                <a:solidFill>
                  <a:schemeClr val="dk1"/>
                </a:solidFill>
                <a:latin typeface="Times New Roman"/>
                <a:ea typeface="Times New Roman"/>
                <a:cs typeface="Times New Roman"/>
                <a:sym typeface="Times New Roman"/>
              </a:rPr>
              <a:t>Risk/Limitations</a:t>
            </a:r>
            <a:endParaRPr sz="2300">
              <a:solidFill>
                <a:schemeClr val="dk1"/>
              </a:solidFill>
              <a:latin typeface="Times New Roman"/>
              <a:ea typeface="Times New Roman"/>
              <a:cs typeface="Times New Roman"/>
              <a:sym typeface="Times New Roman"/>
            </a:endParaRPr>
          </a:p>
          <a:p>
            <a:pPr indent="-341788" lvl="0" marL="457200" rtl="0" algn="l">
              <a:spcBef>
                <a:spcPts val="0"/>
              </a:spcBef>
              <a:spcAft>
                <a:spcPts val="0"/>
              </a:spcAft>
              <a:buClr>
                <a:schemeClr val="dk1"/>
              </a:buClr>
              <a:buSzPct val="100000"/>
              <a:buFont typeface="Times New Roman"/>
              <a:buChar char="●"/>
            </a:pPr>
            <a:r>
              <a:rPr lang="en" sz="2300">
                <a:solidFill>
                  <a:schemeClr val="dk1"/>
                </a:solidFill>
                <a:latin typeface="Times New Roman"/>
                <a:ea typeface="Times New Roman"/>
                <a:cs typeface="Times New Roman"/>
                <a:sym typeface="Times New Roman"/>
              </a:rPr>
              <a:t>Dependencies exist outside of the </a:t>
            </a:r>
            <a:r>
              <a:rPr i="1" lang="en" sz="2300">
                <a:solidFill>
                  <a:schemeClr val="dk1"/>
                </a:solidFill>
                <a:latin typeface="Times New Roman"/>
                <a:ea typeface="Times New Roman"/>
                <a:cs typeface="Times New Roman"/>
                <a:sym typeface="Times New Roman"/>
              </a:rPr>
              <a:t>include </a:t>
            </a:r>
            <a:r>
              <a:rPr lang="en" sz="2300">
                <a:solidFill>
                  <a:schemeClr val="dk1"/>
                </a:solidFill>
                <a:latin typeface="Times New Roman"/>
                <a:ea typeface="Times New Roman"/>
                <a:cs typeface="Times New Roman"/>
                <a:sym typeface="Times New Roman"/>
              </a:rPr>
              <a:t>directive - affects comparison results</a:t>
            </a:r>
            <a:endParaRPr sz="2300">
              <a:solidFill>
                <a:schemeClr val="dk1"/>
              </a:solidFill>
              <a:latin typeface="Times New Roman"/>
              <a:ea typeface="Times New Roman"/>
              <a:cs typeface="Times New Roman"/>
              <a:sym typeface="Times New Roman"/>
            </a:endParaRPr>
          </a:p>
          <a:p>
            <a:pPr indent="-341788" lvl="0" marL="457200" rtl="0" algn="l">
              <a:spcBef>
                <a:spcPts val="0"/>
              </a:spcBef>
              <a:spcAft>
                <a:spcPts val="0"/>
              </a:spcAft>
              <a:buClr>
                <a:schemeClr val="dk1"/>
              </a:buClr>
              <a:buSzPct val="100000"/>
              <a:buFont typeface="Times New Roman"/>
              <a:buChar char="●"/>
            </a:pPr>
            <a:r>
              <a:rPr lang="en" sz="2300">
                <a:solidFill>
                  <a:schemeClr val="dk1"/>
                </a:solidFill>
                <a:latin typeface="Times New Roman"/>
                <a:ea typeface="Times New Roman"/>
                <a:cs typeface="Times New Roman"/>
                <a:sym typeface="Times New Roman"/>
              </a:rPr>
              <a:t>Found in function and method level, as well as inheritance</a:t>
            </a:r>
            <a:endParaRPr sz="2300">
              <a:solidFill>
                <a:schemeClr val="dk1"/>
              </a:solidFill>
              <a:latin typeface="Times New Roman"/>
              <a:ea typeface="Times New Roman"/>
              <a:cs typeface="Times New Roman"/>
              <a:sym typeface="Times New Roman"/>
            </a:endParaRPr>
          </a:p>
          <a:p>
            <a:pPr indent="-341788" lvl="0" marL="457200" rtl="0" algn="l">
              <a:spcBef>
                <a:spcPts val="0"/>
              </a:spcBef>
              <a:spcAft>
                <a:spcPts val="0"/>
              </a:spcAft>
              <a:buClr>
                <a:schemeClr val="dk1"/>
              </a:buClr>
              <a:buSzPct val="100000"/>
              <a:buFont typeface="Times New Roman"/>
              <a:buChar char="●"/>
            </a:pPr>
            <a:r>
              <a:rPr lang="en" sz="2300">
                <a:solidFill>
                  <a:schemeClr val="dk1"/>
                </a:solidFill>
                <a:latin typeface="Times New Roman"/>
                <a:ea typeface="Times New Roman"/>
                <a:cs typeface="Times New Roman"/>
                <a:sym typeface="Times New Roman"/>
              </a:rPr>
              <a:t>Qualitative Analysis uses randomly generated dependencies which uses a normal distribution. However dependencies may be distributed differently.</a:t>
            </a:r>
            <a:endParaRPr sz="23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300">
                <a:solidFill>
                  <a:schemeClr val="dk1"/>
                </a:solidFill>
                <a:latin typeface="Times New Roman"/>
                <a:ea typeface="Times New Roman"/>
                <a:cs typeface="Times New Roman"/>
                <a:sym typeface="Times New Roman"/>
              </a:rPr>
              <a:t>Lessons Learned</a:t>
            </a:r>
            <a:endParaRPr sz="2300">
              <a:solidFill>
                <a:schemeClr val="dk1"/>
              </a:solidFill>
              <a:latin typeface="Times New Roman"/>
              <a:ea typeface="Times New Roman"/>
              <a:cs typeface="Times New Roman"/>
              <a:sym typeface="Times New Roman"/>
            </a:endParaRPr>
          </a:p>
          <a:p>
            <a:pPr indent="-341788" lvl="0" marL="457200" rtl="0" algn="l">
              <a:spcBef>
                <a:spcPts val="0"/>
              </a:spcBef>
              <a:spcAft>
                <a:spcPts val="0"/>
              </a:spcAft>
              <a:buClr>
                <a:schemeClr val="dk1"/>
              </a:buClr>
              <a:buSzPct val="100000"/>
              <a:buFont typeface="Times New Roman"/>
              <a:buChar char="●"/>
            </a:pPr>
            <a:r>
              <a:rPr lang="en" sz="2300">
                <a:solidFill>
                  <a:schemeClr val="dk1"/>
                </a:solidFill>
                <a:latin typeface="Times New Roman"/>
                <a:ea typeface="Times New Roman"/>
                <a:cs typeface="Times New Roman"/>
                <a:sym typeface="Times New Roman"/>
              </a:rPr>
              <a:t>There are multiple techniques of dependency extraction &amp; each approach will produce different solutions depending on variant extraction processes</a:t>
            </a:r>
            <a:endParaRPr sz="2300">
              <a:solidFill>
                <a:schemeClr val="dk1"/>
              </a:solidFill>
              <a:latin typeface="Times New Roman"/>
              <a:ea typeface="Times New Roman"/>
              <a:cs typeface="Times New Roman"/>
              <a:sym typeface="Times New Roman"/>
            </a:endParaRPr>
          </a:p>
          <a:p>
            <a:pPr indent="-341788" lvl="0" marL="457200" rtl="0" algn="l">
              <a:spcBef>
                <a:spcPts val="0"/>
              </a:spcBef>
              <a:spcAft>
                <a:spcPts val="0"/>
              </a:spcAft>
              <a:buClr>
                <a:schemeClr val="dk1"/>
              </a:buClr>
              <a:buSzPct val="100000"/>
              <a:buChar char="-"/>
            </a:pPr>
            <a:r>
              <a:rPr b="1" lang="en" sz="2300">
                <a:solidFill>
                  <a:schemeClr val="dk1"/>
                </a:solidFill>
                <a:latin typeface="Times New Roman"/>
                <a:ea typeface="Times New Roman"/>
                <a:cs typeface="Times New Roman"/>
                <a:sym typeface="Times New Roman"/>
              </a:rPr>
              <a:t>Function</a:t>
            </a:r>
            <a:r>
              <a:rPr lang="en" sz="2300">
                <a:solidFill>
                  <a:schemeClr val="dk1"/>
                </a:solidFill>
                <a:latin typeface="Times New Roman"/>
                <a:ea typeface="Times New Roman"/>
                <a:cs typeface="Times New Roman"/>
                <a:sym typeface="Times New Roman"/>
              </a:rPr>
              <a:t> </a:t>
            </a:r>
            <a:r>
              <a:rPr b="1" lang="en" sz="2300">
                <a:solidFill>
                  <a:schemeClr val="dk1"/>
                </a:solidFill>
                <a:latin typeface="Times New Roman"/>
                <a:ea typeface="Times New Roman"/>
                <a:cs typeface="Times New Roman"/>
                <a:sym typeface="Times New Roman"/>
              </a:rPr>
              <a:t>calls</a:t>
            </a:r>
            <a:r>
              <a:rPr lang="en"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a:p>
            <a:pPr indent="-341788" lvl="0" marL="457200" rtl="0" algn="l">
              <a:spcBef>
                <a:spcPts val="0"/>
              </a:spcBef>
              <a:spcAft>
                <a:spcPts val="0"/>
              </a:spcAft>
              <a:buClr>
                <a:schemeClr val="dk1"/>
              </a:buClr>
              <a:buSzPct val="100000"/>
              <a:buChar char="-"/>
            </a:pPr>
            <a:r>
              <a:rPr b="1" lang="en" sz="2300">
                <a:solidFill>
                  <a:schemeClr val="dk1"/>
                </a:solidFill>
                <a:latin typeface="Times New Roman"/>
                <a:ea typeface="Times New Roman"/>
                <a:cs typeface="Times New Roman"/>
                <a:sym typeface="Times New Roman"/>
              </a:rPr>
              <a:t>Inheritance</a:t>
            </a:r>
            <a:r>
              <a:rPr lang="en" sz="2300">
                <a:solidFill>
                  <a:schemeClr val="dk1"/>
                </a:solidFill>
                <a:latin typeface="Times New Roman"/>
                <a:ea typeface="Times New Roman"/>
                <a:cs typeface="Times New Roman"/>
                <a:sym typeface="Times New Roman"/>
              </a:rPr>
              <a:t> (for OOP only)</a:t>
            </a:r>
            <a:endParaRPr sz="2300">
              <a:solidFill>
                <a:schemeClr val="dk1"/>
              </a:solidFill>
              <a:latin typeface="Times New Roman"/>
              <a:ea typeface="Times New Roman"/>
              <a:cs typeface="Times New Roman"/>
              <a:sym typeface="Times New Roman"/>
            </a:endParaRPr>
          </a:p>
          <a:p>
            <a:pPr indent="-341788" lvl="0" marL="457200" rtl="0" algn="l">
              <a:spcBef>
                <a:spcPts val="0"/>
              </a:spcBef>
              <a:spcAft>
                <a:spcPts val="0"/>
              </a:spcAft>
              <a:buClr>
                <a:schemeClr val="dk1"/>
              </a:buClr>
              <a:buSzPct val="100000"/>
              <a:buChar char="-"/>
            </a:pPr>
            <a:r>
              <a:rPr b="1" lang="en" sz="2300">
                <a:solidFill>
                  <a:schemeClr val="dk1"/>
                </a:solidFill>
                <a:latin typeface="Times New Roman"/>
                <a:ea typeface="Times New Roman"/>
                <a:cs typeface="Times New Roman"/>
                <a:sym typeface="Times New Roman"/>
              </a:rPr>
              <a:t>Include</a:t>
            </a:r>
            <a:r>
              <a:rPr lang="en" sz="2300">
                <a:solidFill>
                  <a:schemeClr val="dk1"/>
                </a:solidFill>
                <a:latin typeface="Times New Roman"/>
                <a:ea typeface="Times New Roman"/>
                <a:cs typeface="Times New Roman"/>
                <a:sym typeface="Times New Roman"/>
              </a:rPr>
              <a:t>/</a:t>
            </a:r>
            <a:r>
              <a:rPr b="1" lang="en" sz="2300">
                <a:solidFill>
                  <a:schemeClr val="dk1"/>
                </a:solidFill>
                <a:latin typeface="Times New Roman"/>
                <a:ea typeface="Times New Roman"/>
                <a:cs typeface="Times New Roman"/>
                <a:sym typeface="Times New Roman"/>
              </a:rPr>
              <a:t>import</a:t>
            </a:r>
            <a:r>
              <a:rPr lang="en" sz="2300">
                <a:solidFill>
                  <a:schemeClr val="dk1"/>
                </a:solidFill>
                <a:latin typeface="Times New Roman"/>
                <a:ea typeface="Times New Roman"/>
                <a:cs typeface="Times New Roman"/>
                <a:sym typeface="Times New Roman"/>
              </a:rPr>
              <a:t> statements</a:t>
            </a:r>
            <a:endParaRPr sz="2300">
              <a:solidFill>
                <a:schemeClr val="dk1"/>
              </a:solidFill>
              <a:latin typeface="Times New Roman"/>
              <a:ea typeface="Times New Roman"/>
              <a:cs typeface="Times New Roman"/>
              <a:sym typeface="Times New Roman"/>
            </a:endParaRPr>
          </a:p>
          <a:p>
            <a:pPr indent="-341788" lvl="0" marL="457200" rtl="0" algn="l">
              <a:spcBef>
                <a:spcPts val="0"/>
              </a:spcBef>
              <a:spcAft>
                <a:spcPts val="0"/>
              </a:spcAft>
              <a:buClr>
                <a:schemeClr val="dk1"/>
              </a:buClr>
              <a:buSzPct val="100000"/>
              <a:buChar char="●"/>
            </a:pPr>
            <a:r>
              <a:rPr b="1" lang="en" sz="2300">
                <a:solidFill>
                  <a:schemeClr val="dk1"/>
                </a:solidFill>
                <a:latin typeface="Times New Roman"/>
                <a:ea typeface="Times New Roman"/>
                <a:cs typeface="Times New Roman"/>
                <a:sym typeface="Times New Roman"/>
              </a:rPr>
              <a:t>Understand</a:t>
            </a:r>
            <a:r>
              <a:rPr lang="en" sz="2300">
                <a:solidFill>
                  <a:schemeClr val="dk1"/>
                </a:solidFill>
                <a:latin typeface="Times New Roman"/>
                <a:ea typeface="Times New Roman"/>
                <a:cs typeface="Times New Roman"/>
                <a:sym typeface="Times New Roman"/>
              </a:rPr>
              <a:t> provides multiple relations and is more inclusive</a:t>
            </a:r>
            <a:endParaRPr sz="2300">
              <a:solidFill>
                <a:schemeClr val="dk1"/>
              </a:solidFill>
              <a:latin typeface="Times New Roman"/>
              <a:ea typeface="Times New Roman"/>
              <a:cs typeface="Times New Roman"/>
              <a:sym typeface="Times New Roman"/>
            </a:endParaRPr>
          </a:p>
          <a:p>
            <a:pPr indent="-341788" lvl="0" marL="457200" rtl="0" algn="l">
              <a:spcBef>
                <a:spcPts val="0"/>
              </a:spcBef>
              <a:spcAft>
                <a:spcPts val="0"/>
              </a:spcAft>
              <a:buClr>
                <a:schemeClr val="dk1"/>
              </a:buClr>
              <a:buSzPct val="100000"/>
              <a:buChar char="●"/>
            </a:pPr>
            <a:r>
              <a:rPr b="1" lang="en" sz="2300">
                <a:solidFill>
                  <a:schemeClr val="dk1"/>
                </a:solidFill>
                <a:latin typeface="Times New Roman"/>
                <a:ea typeface="Times New Roman"/>
                <a:cs typeface="Times New Roman"/>
                <a:sym typeface="Times New Roman"/>
              </a:rPr>
              <a:t>Include </a:t>
            </a:r>
            <a:r>
              <a:rPr lang="en" sz="2300">
                <a:solidFill>
                  <a:schemeClr val="dk1"/>
                </a:solidFill>
                <a:latin typeface="Times New Roman"/>
                <a:ea typeface="Times New Roman"/>
                <a:cs typeface="Times New Roman"/>
                <a:sym typeface="Times New Roman"/>
              </a:rPr>
              <a:t>provides a firm list but may skip important dependencies by not analyzing function calls</a:t>
            </a:r>
            <a:endParaRPr sz="2300">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235" name="Google Shape;235;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2457175" y="1824800"/>
            <a:ext cx="8520600" cy="25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700">
                <a:latin typeface="Times New Roman"/>
                <a:ea typeface="Times New Roman"/>
                <a:cs typeface="Times New Roman"/>
                <a:sym typeface="Times New Roman"/>
              </a:rPr>
              <a:t>Live Demo</a:t>
            </a:r>
            <a:endParaRPr sz="5700">
              <a:latin typeface="Times New Roman"/>
              <a:ea typeface="Times New Roman"/>
              <a:cs typeface="Times New Roman"/>
              <a:sym typeface="Times New Roman"/>
            </a:endParaRPr>
          </a:p>
        </p:txBody>
      </p:sp>
      <p:sp>
        <p:nvSpPr>
          <p:cNvPr id="241" name="Google Shape;241;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a:latin typeface="Times New Roman"/>
                <a:ea typeface="Times New Roman"/>
                <a:cs typeface="Times New Roman"/>
                <a:sym typeface="Times New Roman"/>
              </a:rPr>
              <a:t>[Sample Size Calculator] </a:t>
            </a:r>
            <a:r>
              <a:rPr lang="en" u="sng">
                <a:solidFill>
                  <a:srgbClr val="FFFFFF"/>
                </a:solidFill>
                <a:latin typeface="Times New Roman"/>
                <a:ea typeface="Times New Roman"/>
                <a:cs typeface="Times New Roman"/>
                <a:sym typeface="Times New Roman"/>
                <a:hlinkClick r:id="rId3">
                  <a:extLst>
                    <a:ext uri="{A12FA001-AC4F-418D-AE19-62706E023703}">
                      <ahyp:hlinkClr val="tx"/>
                    </a:ext>
                  </a:extLst>
                </a:hlinkClick>
              </a:rPr>
              <a:t>https://www.surveysystem.com/sscalc.htm</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[Understand User Guide and Documentation] </a:t>
            </a:r>
            <a:r>
              <a:rPr lang="en" u="sng">
                <a:solidFill>
                  <a:schemeClr val="hlink"/>
                </a:solidFill>
                <a:latin typeface="Times New Roman"/>
                <a:ea typeface="Times New Roman"/>
                <a:cs typeface="Times New Roman"/>
                <a:sym typeface="Times New Roman"/>
                <a:hlinkClick r:id="rId4"/>
              </a:rPr>
              <a:t>https://documentation.scitools.com/pdf/understand.pdf</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solidFill>
                  <a:srgbClr val="CACACA"/>
                </a:solidFill>
                <a:latin typeface="Times New Roman"/>
                <a:ea typeface="Times New Roman"/>
                <a:cs typeface="Times New Roman"/>
                <a:sym typeface="Times New Roman"/>
              </a:rPr>
              <a:t>[Understand User Support] </a:t>
            </a:r>
            <a:r>
              <a:rPr lang="en" u="sng">
                <a:solidFill>
                  <a:schemeClr val="hlink"/>
                </a:solidFill>
                <a:latin typeface="Times New Roman"/>
                <a:ea typeface="Times New Roman"/>
                <a:cs typeface="Times New Roman"/>
                <a:sym typeface="Times New Roman"/>
                <a:hlinkClick r:id="rId5"/>
              </a:rPr>
              <a:t>https://support.scitools.com/support/solutions/articles/70000582792-understanding-understand-dependencies</a:t>
            </a:r>
            <a:endParaRPr>
              <a:solidFill>
                <a:srgbClr val="FFFFFF"/>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solidFill>
                  <a:srgbClr val="CACACA"/>
                </a:solidFill>
                <a:latin typeface="Times New Roman"/>
                <a:ea typeface="Times New Roman"/>
                <a:cs typeface="Times New Roman"/>
                <a:sym typeface="Times New Roman"/>
              </a:rPr>
              <a:t>[srcML Website] </a:t>
            </a:r>
            <a:r>
              <a:rPr lang="en">
                <a:solidFill>
                  <a:srgbClr val="FFFFFF"/>
                </a:solidFill>
                <a:latin typeface="Times New Roman"/>
                <a:ea typeface="Times New Roman"/>
                <a:cs typeface="Times New Roman"/>
                <a:sym typeface="Times New Roman"/>
              </a:rPr>
              <a:t>https://www.srcml.org/</a:t>
            </a:r>
            <a:endParaRPr>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457200" rtl="0" algn="l">
              <a:spcBef>
                <a:spcPts val="0"/>
              </a:spcBef>
              <a:spcAft>
                <a:spcPts val="0"/>
              </a:spcAft>
              <a:buNone/>
            </a:pPr>
            <a:r>
              <a:t/>
            </a:r>
            <a:endParaRPr/>
          </a:p>
        </p:txBody>
      </p:sp>
      <p:sp>
        <p:nvSpPr>
          <p:cNvPr id="248" name="Google Shape;248;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The End</a:t>
            </a:r>
            <a:endParaRPr>
              <a:latin typeface="Times New Roman"/>
              <a:ea typeface="Times New Roman"/>
              <a:cs typeface="Times New Roman"/>
              <a:sym typeface="Times New Roman"/>
            </a:endParaRPr>
          </a:p>
        </p:txBody>
      </p:sp>
      <p:sp>
        <p:nvSpPr>
          <p:cNvPr id="254" name="Google Shape;254;p38"/>
          <p:cNvSpPr txBox="1"/>
          <p:nvPr>
            <p:ph idx="1" type="body"/>
          </p:nvPr>
        </p:nvSpPr>
        <p:spPr>
          <a:xfrm>
            <a:off x="311700" y="17839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Thank you for listening!</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rPr lang="en">
                <a:solidFill>
                  <a:schemeClr val="dk1"/>
                </a:solidFill>
                <a:latin typeface="Times New Roman"/>
                <a:ea typeface="Times New Roman"/>
                <a:cs typeface="Times New Roman"/>
                <a:sym typeface="Times New Roman"/>
              </a:rPr>
              <a:t>Any Questions?</a:t>
            </a:r>
            <a:endParaRPr>
              <a:solidFill>
                <a:schemeClr val="dk1"/>
              </a:solidFill>
              <a:latin typeface="Times New Roman"/>
              <a:ea typeface="Times New Roman"/>
              <a:cs typeface="Times New Roman"/>
              <a:sym typeface="Times New Roman"/>
            </a:endParaRPr>
          </a:p>
        </p:txBody>
      </p:sp>
      <p:sp>
        <p:nvSpPr>
          <p:cNvPr id="255" name="Google Shape;255;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4" name="Google Shape;74;p15"/>
          <p:cNvSpPr txBox="1"/>
          <p:nvPr>
            <p:ph idx="1" type="body"/>
          </p:nvPr>
        </p:nvSpPr>
        <p:spPr>
          <a:xfrm>
            <a:off x="311700" y="13892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This </a:t>
            </a:r>
            <a:r>
              <a:rPr lang="en">
                <a:solidFill>
                  <a:schemeClr val="dk1"/>
                </a:solidFill>
              </a:rPr>
              <a:t>presentation is focused on process of extracting the dependencies between files and demonstrates the effectiveness of each technique.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Dependency</a:t>
            </a:r>
            <a:r>
              <a:rPr lang="en">
                <a:solidFill>
                  <a:schemeClr val="dk1"/>
                </a:solidFill>
              </a:rPr>
              <a:t> Extraction is a process in Architecture recovery which focuses on the extraction of file dependencies from a given source directory.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will be talking about these three techniques in detail in the following slides.</a:t>
            </a:r>
            <a:endParaRPr>
              <a:solidFill>
                <a:schemeClr val="dk1"/>
              </a:solidFill>
            </a:endParaRPr>
          </a:p>
        </p:txBody>
      </p:sp>
      <p:pic>
        <p:nvPicPr>
          <p:cNvPr id="75" name="Google Shape;75;p15"/>
          <p:cNvPicPr preferRelativeResize="0"/>
          <p:nvPr/>
        </p:nvPicPr>
        <p:blipFill>
          <a:blip r:embed="rId3">
            <a:alphaModFix/>
          </a:blip>
          <a:stretch>
            <a:fillRect/>
          </a:stretch>
        </p:blipFill>
        <p:spPr>
          <a:xfrm>
            <a:off x="7029225" y="3170950"/>
            <a:ext cx="1734775" cy="1713625"/>
          </a:xfrm>
          <a:prstGeom prst="rect">
            <a:avLst/>
          </a:prstGeom>
          <a:noFill/>
          <a:ln>
            <a:noFill/>
          </a:ln>
        </p:spPr>
      </p:pic>
      <p:sp>
        <p:nvSpPr>
          <p:cNvPr id="76" name="Google Shape;76;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Dependency Extraction Techniques</a:t>
            </a:r>
            <a:endParaRPr>
              <a:latin typeface="Times New Roman"/>
              <a:ea typeface="Times New Roman"/>
              <a:cs typeface="Times New Roman"/>
              <a:sym typeface="Times New Roman"/>
            </a:endParaRPr>
          </a:p>
        </p:txBody>
      </p:sp>
      <p:sp>
        <p:nvSpPr>
          <p:cNvPr id="82" name="Google Shape;82;p16"/>
          <p:cNvSpPr txBox="1"/>
          <p:nvPr>
            <p:ph idx="1" type="body"/>
          </p:nvPr>
        </p:nvSpPr>
        <p:spPr>
          <a:xfrm>
            <a:off x="311700" y="1494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Understand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Include Method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srcML Method</a:t>
            </a:r>
            <a:endParaRPr>
              <a:solidFill>
                <a:schemeClr val="dk1"/>
              </a:solidFill>
            </a:endParaRPr>
          </a:p>
        </p:txBody>
      </p:sp>
      <p:pic>
        <p:nvPicPr>
          <p:cNvPr id="83" name="Google Shape;83;p16"/>
          <p:cNvPicPr preferRelativeResize="0"/>
          <p:nvPr/>
        </p:nvPicPr>
        <p:blipFill>
          <a:blip r:embed="rId3">
            <a:alphaModFix/>
          </a:blip>
          <a:stretch>
            <a:fillRect/>
          </a:stretch>
        </p:blipFill>
        <p:spPr>
          <a:xfrm>
            <a:off x="617275" y="3805425"/>
            <a:ext cx="3544200" cy="770875"/>
          </a:xfrm>
          <a:prstGeom prst="rect">
            <a:avLst/>
          </a:prstGeom>
          <a:noFill/>
          <a:ln>
            <a:noFill/>
          </a:ln>
        </p:spPr>
      </p:pic>
      <p:pic>
        <p:nvPicPr>
          <p:cNvPr id="84" name="Google Shape;84;p16"/>
          <p:cNvPicPr preferRelativeResize="0"/>
          <p:nvPr/>
        </p:nvPicPr>
        <p:blipFill>
          <a:blip r:embed="rId4">
            <a:alphaModFix/>
          </a:blip>
          <a:stretch>
            <a:fillRect/>
          </a:stretch>
        </p:blipFill>
        <p:spPr>
          <a:xfrm>
            <a:off x="5186652" y="2427052"/>
            <a:ext cx="3395697" cy="2149250"/>
          </a:xfrm>
          <a:prstGeom prst="rect">
            <a:avLst/>
          </a:prstGeom>
          <a:noFill/>
          <a:ln>
            <a:noFill/>
          </a:ln>
        </p:spPr>
      </p:pic>
      <p:pic>
        <p:nvPicPr>
          <p:cNvPr id="85" name="Google Shape;85;p16"/>
          <p:cNvPicPr preferRelativeResize="0"/>
          <p:nvPr/>
        </p:nvPicPr>
        <p:blipFill>
          <a:blip r:embed="rId5">
            <a:alphaModFix/>
          </a:blip>
          <a:stretch>
            <a:fillRect/>
          </a:stretch>
        </p:blipFill>
        <p:spPr>
          <a:xfrm>
            <a:off x="6331499" y="664674"/>
            <a:ext cx="1106025" cy="1106050"/>
          </a:xfrm>
          <a:prstGeom prst="rect">
            <a:avLst/>
          </a:prstGeom>
          <a:noFill/>
          <a:ln>
            <a:noFill/>
          </a:ln>
        </p:spPr>
      </p:pic>
      <p:sp>
        <p:nvSpPr>
          <p:cNvPr id="86" name="Google Shape;86;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Understand</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Comprehensive software with many dependency-recognizing methods:</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Creates</a:t>
            </a:r>
            <a:r>
              <a:rPr lang="en">
                <a:solidFill>
                  <a:schemeClr val="dk1"/>
                </a:solidFill>
                <a:latin typeface="Times New Roman"/>
                <a:ea typeface="Times New Roman"/>
                <a:cs typeface="Times New Roman"/>
                <a:sym typeface="Times New Roman"/>
              </a:rPr>
              <a:t> database of references between the various parts of the code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Each reference serves as a connection between two entities</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chemeClr val="dk1"/>
                </a:solidFill>
                <a:latin typeface="Times New Roman"/>
                <a:ea typeface="Times New Roman"/>
                <a:cs typeface="Times New Roman"/>
                <a:sym typeface="Times New Roman"/>
              </a:rPr>
              <a:t>Example: void foo(){...} -&gt; void bar(){...}</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
        <p:nvSpPr>
          <p:cNvPr id="93" name="Google Shape;93;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9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Include</a:t>
            </a:r>
            <a:endParaRPr>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2253550" y="296275"/>
            <a:ext cx="5315700" cy="4681675"/>
          </a:xfrm>
          <a:prstGeom prst="rect">
            <a:avLst/>
          </a:prstGeom>
          <a:noFill/>
          <a:ln>
            <a:noFill/>
          </a:ln>
        </p:spPr>
      </p:pic>
      <p:sp>
        <p:nvSpPr>
          <p:cNvPr id="100" name="Google Shape;100;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Include Cont’d</a:t>
            </a:r>
            <a:endParaRPr>
              <a:latin typeface="Times New Roman"/>
              <a:ea typeface="Times New Roman"/>
              <a:cs typeface="Times New Roman"/>
              <a:sym typeface="Times New Roman"/>
            </a:endParaRPr>
          </a:p>
        </p:txBody>
      </p:sp>
      <p:pic>
        <p:nvPicPr>
          <p:cNvPr id="106" name="Google Shape;106;p19"/>
          <p:cNvPicPr preferRelativeResize="0"/>
          <p:nvPr/>
        </p:nvPicPr>
        <p:blipFill rotWithShape="1">
          <a:blip r:embed="rId3">
            <a:alphaModFix/>
          </a:blip>
          <a:srcRect b="0" l="0" r="28520" t="0"/>
          <a:stretch/>
        </p:blipFill>
        <p:spPr>
          <a:xfrm>
            <a:off x="350150" y="1087125"/>
            <a:ext cx="4262101" cy="3701801"/>
          </a:xfrm>
          <a:prstGeom prst="rect">
            <a:avLst/>
          </a:prstGeom>
          <a:noFill/>
          <a:ln>
            <a:noFill/>
          </a:ln>
        </p:spPr>
      </p:pic>
      <p:pic>
        <p:nvPicPr>
          <p:cNvPr id="107" name="Google Shape;107;p19"/>
          <p:cNvPicPr preferRelativeResize="0"/>
          <p:nvPr/>
        </p:nvPicPr>
        <p:blipFill>
          <a:blip r:embed="rId4">
            <a:alphaModFix/>
          </a:blip>
          <a:stretch>
            <a:fillRect/>
          </a:stretch>
        </p:blipFill>
        <p:spPr>
          <a:xfrm>
            <a:off x="4819875" y="1087125"/>
            <a:ext cx="4012426" cy="3701801"/>
          </a:xfrm>
          <a:prstGeom prst="rect">
            <a:avLst/>
          </a:prstGeom>
          <a:noFill/>
          <a:ln>
            <a:noFill/>
          </a:ln>
        </p:spPr>
      </p:pic>
      <p:sp>
        <p:nvSpPr>
          <p:cNvPr id="108" name="Google Shape;108;p19"/>
          <p:cNvSpPr txBox="1"/>
          <p:nvPr/>
        </p:nvSpPr>
        <p:spPr>
          <a:xfrm>
            <a:off x="817200" y="4788925"/>
            <a:ext cx="375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Python script to produce include_dependencies.raw.ta</a:t>
            </a:r>
            <a:endParaRPr sz="1100">
              <a:latin typeface="Times New Roman"/>
              <a:ea typeface="Times New Roman"/>
              <a:cs typeface="Times New Roman"/>
              <a:sym typeface="Times New Roman"/>
            </a:endParaRPr>
          </a:p>
        </p:txBody>
      </p:sp>
      <p:sp>
        <p:nvSpPr>
          <p:cNvPr id="109" name="Google Shape;109;p19"/>
          <p:cNvSpPr txBox="1"/>
          <p:nvPr/>
        </p:nvSpPr>
        <p:spPr>
          <a:xfrm>
            <a:off x="5850125" y="4788925"/>
            <a:ext cx="375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include_dependencies.raw.ta</a:t>
            </a:r>
            <a:endParaRPr sz="1100">
              <a:latin typeface="Times New Roman"/>
              <a:ea typeface="Times New Roman"/>
              <a:cs typeface="Times New Roman"/>
              <a:sym typeface="Times New Roman"/>
            </a:endParaRPr>
          </a:p>
        </p:txBody>
      </p:sp>
      <p:sp>
        <p:nvSpPr>
          <p:cNvPr id="110" name="Google Shape;110;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srcML</a:t>
            </a:r>
            <a:endParaRPr>
              <a:latin typeface="Times New Roman"/>
              <a:ea typeface="Times New Roman"/>
              <a:cs typeface="Times New Roman"/>
              <a:sym typeface="Times New Roman"/>
            </a:endParaRPr>
          </a:p>
        </p:txBody>
      </p:sp>
      <p:sp>
        <p:nvSpPr>
          <p:cNvPr id="116" name="Google Shape;116;p20"/>
          <p:cNvSpPr txBox="1"/>
          <p:nvPr>
            <p:ph idx="1" type="body"/>
          </p:nvPr>
        </p:nvSpPr>
        <p:spPr>
          <a:xfrm>
            <a:off x="160600" y="1165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source directory given to srcML as input is postgresql-13.4.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Query processing language such as XPath is used to query the XML and select particular nodes from the XML file.</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Takes directories/files as input.</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Query processing language such as XPath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lang="en">
                <a:solidFill>
                  <a:schemeClr val="dk1"/>
                </a:solidFill>
                <a:latin typeface="Times New Roman"/>
                <a:ea typeface="Times New Roman"/>
                <a:cs typeface="Times New Roman"/>
                <a:sym typeface="Times New Roman"/>
              </a:rPr>
              <a:t>is used to query the XML and select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lang="en">
                <a:solidFill>
                  <a:schemeClr val="dk1"/>
                </a:solidFill>
                <a:latin typeface="Times New Roman"/>
                <a:ea typeface="Times New Roman"/>
                <a:cs typeface="Times New Roman"/>
                <a:sym typeface="Times New Roman"/>
              </a:rPr>
              <a:t>particular nodes from the XML file.</a:t>
            </a:r>
            <a:endParaRPr>
              <a:solidFill>
                <a:schemeClr val="dk1"/>
              </a:solidFill>
              <a:latin typeface="Times New Roman"/>
              <a:ea typeface="Times New Roman"/>
              <a:cs typeface="Times New Roman"/>
              <a:sym typeface="Times New Roman"/>
            </a:endParaRPr>
          </a:p>
        </p:txBody>
      </p:sp>
      <p:pic>
        <p:nvPicPr>
          <p:cNvPr id="117" name="Google Shape;117;p20"/>
          <p:cNvPicPr preferRelativeResize="0"/>
          <p:nvPr/>
        </p:nvPicPr>
        <p:blipFill>
          <a:blip r:embed="rId3">
            <a:alphaModFix/>
          </a:blip>
          <a:stretch>
            <a:fillRect/>
          </a:stretch>
        </p:blipFill>
        <p:spPr>
          <a:xfrm>
            <a:off x="4830575" y="1876200"/>
            <a:ext cx="4083024" cy="3091300"/>
          </a:xfrm>
          <a:prstGeom prst="rect">
            <a:avLst/>
          </a:prstGeom>
          <a:noFill/>
          <a:ln>
            <a:noFill/>
          </a:ln>
        </p:spPr>
      </p:pic>
      <p:sp>
        <p:nvSpPr>
          <p:cNvPr id="118" name="Google Shape;118;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352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srcML Cont’d</a:t>
            </a:r>
            <a:endParaRPr>
              <a:latin typeface="Times New Roman"/>
              <a:ea typeface="Times New Roman"/>
              <a:cs typeface="Times New Roman"/>
              <a:sym typeface="Times New Roman"/>
            </a:endParaRPr>
          </a:p>
        </p:txBody>
      </p:sp>
      <p:sp>
        <p:nvSpPr>
          <p:cNvPr id="124" name="Google Shape;124;p21"/>
          <p:cNvSpPr txBox="1"/>
          <p:nvPr>
            <p:ph idx="1" type="body"/>
          </p:nvPr>
        </p:nvSpPr>
        <p:spPr>
          <a:xfrm>
            <a:off x="311700" y="9256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Below are the steps we took to generate the raw.ta.</a:t>
            </a:r>
            <a:endParaRPr>
              <a:solidFill>
                <a:schemeClr val="dk1"/>
              </a:solidFill>
            </a:endParaRPr>
          </a:p>
          <a:p>
            <a:pPr indent="-342900" lvl="0" marL="457200" rtl="0" algn="l">
              <a:spcBef>
                <a:spcPts val="1200"/>
              </a:spcBef>
              <a:spcAft>
                <a:spcPts val="0"/>
              </a:spcAft>
              <a:buClr>
                <a:schemeClr val="dk1"/>
              </a:buClr>
              <a:buSzPts val="1800"/>
              <a:buAutoNum type="arabicParenR"/>
            </a:pPr>
            <a:r>
              <a:rPr lang="en">
                <a:solidFill>
                  <a:schemeClr val="dk1"/>
                </a:solidFill>
              </a:rPr>
              <a:t>We used the below command to generate the XML file. The </a:t>
            </a:r>
            <a:r>
              <a:rPr b="1" lang="en">
                <a:solidFill>
                  <a:schemeClr val="dk1"/>
                </a:solidFill>
                <a:latin typeface="Times New Roman"/>
                <a:ea typeface="Times New Roman"/>
                <a:cs typeface="Times New Roman"/>
                <a:sym typeface="Times New Roman"/>
              </a:rPr>
              <a:t>postgresql-13.4 is given as input</a:t>
            </a:r>
            <a:endParaRPr>
              <a:solidFill>
                <a:schemeClr val="dk1"/>
              </a:solidFill>
            </a:endParaRPr>
          </a:p>
          <a:p>
            <a:pPr indent="0" lvl="0" marL="0" rtl="0" algn="just">
              <a:spcBef>
                <a:spcPts val="1200"/>
              </a:spcBef>
              <a:spcAft>
                <a:spcPts val="0"/>
              </a:spcAft>
              <a:buNone/>
            </a:pPr>
            <a:r>
              <a:rPr b="1" lang="en">
                <a:solidFill>
                  <a:schemeClr val="dk1"/>
                </a:solidFill>
                <a:latin typeface="Times New Roman"/>
                <a:ea typeface="Times New Roman"/>
                <a:cs typeface="Times New Roman"/>
                <a:sym typeface="Times New Roman"/>
              </a:rPr>
              <a:t>         srcml --verbose postgresql-13.4 -o dependencies_srcML.xml</a:t>
            </a:r>
            <a:endParaRPr b="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AutoNum type="arabicParenR"/>
            </a:pPr>
            <a:r>
              <a:rPr lang="en">
                <a:solidFill>
                  <a:schemeClr val="dk1"/>
                </a:solidFill>
              </a:rPr>
              <a:t>Once the XML was created we used the XML query language to select particular nodes from the XML file. We used the following command. The // selects everything after the slash in the entire document</a:t>
            </a:r>
            <a:endParaRPr>
              <a:solidFill>
                <a:schemeClr val="dk1"/>
              </a:solidFill>
            </a:endParaRPr>
          </a:p>
          <a:p>
            <a:pPr indent="0" lvl="0" marL="457200" rtl="0" algn="l">
              <a:spcBef>
                <a:spcPts val="1200"/>
              </a:spcBef>
              <a:spcAft>
                <a:spcPts val="0"/>
              </a:spcAft>
              <a:buNone/>
            </a:pPr>
            <a:r>
              <a:rPr lang="en">
                <a:solidFill>
                  <a:schemeClr val="dk1"/>
                </a:solidFill>
              </a:rPr>
              <a:t>srcml --xpath "//cpp:include//cpp:file" dependencies_srcML.xml </a:t>
            </a:r>
            <a:endParaRPr>
              <a:solidFill>
                <a:schemeClr val="dk1"/>
              </a:solidFill>
            </a:endParaRPr>
          </a:p>
          <a:p>
            <a:pPr indent="0" lvl="0" marL="457200" rtl="0" algn="l">
              <a:spcBef>
                <a:spcPts val="1200"/>
              </a:spcBef>
              <a:spcAft>
                <a:spcPts val="1200"/>
              </a:spcAft>
              <a:buNone/>
            </a:pPr>
            <a:r>
              <a:rPr lang="en">
                <a:solidFill>
                  <a:schemeClr val="dk1"/>
                </a:solidFill>
              </a:rPr>
              <a:t>&gt; extracted_dependencies_srcML.xml</a:t>
            </a:r>
            <a:endParaRPr>
              <a:solidFill>
                <a:schemeClr val="dk1"/>
              </a:solidFill>
            </a:endParaRPr>
          </a:p>
        </p:txBody>
      </p:sp>
      <p:sp>
        <p:nvSpPr>
          <p:cNvPr id="125" name="Google Shape;125;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