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9" r:id="rId2"/>
    <p:sldId id="301" r:id="rId3"/>
    <p:sldId id="262" r:id="rId4"/>
    <p:sldId id="284" r:id="rId5"/>
    <p:sldId id="285" r:id="rId6"/>
    <p:sldId id="28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5" r:id="rId22"/>
    <p:sldId id="296" r:id="rId23"/>
    <p:sldId id="294" r:id="rId24"/>
    <p:sldId id="289" r:id="rId25"/>
    <p:sldId id="290" r:id="rId26"/>
    <p:sldId id="291" r:id="rId27"/>
    <p:sldId id="292" r:id="rId28"/>
    <p:sldId id="293" r:id="rId29"/>
    <p:sldId id="297" r:id="rId30"/>
    <p:sldId id="278" r:id="rId31"/>
    <p:sldId id="279" r:id="rId32"/>
    <p:sldId id="281" r:id="rId33"/>
    <p:sldId id="282" r:id="rId34"/>
    <p:sldId id="298" r:id="rId35"/>
    <p:sldId id="299" r:id="rId36"/>
    <p:sldId id="287" r:id="rId37"/>
    <p:sldId id="288" r:id="rId38"/>
    <p:sldId id="300" r:id="rId39"/>
    <p:sldId id="302" r:id="rId40"/>
    <p:sldId id="303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8"/>
    <p:restoredTop sz="85109" autoAdjust="0"/>
  </p:normalViewPr>
  <p:slideViewPr>
    <p:cSldViewPr snapToGrid="0" snapToObjects="1">
      <p:cViewPr varScale="1">
        <p:scale>
          <a:sx n="124" d="100"/>
          <a:sy n="124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6:31:20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2380 3529 24575,'-103'1'0,"1"-5"0,0-4 0,-166-35 0,0-14 0,213 46 0,-36-11 0,-93-36 0,88 26 0,88 29 0,-95-29 0,1-4 0,-170-87 0,249 108 0,2 0 0,-1-1 0,2-1 0,0-1 0,2-1 0,0 0 0,-30-42 0,2-10 0,-41-87 0,63 114 0,-19-38 0,4-2 0,3-2 0,4-1 0,3-2 0,5 0 0,-14-97 0,6-97 0,28 215 0,3 0 0,8-80 0,-4 128 0,1 0 0,1 0 0,0 0 0,2 0 0,0 1 0,1 0 0,1 1 0,1-1 0,0 2 0,1-1 0,27-29 0,-18 25 0,0 2 0,2 1 0,0 0 0,1 2 0,1 0 0,1 2 0,51-24 0,-40 20 0,-1-1 0,-1-1 0,-1-2 0,40-36 0,-32 26 0,-15 14 0,1 2 0,1 1 0,31-14 0,43-25 0,-86 47 0,1-1 0,0 2 0,0 0 0,0 2 0,36-8 0,34-12 0,-78 20 0,0 0 0,0 0 0,0-1 0,-1-1 0,0 1 0,0-1 0,11-13 0,-9 9 0,1 0 0,21-15 0,-11 12 0,1 1 0,1 1 0,0 0 0,0 2 0,1 1 0,25-7 0,-18 7 0,0-3 0,-2 0 0,30-18 0,24-10 0,-61 33 0,1 0 0,-1 1 0,48-5 0,-39 7 0,39-11 0,-21 2 0,70-9 0,-47 8 0,-44 8 0,1 1 0,36-2 0,-32 4 0,0-1 0,0-2 0,48-15 0,-40 10 0,60-9 0,-74 15 0,-1-1 0,0-1 0,26-11 0,31-9 0,-53 20 0,-1 1 0,1 1 0,0 2 0,0 1 0,0 1 0,1 2 0,-1 1 0,0 1 0,0 2 0,-1 1 0,1 1 0,-1 2 0,-1 0 0,30 15 0,-12-5 0,1-3 0,54 12 0,43 15 0,-62-13 0,169 37 0,-145-37 0,-106-30 0,0 0 0,0 0 0,0 0 0,-1 0 0,1 0 0,0 0 0,0 0 0,0 0 0,0 0 0,0 0 0,0 0 0,0 0 0,0 0 0,0-1 0,-1 1 0,1 0 0,0 0 0,0 0 0,0 0 0,0 0 0,0 0 0,0 0 0,0 0 0,0 0 0,0-1 0,0 1 0,0 0 0,0 0 0,0 0 0,0 0 0,0 0 0,0 0 0,0 0 0,0 0 0,0-1 0,0 1 0,0 0 0,0 0 0,0 0 0,0 0 0,0 0 0,0 0 0,0 0 0,0-1 0,0 1 0,0 0 0,0 0 0,0 0 0,0 0 0,0 0 0,0 0 0,1 0 0,-1 0 0,0 0 0,0 0 0,0 0 0,0-1 0,0 1 0,-16-13 0,-21-14 0,-1 4-455,-1 2 0,-56-22 0,78 35-6371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6:31:22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 24575,'-6'0'0,"-4"0"0,-7 0 0,-3 0 0,-3 0 0,-2 0 0,-1 0 0,0 0 0,5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landsankara.medium.com/a-responsive-landing-page-with-react-3d9282e24b74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 Responsive Landing Page with React | by Roland </a:t>
            </a:r>
            <a:r>
              <a:rPr lang="en-US" dirty="0" err="1">
                <a:hlinkClick r:id="rId3"/>
              </a:rPr>
              <a:t>Sankara</a:t>
            </a:r>
            <a:r>
              <a:rPr lang="en-US">
                <a:hlinkClick r:id="rId3"/>
              </a:rPr>
              <a:t> | Medium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8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customXml" Target="../ink/ink2.xm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events_handler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usestate2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REACT/showreact.asp?filename=demo2_react_hooks" TargetMode="External"/><Relationship Id="rId4" Type="http://schemas.openxmlformats.org/officeDocument/2006/relationships/hyperlink" Target="https://www.w3schools.com/REACT/showreact.asp?filename=demo2_react_usestate5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useeffect_settimeout2" TargetMode="External"/><Relationship Id="rId2" Type="http://schemas.openxmlformats.org/officeDocument/2006/relationships/hyperlink" Target="https://www.w3schools.com/REACT/showreact.asp?filename=demo2_react_useeffect_settimeou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REACT/showreact.asp?filename=demo2_react_useeffect_settimeout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context2" TargetMode="External"/><Relationship Id="rId2" Type="http://schemas.openxmlformats.org/officeDocument/2006/relationships/hyperlink" Target="https://www.w3schools.com/REACT/showreact.asp?filename=demo2_react_context1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showreact.asp?filename=demo2_react_forms_multiple" TargetMode="External"/><Relationship Id="rId2" Type="http://schemas.openxmlformats.org/officeDocument/2006/relationships/hyperlink" Target="https://www.w3schools.com/REACT/showreact.asp?filename=demo2_react_forms_submit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EACT/tryit.asp?filename=tryreact_getstarted_clas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Fundamentals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802CC-ADEA-12D7-4FC1-C6E75129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83" y="347200"/>
            <a:ext cx="1613513" cy="479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D883B-2B2E-8734-DC96-1445C9491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90" y="4331558"/>
            <a:ext cx="1368615" cy="547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0EA1A-CC5D-6DE4-1D68-25412D2B5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21" y="4372316"/>
            <a:ext cx="565602" cy="469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25FEA-E646-558D-F001-A3F09EA3F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6" y="4397720"/>
            <a:ext cx="1586422" cy="469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60DBED-CDC8-2C90-CFDD-C0C0232DB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49" y="1395076"/>
            <a:ext cx="2242040" cy="861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CE4A0-8367-B8DE-BC76-07DA3592A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8291" y="1395076"/>
            <a:ext cx="2046760" cy="17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Inserting a Large Block of HTML in JSX</a:t>
            </a:r>
          </a:p>
          <a:p>
            <a:pPr lvl="1"/>
            <a:r>
              <a:rPr lang="en-US" dirty="0"/>
              <a:t>To write HTML on multiple lines, put the HTML inside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One Top-Level Element</a:t>
            </a:r>
          </a:p>
          <a:p>
            <a:pPr lvl="2"/>
            <a:r>
              <a:rPr lang="en-US" dirty="0"/>
              <a:t>The HTML code must be wrapped in ONE top-level element </a:t>
            </a:r>
            <a:r>
              <a:rPr lang="en-US" u="sng" dirty="0"/>
              <a:t>or</a:t>
            </a:r>
            <a:r>
              <a:rPr lang="en-US" dirty="0"/>
              <a:t> fragment 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&lt;&gt;&lt;/&gt;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F8371-141A-4D71-A94E-8DEF6F2B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9" y="2660439"/>
            <a:ext cx="7126107" cy="2033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DD19F7-AF8A-4CA5-A8C8-A3F483B6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9" y="3021030"/>
            <a:ext cx="4579583" cy="1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Inserting a Large Block of HTML in JSX</a:t>
            </a:r>
          </a:p>
          <a:p>
            <a:pPr lvl="1"/>
            <a:r>
              <a:rPr lang="en-US" dirty="0"/>
              <a:t>To write HTML on multiple lines, put the HTML inside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One Top-Level Element</a:t>
            </a:r>
          </a:p>
          <a:p>
            <a:pPr lvl="2"/>
            <a:r>
              <a:rPr lang="en-US" dirty="0"/>
              <a:t>The HTML code must be wrapped in ONE top-level element </a:t>
            </a:r>
            <a:r>
              <a:rPr lang="en-US" u="sng" dirty="0"/>
              <a:t>or</a:t>
            </a:r>
            <a:r>
              <a:rPr lang="en-US" dirty="0"/>
              <a:t> fragment 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&lt;&gt;&lt;/&gt;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Attribute class = </a:t>
            </a:r>
            <a:r>
              <a:rPr lang="en-US" b="1" dirty="0" err="1"/>
              <a:t>className</a:t>
            </a:r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9CEF7-5BC0-4D51-B271-29AE3411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63" y="2978604"/>
            <a:ext cx="7178359" cy="11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React Components?</a:t>
            </a:r>
          </a:p>
          <a:p>
            <a:pPr lvl="1"/>
            <a:r>
              <a:rPr lang="en-US" dirty="0"/>
              <a:t>Components are like </a:t>
            </a:r>
            <a:r>
              <a:rPr lang="en-US" u="sng" dirty="0"/>
              <a:t>functions</a:t>
            </a:r>
            <a:r>
              <a:rPr lang="en-US" dirty="0"/>
              <a:t> that </a:t>
            </a:r>
            <a:r>
              <a:rPr lang="en-US" u="sng" dirty="0"/>
              <a:t>return HTML elements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 components and </a:t>
            </a:r>
            <a:r>
              <a:rPr lang="en-US" b="1" dirty="0"/>
              <a:t>Function components</a:t>
            </a:r>
          </a:p>
          <a:p>
            <a:r>
              <a:rPr lang="en-US" dirty="0"/>
              <a:t>Create Your First Component</a:t>
            </a:r>
          </a:p>
          <a:p>
            <a:pPr lvl="1"/>
            <a:r>
              <a:rPr lang="en-US" dirty="0"/>
              <a:t>The component's name MUST start with an </a:t>
            </a:r>
            <a:r>
              <a:rPr lang="en-US" b="1" dirty="0"/>
              <a:t>upper case </a:t>
            </a:r>
            <a:r>
              <a:rPr lang="en-US" dirty="0"/>
              <a:t>letter.</a:t>
            </a:r>
          </a:p>
          <a:p>
            <a:pPr lvl="1"/>
            <a:r>
              <a:rPr lang="en-US" dirty="0"/>
              <a:t>Class Component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5D098-B273-4A31-9D08-8153A793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05" y="2971801"/>
            <a:ext cx="7172917" cy="18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8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React Components?</a:t>
            </a:r>
          </a:p>
          <a:p>
            <a:pPr lvl="1"/>
            <a:r>
              <a:rPr lang="en-US" dirty="0"/>
              <a:t>Components are like </a:t>
            </a:r>
            <a:r>
              <a:rPr lang="en-US" u="sng" dirty="0"/>
              <a:t>functions</a:t>
            </a:r>
            <a:r>
              <a:rPr lang="en-US" dirty="0"/>
              <a:t> that </a:t>
            </a:r>
            <a:r>
              <a:rPr lang="en-US" u="sng" dirty="0"/>
              <a:t>return HTML elements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 components and </a:t>
            </a:r>
            <a:r>
              <a:rPr lang="en-US" b="1" dirty="0"/>
              <a:t>Function components</a:t>
            </a:r>
          </a:p>
          <a:p>
            <a:r>
              <a:rPr lang="en-US" dirty="0"/>
              <a:t>Create Your First Component</a:t>
            </a:r>
          </a:p>
          <a:p>
            <a:pPr lvl="1"/>
            <a:r>
              <a:rPr lang="en-US" dirty="0"/>
              <a:t>The component's name MUST start with an </a:t>
            </a:r>
            <a:r>
              <a:rPr lang="en-US" b="1" dirty="0"/>
              <a:t>upper case </a:t>
            </a:r>
            <a:r>
              <a:rPr lang="en-US" dirty="0"/>
              <a:t>letter.</a:t>
            </a:r>
          </a:p>
          <a:p>
            <a:pPr lvl="1"/>
            <a:r>
              <a:rPr lang="en-US" dirty="0"/>
              <a:t>Class Component</a:t>
            </a:r>
          </a:p>
          <a:p>
            <a:pPr lvl="1"/>
            <a:r>
              <a:rPr lang="en-US" dirty="0"/>
              <a:t>Function Component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82341-9E57-4394-8861-0E147C24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11" y="3291843"/>
            <a:ext cx="7290639" cy="15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React Components?</a:t>
            </a:r>
          </a:p>
          <a:p>
            <a:pPr lvl="1"/>
            <a:r>
              <a:rPr lang="en-US" dirty="0"/>
              <a:t>Components are like </a:t>
            </a:r>
            <a:r>
              <a:rPr lang="en-US" u="sng" dirty="0"/>
              <a:t>functions</a:t>
            </a:r>
            <a:r>
              <a:rPr lang="en-US" dirty="0"/>
              <a:t> that </a:t>
            </a:r>
            <a:r>
              <a:rPr lang="en-US" u="sng" dirty="0"/>
              <a:t>return HTML elements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Class components and </a:t>
            </a:r>
            <a:r>
              <a:rPr lang="en-US" b="1" dirty="0"/>
              <a:t>Function components</a:t>
            </a:r>
          </a:p>
          <a:p>
            <a:r>
              <a:rPr lang="en-US" dirty="0"/>
              <a:t>Create Your First Component</a:t>
            </a:r>
          </a:p>
          <a:p>
            <a:pPr lvl="1"/>
            <a:r>
              <a:rPr lang="en-US" dirty="0"/>
              <a:t>Function Component</a:t>
            </a:r>
          </a:p>
          <a:p>
            <a:r>
              <a:rPr lang="en-US" dirty="0"/>
              <a:t>Rendering a Component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82907-67F1-4D0C-B317-5F6B9400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9" y="3119172"/>
            <a:ext cx="7290639" cy="1571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8DECB-239E-4865-BC79-08305B1CE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65"/>
          <a:stretch/>
        </p:blipFill>
        <p:spPr>
          <a:xfrm>
            <a:off x="4553120" y="3939797"/>
            <a:ext cx="4482259" cy="956115"/>
          </a:xfrm>
          <a:prstGeom prst="rect">
            <a:avLst/>
          </a:prstGeom>
          <a:ln w="38100" cap="sq">
            <a:solidFill>
              <a:srgbClr val="00649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07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01428"/>
            <a:ext cx="7886700" cy="2957513"/>
          </a:xfrm>
        </p:spPr>
        <p:txBody>
          <a:bodyPr/>
          <a:lstStyle/>
          <a:p>
            <a:r>
              <a:rPr lang="en-US" dirty="0"/>
              <a:t>Components in Components</a:t>
            </a:r>
          </a:p>
          <a:p>
            <a:pPr lvl="1"/>
            <a:r>
              <a:rPr lang="en-US" dirty="0"/>
              <a:t>We can refer to components inside other components: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18FFEB-C0BC-497E-8C46-7C14D7C0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3" y="1685746"/>
            <a:ext cx="6237515" cy="32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EA37-6070-4AE9-BFAC-5AE49B4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0844-D897-4CE8-9EFE-03C8917EE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01428"/>
            <a:ext cx="7886700" cy="2957513"/>
          </a:xfrm>
        </p:spPr>
        <p:txBody>
          <a:bodyPr/>
          <a:lstStyle/>
          <a:p>
            <a:r>
              <a:rPr lang="en-US" dirty="0"/>
              <a:t>Components in Files</a:t>
            </a:r>
          </a:p>
          <a:p>
            <a:pPr lvl="1"/>
            <a:r>
              <a:rPr lang="en-US" dirty="0"/>
              <a:t>React is all about re-using code, and it is recommended to split your components into separate files.</a:t>
            </a:r>
          </a:p>
          <a:p>
            <a:pPr lvl="1"/>
            <a:r>
              <a:rPr lang="en-US" dirty="0"/>
              <a:t>To do that, create a new file with a .</a:t>
            </a:r>
            <a:r>
              <a:rPr lang="en-US" dirty="0" err="1"/>
              <a:t>js</a:t>
            </a:r>
            <a:r>
              <a:rPr lang="en-US" dirty="0"/>
              <a:t> file extension and put the code inside it:</a:t>
            </a:r>
          </a:p>
          <a:p>
            <a:pPr lvl="1"/>
            <a:r>
              <a:rPr lang="en-US" dirty="0"/>
              <a:t>Note that the </a:t>
            </a:r>
            <a:r>
              <a:rPr lang="en-US" b="1" dirty="0"/>
              <a:t>filename must start with an uppercase character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27BB-E000-4138-B62B-B83015E224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76EBC-95C2-4A43-9E9A-4D99E9DD2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5028-326D-4BC4-9F1D-462F2041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0" y="2253158"/>
            <a:ext cx="7247211" cy="1893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D238A-825D-4E19-B9B0-7325DC430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9"/>
          <a:stretch/>
        </p:blipFill>
        <p:spPr>
          <a:xfrm>
            <a:off x="2913018" y="3251732"/>
            <a:ext cx="6139542" cy="1552529"/>
          </a:xfrm>
          <a:prstGeom prst="rect">
            <a:avLst/>
          </a:prstGeom>
          <a:ln w="38100" cap="sq">
            <a:solidFill>
              <a:srgbClr val="00649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4D8D-1658-4738-86EC-C76EB83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E7D88-6900-44FB-8560-529A69E0B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32059"/>
            <a:ext cx="7886700" cy="2957513"/>
          </a:xfrm>
        </p:spPr>
        <p:txBody>
          <a:bodyPr/>
          <a:lstStyle/>
          <a:p>
            <a:r>
              <a:rPr lang="en-US" dirty="0"/>
              <a:t>What are React Props?</a:t>
            </a:r>
          </a:p>
          <a:p>
            <a:pPr lvl="1"/>
            <a:r>
              <a:rPr lang="en-US" dirty="0"/>
              <a:t>props stand for </a:t>
            </a:r>
            <a:r>
              <a:rPr lang="en-US" b="1" dirty="0"/>
              <a:t>properties</a:t>
            </a:r>
          </a:p>
          <a:p>
            <a:pPr lvl="1"/>
            <a:r>
              <a:rPr lang="en-US" dirty="0"/>
              <a:t>React Props are like </a:t>
            </a:r>
            <a:r>
              <a:rPr lang="en-US" b="1" dirty="0"/>
              <a:t>function arguments </a:t>
            </a:r>
            <a:r>
              <a:rPr lang="en-US" dirty="0"/>
              <a:t>in </a:t>
            </a:r>
            <a:r>
              <a:rPr lang="en-US" u="sng" dirty="0"/>
              <a:t>JavaScript</a:t>
            </a:r>
            <a:r>
              <a:rPr lang="en-US" dirty="0"/>
              <a:t> and </a:t>
            </a:r>
            <a:r>
              <a:rPr lang="en-US" b="1" dirty="0"/>
              <a:t>attributes</a:t>
            </a:r>
            <a:r>
              <a:rPr lang="en-US" dirty="0"/>
              <a:t> in </a:t>
            </a:r>
            <a:r>
              <a:rPr lang="en-US" u="sng" dirty="0"/>
              <a:t>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</a:t>
            </a:r>
            <a:r>
              <a:rPr lang="en-US" u="sng" dirty="0"/>
              <a:t>send props into a component</a:t>
            </a:r>
            <a:r>
              <a:rPr lang="en-US" dirty="0"/>
              <a:t>, use the </a:t>
            </a:r>
            <a:r>
              <a:rPr lang="en-US" u="sng" dirty="0"/>
              <a:t>same syntax as HTML attributes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02FB0-5D68-4D99-8290-A220D1BD6A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FE696-79F4-4FC1-89E7-352DF2410C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354A0-16D8-4021-829A-FEFF6E39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21" y="2362750"/>
            <a:ext cx="6928938" cy="1117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3CC155-3C68-4499-8650-0488564E1151}"/>
              </a:ext>
            </a:extLst>
          </p:cNvPr>
          <p:cNvSpPr txBox="1"/>
          <p:nvPr/>
        </p:nvSpPr>
        <p:spPr>
          <a:xfrm>
            <a:off x="1185906" y="3488270"/>
            <a:ext cx="662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- The component receives the argument as a </a:t>
            </a:r>
            <a:r>
              <a:rPr lang="en-US" sz="1200" b="1" dirty="0"/>
              <a:t>props object</a:t>
            </a:r>
            <a:r>
              <a:rPr lang="en-US" sz="1200" dirty="0"/>
              <a:t>:</a:t>
            </a:r>
          </a:p>
          <a:p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88E8F-171B-4BCF-AC80-B4152888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21" y="3757738"/>
            <a:ext cx="6994253" cy="11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4D8D-1658-4738-86EC-C76EB83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02FB0-5D68-4D99-8290-A220D1BD6A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FE696-79F4-4FC1-89E7-352DF2410C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294E4-46C8-448D-AD26-3B3FF66C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86" y="1941513"/>
            <a:ext cx="7230297" cy="293412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A598BD3-294D-4E29-9A27-CA2C87BE51AF}"/>
              </a:ext>
            </a:extLst>
          </p:cNvPr>
          <p:cNvGrpSpPr/>
          <p:nvPr/>
        </p:nvGrpSpPr>
        <p:grpSpPr>
          <a:xfrm>
            <a:off x="563340" y="2561528"/>
            <a:ext cx="1444578" cy="1271096"/>
            <a:chOff x="441874" y="2409223"/>
            <a:chExt cx="1567800" cy="13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56D633-C240-43E3-8397-22D7DA73B6A2}"/>
                    </a:ext>
                  </a:extLst>
                </p14:cNvPr>
                <p14:cNvContentPartPr/>
                <p14:nvPr/>
              </p14:nvContentPartPr>
              <p14:xfrm>
                <a:off x="441874" y="2409223"/>
                <a:ext cx="1567800" cy="137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56D633-C240-43E3-8397-22D7DA73B6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2495" y="2399456"/>
                  <a:ext cx="1586948" cy="139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F040C3-4784-4FE2-9ACC-E08AD8A2EBF3}"/>
                    </a:ext>
                  </a:extLst>
                </p14:cNvPr>
                <p14:cNvContentPartPr/>
                <p14:nvPr/>
              </p14:nvContentPartPr>
              <p14:xfrm>
                <a:off x="1904554" y="2520823"/>
                <a:ext cx="684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F040C3-4784-4FE2-9ACC-E08AD8A2EB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4783" y="2512183"/>
                  <a:ext cx="87552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E7D88-6900-44FB-8560-529A69E0B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88373"/>
            <a:ext cx="7886700" cy="2957513"/>
          </a:xfrm>
        </p:spPr>
        <p:txBody>
          <a:bodyPr/>
          <a:lstStyle/>
          <a:p>
            <a:r>
              <a:rPr lang="en-US" dirty="0"/>
              <a:t>Pass Data using React Props</a:t>
            </a:r>
          </a:p>
          <a:p>
            <a:pPr lvl="1"/>
            <a:r>
              <a:rPr lang="en-US" dirty="0"/>
              <a:t>React Props are like </a:t>
            </a:r>
            <a:r>
              <a:rPr lang="en-US" u="sng" dirty="0"/>
              <a:t>function arguments in JavaScript </a:t>
            </a:r>
            <a:r>
              <a:rPr lang="en-US" dirty="0"/>
              <a:t>and </a:t>
            </a:r>
            <a:r>
              <a:rPr lang="en-US" u="sng" dirty="0"/>
              <a:t>attributes in 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Props are also how you </a:t>
            </a:r>
            <a:r>
              <a:rPr lang="en-US" u="sng" dirty="0"/>
              <a:t>pass data</a:t>
            </a:r>
            <a:r>
              <a:rPr lang="en-US" dirty="0"/>
              <a:t> from </a:t>
            </a:r>
            <a:r>
              <a:rPr lang="en-US" u="sng" dirty="0"/>
              <a:t>one component to another</a:t>
            </a:r>
            <a:r>
              <a:rPr lang="en-US" dirty="0"/>
              <a:t>, as parameters.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4D8D-1658-4738-86EC-C76EB83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02FB0-5D68-4D99-8290-A220D1BD6A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FE696-79F4-4FC1-89E7-352DF2410C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E7D88-6900-44FB-8560-529A69E0B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88373"/>
            <a:ext cx="7886700" cy="2957513"/>
          </a:xfrm>
        </p:spPr>
        <p:txBody>
          <a:bodyPr/>
          <a:lstStyle/>
          <a:p>
            <a:r>
              <a:rPr lang="en-US" dirty="0"/>
              <a:t>Pass Data using React Props</a:t>
            </a:r>
          </a:p>
          <a:p>
            <a:pPr lvl="1"/>
            <a:r>
              <a:rPr lang="en-US" dirty="0"/>
              <a:t>If you have a variable/object to send and not a string, just put the variable/object name inside </a:t>
            </a:r>
            <a:r>
              <a:rPr lang="en-US" b="1" dirty="0"/>
              <a:t>curly brackets {}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74ABC-7C73-4171-AA49-8C4A0FB6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50" y="1730830"/>
            <a:ext cx="5788645" cy="3152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27241F-1B58-45FF-AB0B-4AE18F15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50" y="1730830"/>
            <a:ext cx="5788645" cy="31782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9E28E-D26E-4E05-A289-36EF49C35929}"/>
              </a:ext>
            </a:extLst>
          </p:cNvPr>
          <p:cNvSpPr txBox="1"/>
          <p:nvPr/>
        </p:nvSpPr>
        <p:spPr>
          <a:xfrm>
            <a:off x="4676503" y="3394283"/>
            <a:ext cx="3344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Note: </a:t>
            </a:r>
            <a:r>
              <a:rPr lang="en-US" dirty="0"/>
              <a:t>React Props are </a:t>
            </a:r>
            <a:r>
              <a:rPr lang="en-US" b="1" dirty="0"/>
              <a:t>read-only</a:t>
            </a:r>
            <a:r>
              <a:rPr lang="en-US" dirty="0"/>
              <a:t>! You will get an error if you try to change their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60DB-53F1-4A69-89CE-7C5F4080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9415-E23C-4694-9ED0-759D6CDC0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892" indent="-342892">
              <a:buFont typeface="+mj-lt"/>
              <a:buAutoNum type="arabicPeriod"/>
            </a:pPr>
            <a:r>
              <a:rPr lang="en-US" dirty="0"/>
              <a:t>PSEB IAB Program</a:t>
            </a:r>
          </a:p>
          <a:p>
            <a:pPr marL="342892" indent="-342892">
              <a:buFont typeface="+mj-lt"/>
              <a:buAutoNum type="arabicPeriod"/>
            </a:pPr>
            <a:r>
              <a:rPr lang="en-US" dirty="0"/>
              <a:t>What is Web?</a:t>
            </a:r>
          </a:p>
          <a:p>
            <a:pPr marL="342900" lvl="1" indent="0">
              <a:buNone/>
            </a:pPr>
            <a:r>
              <a:rPr lang="en-US" dirty="0"/>
              <a:t>History of WEB 1.0 to 3.0</a:t>
            </a:r>
          </a:p>
          <a:p>
            <a:pPr marL="342892" indent="-342892">
              <a:buFont typeface="+mj-lt"/>
              <a:buAutoNum type="arabicPeriod"/>
            </a:pPr>
            <a:r>
              <a:rPr lang="en-US" dirty="0"/>
              <a:t>Overview of Full-stack web development</a:t>
            </a:r>
          </a:p>
          <a:p>
            <a:pPr marL="342892" indent="-342892">
              <a:buFont typeface="+mj-lt"/>
              <a:buAutoNum type="arabicPeriod"/>
            </a:pPr>
            <a:r>
              <a:rPr lang="en-US" dirty="0"/>
              <a:t>Overview of the course</a:t>
            </a:r>
          </a:p>
          <a:p>
            <a:pPr marL="342892" indent="-342892">
              <a:buFont typeface="+mj-lt"/>
              <a:buAutoNum type="arabicPeriod"/>
            </a:pPr>
            <a:r>
              <a:rPr lang="en-US" dirty="0"/>
              <a:t>ES6</a:t>
            </a:r>
          </a:p>
          <a:p>
            <a:pPr marL="342892" indent="-342892">
              <a:buFont typeface="+mj-lt"/>
              <a:buAutoNum type="arabicPeriod"/>
            </a:pPr>
            <a:r>
              <a:rPr lang="en-US" dirty="0"/>
              <a:t>Lab – Hands-on practice</a:t>
            </a:r>
          </a:p>
          <a:p>
            <a:pPr marL="342892" indent="-342892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89E75-8F22-458B-AC09-37F161F663E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6DBAD-4EB4-D651-A365-1B86CF3C26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MERN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558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B37A-1DEC-4A44-ABBC-7574093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D264-E007-45AC-ACF1-87D4B50AE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React Events?</a:t>
            </a:r>
          </a:p>
          <a:p>
            <a:pPr lvl="1"/>
            <a:r>
              <a:rPr lang="en-US" dirty="0"/>
              <a:t>Just like HTML DOM events, React can perform </a:t>
            </a:r>
            <a:r>
              <a:rPr lang="en-US" u="sng" dirty="0"/>
              <a:t>actions based on user events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React has the same events as HTML: click, change, mouseover etc.</a:t>
            </a:r>
          </a:p>
          <a:p>
            <a:pPr lvl="1"/>
            <a:endParaRPr lang="en-US" dirty="0"/>
          </a:p>
          <a:p>
            <a:r>
              <a:rPr lang="en-US" dirty="0"/>
              <a:t>Adding Events</a:t>
            </a:r>
          </a:p>
          <a:p>
            <a:pPr lvl="1"/>
            <a:r>
              <a:rPr lang="en-US" dirty="0"/>
              <a:t>React events are written in </a:t>
            </a:r>
            <a:r>
              <a:rPr lang="en-US" b="1" dirty="0"/>
              <a:t>camelCase</a:t>
            </a:r>
            <a:r>
              <a:rPr lang="en-US" dirty="0"/>
              <a:t> syntax: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/>
              <a:t> instead of </a:t>
            </a:r>
            <a:r>
              <a:rPr lang="en-US" dirty="0">
                <a:solidFill>
                  <a:srgbClr val="FF0000"/>
                </a:solidFill>
              </a:rPr>
              <a:t>onclick</a:t>
            </a:r>
          </a:p>
          <a:p>
            <a:pPr lvl="1"/>
            <a:r>
              <a:rPr lang="en-US" dirty="0"/>
              <a:t>React event handlers are written inside </a:t>
            </a:r>
            <a:r>
              <a:rPr lang="en-US" b="1" dirty="0"/>
              <a:t>curly braces{}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={shoot}  </a:t>
            </a:r>
            <a:r>
              <a:rPr lang="en-US" dirty="0"/>
              <a:t>instead of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="shoot()"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E89F-974A-425E-911D-12C36F59B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0DA46-4D44-47F6-9B20-61DC174B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4E17A-6E0E-442E-B917-3A35BBFB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89" y="3830465"/>
            <a:ext cx="6404114" cy="768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E2EB4B-F862-4D14-B244-C6D9586421D2}"/>
              </a:ext>
            </a:extLst>
          </p:cNvPr>
          <p:cNvSpPr txBox="1"/>
          <p:nvPr/>
        </p:nvSpPr>
        <p:spPr>
          <a:xfrm>
            <a:off x="7783830" y="4469378"/>
            <a:ext cx="136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B37A-1DEC-4A44-ABBC-7574093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Conditional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D264-E007-45AC-ACF1-87D4B50AE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In React, you can </a:t>
            </a:r>
            <a:r>
              <a:rPr lang="en-US" b="1" dirty="0"/>
              <a:t>conditionally</a:t>
            </a:r>
            <a:r>
              <a:rPr lang="en-US" dirty="0"/>
              <a:t> render components.</a:t>
            </a:r>
          </a:p>
          <a:p>
            <a:r>
              <a:rPr lang="en-US" dirty="0"/>
              <a:t>if Statement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E89F-974A-425E-911D-12C36F59B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0DA46-4D44-47F6-9B20-61DC174B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8DD46-4456-40FE-9D3F-82110FAD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0" y="2009545"/>
            <a:ext cx="6349410" cy="1999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EDF33-874C-4A50-9B41-02F5A027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34" y="2565036"/>
            <a:ext cx="6913566" cy="23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B37A-1DEC-4A44-ABBC-7574093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Conditional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D264-E007-45AC-ACF1-87D4B50AE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In React, you can </a:t>
            </a:r>
            <a:r>
              <a:rPr lang="en-US" b="1" dirty="0"/>
              <a:t>conditionally</a:t>
            </a:r>
            <a:r>
              <a:rPr lang="en-US" dirty="0"/>
              <a:t> render components.</a:t>
            </a:r>
          </a:p>
          <a:p>
            <a:r>
              <a:rPr lang="en-US" dirty="0"/>
              <a:t>Ternary Operator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E89F-974A-425E-911D-12C36F59B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0DA46-4D44-47F6-9B20-61DC174B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02411A-2AE6-41B2-B0D1-B4EEF0C3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137" y="1559847"/>
            <a:ext cx="2230434" cy="474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8DD46-4456-40FE-9D3F-82110FAD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0" y="2009545"/>
            <a:ext cx="6349410" cy="199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58C61-95C0-47E5-AF6D-C183E34E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38" y="2357718"/>
            <a:ext cx="7023862" cy="25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B37A-1DEC-4A44-ABBC-7574093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E89F-974A-425E-911D-12C36F59B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0DA46-4D44-47F6-9B20-61DC174B3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7FABC-98B1-4213-A19F-C49669CB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97" y="956851"/>
            <a:ext cx="6681652" cy="39237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D264-E007-45AC-ACF1-87D4B50AE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35" y="1509792"/>
            <a:ext cx="2148840" cy="2957513"/>
          </a:xfrm>
        </p:spPr>
        <p:txBody>
          <a:bodyPr/>
          <a:lstStyle/>
          <a:p>
            <a:r>
              <a:rPr lang="en-US" dirty="0"/>
              <a:t>In React, you will render lists with some type of loop.</a:t>
            </a:r>
          </a:p>
          <a:p>
            <a:endParaRPr lang="en-US" dirty="0"/>
          </a:p>
          <a:p>
            <a:r>
              <a:rPr lang="en-US" dirty="0"/>
              <a:t>The JavaScript </a:t>
            </a:r>
            <a:r>
              <a:rPr lang="en-US" dirty="0">
                <a:solidFill>
                  <a:srgbClr val="C00000"/>
                </a:solidFill>
              </a:rPr>
              <a:t>map() </a:t>
            </a:r>
            <a:r>
              <a:rPr lang="en-US" dirty="0"/>
              <a:t>array method is generally the preferred method.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0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284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ways to style React with CSS, this tutorial will take a closer look at three common ways:</a:t>
            </a:r>
          </a:p>
          <a:p>
            <a:pPr lvl="1"/>
            <a:endParaRPr lang="en-US" dirty="0"/>
          </a:p>
          <a:p>
            <a:r>
              <a:rPr lang="en-US" dirty="0"/>
              <a:t>Inline styling</a:t>
            </a:r>
          </a:p>
          <a:p>
            <a:r>
              <a:rPr lang="en-US" dirty="0"/>
              <a:t>CSS stylesheets</a:t>
            </a:r>
          </a:p>
          <a:p>
            <a:r>
              <a:rPr lang="en-US" dirty="0"/>
              <a:t>CSS Modules</a:t>
            </a:r>
          </a:p>
          <a:p>
            <a:endParaRPr lang="en-US" dirty="0"/>
          </a:p>
          <a:p>
            <a:r>
              <a:rPr lang="en-US" dirty="0" err="1"/>
              <a:t>camelCased</a:t>
            </a:r>
            <a:r>
              <a:rPr lang="en-US" dirty="0"/>
              <a:t> Property Names</a:t>
            </a:r>
          </a:p>
          <a:p>
            <a:pPr lvl="1"/>
            <a:r>
              <a:rPr lang="en-US" dirty="0"/>
              <a:t>Since the inline CSS is written in a </a:t>
            </a:r>
            <a:r>
              <a:rPr lang="en-US" u="sng" dirty="0"/>
              <a:t>JavaScript object</a:t>
            </a:r>
            <a:r>
              <a:rPr lang="en-US" dirty="0"/>
              <a:t>, properties with hyphen separators, like </a:t>
            </a:r>
            <a:r>
              <a:rPr lang="en-US" dirty="0">
                <a:solidFill>
                  <a:srgbClr val="C00000"/>
                </a:solidFill>
              </a:rPr>
              <a:t>background-color</a:t>
            </a:r>
            <a:r>
              <a:rPr lang="en-US" dirty="0"/>
              <a:t>, must be written with </a:t>
            </a:r>
            <a:r>
              <a:rPr lang="en-US" dirty="0">
                <a:solidFill>
                  <a:srgbClr val="C00000"/>
                </a:solidFill>
              </a:rPr>
              <a:t>camel case syntax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backgroundColor</a:t>
            </a:r>
            <a:r>
              <a:rPr lang="en-US" dirty="0"/>
              <a:t> instead of </a:t>
            </a:r>
            <a:r>
              <a:rPr lang="en-US" dirty="0">
                <a:solidFill>
                  <a:srgbClr val="C00000"/>
                </a:solidFill>
              </a:rPr>
              <a:t>background-color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0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Inline Styling</a:t>
            </a:r>
          </a:p>
          <a:p>
            <a:pPr lvl="1"/>
            <a:r>
              <a:rPr lang="en-US" dirty="0"/>
              <a:t>To style an element with the inline style attribute, the value must be a </a:t>
            </a:r>
            <a:r>
              <a:rPr lang="en-US" b="1" dirty="0"/>
              <a:t>JavaScript object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5D8C9-6DB2-4F5C-A563-A33EE6F82952}"/>
              </a:ext>
            </a:extLst>
          </p:cNvPr>
          <p:cNvSpPr txBox="1"/>
          <p:nvPr/>
        </p:nvSpPr>
        <p:spPr>
          <a:xfrm>
            <a:off x="1049926" y="4468040"/>
            <a:ext cx="56578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In JSX, JavaScript expressions are written inside curly braces, and since JavaScript objects also use curly braces, the styling in the example above is written inside two sets of curly braces {{}}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4DAE8-1464-4DBA-8687-8A497DD0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028066"/>
            <a:ext cx="7099982" cy="23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4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Styling using JavaScript Object</a:t>
            </a:r>
          </a:p>
          <a:p>
            <a:pPr lvl="1"/>
            <a:r>
              <a:rPr lang="en-US" dirty="0"/>
              <a:t>You can also create an </a:t>
            </a:r>
            <a:r>
              <a:rPr lang="en-US" b="1" dirty="0"/>
              <a:t>object with styling information</a:t>
            </a:r>
            <a:r>
              <a:rPr lang="en-US" dirty="0"/>
              <a:t>, and refer to it in the style attribute: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46182-DCA4-41AD-A105-81A19D27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026844"/>
            <a:ext cx="5790701" cy="28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Stylesheet</a:t>
            </a:r>
          </a:p>
          <a:p>
            <a:pPr lvl="1"/>
            <a:r>
              <a:rPr lang="en-US" dirty="0"/>
              <a:t>You can write your CSS styling in a </a:t>
            </a:r>
            <a:r>
              <a:rPr lang="en-US" b="1" dirty="0"/>
              <a:t>separate file</a:t>
            </a:r>
            <a:r>
              <a:rPr lang="en-US" dirty="0"/>
              <a:t>, just save the file with the 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css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file extension and import it in your application.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4D1CC-F4E7-47FA-A00B-DA1B36AE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11413"/>
            <a:ext cx="4231633" cy="2178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9FF70B-C789-491D-AF0C-7213C27A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46" y="2143753"/>
            <a:ext cx="5871754" cy="27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CE1-4937-43B2-B4E1-7932C44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BB92-0950-4380-886D-3534BB63E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Modules</a:t>
            </a:r>
          </a:p>
          <a:p>
            <a:pPr lvl="1"/>
            <a:r>
              <a:rPr lang="en-US" dirty="0"/>
              <a:t>CSS Modules are convenient for components that are placed in separate files.</a:t>
            </a:r>
          </a:p>
          <a:p>
            <a:pPr lvl="1"/>
            <a:r>
              <a:rPr lang="en-US" dirty="0"/>
              <a:t>Create the CSS module with the </a:t>
            </a:r>
            <a:r>
              <a:rPr lang="en-US" dirty="0">
                <a:solidFill>
                  <a:srgbClr val="C00000"/>
                </a:solidFill>
              </a:rPr>
              <a:t>.module.css </a:t>
            </a:r>
            <a:r>
              <a:rPr lang="en-US" dirty="0"/>
              <a:t>extension, example: </a:t>
            </a:r>
            <a:r>
              <a:rPr lang="en-US" dirty="0">
                <a:solidFill>
                  <a:srgbClr val="C00000"/>
                </a:solidFill>
              </a:rPr>
              <a:t>my-style.module.css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8249-B0BA-432D-B3B6-B559B0630F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B2869-D30A-43CC-B8CD-1EFD3339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06BED-59C8-4A3A-AEFA-DD9A0B64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6" y="2539932"/>
            <a:ext cx="7041741" cy="211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D0864E-3686-4642-8B98-2311BDFD4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54"/>
          <a:stretch/>
        </p:blipFill>
        <p:spPr>
          <a:xfrm>
            <a:off x="3546565" y="2358188"/>
            <a:ext cx="5469642" cy="1804787"/>
          </a:xfrm>
          <a:prstGeom prst="rect">
            <a:avLst/>
          </a:prstGeom>
          <a:ln w="28575" cap="sq">
            <a:solidFill>
              <a:srgbClr val="00649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053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570812-3E70-4707-961B-03CFF71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Advanced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CACFB-BB6A-406A-AA05-94CEBE548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3510-A603-E547-975A-B6891567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90F5-A330-C64F-B83F-4FB6B0D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5499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React Basics</a:t>
            </a:r>
          </a:p>
          <a:p>
            <a:pPr lvl="1"/>
            <a:r>
              <a:rPr lang="en-US" dirty="0"/>
              <a:t>React Render</a:t>
            </a:r>
          </a:p>
          <a:p>
            <a:pPr lvl="1"/>
            <a:r>
              <a:rPr lang="en-US" dirty="0"/>
              <a:t>React JSX</a:t>
            </a:r>
          </a:p>
          <a:p>
            <a:pPr lvl="1"/>
            <a:r>
              <a:rPr lang="en-US" dirty="0"/>
              <a:t>React Components</a:t>
            </a:r>
          </a:p>
          <a:p>
            <a:pPr lvl="1"/>
            <a:r>
              <a:rPr lang="en-US" dirty="0"/>
              <a:t>React Props</a:t>
            </a:r>
          </a:p>
          <a:p>
            <a:pPr lvl="1"/>
            <a:r>
              <a:rPr lang="en-US" dirty="0"/>
              <a:t>React Events</a:t>
            </a:r>
          </a:p>
          <a:p>
            <a:pPr lvl="1"/>
            <a:r>
              <a:rPr lang="en-US" dirty="0"/>
              <a:t>React Conditional Rendering</a:t>
            </a:r>
          </a:p>
          <a:p>
            <a:pPr lvl="1"/>
            <a:r>
              <a:rPr lang="en-US" dirty="0"/>
              <a:t>React Lists</a:t>
            </a:r>
          </a:p>
          <a:p>
            <a:pPr lvl="1"/>
            <a:r>
              <a:rPr lang="en-US" dirty="0"/>
              <a:t>Styling React Using CSS</a:t>
            </a:r>
          </a:p>
          <a:p>
            <a:r>
              <a:rPr lang="en-US" dirty="0"/>
              <a:t>React Advanced</a:t>
            </a:r>
          </a:p>
          <a:p>
            <a:pPr lvl="1"/>
            <a:r>
              <a:rPr lang="en-US" dirty="0"/>
              <a:t>React hooks</a:t>
            </a:r>
          </a:p>
          <a:p>
            <a:pPr lvl="2"/>
            <a:r>
              <a:rPr lang="en-US" dirty="0"/>
              <a:t>useState</a:t>
            </a:r>
          </a:p>
          <a:p>
            <a:pPr lvl="2"/>
            <a:r>
              <a:rPr lang="en-US" dirty="0" err="1"/>
              <a:t>useEffect</a:t>
            </a:r>
            <a:endParaRPr lang="en-US" dirty="0"/>
          </a:p>
          <a:p>
            <a:pPr lvl="2"/>
            <a:r>
              <a:rPr lang="en-US" dirty="0" err="1"/>
              <a:t>useContext</a:t>
            </a:r>
            <a:endParaRPr lang="en-US" dirty="0"/>
          </a:p>
          <a:p>
            <a:pPr lvl="1"/>
            <a:r>
              <a:rPr lang="en-US" dirty="0"/>
              <a:t>React Forms</a:t>
            </a:r>
          </a:p>
          <a:p>
            <a:pPr lvl="1"/>
            <a:r>
              <a:rPr lang="en-US" dirty="0"/>
              <a:t>React Router</a:t>
            </a:r>
          </a:p>
          <a:p>
            <a:pPr lvl="1"/>
            <a:r>
              <a:rPr lang="en-US" dirty="0"/>
              <a:t>React Bootstrap</a:t>
            </a:r>
          </a:p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4A43-821E-7147-8014-F1E1AD70B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23C68-7C0A-4942-AC23-90DB5F1E4B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Fundamentals</a:t>
            </a:r>
          </a:p>
        </p:txBody>
      </p:sp>
    </p:spTree>
    <p:extLst>
      <p:ext uri="{BB962C8B-B14F-4D97-AF65-F5344CB8AC3E}">
        <p14:creationId xmlns:p14="http://schemas.microsoft.com/office/powerpoint/2010/main" val="2129899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9211-41E6-46F6-A09C-B3377BA8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4CE49-86DF-4E4F-AC53-2BB7D1A8A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 Hook?</a:t>
            </a:r>
          </a:p>
          <a:p>
            <a:pPr lvl="1"/>
            <a:r>
              <a:rPr lang="en-US" dirty="0"/>
              <a:t>Hooks allow us to "hook" into React features such as </a:t>
            </a:r>
            <a:r>
              <a:rPr lang="en-US" b="1" dirty="0"/>
              <a:t>state</a:t>
            </a:r>
            <a:r>
              <a:rPr lang="en-US" dirty="0"/>
              <a:t> and other </a:t>
            </a:r>
            <a:r>
              <a:rPr lang="en-US" b="1" dirty="0"/>
              <a:t>React features </a:t>
            </a:r>
            <a:r>
              <a:rPr lang="en-US" dirty="0"/>
              <a:t>without writing a class</a:t>
            </a:r>
          </a:p>
          <a:p>
            <a:r>
              <a:rPr lang="en-US" dirty="0"/>
              <a:t>Hook Rules</a:t>
            </a:r>
          </a:p>
          <a:p>
            <a:pPr lvl="1"/>
            <a:r>
              <a:rPr lang="en-US" dirty="0"/>
              <a:t>Hooks can only be called </a:t>
            </a:r>
            <a:r>
              <a:rPr lang="en-US" u="sng" dirty="0"/>
              <a:t>inside React function </a:t>
            </a:r>
            <a:r>
              <a:rPr lang="en-US" dirty="0"/>
              <a:t>components.</a:t>
            </a:r>
          </a:p>
          <a:p>
            <a:pPr lvl="1"/>
            <a:r>
              <a:rPr lang="en-US" dirty="0"/>
              <a:t>Hooks can only be </a:t>
            </a:r>
            <a:r>
              <a:rPr lang="en-US" u="sng" dirty="0"/>
              <a:t>called at the top level </a:t>
            </a:r>
            <a:r>
              <a:rPr lang="en-US" dirty="0"/>
              <a:t>of a component.</a:t>
            </a:r>
          </a:p>
          <a:p>
            <a:pPr lvl="1"/>
            <a:r>
              <a:rPr lang="en-US" dirty="0"/>
              <a:t>Hooks cannot be conditional</a:t>
            </a:r>
          </a:p>
          <a:p>
            <a:pPr lvl="1"/>
            <a:r>
              <a:rPr lang="en-US" dirty="0"/>
              <a:t>Hooks will not work in React class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2676-79CA-4612-8D13-02480E5C4F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2CF43-4E07-4553-89A6-6E232C0B77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</a:t>
            </a:r>
          </a:p>
        </p:txBody>
      </p:sp>
    </p:spTree>
    <p:extLst>
      <p:ext uri="{BB962C8B-B14F-4D97-AF65-F5344CB8AC3E}">
        <p14:creationId xmlns:p14="http://schemas.microsoft.com/office/powerpoint/2010/main" val="2453382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9211-41E6-46F6-A09C-B3377BA8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useState Hook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4CE49-86DF-4E4F-AC53-2BB7D1A8A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34103"/>
            <a:ext cx="7170691" cy="37850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useState hook?</a:t>
            </a:r>
          </a:p>
          <a:p>
            <a:pPr lvl="1"/>
            <a:r>
              <a:rPr lang="en-US" dirty="0"/>
              <a:t>The React useState Hook allows us to track </a:t>
            </a:r>
            <a:r>
              <a:rPr lang="en-US" b="1" u="sng" dirty="0"/>
              <a:t>state</a:t>
            </a:r>
            <a:r>
              <a:rPr lang="en-US" dirty="0"/>
              <a:t> in a function component.</a:t>
            </a:r>
          </a:p>
          <a:p>
            <a:pPr lvl="1"/>
            <a:r>
              <a:rPr lang="en-US" dirty="0"/>
              <a:t>State generally refers to </a:t>
            </a:r>
            <a:r>
              <a:rPr lang="en-US" b="1" dirty="0"/>
              <a:t>data</a:t>
            </a:r>
            <a:r>
              <a:rPr lang="en-US" dirty="0"/>
              <a:t> or </a:t>
            </a:r>
            <a:r>
              <a:rPr lang="en-US" b="1" dirty="0"/>
              <a:t>properties</a:t>
            </a:r>
            <a:r>
              <a:rPr lang="en-US" dirty="0"/>
              <a:t> that need to be tracked in an application.</a:t>
            </a:r>
          </a:p>
          <a:p>
            <a:r>
              <a:rPr lang="en-US" dirty="0"/>
              <a:t>Initialize useState</a:t>
            </a:r>
          </a:p>
          <a:p>
            <a:pPr lvl="1"/>
            <a:r>
              <a:rPr lang="en-US" dirty="0"/>
              <a:t>We initialize our state by calling </a:t>
            </a:r>
            <a:r>
              <a:rPr lang="en-US" dirty="0">
                <a:solidFill>
                  <a:srgbClr val="FF0000"/>
                </a:solidFill>
              </a:rPr>
              <a:t>useState</a:t>
            </a:r>
            <a:r>
              <a:rPr lang="en-US" dirty="0"/>
              <a:t> in our function component.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useState</a:t>
            </a:r>
            <a:r>
              <a:rPr lang="en-US" dirty="0"/>
              <a:t> accepts an </a:t>
            </a:r>
            <a:r>
              <a:rPr lang="en-US" b="1" dirty="0"/>
              <a:t>initial state </a:t>
            </a:r>
            <a:r>
              <a:rPr lang="en-US" dirty="0"/>
              <a:t>and returns </a:t>
            </a:r>
            <a:r>
              <a:rPr lang="en-US" b="1" dirty="0"/>
              <a:t>two values</a:t>
            </a:r>
            <a:r>
              <a:rPr lang="en-US" dirty="0"/>
              <a:t>: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The current state.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A function that updates the state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What Can State Hold</a:t>
            </a:r>
          </a:p>
          <a:p>
            <a:pPr lvl="1"/>
            <a:r>
              <a:rPr lang="en-US" dirty="0"/>
              <a:t>The useState Hook can be used to keep track of </a:t>
            </a:r>
            <a:r>
              <a:rPr lang="en-US" b="1" dirty="0"/>
              <a:t>strings</a:t>
            </a:r>
            <a:r>
              <a:rPr lang="en-US" dirty="0"/>
              <a:t>, </a:t>
            </a:r>
            <a:r>
              <a:rPr lang="en-US" b="1" dirty="0"/>
              <a:t>numbers</a:t>
            </a:r>
            <a:r>
              <a:rPr lang="en-US" dirty="0"/>
              <a:t>, </a:t>
            </a:r>
            <a:r>
              <a:rPr lang="en-US" b="1" dirty="0" err="1"/>
              <a:t>booleans</a:t>
            </a:r>
            <a:r>
              <a:rPr lang="en-US" dirty="0"/>
              <a:t>, </a:t>
            </a:r>
            <a:r>
              <a:rPr lang="en-US" b="1" dirty="0"/>
              <a:t>arrays</a:t>
            </a:r>
            <a:r>
              <a:rPr lang="en-US" dirty="0"/>
              <a:t>, </a:t>
            </a:r>
            <a:r>
              <a:rPr lang="en-US" b="1" dirty="0"/>
              <a:t>objects</a:t>
            </a:r>
            <a:r>
              <a:rPr lang="en-US" dirty="0"/>
              <a:t>, and any combination of these!</a:t>
            </a:r>
          </a:p>
          <a:p>
            <a:pPr lvl="1"/>
            <a:r>
              <a:rPr lang="en-US" dirty="0"/>
              <a:t>We can create </a:t>
            </a:r>
            <a:r>
              <a:rPr lang="en-US" b="1" dirty="0"/>
              <a:t>multiple state Hooks </a:t>
            </a:r>
            <a:r>
              <a:rPr lang="en-US" dirty="0"/>
              <a:t>to track individual values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2676-79CA-4612-8D13-02480E5C4F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2CF43-4E07-4553-89A6-6E232C0B77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33877-9E77-448A-B446-9F288307E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5109"/>
          <a:stretch/>
        </p:blipFill>
        <p:spPr>
          <a:xfrm>
            <a:off x="768949" y="2925850"/>
            <a:ext cx="6771462" cy="1105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9C071-36F6-487A-8572-E8C96C40CBF2}"/>
              </a:ext>
            </a:extLst>
          </p:cNvPr>
          <p:cNvSpPr txBox="1"/>
          <p:nvPr/>
        </p:nvSpPr>
        <p:spPr>
          <a:xfrm>
            <a:off x="7825467" y="4128439"/>
            <a:ext cx="132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044F8-D722-4337-94C7-5383574AE655}"/>
              </a:ext>
            </a:extLst>
          </p:cNvPr>
          <p:cNvSpPr txBox="1"/>
          <p:nvPr/>
        </p:nvSpPr>
        <p:spPr>
          <a:xfrm>
            <a:off x="7825467" y="4479656"/>
            <a:ext cx="121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Tryit</a:t>
            </a:r>
            <a:r>
              <a:rPr lang="en-US" dirty="0">
                <a:hlinkClick r:id="rId4"/>
              </a:rPr>
              <a:t> Editor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38512-6021-4B12-A207-F066A94AC85A}"/>
              </a:ext>
            </a:extLst>
          </p:cNvPr>
          <p:cNvSpPr txBox="1"/>
          <p:nvPr/>
        </p:nvSpPr>
        <p:spPr>
          <a:xfrm>
            <a:off x="7799341" y="3800717"/>
            <a:ext cx="1268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5"/>
              </a:rPr>
              <a:t>Tryit</a:t>
            </a:r>
            <a:r>
              <a:rPr lang="en-US" dirty="0">
                <a:hlinkClick r:id="rId5"/>
              </a:rPr>
              <a:t>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7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20AF-C2CA-483C-BC6D-54160E43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useEffect</a:t>
            </a:r>
            <a:r>
              <a:rPr lang="en-US" dirty="0"/>
              <a:t>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032B-9BED-4BEE-BF36-245D32EA3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431489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useEffect</a:t>
            </a:r>
            <a:r>
              <a:rPr lang="en-US" dirty="0"/>
              <a:t> hook?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useEffect</a:t>
            </a:r>
            <a:r>
              <a:rPr lang="en-US" dirty="0"/>
              <a:t> Hook allows you to perform </a:t>
            </a:r>
            <a:r>
              <a:rPr lang="en-US" b="1" dirty="0"/>
              <a:t>side effects </a:t>
            </a:r>
            <a:r>
              <a:rPr lang="en-US" dirty="0"/>
              <a:t>in your components.</a:t>
            </a:r>
          </a:p>
          <a:p>
            <a:pPr lvl="1"/>
            <a:r>
              <a:rPr lang="en-US" dirty="0"/>
              <a:t>Some examples of side effects are: </a:t>
            </a:r>
            <a:r>
              <a:rPr lang="en-US" b="1" dirty="0"/>
              <a:t>fetching data</a:t>
            </a:r>
            <a:r>
              <a:rPr lang="en-US" dirty="0"/>
              <a:t>, directly </a:t>
            </a:r>
            <a:r>
              <a:rPr lang="en-US" b="1" dirty="0"/>
              <a:t>updating the DOM</a:t>
            </a:r>
            <a:r>
              <a:rPr lang="en-US" dirty="0"/>
              <a:t>, and </a:t>
            </a:r>
            <a:r>
              <a:rPr lang="en-US" b="1" dirty="0"/>
              <a:t>timers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useEffect</a:t>
            </a:r>
            <a:r>
              <a:rPr lang="en-US" dirty="0"/>
              <a:t> runs on every render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useEffect</a:t>
            </a:r>
            <a:r>
              <a:rPr lang="en-US" dirty="0"/>
              <a:t> accepts two arguments. The second argument is optional.</a:t>
            </a:r>
          </a:p>
          <a:p>
            <a:pPr marL="685800" lvl="2" indent="0">
              <a:buNone/>
            </a:pP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(&lt;function&gt;, &lt;dependency&gt;)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1. No dependency passed: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2. An empty array: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3. Props or state values: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B6BF4-F1AB-40A0-BA16-CD637C3DAC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8DF58-AAB7-4B59-A60C-729A44D82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84722-E8E2-412F-B80A-6A7DD67247C5}"/>
              </a:ext>
            </a:extLst>
          </p:cNvPr>
          <p:cNvSpPr txBox="1"/>
          <p:nvPr/>
        </p:nvSpPr>
        <p:spPr>
          <a:xfrm>
            <a:off x="7755255" y="3872291"/>
            <a:ext cx="1262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2"/>
              </a:rPr>
              <a:t>Tryit</a:t>
            </a:r>
            <a:r>
              <a:rPr lang="en-US" sz="1400" dirty="0">
                <a:hlinkClick r:id="rId2"/>
              </a:rPr>
              <a:t> Editor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7C461-6026-4E8F-B87F-6781F7683C7E}"/>
              </a:ext>
            </a:extLst>
          </p:cNvPr>
          <p:cNvSpPr txBox="1"/>
          <p:nvPr/>
        </p:nvSpPr>
        <p:spPr>
          <a:xfrm>
            <a:off x="7755255" y="4182611"/>
            <a:ext cx="1353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3"/>
              </a:rPr>
              <a:t>Tryit</a:t>
            </a:r>
            <a:r>
              <a:rPr lang="en-US" sz="1400" dirty="0">
                <a:hlinkClick r:id="rId3"/>
              </a:rPr>
              <a:t> Editor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E3EAE-957F-4673-A6F8-DF529BCFCE06}"/>
              </a:ext>
            </a:extLst>
          </p:cNvPr>
          <p:cNvSpPr txBox="1"/>
          <p:nvPr/>
        </p:nvSpPr>
        <p:spPr>
          <a:xfrm>
            <a:off x="7755255" y="4492931"/>
            <a:ext cx="1895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4"/>
              </a:rPr>
              <a:t>Tryit</a:t>
            </a:r>
            <a:r>
              <a:rPr lang="en-US" sz="1400" dirty="0">
                <a:hlinkClick r:id="rId4"/>
              </a:rPr>
              <a:t> Editor</a:t>
            </a:r>
            <a:endParaRPr 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8468B48-F0B4-4804-BAB4-0079BEA4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25" y="2965812"/>
            <a:ext cx="3938451" cy="474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//Runs on every render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B734EF9-0FFC-4820-892C-B0838BDA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25" y="3408872"/>
            <a:ext cx="4258491" cy="474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//Runs only on the first render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6290FCD-49B5-48ED-9A0C-B949362F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25" y="3921884"/>
            <a:ext cx="3814354" cy="628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//Runs on the first render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//And any time any dependency value changes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8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595A-99BB-492D-A938-0F445349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useContext</a:t>
            </a:r>
            <a:r>
              <a:rPr lang="en-US" dirty="0"/>
              <a:t> Hook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D42B-66EA-42EF-ABEE-1FFAC5A2E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483632"/>
          </a:xfrm>
        </p:spPr>
        <p:txBody>
          <a:bodyPr/>
          <a:lstStyle/>
          <a:p>
            <a:r>
              <a:rPr lang="en-US" dirty="0"/>
              <a:t>What is React Context hook?</a:t>
            </a:r>
          </a:p>
          <a:p>
            <a:pPr lvl="1"/>
            <a:r>
              <a:rPr lang="en-US" dirty="0"/>
              <a:t>React Context is a way to </a:t>
            </a:r>
            <a:r>
              <a:rPr lang="en-US" b="1" dirty="0"/>
              <a:t>manage state </a:t>
            </a:r>
            <a:r>
              <a:rPr lang="en-US" b="1" u="sng" dirty="0"/>
              <a:t>globally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can be used together with the </a:t>
            </a:r>
            <a:r>
              <a:rPr lang="en-US" dirty="0">
                <a:solidFill>
                  <a:srgbClr val="C00000"/>
                </a:solidFill>
              </a:rPr>
              <a:t>useState</a:t>
            </a:r>
            <a:r>
              <a:rPr lang="en-US" dirty="0"/>
              <a:t> Hook to share state between deeply nested components more easily than with useState alone.</a:t>
            </a:r>
          </a:p>
          <a:p>
            <a:pPr lvl="1"/>
            <a:endParaRPr lang="en-US" dirty="0"/>
          </a:p>
          <a:p>
            <a:r>
              <a:rPr lang="en-US" dirty="0"/>
              <a:t>Create Context</a:t>
            </a:r>
          </a:p>
          <a:p>
            <a:pPr lvl="1"/>
            <a:r>
              <a:rPr lang="en-US" dirty="0"/>
              <a:t>To create context, you must Import </a:t>
            </a:r>
            <a:r>
              <a:rPr lang="en-US" dirty="0" err="1">
                <a:solidFill>
                  <a:srgbClr val="C00000"/>
                </a:solidFill>
              </a:rPr>
              <a:t>createContext</a:t>
            </a:r>
            <a:r>
              <a:rPr lang="en-US" dirty="0"/>
              <a:t> and initialize it:</a:t>
            </a:r>
          </a:p>
          <a:p>
            <a:pPr lvl="1"/>
            <a:endParaRPr lang="en-US" dirty="0"/>
          </a:p>
          <a:p>
            <a:r>
              <a:rPr lang="en-US" dirty="0"/>
              <a:t>Context Provider</a:t>
            </a:r>
          </a:p>
          <a:p>
            <a:pPr lvl="1"/>
            <a:r>
              <a:rPr lang="en-US" dirty="0"/>
              <a:t>Wrap child components in the </a:t>
            </a:r>
            <a:r>
              <a:rPr lang="en-US" dirty="0">
                <a:solidFill>
                  <a:srgbClr val="C00000"/>
                </a:solidFill>
              </a:rPr>
              <a:t>Context Provider </a:t>
            </a:r>
            <a:r>
              <a:rPr lang="en-US" dirty="0"/>
              <a:t>and supply the state </a:t>
            </a:r>
            <a:r>
              <a:rPr lang="en-US" dirty="0">
                <a:solidFill>
                  <a:srgbClr val="C00000"/>
                </a:solidFill>
              </a:rPr>
              <a:t>value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useContext</a:t>
            </a:r>
            <a:r>
              <a:rPr lang="en-US" dirty="0"/>
              <a:t> Hook</a:t>
            </a:r>
          </a:p>
          <a:p>
            <a:pPr lvl="1"/>
            <a:r>
              <a:rPr lang="en-US" dirty="0"/>
              <a:t>In order to use the Context in a child component, we need to access it using the </a:t>
            </a:r>
            <a:r>
              <a:rPr lang="en-US" dirty="0" err="1"/>
              <a:t>useContext</a:t>
            </a:r>
            <a:r>
              <a:rPr lang="en-US" dirty="0"/>
              <a:t> Hook.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BAD91-1F1F-497F-8287-E5B9A70140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6A9BA-E2FA-4C61-81F6-CEA44F879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DE63E-549F-4A36-9212-A50D01C3A5C9}"/>
              </a:ext>
            </a:extLst>
          </p:cNvPr>
          <p:cNvSpPr txBox="1"/>
          <p:nvPr/>
        </p:nvSpPr>
        <p:spPr>
          <a:xfrm>
            <a:off x="7228660" y="3695896"/>
            <a:ext cx="191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2"/>
              </a:rPr>
              <a:t>Tryit</a:t>
            </a:r>
            <a:r>
              <a:rPr lang="en-US" sz="1200" dirty="0">
                <a:hlinkClick r:id="rId2"/>
              </a:rPr>
              <a:t> Editor</a:t>
            </a:r>
            <a:r>
              <a:rPr lang="en-US" sz="1200" dirty="0"/>
              <a:t>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4164D-80B0-4EE1-99CE-8A3EEF334ED1}"/>
              </a:ext>
            </a:extLst>
          </p:cNvPr>
          <p:cNvSpPr txBox="1"/>
          <p:nvPr/>
        </p:nvSpPr>
        <p:spPr>
          <a:xfrm>
            <a:off x="7228661" y="4036207"/>
            <a:ext cx="151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3"/>
              </a:rPr>
              <a:t>Tryit</a:t>
            </a:r>
            <a:r>
              <a:rPr lang="en-US" sz="1200" dirty="0">
                <a:hlinkClick r:id="rId3"/>
              </a:rPr>
              <a:t> Editor </a:t>
            </a:r>
            <a:r>
              <a:rPr lang="en-US" sz="12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27304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27FE-EAFE-49A8-95F9-3CCB482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FC19-73B6-4C6E-98DE-4BCA6A4AA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549967"/>
          </a:xfrm>
        </p:spPr>
        <p:txBody>
          <a:bodyPr/>
          <a:lstStyle/>
          <a:p>
            <a:r>
              <a:rPr lang="en-US" dirty="0"/>
              <a:t>Adding Forms in React</a:t>
            </a:r>
          </a:p>
          <a:p>
            <a:pPr lvl="1"/>
            <a:r>
              <a:rPr lang="en-US" dirty="0"/>
              <a:t>Just like in HTML, React uses forms to allow users to interact with the web page.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80F88-749D-4225-8314-3BA4B7DFC3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BCAF8-A064-408D-8101-F8436B149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0B5AC-4DC5-4B16-BCC4-B319C467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61" y="2025775"/>
            <a:ext cx="6855878" cy="28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17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27FE-EAFE-49A8-95F9-3CCB4826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FC19-73B6-4C6E-98DE-4BCA6A4AA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549967"/>
          </a:xfrm>
        </p:spPr>
        <p:txBody>
          <a:bodyPr/>
          <a:lstStyle/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Handling forms is about how you handle the data when it </a:t>
            </a:r>
            <a:r>
              <a:rPr lang="en-US" b="1" dirty="0"/>
              <a:t>changes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value</a:t>
            </a:r>
            <a:r>
              <a:rPr lang="en-US" b="1" dirty="0"/>
              <a:t> </a:t>
            </a:r>
            <a:r>
              <a:rPr lang="en-US" dirty="0"/>
              <a:t>or gets </a:t>
            </a:r>
            <a:r>
              <a:rPr lang="en-US" b="1" dirty="0"/>
              <a:t>submitted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HTML</a:t>
            </a:r>
            <a:r>
              <a:rPr lang="en-US" dirty="0"/>
              <a:t>, form data is usually </a:t>
            </a:r>
            <a:r>
              <a:rPr lang="en-US" u="sng" dirty="0"/>
              <a:t>handled by the DOM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React</a:t>
            </a:r>
            <a:r>
              <a:rPr lang="en-US" dirty="0"/>
              <a:t>, form data is usually </a:t>
            </a:r>
            <a:r>
              <a:rPr lang="en-US" u="sng" dirty="0"/>
              <a:t>handled by the components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the data is handled by the components, all the data is stored in the </a:t>
            </a:r>
            <a:r>
              <a:rPr lang="en-US" b="1" dirty="0"/>
              <a:t>component state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 use the </a:t>
            </a:r>
            <a:r>
              <a:rPr lang="en-US" dirty="0">
                <a:solidFill>
                  <a:srgbClr val="C00000"/>
                </a:solidFill>
              </a:rPr>
              <a:t>useState</a:t>
            </a:r>
            <a:r>
              <a:rPr lang="en-US" dirty="0"/>
              <a:t> Hook to keep track of </a:t>
            </a:r>
            <a:r>
              <a:rPr lang="en-US" b="1" dirty="0"/>
              <a:t>each inputs value </a:t>
            </a:r>
            <a:r>
              <a:rPr lang="en-US" dirty="0"/>
              <a:t>and provide a "single source of truth" for the entire application.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80F88-749D-4225-8314-3BA4B7DFC3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BCAF8-A064-408D-8101-F8436B149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1431C-6015-4FF9-9C87-F460EAA8DB1F}"/>
              </a:ext>
            </a:extLst>
          </p:cNvPr>
          <p:cNvSpPr txBox="1"/>
          <p:nvPr/>
        </p:nvSpPr>
        <p:spPr>
          <a:xfrm>
            <a:off x="6275070" y="3404354"/>
            <a:ext cx="2379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Tryit</a:t>
            </a:r>
            <a:r>
              <a:rPr lang="en-US" dirty="0">
                <a:hlinkClick r:id="rId2"/>
              </a:rPr>
              <a:t> Editor</a:t>
            </a:r>
            <a:r>
              <a:rPr lang="en-US" dirty="0"/>
              <a:t> </a:t>
            </a:r>
            <a:r>
              <a:rPr lang="en-US" dirty="0" err="1"/>
              <a:t>useStae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F5462-1B0F-4B03-8BBD-F6EA35420931}"/>
              </a:ext>
            </a:extLst>
          </p:cNvPr>
          <p:cNvSpPr txBox="1"/>
          <p:nvPr/>
        </p:nvSpPr>
        <p:spPr>
          <a:xfrm>
            <a:off x="6275070" y="3761202"/>
            <a:ext cx="2921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 </a:t>
            </a:r>
            <a:r>
              <a:rPr lang="en-US" dirty="0"/>
              <a:t>Multiple inputs</a:t>
            </a:r>
          </a:p>
        </p:txBody>
      </p:sp>
    </p:spTree>
    <p:extLst>
      <p:ext uri="{BB962C8B-B14F-4D97-AF65-F5344CB8AC3E}">
        <p14:creationId xmlns:p14="http://schemas.microsoft.com/office/powerpoint/2010/main" val="1531903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15BF-70DE-41EC-8F87-35A81DCA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0189-3B6B-442E-91F1-00A0ED7C1A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466556" cy="2957513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react-router-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Within the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folder, we'll create a folder named </a:t>
            </a:r>
            <a:r>
              <a:rPr lang="en-US" dirty="0">
                <a:solidFill>
                  <a:srgbClr val="C00000"/>
                </a:solidFill>
              </a:rPr>
              <a:t>pages</a:t>
            </a:r>
            <a:r>
              <a:rPr lang="en-US" dirty="0"/>
              <a:t> with several files: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\pages\: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Layout.js</a:t>
            </a:r>
          </a:p>
          <a:p>
            <a:pPr lvl="1"/>
            <a:r>
              <a:rPr lang="en-US" dirty="0"/>
              <a:t>Home.js</a:t>
            </a:r>
          </a:p>
          <a:p>
            <a:pPr lvl="1"/>
            <a:r>
              <a:rPr lang="en-US" dirty="0"/>
              <a:t>Blogs.js</a:t>
            </a:r>
          </a:p>
          <a:p>
            <a:pPr lvl="1"/>
            <a:r>
              <a:rPr lang="en-US" dirty="0"/>
              <a:t>Contact.js</a:t>
            </a:r>
          </a:p>
          <a:p>
            <a:pPr lvl="1"/>
            <a:r>
              <a:rPr lang="en-US" dirty="0"/>
              <a:t>NoPage.js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7904-11F4-4AFD-831F-1C6B53C266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0D9BD-160F-4B98-BB79-307DF3D3F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Advanced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84138-4775-43E8-BDC6-CD1BFC06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7" y="479604"/>
            <a:ext cx="4776908" cy="43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3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15BF-70DE-41EC-8F87-35A81DCA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7904-11F4-4AFD-831F-1C6B53C266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0D9BD-160F-4B98-BB79-307DF3D3F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Pages / Components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EE9F83-3BD1-4579-9041-65E34CF8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0444"/>
            <a:ext cx="2379482" cy="11897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C7D57A-0660-4E8D-8AE4-C37FBE30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32" y="2837729"/>
            <a:ext cx="2064361" cy="12283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30028B-F69A-46EA-81EE-35ECA6EF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" y="2813437"/>
            <a:ext cx="2385912" cy="12411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151EC6-9D51-4E6E-9C73-502038B95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132" y="1405182"/>
            <a:ext cx="2565042" cy="1220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067C16-D41A-44D0-B6A0-C612EE307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493" y="227647"/>
            <a:ext cx="3600132" cy="46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3510-A603-E547-975A-B6891567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90F5-A330-C64F-B83F-4FB6B0D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5499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React Basics</a:t>
            </a:r>
          </a:p>
          <a:p>
            <a:pPr lvl="1"/>
            <a:r>
              <a:rPr lang="en-US" dirty="0"/>
              <a:t>React Render</a:t>
            </a:r>
          </a:p>
          <a:p>
            <a:pPr lvl="1"/>
            <a:r>
              <a:rPr lang="en-US" dirty="0"/>
              <a:t>React JSX</a:t>
            </a:r>
          </a:p>
          <a:p>
            <a:pPr lvl="1"/>
            <a:r>
              <a:rPr lang="en-US" dirty="0"/>
              <a:t>React Components</a:t>
            </a:r>
          </a:p>
          <a:p>
            <a:pPr lvl="1"/>
            <a:r>
              <a:rPr lang="en-US" dirty="0"/>
              <a:t>React Props</a:t>
            </a:r>
          </a:p>
          <a:p>
            <a:pPr lvl="1"/>
            <a:r>
              <a:rPr lang="en-US" dirty="0"/>
              <a:t>React Events</a:t>
            </a:r>
          </a:p>
          <a:p>
            <a:pPr lvl="1"/>
            <a:r>
              <a:rPr lang="en-US" dirty="0"/>
              <a:t>React Conditional Rendering</a:t>
            </a:r>
          </a:p>
          <a:p>
            <a:pPr lvl="1"/>
            <a:r>
              <a:rPr lang="en-US" dirty="0"/>
              <a:t>React Lists</a:t>
            </a:r>
          </a:p>
          <a:p>
            <a:pPr lvl="1"/>
            <a:r>
              <a:rPr lang="en-US" dirty="0"/>
              <a:t>Styling React Using CSS</a:t>
            </a:r>
          </a:p>
          <a:p>
            <a:r>
              <a:rPr lang="en-US" dirty="0"/>
              <a:t>React Advanced</a:t>
            </a:r>
          </a:p>
          <a:p>
            <a:pPr lvl="1"/>
            <a:r>
              <a:rPr lang="en-US" dirty="0"/>
              <a:t>React hooks</a:t>
            </a:r>
          </a:p>
          <a:p>
            <a:pPr lvl="2"/>
            <a:r>
              <a:rPr lang="en-US" dirty="0"/>
              <a:t>useState</a:t>
            </a:r>
          </a:p>
          <a:p>
            <a:pPr lvl="2"/>
            <a:r>
              <a:rPr lang="en-US" dirty="0" err="1"/>
              <a:t>useEffect</a:t>
            </a:r>
            <a:endParaRPr lang="en-US" dirty="0"/>
          </a:p>
          <a:p>
            <a:pPr lvl="2"/>
            <a:r>
              <a:rPr lang="en-US" dirty="0" err="1"/>
              <a:t>useContext</a:t>
            </a:r>
            <a:endParaRPr lang="en-US" dirty="0"/>
          </a:p>
          <a:p>
            <a:pPr lvl="1"/>
            <a:r>
              <a:rPr lang="en-US" dirty="0"/>
              <a:t>React Forms</a:t>
            </a:r>
          </a:p>
          <a:p>
            <a:pPr lvl="1"/>
            <a:r>
              <a:rPr lang="en-US" dirty="0"/>
              <a:t>React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4A43-821E-7147-8014-F1E1AD70B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23C68-7C0A-4942-AC23-90DB5F1E4B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Fundamentals</a:t>
            </a:r>
          </a:p>
        </p:txBody>
      </p:sp>
    </p:spTree>
    <p:extLst>
      <p:ext uri="{BB962C8B-B14F-4D97-AF65-F5344CB8AC3E}">
        <p14:creationId xmlns:p14="http://schemas.microsoft.com/office/powerpoint/2010/main" val="2694645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6BE171-423F-5E7D-C178-260115BB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3730F0-81C1-D757-3C4C-FA052239B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Landing Page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DF97C-3D0B-CF73-7206-FAC8DE605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7E9EDC-83FB-4091-843A-8AC8DAB4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54" y="2480304"/>
            <a:ext cx="4088674" cy="2044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54BE1-5B10-46AE-A778-846F5845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DDE1-22F9-41FA-B902-230CC4011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464038"/>
          </a:xfrm>
        </p:spPr>
        <p:txBody>
          <a:bodyPr>
            <a:normAutofit/>
          </a:bodyPr>
          <a:lstStyle/>
          <a:p>
            <a:r>
              <a:rPr lang="en-US" dirty="0"/>
              <a:t>What is React?</a:t>
            </a:r>
          </a:p>
          <a:p>
            <a:pPr lvl="1"/>
            <a:r>
              <a:rPr lang="en-US" dirty="0"/>
              <a:t>Static vs </a:t>
            </a:r>
            <a:r>
              <a:rPr lang="en-US" u="sng" dirty="0"/>
              <a:t>Dynamic HTML</a:t>
            </a:r>
          </a:p>
          <a:p>
            <a:pPr lvl="1"/>
            <a:r>
              <a:rPr lang="en-US" dirty="0"/>
              <a:t>React, sometimes referred to as a frontend JavaScript framework, is a </a:t>
            </a:r>
            <a:r>
              <a:rPr lang="en-US" b="1" dirty="0"/>
              <a:t>JavaScript library </a:t>
            </a:r>
            <a:r>
              <a:rPr lang="en-US" dirty="0"/>
              <a:t>created by Facebook.</a:t>
            </a:r>
          </a:p>
          <a:p>
            <a:pPr lvl="1"/>
            <a:r>
              <a:rPr lang="en-US" dirty="0"/>
              <a:t>React is a tool for </a:t>
            </a:r>
            <a:r>
              <a:rPr lang="en-US" b="1" dirty="0"/>
              <a:t>building UI components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How does React Work?</a:t>
            </a:r>
          </a:p>
          <a:p>
            <a:pPr lvl="1"/>
            <a:r>
              <a:rPr lang="en-US" dirty="0"/>
              <a:t>React creates a </a:t>
            </a:r>
            <a:r>
              <a:rPr lang="en-US" b="1" dirty="0"/>
              <a:t>VIRTUAL DOM </a:t>
            </a:r>
            <a:r>
              <a:rPr lang="en-US" dirty="0"/>
              <a:t>in memory.</a:t>
            </a:r>
          </a:p>
          <a:p>
            <a:pPr lvl="1"/>
            <a:r>
              <a:rPr lang="en-US" dirty="0"/>
              <a:t>React only changes what needs to be changed!</a:t>
            </a:r>
          </a:p>
          <a:p>
            <a:pPr lvl="1"/>
            <a:endParaRPr lang="en-US" dirty="0"/>
          </a:p>
          <a:p>
            <a:r>
              <a:rPr lang="en-US" dirty="0"/>
              <a:t>React.JS History</a:t>
            </a:r>
          </a:p>
          <a:p>
            <a:pPr lvl="1"/>
            <a:r>
              <a:rPr lang="en-US" dirty="0"/>
              <a:t>Current version of React.JS is V18.0.0 (April 2022).</a:t>
            </a:r>
          </a:p>
          <a:p>
            <a:pPr lvl="1"/>
            <a:r>
              <a:rPr lang="en-US" dirty="0"/>
              <a:t>Initial Release to the Public (V0.3.0) was in July 2013.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4699-2EA7-41AB-A29B-C41836ECE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64476-C8B4-4929-A051-EE5A3D50C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</p:spTree>
    <p:extLst>
      <p:ext uri="{BB962C8B-B14F-4D97-AF65-F5344CB8AC3E}">
        <p14:creationId xmlns:p14="http://schemas.microsoft.com/office/powerpoint/2010/main" val="96709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1A277-6FBB-D816-C030-16D5748CD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CCFEE-2CCB-6CF8-30EF-015525AC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9" y="946347"/>
            <a:ext cx="6554016" cy="38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4BE1-5B10-46AE-A778-846F5845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4699-2EA7-41AB-A29B-C41836ECE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64476-C8B4-4929-A051-EE5A3D50C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B8CA0A-2AFA-4D63-AC38-1E4DA4E37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01-React Directly in </a:t>
            </a:r>
            <a:r>
              <a:rPr lang="en-US" dirty="0">
                <a:hlinkClick r:id="rId2"/>
              </a:rPr>
              <a:t>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02-Setting up a React Environment</a:t>
            </a:r>
          </a:p>
          <a:p>
            <a:pPr lvl="1"/>
            <a:r>
              <a:rPr lang="en-US" dirty="0"/>
              <a:t>If you have </a:t>
            </a:r>
            <a:r>
              <a:rPr lang="en-US" dirty="0" err="1"/>
              <a:t>npx</a:t>
            </a:r>
            <a:r>
              <a:rPr lang="en-US" dirty="0"/>
              <a:t> and </a:t>
            </a:r>
            <a:r>
              <a:rPr lang="en-US" b="1" u="sng" dirty="0"/>
              <a:t>Node.js installed</a:t>
            </a:r>
            <a:r>
              <a:rPr lang="en-US" dirty="0"/>
              <a:t>, you can create a React application by using create-react-app.</a:t>
            </a:r>
          </a:p>
          <a:p>
            <a:pPr lvl="1"/>
            <a:r>
              <a:rPr lang="en-US" b="1" dirty="0" err="1"/>
              <a:t>npx</a:t>
            </a:r>
            <a:r>
              <a:rPr lang="en-US" b="1" dirty="0"/>
              <a:t> create-react-app my-react-app</a:t>
            </a:r>
          </a:p>
          <a:p>
            <a:r>
              <a:rPr lang="en-US" dirty="0"/>
              <a:t>Run the React Application</a:t>
            </a:r>
          </a:p>
          <a:p>
            <a:pPr lvl="1"/>
            <a:r>
              <a:rPr lang="en-US" dirty="0"/>
              <a:t>Run this command to run the React application my-react-app: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lvl="1"/>
            <a:endParaRPr lang="en-US" dirty="0"/>
          </a:p>
          <a:p>
            <a:r>
              <a:rPr lang="en-US" dirty="0"/>
              <a:t>React ES6</a:t>
            </a:r>
          </a:p>
          <a:p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BAD7-EF3A-4C65-B4F1-BBAFF605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Render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E7ED-9814-4AE9-84CE-5A135BC52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Render Function</a:t>
            </a:r>
          </a:p>
          <a:p>
            <a:pPr lvl="1"/>
            <a:r>
              <a:rPr lang="en-US" dirty="0"/>
              <a:t>React renders HTML to the web page by using a function called </a:t>
            </a:r>
            <a:r>
              <a:rPr lang="en-US" dirty="0" err="1">
                <a:solidFill>
                  <a:srgbClr val="FF0000"/>
                </a:solidFill>
              </a:rPr>
              <a:t>ReactDOM.render</a:t>
            </a:r>
            <a:r>
              <a:rPr lang="en-US" dirty="0">
                <a:solidFill>
                  <a:srgbClr val="FF0000"/>
                </a:solidFill>
              </a:rPr>
              <a:t>().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ReactDOM.render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 takes </a:t>
            </a:r>
            <a:r>
              <a:rPr lang="en-US" b="1" dirty="0"/>
              <a:t>two</a:t>
            </a:r>
            <a:r>
              <a:rPr lang="en-US" dirty="0"/>
              <a:t> arguments, </a:t>
            </a:r>
            <a:r>
              <a:rPr lang="en-US" u="sng" dirty="0"/>
              <a:t>HTML code </a:t>
            </a:r>
            <a:r>
              <a:rPr lang="en-US" dirty="0"/>
              <a:t>and an </a:t>
            </a:r>
            <a:r>
              <a:rPr lang="en-US" u="sng" dirty="0"/>
              <a:t>HTML element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C32B1-F663-444E-B283-C5DC4AD56A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F4FFF-3B71-4D9C-8E79-3E1D02BDF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DCD16-04B9-4334-8135-EFF8C6BE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2490333"/>
            <a:ext cx="6685507" cy="22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JSX?</a:t>
            </a:r>
          </a:p>
          <a:p>
            <a:pPr lvl="1"/>
            <a:r>
              <a:rPr lang="en-US" dirty="0"/>
              <a:t>JSX stands for JavaScript XML.</a:t>
            </a:r>
          </a:p>
          <a:p>
            <a:pPr lvl="1"/>
            <a:r>
              <a:rPr lang="en-US" dirty="0"/>
              <a:t>JSX allows us to write </a:t>
            </a:r>
            <a:r>
              <a:rPr lang="en-US" u="sng" dirty="0"/>
              <a:t>HTML elements in JavaScript </a:t>
            </a:r>
            <a:r>
              <a:rPr lang="en-US" dirty="0"/>
              <a:t>and place them in the DOM without any </a:t>
            </a:r>
            <a:r>
              <a:rPr lang="en-US" dirty="0" err="1">
                <a:solidFill>
                  <a:srgbClr val="FF0000"/>
                </a:solidFill>
              </a:rPr>
              <a:t>createElement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and/or </a:t>
            </a:r>
            <a:r>
              <a:rPr lang="en-US" dirty="0" err="1">
                <a:solidFill>
                  <a:srgbClr val="FF0000"/>
                </a:solidFill>
              </a:rPr>
              <a:t>appendChild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methods.</a:t>
            </a:r>
          </a:p>
          <a:p>
            <a:pPr lvl="1"/>
            <a:r>
              <a:rPr lang="en-US" dirty="0"/>
              <a:t>JSX follows XML rules, and therefore HTML elements must be </a:t>
            </a:r>
            <a:r>
              <a:rPr lang="en-US" dirty="0">
                <a:solidFill>
                  <a:srgbClr val="FF0000"/>
                </a:solidFill>
              </a:rPr>
              <a:t>properly closed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CBA23-336D-4834-82CF-E03A47BF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88920"/>
            <a:ext cx="7092898" cy="16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5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Expressions in JSX</a:t>
            </a:r>
          </a:p>
          <a:p>
            <a:pPr lvl="1"/>
            <a:r>
              <a:rPr lang="en-US" dirty="0"/>
              <a:t>With JSX you can write expressions inside curly braces </a:t>
            </a:r>
            <a:r>
              <a:rPr lang="en-US" dirty="0">
                <a:solidFill>
                  <a:srgbClr val="FF0000"/>
                </a:solidFill>
              </a:rPr>
              <a:t>{ }.</a:t>
            </a:r>
          </a:p>
          <a:p>
            <a:pPr lvl="1"/>
            <a:r>
              <a:rPr lang="en-US" dirty="0"/>
              <a:t>The expression can be a React </a:t>
            </a:r>
            <a:r>
              <a:rPr lang="en-US" b="1" dirty="0"/>
              <a:t>variable</a:t>
            </a:r>
            <a:r>
              <a:rPr lang="en-US" dirty="0"/>
              <a:t>, or </a:t>
            </a:r>
            <a:r>
              <a:rPr lang="en-US" b="1" dirty="0"/>
              <a:t>property</a:t>
            </a:r>
            <a:r>
              <a:rPr lang="en-US" dirty="0"/>
              <a:t>, or any other valid </a:t>
            </a:r>
            <a:r>
              <a:rPr lang="en-US" b="1" dirty="0"/>
              <a:t>JavaScript expression</a:t>
            </a:r>
            <a:r>
              <a:rPr lang="en-US" dirty="0"/>
              <a:t>. JSX will execute the expression and return the result: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6ADBA-8150-4085-983F-8ACF4FA4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58" y="2749457"/>
            <a:ext cx="7279602" cy="11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3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D32-AF47-45C8-ACF8-AFC1706E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B2DA-1DAE-46C9-B03C-D74B35772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Inserting a Large Block of HTML in JSX</a:t>
            </a:r>
          </a:p>
          <a:p>
            <a:pPr lvl="1"/>
            <a:r>
              <a:rPr lang="en-US" dirty="0"/>
              <a:t>To write HTML on multiple lines, put the HTML inside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E57B-4789-47A3-BD9E-14B1AB887C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DBF16-9D80-4044-A428-8AA0FF4B8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React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72B5D-1973-49EB-BD21-739CC86E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08" y="2246812"/>
            <a:ext cx="6894922" cy="21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41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637</TotalTime>
  <Words>1881</Words>
  <Application>Microsoft Office PowerPoint</Application>
  <PresentationFormat>On-screen Show (16:9)</PresentationFormat>
  <Paragraphs>436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LucidaGrande</vt:lpstr>
      <vt:lpstr>Wingdings</vt:lpstr>
      <vt:lpstr>Theme 1</vt:lpstr>
      <vt:lpstr>React Fundamentals</vt:lpstr>
      <vt:lpstr>Review</vt:lpstr>
      <vt:lpstr>Outline</vt:lpstr>
      <vt:lpstr>React Introduction</vt:lpstr>
      <vt:lpstr>React Getting Started</vt:lpstr>
      <vt:lpstr>React Render HTML</vt:lpstr>
      <vt:lpstr>React JSX</vt:lpstr>
      <vt:lpstr>React JSX</vt:lpstr>
      <vt:lpstr>React JSX</vt:lpstr>
      <vt:lpstr>React JSX</vt:lpstr>
      <vt:lpstr>React JSX</vt:lpstr>
      <vt:lpstr>React Components</vt:lpstr>
      <vt:lpstr>React Components</vt:lpstr>
      <vt:lpstr>React Components</vt:lpstr>
      <vt:lpstr>React Components</vt:lpstr>
      <vt:lpstr>React Components</vt:lpstr>
      <vt:lpstr>React Props</vt:lpstr>
      <vt:lpstr>React Props</vt:lpstr>
      <vt:lpstr>React Props</vt:lpstr>
      <vt:lpstr>React Events</vt:lpstr>
      <vt:lpstr>React Conditional Rendering</vt:lpstr>
      <vt:lpstr>React Conditional Rendering</vt:lpstr>
      <vt:lpstr>React Lists</vt:lpstr>
      <vt:lpstr>Styling React Using CSS</vt:lpstr>
      <vt:lpstr>Styling React Using CSS</vt:lpstr>
      <vt:lpstr>Styling React Using CSS</vt:lpstr>
      <vt:lpstr>Styling React Using CSS</vt:lpstr>
      <vt:lpstr>Styling React Using CSS</vt:lpstr>
      <vt:lpstr>React Advanced</vt:lpstr>
      <vt:lpstr>React Hooks</vt:lpstr>
      <vt:lpstr>React useState Hook</vt:lpstr>
      <vt:lpstr>React useEffect Hooks</vt:lpstr>
      <vt:lpstr>React useContext Hook</vt:lpstr>
      <vt:lpstr>React Forms</vt:lpstr>
      <vt:lpstr>React Forms</vt:lpstr>
      <vt:lpstr>React Router</vt:lpstr>
      <vt:lpstr>React Router</vt:lpstr>
      <vt:lpstr>Summary</vt:lpstr>
      <vt:lpstr>Hands-on Practice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Hafiz Muhammad Ahsan Shehzad</cp:lastModifiedBy>
  <cp:revision>31</cp:revision>
  <dcterms:created xsi:type="dcterms:W3CDTF">2016-10-24T19:40:55Z</dcterms:created>
  <dcterms:modified xsi:type="dcterms:W3CDTF">2022-06-04T19:29:49Z</dcterms:modified>
</cp:coreProperties>
</file>