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oper BT Bold" charset="1" panose="0208080404030B020404"/>
      <p:regular r:id="rId10"/>
    </p:embeddedFont>
    <p:embeddedFont>
      <p:font typeface="Cooper BT Bold Italics" charset="1" panose="0208080405030B090404"/>
      <p:regular r:id="rId11"/>
    </p:embeddedFont>
    <p:embeddedFont>
      <p:font typeface="Cooper BT Light" charset="1" panose="0208050304030B020404"/>
      <p:regular r:id="rId12"/>
    </p:embeddedFont>
    <p:embeddedFont>
      <p:font typeface="Cooper BT Light Italics" charset="1" panose="0208050304030B090404"/>
      <p:regular r:id="rId13"/>
    </p:embeddedFont>
    <p:embeddedFont>
      <p:font typeface="Cooper BT Medium" charset="1" panose="0208060305030B020404"/>
      <p:regular r:id="rId14"/>
    </p:embeddedFont>
    <p:embeddedFont>
      <p:font typeface="Cooper BT Medium Italics" charset="1" panose="0208060305030B090404"/>
      <p:regular r:id="rId15"/>
    </p:embeddedFont>
    <p:embeddedFont>
      <p:font typeface="Cooper BT Heavy" charset="1" panose="0208090404030B020404"/>
      <p:regular r:id="rId16"/>
    </p:embeddedFont>
    <p:embeddedFont>
      <p:font typeface="Cooper BT Heavy Italics" charset="1" panose="0208090405030B090404"/>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028700" y="3693073"/>
            <a:ext cx="16381637" cy="1845072"/>
          </a:xfrm>
          <a:prstGeom prst="rect">
            <a:avLst/>
          </a:prstGeom>
        </p:spPr>
        <p:txBody>
          <a:bodyPr anchor="t" rtlCol="false" tIns="0" lIns="0" bIns="0" rIns="0">
            <a:spAutoFit/>
          </a:bodyPr>
          <a:lstStyle/>
          <a:p>
            <a:pPr algn="ctr">
              <a:lnSpc>
                <a:spcPts val="6620"/>
              </a:lnSpc>
            </a:pPr>
            <a:r>
              <a:rPr lang="en-US" sz="5658">
                <a:solidFill>
                  <a:srgbClr val="331C2C"/>
                </a:solidFill>
                <a:latin typeface="Cooper BT Bold"/>
              </a:rPr>
              <a:t>ANALISIS SENTIMEN PADA DATA TWEET: </a:t>
            </a:r>
          </a:p>
          <a:p>
            <a:pPr algn="ctr">
              <a:lnSpc>
                <a:spcPts val="3972"/>
              </a:lnSpc>
            </a:pPr>
            <a:r>
              <a:rPr lang="en-US" sz="3395">
                <a:solidFill>
                  <a:srgbClr val="A78294"/>
                </a:solidFill>
                <a:latin typeface="Cooper BT Bold"/>
              </a:rPr>
              <a:t>PENANGANAN HATE SPEECH DAN ABUSIVE LANGUAGE</a:t>
            </a:r>
          </a:p>
          <a:p>
            <a:pPr algn="ctr">
              <a:lnSpc>
                <a:spcPts val="3972"/>
              </a:lnSpc>
            </a:pPr>
          </a:p>
        </p:txBody>
      </p:sp>
      <p:sp>
        <p:nvSpPr>
          <p:cNvPr name="Freeform 3" id="3"/>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259081" y="603142"/>
            <a:ext cx="4372157" cy="1278466"/>
          </a:xfrm>
          <a:custGeom>
            <a:avLst/>
            <a:gdLst/>
            <a:ahLst/>
            <a:cxnLst/>
            <a:rect r="r" b="b" t="t" l="l"/>
            <a:pathLst>
              <a:path h="1278466" w="4372157">
                <a:moveTo>
                  <a:pt x="0" y="0"/>
                </a:moveTo>
                <a:lnTo>
                  <a:pt x="4372157" y="0"/>
                </a:lnTo>
                <a:lnTo>
                  <a:pt x="4372157" y="1278466"/>
                </a:lnTo>
                <a:lnTo>
                  <a:pt x="0" y="1278466"/>
                </a:lnTo>
                <a:lnTo>
                  <a:pt x="0" y="0"/>
                </a:lnTo>
                <a:close/>
              </a:path>
            </a:pathLst>
          </a:custGeom>
          <a:blipFill>
            <a:blip r:embed="rId6"/>
            <a:stretch>
              <a:fillRect l="0" t="0" r="0" b="0"/>
            </a:stretch>
          </a:blipFill>
        </p:spPr>
      </p:sp>
      <p:sp>
        <p:nvSpPr>
          <p:cNvPr name="TextBox 8" id="8"/>
          <p:cNvSpPr txBox="true"/>
          <p:nvPr/>
        </p:nvSpPr>
        <p:spPr>
          <a:xfrm rot="0">
            <a:off x="4463225" y="6035564"/>
            <a:ext cx="9512586" cy="771525"/>
          </a:xfrm>
          <a:prstGeom prst="rect">
            <a:avLst/>
          </a:prstGeom>
        </p:spPr>
        <p:txBody>
          <a:bodyPr anchor="t" rtlCol="false" tIns="0" lIns="0" bIns="0" rIns="0">
            <a:spAutoFit/>
          </a:bodyPr>
          <a:lstStyle/>
          <a:p>
            <a:pPr algn="ctr">
              <a:lnSpc>
                <a:spcPts val="6299"/>
              </a:lnSpc>
            </a:pPr>
            <a:r>
              <a:rPr lang="en-US" sz="4500">
                <a:solidFill>
                  <a:srgbClr val="331C2C"/>
                </a:solidFill>
                <a:latin typeface="Cooper BT Bold"/>
              </a:rPr>
              <a:t>Natasya Ashil Zhafirah</a:t>
            </a:r>
          </a:p>
        </p:txBody>
      </p:sp>
      <p:sp>
        <p:nvSpPr>
          <p:cNvPr name="TextBox 9" id="9"/>
          <p:cNvSpPr txBox="true"/>
          <p:nvPr/>
        </p:nvSpPr>
        <p:spPr>
          <a:xfrm rot="0">
            <a:off x="5778464" y="7044227"/>
            <a:ext cx="6882108" cy="536760"/>
          </a:xfrm>
          <a:prstGeom prst="rect">
            <a:avLst/>
          </a:prstGeom>
        </p:spPr>
        <p:txBody>
          <a:bodyPr anchor="t" rtlCol="false" tIns="0" lIns="0" bIns="0" rIns="0">
            <a:spAutoFit/>
          </a:bodyPr>
          <a:lstStyle/>
          <a:p>
            <a:pPr algn="ctr">
              <a:lnSpc>
                <a:spcPts val="4376"/>
              </a:lnSpc>
            </a:pPr>
            <a:r>
              <a:rPr lang="en-US" sz="3126">
                <a:solidFill>
                  <a:srgbClr val="331C2C"/>
                </a:solidFill>
                <a:latin typeface="Cooper BT Bold"/>
              </a:rPr>
              <a:t>DSC230500024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p:nvPr/>
        </p:nvGrpSpPr>
        <p:grpSpPr>
          <a:xfrm rot="0">
            <a:off x="2221823" y="2614131"/>
            <a:ext cx="14020399" cy="6644169"/>
            <a:chOff x="0" y="0"/>
            <a:chExt cx="2570697" cy="1218235"/>
          </a:xfrm>
        </p:grpSpPr>
        <p:sp>
          <p:nvSpPr>
            <p:cNvPr name="Freeform 3" id="3"/>
            <p:cNvSpPr/>
            <p:nvPr/>
          </p:nvSpPr>
          <p:spPr>
            <a:xfrm flipH="false" flipV="false" rot="0">
              <a:off x="0" y="0"/>
              <a:ext cx="2570698" cy="1218235"/>
            </a:xfrm>
            <a:custGeom>
              <a:avLst/>
              <a:gdLst/>
              <a:ahLst/>
              <a:cxnLst/>
              <a:rect r="r" b="b" t="t" l="l"/>
              <a:pathLst>
                <a:path h="1218235" w="2570698">
                  <a:moveTo>
                    <a:pt x="28162" y="0"/>
                  </a:moveTo>
                  <a:lnTo>
                    <a:pt x="2542536" y="0"/>
                  </a:lnTo>
                  <a:cubicBezTo>
                    <a:pt x="2550005" y="0"/>
                    <a:pt x="2557168" y="2967"/>
                    <a:pt x="2562449" y="8248"/>
                  </a:cubicBezTo>
                  <a:cubicBezTo>
                    <a:pt x="2567730" y="13530"/>
                    <a:pt x="2570698" y="20693"/>
                    <a:pt x="2570698" y="28162"/>
                  </a:cubicBezTo>
                  <a:lnTo>
                    <a:pt x="2570698" y="1190074"/>
                  </a:lnTo>
                  <a:cubicBezTo>
                    <a:pt x="2570698" y="1205627"/>
                    <a:pt x="2558089" y="1218235"/>
                    <a:pt x="2542536" y="1218235"/>
                  </a:cubicBezTo>
                  <a:lnTo>
                    <a:pt x="28162" y="1218235"/>
                  </a:lnTo>
                  <a:cubicBezTo>
                    <a:pt x="12608" y="1218235"/>
                    <a:pt x="0" y="1205627"/>
                    <a:pt x="0" y="1190074"/>
                  </a:cubicBezTo>
                  <a:lnTo>
                    <a:pt x="0" y="28162"/>
                  </a:lnTo>
                  <a:cubicBezTo>
                    <a:pt x="0" y="20693"/>
                    <a:pt x="2967" y="13530"/>
                    <a:pt x="8248" y="8248"/>
                  </a:cubicBezTo>
                  <a:cubicBezTo>
                    <a:pt x="13530" y="2967"/>
                    <a:pt x="20693" y="0"/>
                    <a:pt x="28162" y="0"/>
                  </a:cubicBezTo>
                  <a:close/>
                </a:path>
              </a:pathLst>
            </a:custGeom>
            <a:solidFill>
              <a:srgbClr val="CEB3C0"/>
            </a:solidFill>
          </p:spPr>
        </p:sp>
        <p:sp>
          <p:nvSpPr>
            <p:cNvPr name="TextBox 4" id="4"/>
            <p:cNvSpPr txBox="true"/>
            <p:nvPr/>
          </p:nvSpPr>
          <p:spPr>
            <a:xfrm>
              <a:off x="0" y="-38100"/>
              <a:ext cx="2570697" cy="1256335"/>
            </a:xfrm>
            <a:prstGeom prst="rect">
              <a:avLst/>
            </a:prstGeom>
          </p:spPr>
          <p:txBody>
            <a:bodyPr anchor="ctr" rtlCol="false" tIns="72970" lIns="72970" bIns="72970" rIns="72970"/>
            <a:lstStyle/>
            <a:p>
              <a:pPr algn="ctr">
                <a:lnSpc>
                  <a:spcPts val="2659"/>
                </a:lnSpc>
              </a:pPr>
            </a:p>
          </p:txBody>
        </p:sp>
      </p:grpSp>
      <p:sp>
        <p:nvSpPr>
          <p:cNvPr name="TextBox 5" id="5"/>
          <p:cNvSpPr txBox="true"/>
          <p:nvPr/>
        </p:nvSpPr>
        <p:spPr>
          <a:xfrm rot="0">
            <a:off x="2779804" y="4093445"/>
            <a:ext cx="12904435" cy="3628391"/>
          </a:xfrm>
          <a:prstGeom prst="rect">
            <a:avLst/>
          </a:prstGeom>
        </p:spPr>
        <p:txBody>
          <a:bodyPr anchor="t" rtlCol="false" tIns="0" lIns="0" bIns="0" rIns="0">
            <a:spAutoFit/>
          </a:bodyPr>
          <a:lstStyle/>
          <a:p>
            <a:pPr algn="just">
              <a:lnSpc>
                <a:spcPts val="4059"/>
              </a:lnSpc>
            </a:pPr>
            <a:r>
              <a:rPr lang="en-US" sz="2899">
                <a:solidFill>
                  <a:srgbClr val="331C2C"/>
                </a:solidFill>
                <a:latin typeface="Cooper BT Bold"/>
              </a:rPr>
              <a:t>Dalam era media sosial yang semakin berkembang, permasalahan terkait hate speech dan abusive language dalam platform twitter menjadi semakin relevan. Cuitan pada twitter biasanya membahas mengenai pemikiran pengguna terhadap suatu isu yang terkadang menggunakan ujaran kebencian. Analisis ini dapat membantu mendeteksi pola-pola ujaran kebencian dalam cuitan dan memberikan pemahaman tentang dampaknya.</a:t>
            </a:r>
          </a:p>
        </p:txBody>
      </p:sp>
      <p:sp>
        <p:nvSpPr>
          <p:cNvPr name="TextBox 6" id="6"/>
          <p:cNvSpPr txBox="true"/>
          <p:nvPr/>
        </p:nvSpPr>
        <p:spPr>
          <a:xfrm rot="0">
            <a:off x="2045778" y="1682575"/>
            <a:ext cx="6007444" cy="967554"/>
          </a:xfrm>
          <a:prstGeom prst="rect">
            <a:avLst/>
          </a:prstGeom>
        </p:spPr>
        <p:txBody>
          <a:bodyPr anchor="t" rtlCol="false" tIns="0" lIns="0" bIns="0" rIns="0">
            <a:spAutoFit/>
          </a:bodyPr>
          <a:lstStyle/>
          <a:p>
            <a:pPr>
              <a:lnSpc>
                <a:spcPts val="7882"/>
              </a:lnSpc>
            </a:pPr>
            <a:r>
              <a:rPr lang="en-US" sz="5630">
                <a:solidFill>
                  <a:srgbClr val="EDE0D1"/>
                </a:solidFill>
                <a:latin typeface="Cooper BT Bold"/>
              </a:rPr>
              <a:t>Pendahuluan</a:t>
            </a:r>
          </a:p>
        </p:txBody>
      </p:sp>
      <p:sp>
        <p:nvSpPr>
          <p:cNvPr name="Freeform 7" id="7"/>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p:nvPr/>
        </p:nvGrpSpPr>
        <p:grpSpPr>
          <a:xfrm rot="0">
            <a:off x="9594356" y="3030502"/>
            <a:ext cx="7726744" cy="5786204"/>
            <a:chOff x="0" y="0"/>
            <a:chExt cx="1751844" cy="1311876"/>
          </a:xfrm>
        </p:grpSpPr>
        <p:sp>
          <p:nvSpPr>
            <p:cNvPr name="Freeform 3" id="3"/>
            <p:cNvSpPr/>
            <p:nvPr/>
          </p:nvSpPr>
          <p:spPr>
            <a:xfrm flipH="false" flipV="false" rot="0">
              <a:off x="0" y="0"/>
              <a:ext cx="1751844" cy="1311876"/>
            </a:xfrm>
            <a:custGeom>
              <a:avLst/>
              <a:gdLst/>
              <a:ahLst/>
              <a:cxnLst/>
              <a:rect r="r" b="b" t="t" l="l"/>
              <a:pathLst>
                <a:path h="1311876" w="1751844">
                  <a:moveTo>
                    <a:pt x="51100" y="0"/>
                  </a:moveTo>
                  <a:lnTo>
                    <a:pt x="1700744" y="0"/>
                  </a:lnTo>
                  <a:cubicBezTo>
                    <a:pt x="1728966" y="0"/>
                    <a:pt x="1751844" y="22878"/>
                    <a:pt x="1751844" y="51100"/>
                  </a:cubicBezTo>
                  <a:lnTo>
                    <a:pt x="1751844" y="1260776"/>
                  </a:lnTo>
                  <a:cubicBezTo>
                    <a:pt x="1751844" y="1288998"/>
                    <a:pt x="1728966" y="1311876"/>
                    <a:pt x="1700744" y="1311876"/>
                  </a:cubicBezTo>
                  <a:lnTo>
                    <a:pt x="51100" y="1311876"/>
                  </a:lnTo>
                  <a:cubicBezTo>
                    <a:pt x="37548" y="1311876"/>
                    <a:pt x="24550" y="1306492"/>
                    <a:pt x="14967" y="1296909"/>
                  </a:cubicBezTo>
                  <a:cubicBezTo>
                    <a:pt x="5384" y="1287326"/>
                    <a:pt x="0" y="1274328"/>
                    <a:pt x="0" y="1260776"/>
                  </a:cubicBezTo>
                  <a:lnTo>
                    <a:pt x="0" y="51100"/>
                  </a:lnTo>
                  <a:cubicBezTo>
                    <a:pt x="0" y="37548"/>
                    <a:pt x="5384" y="24550"/>
                    <a:pt x="14967" y="14967"/>
                  </a:cubicBezTo>
                  <a:cubicBezTo>
                    <a:pt x="24550" y="5384"/>
                    <a:pt x="37548" y="0"/>
                    <a:pt x="51100" y="0"/>
                  </a:cubicBezTo>
                  <a:close/>
                </a:path>
              </a:pathLst>
            </a:custGeom>
            <a:solidFill>
              <a:srgbClr val="CEB3C0"/>
            </a:solidFill>
          </p:spPr>
        </p:sp>
        <p:sp>
          <p:nvSpPr>
            <p:cNvPr name="TextBox 4" id="4"/>
            <p:cNvSpPr txBox="true"/>
            <p:nvPr/>
          </p:nvSpPr>
          <p:spPr>
            <a:xfrm>
              <a:off x="0" y="-38100"/>
              <a:ext cx="1751844" cy="1349976"/>
            </a:xfrm>
            <a:prstGeom prst="rect">
              <a:avLst/>
            </a:prstGeom>
          </p:spPr>
          <p:txBody>
            <a:bodyPr anchor="ctr" rtlCol="false" tIns="59012" lIns="59012" bIns="59012" rIns="59012"/>
            <a:lstStyle/>
            <a:p>
              <a:pPr algn="ctr">
                <a:lnSpc>
                  <a:spcPts val="2660"/>
                </a:lnSpc>
              </a:pPr>
            </a:p>
          </p:txBody>
        </p:sp>
      </p:grpSp>
      <p:sp>
        <p:nvSpPr>
          <p:cNvPr name="TextBox 5" id="5"/>
          <p:cNvSpPr txBox="true"/>
          <p:nvPr/>
        </p:nvSpPr>
        <p:spPr>
          <a:xfrm rot="0">
            <a:off x="9451988" y="2259558"/>
            <a:ext cx="6129702" cy="783461"/>
          </a:xfrm>
          <a:prstGeom prst="rect">
            <a:avLst/>
          </a:prstGeom>
        </p:spPr>
        <p:txBody>
          <a:bodyPr anchor="t" rtlCol="false" tIns="0" lIns="0" bIns="0" rIns="0">
            <a:spAutoFit/>
          </a:bodyPr>
          <a:lstStyle/>
          <a:p>
            <a:pPr>
              <a:lnSpc>
                <a:spcPts val="6374"/>
              </a:lnSpc>
            </a:pPr>
            <a:r>
              <a:rPr lang="en-US" sz="4553">
                <a:solidFill>
                  <a:srgbClr val="EDE0D1"/>
                </a:solidFill>
                <a:latin typeface="Cooper BT Bold"/>
              </a:rPr>
              <a:t>Tujuan Penelitian</a:t>
            </a:r>
          </a:p>
        </p:txBody>
      </p:sp>
      <p:grpSp>
        <p:nvGrpSpPr>
          <p:cNvPr name="Group 6" id="6"/>
          <p:cNvGrpSpPr/>
          <p:nvPr/>
        </p:nvGrpSpPr>
        <p:grpSpPr>
          <a:xfrm rot="0">
            <a:off x="1171068" y="3013908"/>
            <a:ext cx="7726744" cy="5802798"/>
            <a:chOff x="0" y="0"/>
            <a:chExt cx="1751844" cy="1315638"/>
          </a:xfrm>
        </p:grpSpPr>
        <p:sp>
          <p:nvSpPr>
            <p:cNvPr name="Freeform 7" id="7"/>
            <p:cNvSpPr/>
            <p:nvPr/>
          </p:nvSpPr>
          <p:spPr>
            <a:xfrm flipH="false" flipV="false" rot="0">
              <a:off x="0" y="0"/>
              <a:ext cx="1751844" cy="1315638"/>
            </a:xfrm>
            <a:custGeom>
              <a:avLst/>
              <a:gdLst/>
              <a:ahLst/>
              <a:cxnLst/>
              <a:rect r="r" b="b" t="t" l="l"/>
              <a:pathLst>
                <a:path h="1315638" w="1751844">
                  <a:moveTo>
                    <a:pt x="51100" y="0"/>
                  </a:moveTo>
                  <a:lnTo>
                    <a:pt x="1700744" y="0"/>
                  </a:lnTo>
                  <a:cubicBezTo>
                    <a:pt x="1728966" y="0"/>
                    <a:pt x="1751844" y="22878"/>
                    <a:pt x="1751844" y="51100"/>
                  </a:cubicBezTo>
                  <a:lnTo>
                    <a:pt x="1751844" y="1264538"/>
                  </a:lnTo>
                  <a:cubicBezTo>
                    <a:pt x="1751844" y="1278091"/>
                    <a:pt x="1746461" y="1291088"/>
                    <a:pt x="1736878" y="1300671"/>
                  </a:cubicBezTo>
                  <a:cubicBezTo>
                    <a:pt x="1727294" y="1310254"/>
                    <a:pt x="1714297" y="1315638"/>
                    <a:pt x="1700744" y="1315638"/>
                  </a:cubicBezTo>
                  <a:lnTo>
                    <a:pt x="51100" y="1315638"/>
                  </a:lnTo>
                  <a:cubicBezTo>
                    <a:pt x="37548" y="1315638"/>
                    <a:pt x="24550" y="1310254"/>
                    <a:pt x="14967" y="1300671"/>
                  </a:cubicBezTo>
                  <a:cubicBezTo>
                    <a:pt x="5384" y="1291088"/>
                    <a:pt x="0" y="1278091"/>
                    <a:pt x="0" y="1264538"/>
                  </a:cubicBezTo>
                  <a:lnTo>
                    <a:pt x="0" y="51100"/>
                  </a:lnTo>
                  <a:cubicBezTo>
                    <a:pt x="0" y="37548"/>
                    <a:pt x="5384" y="24550"/>
                    <a:pt x="14967" y="14967"/>
                  </a:cubicBezTo>
                  <a:cubicBezTo>
                    <a:pt x="24550" y="5384"/>
                    <a:pt x="37548" y="0"/>
                    <a:pt x="51100" y="0"/>
                  </a:cubicBezTo>
                  <a:close/>
                </a:path>
              </a:pathLst>
            </a:custGeom>
            <a:solidFill>
              <a:srgbClr val="CEB3C0"/>
            </a:solidFill>
          </p:spPr>
        </p:sp>
        <p:sp>
          <p:nvSpPr>
            <p:cNvPr name="TextBox 8" id="8"/>
            <p:cNvSpPr txBox="true"/>
            <p:nvPr/>
          </p:nvSpPr>
          <p:spPr>
            <a:xfrm>
              <a:off x="0" y="-38100"/>
              <a:ext cx="1751844" cy="1353738"/>
            </a:xfrm>
            <a:prstGeom prst="rect">
              <a:avLst/>
            </a:prstGeom>
          </p:spPr>
          <p:txBody>
            <a:bodyPr anchor="ctr" rtlCol="false" tIns="59012" lIns="59012" bIns="59012" rIns="59012"/>
            <a:lstStyle/>
            <a:p>
              <a:pPr algn="ctr">
                <a:lnSpc>
                  <a:spcPts val="2660"/>
                </a:lnSpc>
              </a:pPr>
            </a:p>
          </p:txBody>
        </p:sp>
      </p:grpSp>
      <p:sp>
        <p:nvSpPr>
          <p:cNvPr name="TextBox 9" id="9"/>
          <p:cNvSpPr txBox="true"/>
          <p:nvPr/>
        </p:nvSpPr>
        <p:spPr>
          <a:xfrm rot="0">
            <a:off x="1664712" y="3843302"/>
            <a:ext cx="6739456" cy="4096385"/>
          </a:xfrm>
          <a:prstGeom prst="rect">
            <a:avLst/>
          </a:prstGeom>
        </p:spPr>
        <p:txBody>
          <a:bodyPr anchor="t" rtlCol="false" tIns="0" lIns="0" bIns="0" rIns="0">
            <a:spAutoFit/>
          </a:bodyPr>
          <a:lstStyle/>
          <a:p>
            <a:pPr marL="561339" indent="-280669" lvl="1">
              <a:lnSpc>
                <a:spcPts val="3639"/>
              </a:lnSpc>
              <a:buFont typeface="Arial"/>
              <a:buChar char="•"/>
            </a:pPr>
            <a:r>
              <a:rPr lang="en-US" sz="2599">
                <a:solidFill>
                  <a:srgbClr val="331C2C"/>
                </a:solidFill>
                <a:latin typeface="Cooper BT Bold"/>
              </a:rPr>
              <a:t>Apakah terdapat korelasi antara label hate speech dan abusive language dalam dataset tweet?</a:t>
            </a:r>
          </a:p>
          <a:p>
            <a:pPr marL="561339" indent="-280669" lvl="1">
              <a:lnSpc>
                <a:spcPts val="3639"/>
              </a:lnSpc>
              <a:buFont typeface="Arial"/>
              <a:buChar char="•"/>
            </a:pPr>
            <a:r>
              <a:rPr lang="en-US" sz="2599">
                <a:solidFill>
                  <a:srgbClr val="331C2C"/>
                </a:solidFill>
                <a:latin typeface="Cooper BT Bold"/>
              </a:rPr>
              <a:t>Bagaimana distribusi label hate speech dan abusive language dalam dataset tweet?</a:t>
            </a:r>
          </a:p>
          <a:p>
            <a:pPr marL="561339" indent="-280669" lvl="1">
              <a:lnSpc>
                <a:spcPts val="3639"/>
              </a:lnSpc>
              <a:buFont typeface="Arial"/>
              <a:buChar char="•"/>
            </a:pPr>
            <a:r>
              <a:rPr lang="en-US" sz="2599">
                <a:solidFill>
                  <a:srgbClr val="331C2C"/>
                </a:solidFill>
                <a:latin typeface="Cooper BT Bold"/>
              </a:rPr>
              <a:t>Bagaimana pola-pola yang muncul dalam tweet yang mengandung hate speech dan abusive language?</a:t>
            </a:r>
          </a:p>
        </p:txBody>
      </p:sp>
      <p:sp>
        <p:nvSpPr>
          <p:cNvPr name="TextBox 10" id="10"/>
          <p:cNvSpPr txBox="true"/>
          <p:nvPr/>
        </p:nvSpPr>
        <p:spPr>
          <a:xfrm rot="0">
            <a:off x="1028700" y="2259558"/>
            <a:ext cx="6063757" cy="783461"/>
          </a:xfrm>
          <a:prstGeom prst="rect">
            <a:avLst/>
          </a:prstGeom>
        </p:spPr>
        <p:txBody>
          <a:bodyPr anchor="t" rtlCol="false" tIns="0" lIns="0" bIns="0" rIns="0">
            <a:spAutoFit/>
          </a:bodyPr>
          <a:lstStyle/>
          <a:p>
            <a:pPr>
              <a:lnSpc>
                <a:spcPts val="6374"/>
              </a:lnSpc>
            </a:pPr>
            <a:r>
              <a:rPr lang="en-US" sz="4553">
                <a:solidFill>
                  <a:srgbClr val="EDE0D1"/>
                </a:solidFill>
                <a:latin typeface="Cooper BT Bold"/>
              </a:rPr>
              <a:t>Rumusan Masalah</a:t>
            </a:r>
          </a:p>
        </p:txBody>
      </p:sp>
      <p:sp>
        <p:nvSpPr>
          <p:cNvPr name="Freeform 11" id="11"/>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6"/>
            <a:stretch>
              <a:fillRect l="0" t="0" r="0" b="0"/>
            </a:stretch>
          </a:blipFill>
        </p:spPr>
      </p:sp>
      <p:sp>
        <p:nvSpPr>
          <p:cNvPr name="TextBox 16" id="16"/>
          <p:cNvSpPr txBox="true"/>
          <p:nvPr/>
        </p:nvSpPr>
        <p:spPr>
          <a:xfrm rot="0">
            <a:off x="10088000" y="4529102"/>
            <a:ext cx="6739456" cy="2724785"/>
          </a:xfrm>
          <a:prstGeom prst="rect">
            <a:avLst/>
          </a:prstGeom>
        </p:spPr>
        <p:txBody>
          <a:bodyPr anchor="t" rtlCol="false" tIns="0" lIns="0" bIns="0" rIns="0">
            <a:spAutoFit/>
          </a:bodyPr>
          <a:lstStyle/>
          <a:p>
            <a:pPr marL="561339" indent="-280669" lvl="1">
              <a:lnSpc>
                <a:spcPts val="3639"/>
              </a:lnSpc>
              <a:buFont typeface="Arial"/>
              <a:buChar char="•"/>
            </a:pPr>
            <a:r>
              <a:rPr lang="en-US" sz="2599">
                <a:solidFill>
                  <a:srgbClr val="331C2C"/>
                </a:solidFill>
                <a:latin typeface="Cooper BT Bold"/>
              </a:rPr>
              <a:t>Memahami pola-pola yang muncul dalam tweet yang mengandung hate speech dan abusive language.</a:t>
            </a:r>
          </a:p>
          <a:p>
            <a:pPr marL="561339" indent="-280669" lvl="1">
              <a:lnSpc>
                <a:spcPts val="3639"/>
              </a:lnSpc>
              <a:buFont typeface="Arial"/>
              <a:buChar char="•"/>
            </a:pPr>
            <a:r>
              <a:rPr lang="en-US" sz="2599">
                <a:solidFill>
                  <a:srgbClr val="331C2C"/>
                </a:solidFill>
                <a:latin typeface="Cooper BT Bold"/>
              </a:rPr>
              <a:t>Menganalisis distribusi label hate speech dan abusive language dalam dataset tweet.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716019" y="1405961"/>
            <a:ext cx="13180039" cy="2078989"/>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rPr>
              <a:t>DATA</a:t>
            </a:r>
            <a:r>
              <a:rPr lang="en-US" sz="6999">
                <a:solidFill>
                  <a:srgbClr val="331C2C"/>
                </a:solidFill>
                <a:latin typeface="Cooper BT Bold"/>
              </a:rPr>
              <a:t> Pre-Processing</a:t>
            </a:r>
          </a:p>
          <a:p>
            <a:pPr algn="ctr">
              <a:lnSpc>
                <a:spcPts val="6720"/>
              </a:lnSpc>
            </a:pPr>
            <a:r>
              <a:rPr lang="en-US" sz="4800">
                <a:solidFill>
                  <a:srgbClr val="A78294"/>
                </a:solidFill>
                <a:latin typeface="Cooper BT Bold"/>
              </a:rPr>
              <a:t>DATASET ‘DATA.CSV’</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35163" y="4358221"/>
            <a:ext cx="4863744" cy="2134994"/>
          </a:xfrm>
          <a:custGeom>
            <a:avLst/>
            <a:gdLst/>
            <a:ahLst/>
            <a:cxnLst/>
            <a:rect r="r" b="b" t="t" l="l"/>
            <a:pathLst>
              <a:path h="2134994" w="4863744">
                <a:moveTo>
                  <a:pt x="0" y="0"/>
                </a:moveTo>
                <a:lnTo>
                  <a:pt x="4863744" y="0"/>
                </a:lnTo>
                <a:lnTo>
                  <a:pt x="4863744" y="2134994"/>
                </a:lnTo>
                <a:lnTo>
                  <a:pt x="0" y="2134994"/>
                </a:lnTo>
                <a:lnTo>
                  <a:pt x="0" y="0"/>
                </a:lnTo>
                <a:close/>
              </a:path>
            </a:pathLst>
          </a:custGeom>
          <a:blipFill>
            <a:blip r:embed="rId6"/>
            <a:stretch>
              <a:fillRect l="0" t="0" r="0" b="0"/>
            </a:stretch>
          </a:blipFill>
        </p:spPr>
      </p:sp>
      <p:sp>
        <p:nvSpPr>
          <p:cNvPr name="Freeform 8" id="8"/>
          <p:cNvSpPr/>
          <p:nvPr/>
        </p:nvSpPr>
        <p:spPr>
          <a:xfrm flipH="false" flipV="false" rot="0">
            <a:off x="4759955" y="6917321"/>
            <a:ext cx="4938952" cy="2052815"/>
          </a:xfrm>
          <a:custGeom>
            <a:avLst/>
            <a:gdLst/>
            <a:ahLst/>
            <a:cxnLst/>
            <a:rect r="r" b="b" t="t" l="l"/>
            <a:pathLst>
              <a:path h="2052815" w="4938952">
                <a:moveTo>
                  <a:pt x="0" y="0"/>
                </a:moveTo>
                <a:lnTo>
                  <a:pt x="4938952" y="0"/>
                </a:lnTo>
                <a:lnTo>
                  <a:pt x="4938952" y="2052815"/>
                </a:lnTo>
                <a:lnTo>
                  <a:pt x="0" y="2052815"/>
                </a:lnTo>
                <a:lnTo>
                  <a:pt x="0" y="0"/>
                </a:lnTo>
                <a:close/>
              </a:path>
            </a:pathLst>
          </a:custGeom>
          <a:blipFill>
            <a:blip r:embed="rId7"/>
            <a:stretch>
              <a:fillRect l="0" t="0" r="0" b="0"/>
            </a:stretch>
          </a:blipFill>
        </p:spPr>
      </p:sp>
      <p:sp>
        <p:nvSpPr>
          <p:cNvPr name="Freeform 9" id="9"/>
          <p:cNvSpPr/>
          <p:nvPr/>
        </p:nvSpPr>
        <p:spPr>
          <a:xfrm flipH="false" flipV="false" rot="0">
            <a:off x="1190738" y="3728131"/>
            <a:ext cx="3324091" cy="5530169"/>
          </a:xfrm>
          <a:custGeom>
            <a:avLst/>
            <a:gdLst/>
            <a:ahLst/>
            <a:cxnLst/>
            <a:rect r="r" b="b" t="t" l="l"/>
            <a:pathLst>
              <a:path h="5530169" w="3324091">
                <a:moveTo>
                  <a:pt x="0" y="0"/>
                </a:moveTo>
                <a:lnTo>
                  <a:pt x="3324091" y="0"/>
                </a:lnTo>
                <a:lnTo>
                  <a:pt x="3324091" y="5530169"/>
                </a:lnTo>
                <a:lnTo>
                  <a:pt x="0" y="5530169"/>
                </a:lnTo>
                <a:lnTo>
                  <a:pt x="0" y="0"/>
                </a:lnTo>
                <a:close/>
              </a:path>
            </a:pathLst>
          </a:custGeom>
          <a:blipFill>
            <a:blip r:embed="rId8"/>
            <a:stretch>
              <a:fillRect l="0" t="0" r="0" b="0"/>
            </a:stretch>
          </a:blipFill>
        </p:spPr>
      </p:sp>
      <p:sp>
        <p:nvSpPr>
          <p:cNvPr name="TextBox 10" id="10"/>
          <p:cNvSpPr txBox="true"/>
          <p:nvPr/>
        </p:nvSpPr>
        <p:spPr>
          <a:xfrm rot="0">
            <a:off x="10413282" y="4778080"/>
            <a:ext cx="6683980" cy="3373120"/>
          </a:xfrm>
          <a:prstGeom prst="rect">
            <a:avLst/>
          </a:prstGeom>
        </p:spPr>
        <p:txBody>
          <a:bodyPr anchor="t" rtlCol="false" tIns="0" lIns="0" bIns="0" rIns="0">
            <a:spAutoFit/>
          </a:bodyPr>
          <a:lstStyle/>
          <a:p>
            <a:pPr marL="690882" indent="-345441" lvl="1">
              <a:lnSpc>
                <a:spcPts val="4480"/>
              </a:lnSpc>
              <a:buFont typeface="Arial"/>
              <a:buChar char="•"/>
            </a:pPr>
            <a:r>
              <a:rPr lang="en-US" sz="3200">
                <a:solidFill>
                  <a:srgbClr val="331C2C"/>
                </a:solidFill>
                <a:latin typeface="Cooper BT Bold"/>
              </a:rPr>
              <a:t>Melakukan pengecekan missing values. </a:t>
            </a:r>
            <a:r>
              <a:rPr lang="en-US" sz="3200">
                <a:solidFill>
                  <a:srgbClr val="331C2C"/>
                </a:solidFill>
                <a:latin typeface="Cooper BT Light"/>
              </a:rPr>
              <a:t>Tidak terdapat missing value.</a:t>
            </a:r>
          </a:p>
          <a:p>
            <a:pPr marL="690882" indent="-345441" lvl="1">
              <a:lnSpc>
                <a:spcPts val="4480"/>
              </a:lnSpc>
              <a:buFont typeface="Arial"/>
              <a:buChar char="•"/>
            </a:pPr>
            <a:r>
              <a:rPr lang="en-US" sz="3200">
                <a:solidFill>
                  <a:srgbClr val="331C2C"/>
                </a:solidFill>
                <a:latin typeface="Cooper BT Bold"/>
              </a:rPr>
              <a:t>Mengecek duplikasi data. </a:t>
            </a:r>
            <a:r>
              <a:rPr lang="en-US" sz="3200">
                <a:solidFill>
                  <a:srgbClr val="331C2C"/>
                </a:solidFill>
                <a:latin typeface="Cooper BT Light"/>
              </a:rPr>
              <a:t>Terdapat 125 data duplikat.</a:t>
            </a:r>
          </a:p>
          <a:p>
            <a:pPr marL="690882" indent="-345441" lvl="1">
              <a:lnSpc>
                <a:spcPts val="4480"/>
              </a:lnSpc>
              <a:buFont typeface="Arial"/>
              <a:buChar char="•"/>
            </a:pPr>
            <a:r>
              <a:rPr lang="en-US" sz="3200">
                <a:solidFill>
                  <a:srgbClr val="331C2C"/>
                </a:solidFill>
                <a:latin typeface="Cooper BT Bold"/>
              </a:rPr>
              <a:t>Melakukan drop duplikat.</a:t>
            </a:r>
          </a:p>
        </p:txBody>
      </p:sp>
      <p:sp>
        <p:nvSpPr>
          <p:cNvPr name="Freeform 11" id="11"/>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553980" y="1703799"/>
            <a:ext cx="13180039" cy="1904364"/>
          </a:xfrm>
          <a:prstGeom prst="rect">
            <a:avLst/>
          </a:prstGeom>
        </p:spPr>
        <p:txBody>
          <a:bodyPr anchor="t" rtlCol="false" tIns="0" lIns="0" bIns="0" rIns="0">
            <a:spAutoFit/>
          </a:bodyPr>
          <a:lstStyle/>
          <a:p>
            <a:pPr algn="ctr">
              <a:lnSpc>
                <a:spcPts val="8400"/>
              </a:lnSpc>
            </a:pPr>
            <a:r>
              <a:rPr lang="en-US" sz="6000">
                <a:solidFill>
                  <a:srgbClr val="331C2C"/>
                </a:solidFill>
                <a:latin typeface="Cooper BT Bold"/>
              </a:rPr>
              <a:t>EXPLORATORY DATA ANALYSIS</a:t>
            </a:r>
          </a:p>
          <a:p>
            <a:pPr algn="ctr">
              <a:lnSpc>
                <a:spcPts val="6720"/>
              </a:lnSpc>
            </a:pPr>
            <a:r>
              <a:rPr lang="en-US" sz="4800">
                <a:solidFill>
                  <a:srgbClr val="A78294"/>
                </a:solidFill>
                <a:latin typeface="Cooper BT Bold"/>
              </a:rPr>
              <a:t>DATASET ‘DATA.CSV’</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6"/>
            <a:stretch>
              <a:fillRect l="0" t="0" r="0" b="0"/>
            </a:stretch>
          </a:blipFill>
        </p:spPr>
      </p:sp>
      <p:sp>
        <p:nvSpPr>
          <p:cNvPr name="Freeform 8" id="8"/>
          <p:cNvSpPr/>
          <p:nvPr/>
        </p:nvSpPr>
        <p:spPr>
          <a:xfrm flipH="false" flipV="false" rot="0">
            <a:off x="3014012" y="3912963"/>
            <a:ext cx="6465799" cy="5047495"/>
          </a:xfrm>
          <a:custGeom>
            <a:avLst/>
            <a:gdLst/>
            <a:ahLst/>
            <a:cxnLst/>
            <a:rect r="r" b="b" t="t" l="l"/>
            <a:pathLst>
              <a:path h="5047495" w="6465799">
                <a:moveTo>
                  <a:pt x="0" y="0"/>
                </a:moveTo>
                <a:lnTo>
                  <a:pt x="6465799" y="0"/>
                </a:lnTo>
                <a:lnTo>
                  <a:pt x="6465799" y="5047495"/>
                </a:lnTo>
                <a:lnTo>
                  <a:pt x="0" y="5047495"/>
                </a:lnTo>
                <a:lnTo>
                  <a:pt x="0" y="0"/>
                </a:lnTo>
                <a:close/>
              </a:path>
            </a:pathLst>
          </a:custGeom>
          <a:blipFill>
            <a:blip r:embed="rId7"/>
            <a:stretch>
              <a:fillRect l="0" t="0" r="0" b="0"/>
            </a:stretch>
          </a:blipFill>
        </p:spPr>
      </p:sp>
      <p:sp>
        <p:nvSpPr>
          <p:cNvPr name="TextBox 9" id="9"/>
          <p:cNvSpPr txBox="true"/>
          <p:nvPr/>
        </p:nvSpPr>
        <p:spPr>
          <a:xfrm rot="0">
            <a:off x="9791212" y="4623667"/>
            <a:ext cx="5482776" cy="3092449"/>
          </a:xfrm>
          <a:prstGeom prst="rect">
            <a:avLst/>
          </a:prstGeom>
        </p:spPr>
        <p:txBody>
          <a:bodyPr anchor="t" rtlCol="false" tIns="0" lIns="0" bIns="0" rIns="0">
            <a:spAutoFit/>
          </a:bodyPr>
          <a:lstStyle/>
          <a:p>
            <a:pPr marL="539756" indent="-269878" lvl="1">
              <a:lnSpc>
                <a:spcPts val="3500"/>
              </a:lnSpc>
              <a:buFont typeface="Arial"/>
              <a:buChar char="•"/>
            </a:pPr>
            <a:r>
              <a:rPr lang="en-US" sz="2500">
                <a:solidFill>
                  <a:srgbClr val="331C2C"/>
                </a:solidFill>
                <a:latin typeface="Cooper BT Bold"/>
              </a:rPr>
              <a:t>Melakukan cleansing data. </a:t>
            </a:r>
            <a:r>
              <a:rPr lang="en-US" sz="2500">
                <a:solidFill>
                  <a:srgbClr val="331C2C"/>
                </a:solidFill>
                <a:latin typeface="Cooper BT Light"/>
              </a:rPr>
              <a:t>Dengan memanfaatkan dataset ‘new_kamusalay.csv’.</a:t>
            </a:r>
          </a:p>
          <a:p>
            <a:pPr marL="539756" indent="-269878" lvl="1">
              <a:lnSpc>
                <a:spcPts val="3500"/>
              </a:lnSpc>
              <a:buFont typeface="Arial"/>
              <a:buChar char="•"/>
            </a:pPr>
            <a:r>
              <a:rPr lang="en-US" sz="2500">
                <a:solidFill>
                  <a:srgbClr val="331C2C"/>
                </a:solidFill>
                <a:latin typeface="Cooper BT Bold"/>
              </a:rPr>
              <a:t>Terdapat 44.3% tweet bersifat positif (netral).</a:t>
            </a:r>
          </a:p>
          <a:p>
            <a:pPr marL="539756" indent="-269878" lvl="1">
              <a:lnSpc>
                <a:spcPts val="3500"/>
              </a:lnSpc>
              <a:buFont typeface="Arial"/>
              <a:buChar char="•"/>
            </a:pPr>
            <a:r>
              <a:rPr lang="en-US" sz="2500">
                <a:solidFill>
                  <a:srgbClr val="331C2C"/>
                </a:solidFill>
                <a:latin typeface="Cooper BT Bold"/>
              </a:rPr>
              <a:t>Terdapat 55.7% tweet bersifat negatif.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6"/>
            <a:stretch>
              <a:fillRect l="0" t="0" r="0" b="0"/>
            </a:stretch>
          </a:blipFill>
        </p:spPr>
      </p:sp>
      <p:sp>
        <p:nvSpPr>
          <p:cNvPr name="Freeform 7" id="7"/>
          <p:cNvSpPr/>
          <p:nvPr/>
        </p:nvSpPr>
        <p:spPr>
          <a:xfrm flipH="false" flipV="false" rot="0">
            <a:off x="1244369" y="2546555"/>
            <a:ext cx="8140243" cy="5193890"/>
          </a:xfrm>
          <a:custGeom>
            <a:avLst/>
            <a:gdLst/>
            <a:ahLst/>
            <a:cxnLst/>
            <a:rect r="r" b="b" t="t" l="l"/>
            <a:pathLst>
              <a:path h="5193890" w="8140243">
                <a:moveTo>
                  <a:pt x="0" y="0"/>
                </a:moveTo>
                <a:lnTo>
                  <a:pt x="8140243" y="0"/>
                </a:lnTo>
                <a:lnTo>
                  <a:pt x="8140243" y="5193890"/>
                </a:lnTo>
                <a:lnTo>
                  <a:pt x="0" y="5193890"/>
                </a:lnTo>
                <a:lnTo>
                  <a:pt x="0" y="0"/>
                </a:lnTo>
                <a:close/>
              </a:path>
            </a:pathLst>
          </a:custGeom>
          <a:blipFill>
            <a:blip r:embed="rId7"/>
            <a:stretch>
              <a:fillRect l="0" t="0" r="0" b="0"/>
            </a:stretch>
          </a:blipFill>
        </p:spPr>
      </p:sp>
      <p:sp>
        <p:nvSpPr>
          <p:cNvPr name="TextBox 8" id="8"/>
          <p:cNvSpPr txBox="true"/>
          <p:nvPr/>
        </p:nvSpPr>
        <p:spPr>
          <a:xfrm rot="0">
            <a:off x="9884042" y="2922372"/>
            <a:ext cx="7159589" cy="2216149"/>
          </a:xfrm>
          <a:prstGeom prst="rect">
            <a:avLst/>
          </a:prstGeom>
        </p:spPr>
        <p:txBody>
          <a:bodyPr anchor="t" rtlCol="false" tIns="0" lIns="0" bIns="0" rIns="0">
            <a:spAutoFit/>
          </a:bodyPr>
          <a:lstStyle/>
          <a:p>
            <a:pPr marL="539756" indent="-269878" lvl="1">
              <a:lnSpc>
                <a:spcPts val="3500"/>
              </a:lnSpc>
              <a:buFont typeface="Arial"/>
              <a:buChar char="•"/>
            </a:pPr>
            <a:r>
              <a:rPr lang="en-US" sz="2500">
                <a:solidFill>
                  <a:srgbClr val="331C2C"/>
                </a:solidFill>
                <a:latin typeface="Cooper BT Bold"/>
              </a:rPr>
              <a:t>Mean Length: </a:t>
            </a:r>
            <a:r>
              <a:rPr lang="en-US" sz="2500">
                <a:solidFill>
                  <a:srgbClr val="331C2C"/>
                </a:solidFill>
                <a:latin typeface="Cooper BT Light"/>
              </a:rPr>
              <a:t>17.161070223857713 </a:t>
            </a:r>
          </a:p>
          <a:p>
            <a:pPr marL="539756" indent="-269878" lvl="1">
              <a:lnSpc>
                <a:spcPts val="3500"/>
              </a:lnSpc>
              <a:buFont typeface="Arial"/>
              <a:buChar char="•"/>
            </a:pPr>
            <a:r>
              <a:rPr lang="en-US" sz="2500">
                <a:solidFill>
                  <a:srgbClr val="331C2C"/>
                </a:solidFill>
                <a:latin typeface="Cooper BT Bold"/>
              </a:rPr>
              <a:t>Median Length: </a:t>
            </a:r>
            <a:r>
              <a:rPr lang="en-US" sz="2500">
                <a:solidFill>
                  <a:srgbClr val="331C2C"/>
                </a:solidFill>
                <a:latin typeface="Cooper BT Light"/>
              </a:rPr>
              <a:t>15</a:t>
            </a:r>
          </a:p>
          <a:p>
            <a:pPr marL="539756" indent="-269878" lvl="1">
              <a:lnSpc>
                <a:spcPts val="3500"/>
              </a:lnSpc>
              <a:buFont typeface="Arial"/>
              <a:buChar char="•"/>
            </a:pPr>
            <a:r>
              <a:rPr lang="en-US" sz="2500">
                <a:solidFill>
                  <a:srgbClr val="331C2C"/>
                </a:solidFill>
                <a:latin typeface="Cooper BT Bold"/>
              </a:rPr>
              <a:t>Mode Length:</a:t>
            </a:r>
            <a:r>
              <a:rPr lang="en-US" sz="2500">
                <a:solidFill>
                  <a:srgbClr val="331C2C"/>
                </a:solidFill>
                <a:latin typeface="Cooper BT Light"/>
              </a:rPr>
              <a:t> 10 </a:t>
            </a:r>
          </a:p>
          <a:p>
            <a:pPr marL="539756" indent="-269878" lvl="1">
              <a:lnSpc>
                <a:spcPts val="3500"/>
              </a:lnSpc>
              <a:buFont typeface="Arial"/>
              <a:buChar char="•"/>
            </a:pPr>
            <a:r>
              <a:rPr lang="en-US" sz="2500">
                <a:solidFill>
                  <a:srgbClr val="331C2C"/>
                </a:solidFill>
                <a:latin typeface="Cooper BT Bold"/>
              </a:rPr>
              <a:t>Name: </a:t>
            </a:r>
            <a:r>
              <a:rPr lang="en-US" sz="2500">
                <a:solidFill>
                  <a:srgbClr val="331C2C"/>
                </a:solidFill>
                <a:latin typeface="Cooper BT Light"/>
              </a:rPr>
              <a:t>Tweet Text After Cleansing</a:t>
            </a:r>
          </a:p>
          <a:p>
            <a:pPr marL="539756" indent="-269878" lvl="1">
              <a:lnSpc>
                <a:spcPts val="3500"/>
              </a:lnSpc>
              <a:buFont typeface="Arial"/>
              <a:buChar char="•"/>
            </a:pPr>
            <a:r>
              <a:rPr lang="en-US" sz="2500">
                <a:solidFill>
                  <a:srgbClr val="331C2C"/>
                </a:solidFill>
                <a:latin typeface="Cooper BT Bold"/>
              </a:rPr>
              <a:t>Maximum Length:</a:t>
            </a:r>
            <a:r>
              <a:rPr lang="en-US" sz="2500">
                <a:solidFill>
                  <a:srgbClr val="331C2C"/>
                </a:solidFill>
                <a:latin typeface="Cooper BT Light"/>
              </a:rPr>
              <a:t> 64</a:t>
            </a:r>
          </a:p>
        </p:txBody>
      </p:sp>
      <p:sp>
        <p:nvSpPr>
          <p:cNvPr name="TextBox 9" id="9"/>
          <p:cNvSpPr txBox="true"/>
          <p:nvPr/>
        </p:nvSpPr>
        <p:spPr>
          <a:xfrm rot="0">
            <a:off x="9884042" y="5535829"/>
            <a:ext cx="7159589" cy="1771649"/>
          </a:xfrm>
          <a:prstGeom prst="rect">
            <a:avLst/>
          </a:prstGeom>
        </p:spPr>
        <p:txBody>
          <a:bodyPr anchor="t" rtlCol="false" tIns="0" lIns="0" bIns="0" rIns="0">
            <a:spAutoFit/>
          </a:bodyPr>
          <a:lstStyle/>
          <a:p>
            <a:pPr algn="ctr">
              <a:lnSpc>
                <a:spcPts val="3500"/>
              </a:lnSpc>
            </a:pPr>
            <a:r>
              <a:rPr lang="en-US" sz="2500">
                <a:solidFill>
                  <a:srgbClr val="331C2C"/>
                </a:solidFill>
                <a:latin typeface="Cooper BT Bold"/>
              </a:rPr>
              <a:t>Informasi ini memberikan gambaran  tentang karakteristik dan konten dari tweet yang mengandung hate speech atau abusive language.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033700" y="2629480"/>
            <a:ext cx="5950024" cy="3200962"/>
          </a:xfrm>
          <a:custGeom>
            <a:avLst/>
            <a:gdLst/>
            <a:ahLst/>
            <a:cxnLst/>
            <a:rect r="r" b="b" t="t" l="l"/>
            <a:pathLst>
              <a:path h="3200962" w="5950024">
                <a:moveTo>
                  <a:pt x="0" y="0"/>
                </a:moveTo>
                <a:lnTo>
                  <a:pt x="5950024" y="0"/>
                </a:lnTo>
                <a:lnTo>
                  <a:pt x="5950024" y="3200963"/>
                </a:lnTo>
                <a:lnTo>
                  <a:pt x="0" y="3200963"/>
                </a:lnTo>
                <a:lnTo>
                  <a:pt x="0" y="0"/>
                </a:lnTo>
                <a:close/>
              </a:path>
            </a:pathLst>
          </a:custGeom>
          <a:blipFill>
            <a:blip r:embed="rId6"/>
            <a:stretch>
              <a:fillRect l="0" t="0" r="0" b="0"/>
            </a:stretch>
          </a:blipFill>
        </p:spPr>
      </p:sp>
      <p:sp>
        <p:nvSpPr>
          <p:cNvPr name="Freeform 7" id="7"/>
          <p:cNvSpPr/>
          <p:nvPr/>
        </p:nvSpPr>
        <p:spPr>
          <a:xfrm flipH="false" flipV="false" rot="0">
            <a:off x="3033700" y="6057338"/>
            <a:ext cx="5950024" cy="3200962"/>
          </a:xfrm>
          <a:custGeom>
            <a:avLst/>
            <a:gdLst/>
            <a:ahLst/>
            <a:cxnLst/>
            <a:rect r="r" b="b" t="t" l="l"/>
            <a:pathLst>
              <a:path h="3200962" w="5950024">
                <a:moveTo>
                  <a:pt x="0" y="0"/>
                </a:moveTo>
                <a:lnTo>
                  <a:pt x="5950024" y="0"/>
                </a:lnTo>
                <a:lnTo>
                  <a:pt x="5950024" y="3200962"/>
                </a:lnTo>
                <a:lnTo>
                  <a:pt x="0" y="3200962"/>
                </a:lnTo>
                <a:lnTo>
                  <a:pt x="0" y="0"/>
                </a:lnTo>
                <a:close/>
              </a:path>
            </a:pathLst>
          </a:custGeom>
          <a:blipFill>
            <a:blip r:embed="rId7"/>
            <a:stretch>
              <a:fillRect l="0" t="0" r="0" b="0"/>
            </a:stretch>
          </a:blipFill>
        </p:spPr>
      </p:sp>
      <p:sp>
        <p:nvSpPr>
          <p:cNvPr name="Freeform 8" id="8"/>
          <p:cNvSpPr/>
          <p:nvPr/>
        </p:nvSpPr>
        <p:spPr>
          <a:xfrm flipH="false" flipV="false" rot="0">
            <a:off x="9304276" y="2629480"/>
            <a:ext cx="5950024" cy="3200962"/>
          </a:xfrm>
          <a:custGeom>
            <a:avLst/>
            <a:gdLst/>
            <a:ahLst/>
            <a:cxnLst/>
            <a:rect r="r" b="b" t="t" l="l"/>
            <a:pathLst>
              <a:path h="3200962" w="5950024">
                <a:moveTo>
                  <a:pt x="0" y="0"/>
                </a:moveTo>
                <a:lnTo>
                  <a:pt x="5950024" y="0"/>
                </a:lnTo>
                <a:lnTo>
                  <a:pt x="5950024" y="3200963"/>
                </a:lnTo>
                <a:lnTo>
                  <a:pt x="0" y="3200963"/>
                </a:lnTo>
                <a:lnTo>
                  <a:pt x="0" y="0"/>
                </a:lnTo>
                <a:close/>
              </a:path>
            </a:pathLst>
          </a:custGeom>
          <a:blipFill>
            <a:blip r:embed="rId8"/>
            <a:stretch>
              <a:fillRect l="0" t="0" r="0" b="0"/>
            </a:stretch>
          </a:blipFill>
        </p:spPr>
      </p:sp>
      <p:sp>
        <p:nvSpPr>
          <p:cNvPr name="Freeform 9" id="9"/>
          <p:cNvSpPr/>
          <p:nvPr/>
        </p:nvSpPr>
        <p:spPr>
          <a:xfrm flipH="false" flipV="false" rot="0">
            <a:off x="9304276" y="6057338"/>
            <a:ext cx="5950024" cy="3200962"/>
          </a:xfrm>
          <a:custGeom>
            <a:avLst/>
            <a:gdLst/>
            <a:ahLst/>
            <a:cxnLst/>
            <a:rect r="r" b="b" t="t" l="l"/>
            <a:pathLst>
              <a:path h="3200962" w="5950024">
                <a:moveTo>
                  <a:pt x="0" y="0"/>
                </a:moveTo>
                <a:lnTo>
                  <a:pt x="5950024" y="0"/>
                </a:lnTo>
                <a:lnTo>
                  <a:pt x="5950024" y="3200962"/>
                </a:lnTo>
                <a:lnTo>
                  <a:pt x="0" y="3200962"/>
                </a:lnTo>
                <a:lnTo>
                  <a:pt x="0" y="0"/>
                </a:lnTo>
                <a:close/>
              </a:path>
            </a:pathLst>
          </a:custGeom>
          <a:blipFill>
            <a:blip r:embed="rId9"/>
            <a:stretch>
              <a:fillRect l="0" t="0" r="0" b="0"/>
            </a:stretch>
          </a:blipFill>
        </p:spPr>
      </p:sp>
      <p:sp>
        <p:nvSpPr>
          <p:cNvPr name="Freeform 10" id="10"/>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10"/>
            <a:stretch>
              <a:fillRect l="0" t="0" r="0" b="0"/>
            </a:stretch>
          </a:blipFill>
        </p:spPr>
      </p:sp>
      <p:sp>
        <p:nvSpPr>
          <p:cNvPr name="TextBox 11" id="11"/>
          <p:cNvSpPr txBox="true"/>
          <p:nvPr/>
        </p:nvSpPr>
        <p:spPr>
          <a:xfrm rot="0">
            <a:off x="1828069" y="1203905"/>
            <a:ext cx="10451219" cy="1196975"/>
          </a:xfrm>
          <a:prstGeom prst="rect">
            <a:avLst/>
          </a:prstGeom>
        </p:spPr>
        <p:txBody>
          <a:bodyPr anchor="t" rtlCol="false" tIns="0" lIns="0" bIns="0" rIns="0">
            <a:spAutoFit/>
          </a:bodyPr>
          <a:lstStyle/>
          <a:p>
            <a:pPr>
              <a:lnSpc>
                <a:spcPts val="9799"/>
              </a:lnSpc>
            </a:pPr>
            <a:r>
              <a:rPr lang="en-US" sz="6999">
                <a:solidFill>
                  <a:srgbClr val="331C2C"/>
                </a:solidFill>
                <a:latin typeface="Cooper BT Bold"/>
              </a:rPr>
              <a:t>WORDCLOUD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p:nvPr/>
        </p:nvGrpSpPr>
        <p:grpSpPr>
          <a:xfrm rot="0">
            <a:off x="2221823" y="2614131"/>
            <a:ext cx="14020399" cy="6644169"/>
            <a:chOff x="0" y="0"/>
            <a:chExt cx="2570697" cy="1218235"/>
          </a:xfrm>
        </p:grpSpPr>
        <p:sp>
          <p:nvSpPr>
            <p:cNvPr name="Freeform 3" id="3"/>
            <p:cNvSpPr/>
            <p:nvPr/>
          </p:nvSpPr>
          <p:spPr>
            <a:xfrm flipH="false" flipV="false" rot="0">
              <a:off x="0" y="0"/>
              <a:ext cx="2570698" cy="1218235"/>
            </a:xfrm>
            <a:custGeom>
              <a:avLst/>
              <a:gdLst/>
              <a:ahLst/>
              <a:cxnLst/>
              <a:rect r="r" b="b" t="t" l="l"/>
              <a:pathLst>
                <a:path h="1218235" w="2570698">
                  <a:moveTo>
                    <a:pt x="28162" y="0"/>
                  </a:moveTo>
                  <a:lnTo>
                    <a:pt x="2542536" y="0"/>
                  </a:lnTo>
                  <a:cubicBezTo>
                    <a:pt x="2550005" y="0"/>
                    <a:pt x="2557168" y="2967"/>
                    <a:pt x="2562449" y="8248"/>
                  </a:cubicBezTo>
                  <a:cubicBezTo>
                    <a:pt x="2567730" y="13530"/>
                    <a:pt x="2570698" y="20693"/>
                    <a:pt x="2570698" y="28162"/>
                  </a:cubicBezTo>
                  <a:lnTo>
                    <a:pt x="2570698" y="1190074"/>
                  </a:lnTo>
                  <a:cubicBezTo>
                    <a:pt x="2570698" y="1205627"/>
                    <a:pt x="2558089" y="1218235"/>
                    <a:pt x="2542536" y="1218235"/>
                  </a:cubicBezTo>
                  <a:lnTo>
                    <a:pt x="28162" y="1218235"/>
                  </a:lnTo>
                  <a:cubicBezTo>
                    <a:pt x="12608" y="1218235"/>
                    <a:pt x="0" y="1205627"/>
                    <a:pt x="0" y="1190074"/>
                  </a:cubicBezTo>
                  <a:lnTo>
                    <a:pt x="0" y="28162"/>
                  </a:lnTo>
                  <a:cubicBezTo>
                    <a:pt x="0" y="20693"/>
                    <a:pt x="2967" y="13530"/>
                    <a:pt x="8248" y="8248"/>
                  </a:cubicBezTo>
                  <a:cubicBezTo>
                    <a:pt x="13530" y="2967"/>
                    <a:pt x="20693" y="0"/>
                    <a:pt x="28162" y="0"/>
                  </a:cubicBezTo>
                  <a:close/>
                </a:path>
              </a:pathLst>
            </a:custGeom>
            <a:solidFill>
              <a:srgbClr val="CEB3C0"/>
            </a:solidFill>
          </p:spPr>
        </p:sp>
        <p:sp>
          <p:nvSpPr>
            <p:cNvPr name="TextBox 4" id="4"/>
            <p:cNvSpPr txBox="true"/>
            <p:nvPr/>
          </p:nvSpPr>
          <p:spPr>
            <a:xfrm>
              <a:off x="0" y="-38100"/>
              <a:ext cx="2570697" cy="1256335"/>
            </a:xfrm>
            <a:prstGeom prst="rect">
              <a:avLst/>
            </a:prstGeom>
          </p:spPr>
          <p:txBody>
            <a:bodyPr anchor="ctr" rtlCol="false" tIns="72970" lIns="72970" bIns="72970" rIns="72970"/>
            <a:lstStyle/>
            <a:p>
              <a:pPr algn="ctr">
                <a:lnSpc>
                  <a:spcPts val="2659"/>
                </a:lnSpc>
              </a:pPr>
            </a:p>
          </p:txBody>
        </p:sp>
      </p:grpSp>
      <p:sp>
        <p:nvSpPr>
          <p:cNvPr name="TextBox 5" id="5"/>
          <p:cNvSpPr txBox="true"/>
          <p:nvPr/>
        </p:nvSpPr>
        <p:spPr>
          <a:xfrm rot="0">
            <a:off x="2779804" y="3833095"/>
            <a:ext cx="12904435" cy="4149091"/>
          </a:xfrm>
          <a:prstGeom prst="rect">
            <a:avLst/>
          </a:prstGeom>
        </p:spPr>
        <p:txBody>
          <a:bodyPr anchor="t" rtlCol="false" tIns="0" lIns="0" bIns="0" rIns="0">
            <a:spAutoFit/>
          </a:bodyPr>
          <a:lstStyle/>
          <a:p>
            <a:pPr algn="just">
              <a:lnSpc>
                <a:spcPts val="4059"/>
              </a:lnSpc>
            </a:pPr>
            <a:r>
              <a:rPr lang="en-US" sz="2899">
                <a:solidFill>
                  <a:srgbClr val="331C2C"/>
                </a:solidFill>
                <a:latin typeface="Cooper BT Bold"/>
              </a:rPr>
              <a:t>Analisis data tweet mengenai hate speech dan abusive language memberikan wawasan tentang distribusi label, pola kata-kata, dan korelasi antar label. Hasilnya dapat digunakan untuk merumuskan kebijakan dan strategi moderasi yang lebih efektif dalam mengatasi permasalahan ini di platform media sosial. Dengan memahami pola-pola yang muncul, platform Twitter dapat merancang kebijakan yang lebih efektif untuk menciptakan lingkungan online yang lebih aman dan positif.</a:t>
            </a:r>
          </a:p>
        </p:txBody>
      </p:sp>
      <p:sp>
        <p:nvSpPr>
          <p:cNvPr name="TextBox 6" id="6"/>
          <p:cNvSpPr txBox="true"/>
          <p:nvPr/>
        </p:nvSpPr>
        <p:spPr>
          <a:xfrm rot="0">
            <a:off x="2045778" y="1682575"/>
            <a:ext cx="6007444" cy="967554"/>
          </a:xfrm>
          <a:prstGeom prst="rect">
            <a:avLst/>
          </a:prstGeom>
        </p:spPr>
        <p:txBody>
          <a:bodyPr anchor="t" rtlCol="false" tIns="0" lIns="0" bIns="0" rIns="0">
            <a:spAutoFit/>
          </a:bodyPr>
          <a:lstStyle/>
          <a:p>
            <a:pPr>
              <a:lnSpc>
                <a:spcPts val="7882"/>
              </a:lnSpc>
            </a:pPr>
            <a:r>
              <a:rPr lang="en-US" sz="5630">
                <a:solidFill>
                  <a:srgbClr val="EDE0D1"/>
                </a:solidFill>
                <a:latin typeface="Cooper BT Bold"/>
              </a:rPr>
              <a:t>Kesimpulan</a:t>
            </a:r>
          </a:p>
        </p:txBody>
      </p:sp>
      <p:sp>
        <p:nvSpPr>
          <p:cNvPr name="Freeform 7" id="7"/>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813956" y="680685"/>
            <a:ext cx="2856531" cy="835280"/>
          </a:xfrm>
          <a:custGeom>
            <a:avLst/>
            <a:gdLst/>
            <a:ahLst/>
            <a:cxnLst/>
            <a:rect r="r" b="b" t="t" l="l"/>
            <a:pathLst>
              <a:path h="835280" w="2856531">
                <a:moveTo>
                  <a:pt x="0" y="0"/>
                </a:moveTo>
                <a:lnTo>
                  <a:pt x="2856531" y="0"/>
                </a:lnTo>
                <a:lnTo>
                  <a:pt x="2856531" y="835281"/>
                </a:lnTo>
                <a:lnTo>
                  <a:pt x="0" y="835281"/>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775411" y="3912064"/>
            <a:ext cx="12737178" cy="2234502"/>
          </a:xfrm>
          <a:prstGeom prst="rect">
            <a:avLst/>
          </a:prstGeom>
        </p:spPr>
        <p:txBody>
          <a:bodyPr anchor="t" rtlCol="false" tIns="0" lIns="0" bIns="0" rIns="0">
            <a:spAutoFit/>
          </a:bodyPr>
          <a:lstStyle/>
          <a:p>
            <a:pPr algn="ctr">
              <a:lnSpc>
                <a:spcPts val="18183"/>
              </a:lnSpc>
            </a:pPr>
            <a:r>
              <a:rPr lang="en-US" sz="12987">
                <a:solidFill>
                  <a:srgbClr val="331C2C"/>
                </a:solidFill>
                <a:latin typeface="Cooper BT Bold"/>
              </a:rPr>
              <a:t>THANK YOU</a:t>
            </a:r>
          </a:p>
        </p:txBody>
      </p:sp>
      <p:sp>
        <p:nvSpPr>
          <p:cNvPr name="Freeform 3" id="3"/>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59081" y="603142"/>
            <a:ext cx="4372157" cy="1278466"/>
          </a:xfrm>
          <a:custGeom>
            <a:avLst/>
            <a:gdLst/>
            <a:ahLst/>
            <a:cxnLst/>
            <a:rect r="r" b="b" t="t" l="l"/>
            <a:pathLst>
              <a:path h="1278466" w="4372157">
                <a:moveTo>
                  <a:pt x="0" y="0"/>
                </a:moveTo>
                <a:lnTo>
                  <a:pt x="4372157" y="0"/>
                </a:lnTo>
                <a:lnTo>
                  <a:pt x="4372157" y="1278466"/>
                </a:lnTo>
                <a:lnTo>
                  <a:pt x="0" y="1278466"/>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DAF_Mcq43Yk</dc:identifier>
  <dcterms:modified xsi:type="dcterms:W3CDTF">2011-08-01T06:04:30Z</dcterms:modified>
  <cp:revision>1</cp:revision>
  <dc:title>PPT-LaporanGoldChallenge</dc:title>
</cp:coreProperties>
</file>