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00E2C2C-E69F-4339-8210-7885ADFA1FD2}">
          <p14:sldIdLst>
            <p14:sldId id="257"/>
            <p14:sldId id="258"/>
            <p14:sldId id="259"/>
            <p14:sldId id="261"/>
            <p14:sldId id="262"/>
            <p14:sldId id="264"/>
            <p14:sldId id="265"/>
            <p14:sldId id="266"/>
            <p14:sldId id="267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NC" initials="U" lastIdx="2" clrIdx="0">
    <p:extLst>
      <p:ext uri="{19B8F6BF-5375-455C-9EA6-DF929625EA0E}">
        <p15:presenceInfo xmlns:p15="http://schemas.microsoft.com/office/powerpoint/2012/main" userId="UserN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Autofit/>
          </a:bodyPr>
          <a:lstStyle/>
          <a:p>
            <a:pPr algn="l"/>
            <a:r>
              <a:rPr lang="ru-RU" sz="3600" b="1" i="0" dirty="0">
                <a:effectLst/>
                <a:latin typeface="+mn-lt"/>
              </a:rPr>
              <a:t>Обзоры на приложения в Google Play Store</a:t>
            </a:r>
            <a:endParaRPr lang="ru-RU" sz="3600" b="0" i="0" dirty="0">
              <a:effectLst/>
              <a:latin typeface="+mn-lt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8337597" y="5953229"/>
            <a:ext cx="2346036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202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F03CB3-200E-4F0A-ACA6-B400276A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06" y="330955"/>
            <a:ext cx="6038554" cy="6191567"/>
          </a:xfrm>
          <a:prstGeom prst="rect">
            <a:avLst/>
          </a:prstGeom>
        </p:spPr>
      </p:pic>
      <p:sp>
        <p:nvSpPr>
          <p:cNvPr id="8" name="Текст 1">
            <a:extLst>
              <a:ext uri="{FF2B5EF4-FFF2-40B4-BE49-F238E27FC236}">
                <a16:creationId xmlns:a16="http://schemas.microsoft.com/office/drawing/2014/main" id="{7327CA17-FD4D-438F-B433-234BED05C47A}"/>
              </a:ext>
            </a:extLst>
          </p:cNvPr>
          <p:cNvSpPr txBox="1">
            <a:spLocks/>
          </p:cNvSpPr>
          <p:nvPr/>
        </p:nvSpPr>
        <p:spPr>
          <a:xfrm>
            <a:off x="759114" y="6161369"/>
            <a:ext cx="2346036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202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10" name="Текст 1">
            <a:extLst>
              <a:ext uri="{FF2B5EF4-FFF2-40B4-BE49-F238E27FC236}">
                <a16:creationId xmlns:a16="http://schemas.microsoft.com/office/drawing/2014/main" id="{515CF5E5-ADA1-477E-9C19-9CBFC72A1806}"/>
              </a:ext>
            </a:extLst>
          </p:cNvPr>
          <p:cNvSpPr txBox="1">
            <a:spLocks/>
          </p:cNvSpPr>
          <p:nvPr/>
        </p:nvSpPr>
        <p:spPr>
          <a:xfrm>
            <a:off x="9104887" y="6134457"/>
            <a:ext cx="3703068" cy="40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Перезагрузка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D49B3D69-DD17-485A-846A-DA27509E930F}"/>
              </a:ext>
            </a:extLst>
          </p:cNvPr>
          <p:cNvSpPr txBox="1">
            <a:spLocks/>
          </p:cNvSpPr>
          <p:nvPr/>
        </p:nvSpPr>
        <p:spPr>
          <a:xfrm>
            <a:off x="701964" y="3663729"/>
            <a:ext cx="5137197" cy="857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  <a:latin typeface="+mj-lt"/>
            </a:endParaRPr>
          </a:p>
          <a:p>
            <a:r>
              <a:rPr lang="ru-RU" b="1" dirty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ru-RU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Севастьянова Т.Г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4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Clr>
                <a:srgbClr val="009AD0"/>
              </a:buClr>
              <a:buNone/>
            </a:pP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9AD0"/>
              </a:buCl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Jupiter Notebook (Anaconda 3) - Python 3.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Clr>
                <a:srgbClr val="009AD0"/>
              </a:buClr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9AD0"/>
              </a:buCl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данных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Clr>
                <a:srgbClr val="009AD0"/>
              </a:buCl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 данных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A3638-7FCC-4BF9-9764-B18281F5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2" y="4324350"/>
            <a:ext cx="4514850" cy="2533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525EFB-BEA6-475F-861B-0C161D17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" y="520740"/>
            <a:ext cx="10338779" cy="58165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0795" y="5377200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AAC866-A534-4AE4-A14C-0DC200E9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1209674"/>
            <a:ext cx="5346699" cy="5661819"/>
          </a:xfrm>
          <a:prstGeom prst="rect">
            <a:avLst/>
          </a:prstGeom>
          <a:effectLst>
            <a:outerShdw blurRad="1270000" dist="2540000" dir="21540000" sx="200000" sy="200000" algn="ctr" rotWithShape="0">
              <a:schemeClr val="bg1">
                <a:alpha val="0"/>
              </a:schemeClr>
            </a:outerShdw>
            <a:reflection blurRad="1206500" stA="0" dist="50800" dir="5400000" sy="-100000" algn="bl" rotWithShape="0"/>
          </a:effectLst>
          <a:scene3d>
            <a:camera prst="orthographicFront"/>
            <a:lightRig rig="soft" dir="t"/>
          </a:scene3d>
          <a:sp3d prstMaterial="matte"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себе      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1276"/>
          </a:xfrm>
          <a:noFill/>
          <a:effectLst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Образование Высшее 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–</a:t>
            </a:r>
            <a:endParaRPr lang="en-US" b="1" i="1" dirty="0">
              <a:solidFill>
                <a:srgbClr val="2BA63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Экономическое -</a:t>
            </a:r>
            <a:r>
              <a:rPr lang="en-US" b="1" i="1" dirty="0">
                <a:solidFill>
                  <a:srgbClr val="2BA630"/>
                </a:solidFill>
                <a:cs typeface="Arial" panose="020B0604020202020204" pitchFamily="34" charset="0"/>
              </a:rPr>
              <a:t> </a:t>
            </a:r>
            <a:r>
              <a:rPr lang="ru-RU" b="1" i="1" dirty="0" err="1">
                <a:solidFill>
                  <a:srgbClr val="2BA630"/>
                </a:solidFill>
                <a:cs typeface="Arial" panose="020B0604020202020204" pitchFamily="34" charset="0"/>
              </a:rPr>
              <a:t>ЮрГУ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Техническое - МГТУ 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Опыт в </a:t>
            </a:r>
            <a:r>
              <a:rPr lang="ru-RU" b="1" i="1" u="sng" dirty="0" err="1">
                <a:solidFill>
                  <a:srgbClr val="2BA630"/>
                </a:solidFill>
                <a:cs typeface="Arial" panose="020B0604020202020204" pitchFamily="34" charset="0"/>
              </a:rPr>
              <a:t>Сбере</a:t>
            </a: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: 6 лет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 Московский банк, Розничный бизнес,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клиентский менеджер Сбербанк Премьер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Основной функционал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формирование инвестиционного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портфеля </a:t>
            </a:r>
            <a:r>
              <a:rPr lang="en-US" b="1" i="1" dirty="0" err="1">
                <a:solidFill>
                  <a:srgbClr val="2BA630"/>
                </a:solidFill>
                <a:cs typeface="Arial" panose="020B0604020202020204" pitchFamily="34" charset="0"/>
              </a:rPr>
              <a:t>Vip</a:t>
            </a:r>
            <a:r>
              <a:rPr lang="en-US" b="1" i="1" dirty="0">
                <a:solidFill>
                  <a:srgbClr val="2BA630"/>
                </a:solidFill>
                <a:cs typeface="Arial" panose="020B0604020202020204" pitchFamily="34" charset="0"/>
              </a:rPr>
              <a:t>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клиентам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Город: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Москва (к переезду не готова)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Контакты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:</a:t>
            </a:r>
            <a:r>
              <a:rPr lang="en-US" b="1" i="1" dirty="0">
                <a:solidFill>
                  <a:srgbClr val="2BA630"/>
                </a:solidFill>
                <a:cs typeface="Arial" panose="020B0604020202020204" pitchFamily="34" charset="0"/>
              </a:rPr>
              <a:t>tatamtt@mail.ru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8388E-D0CE-4034-8449-2334D6897600}"/>
              </a:ext>
            </a:extLst>
          </p:cNvPr>
          <p:cNvSpPr txBox="1"/>
          <p:nvPr/>
        </p:nvSpPr>
        <p:spPr>
          <a:xfrm>
            <a:off x="4250951" y="457200"/>
            <a:ext cx="6558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ФИО: Севастьянова Татьяна </a:t>
            </a:r>
            <a:r>
              <a:rPr lang="ru-RU" sz="2800" b="1" i="1" u="sng" dirty="0" err="1">
                <a:solidFill>
                  <a:srgbClr val="2BA630"/>
                </a:solidFill>
                <a:cs typeface="Arial" panose="020B0604020202020204" pitchFamily="34" charset="0"/>
              </a:rPr>
              <a:t>Гадыловна</a:t>
            </a:r>
            <a:endParaRPr lang="ru-RU" sz="2800" b="1" i="1" u="sng" dirty="0">
              <a:solidFill>
                <a:srgbClr val="2BA63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300ED-9166-48E3-82DA-D598DD41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" y="4802605"/>
            <a:ext cx="3381375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Суть проекта заключается в анализе данных приложений Google Play Store, а именно проведение анализа приложений по популярности, стоимости, рейтингу приложений, а также наличия отзывов клиентов. </a:t>
            </a:r>
          </a:p>
          <a:p>
            <a:pPr marL="0" indent="0">
              <a:buNone/>
            </a:pPr>
            <a:r>
              <a:rPr lang="ru-RU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 на </a:t>
            </a:r>
            <a:r>
              <a:rPr lang="en-US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https://github.com/tata2351/Final-prodject-DA-Sber</a:t>
            </a:r>
            <a:endParaRPr lang="ru-RU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9D3D41-61AE-4203-8CE8-B7C1C1CE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411" y="2681931"/>
            <a:ext cx="6213389" cy="34950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достижения цели был проведен анализ: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Загрузка  и описание данных,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загруженных данных,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данных от не использованной информации,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бизнес показателей, 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Визуализация данных,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Поиск инсайтов по проекту.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F918AC7-09E8-4540-9198-C7328F35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34" y="1280606"/>
            <a:ext cx="50364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Количество приложений по категориям Google Play Store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54153-53B2-4825-A6A5-5DFEE20C5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5" y="135839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46886"/>
            <a:ext cx="2386914" cy="4872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D9EB27-F125-4A4E-805D-1835891C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7" y="1190473"/>
            <a:ext cx="5396384" cy="530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C452FB-F3A7-49B2-BE2D-0FC2D9B81D39}"/>
              </a:ext>
            </a:extLst>
          </p:cNvPr>
          <p:cNvSpPr txBox="1"/>
          <p:nvPr/>
        </p:nvSpPr>
        <p:spPr>
          <a:xfrm>
            <a:off x="2335202" y="5280282"/>
            <a:ext cx="27848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900" dirty="0">
                <a:solidFill>
                  <a:srgbClr val="212121"/>
                </a:solidFill>
                <a:latin typeface="Arial Unicode MS"/>
              </a:rPr>
              <a:t>К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атегории приложений Google Play Store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900" dirty="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8B1D8A43-1F0B-477F-B8F4-8A05EC65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8209"/>
            <a:ext cx="694071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6DAC0C-F76D-4507-B9D7-A069AA33FE3A}"/>
              </a:ext>
            </a:extLst>
          </p:cNvPr>
          <p:cNvSpPr txBox="1"/>
          <p:nvPr/>
        </p:nvSpPr>
        <p:spPr>
          <a:xfrm rot="10800000" flipV="1">
            <a:off x="195480" y="5587572"/>
            <a:ext cx="8330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Анализ данных приложений Play Store показал ,что магазин имеет около 2 млн различных приложений. Данные приложения делятся на 48 категорий , которые включают в себя такие как сферы как бизнес, музыку, видео, игры, спорт, образование </a:t>
            </a:r>
            <a:r>
              <a:rPr lang="ru-RU" sz="1600" dirty="0" err="1"/>
              <a:t>и.т.д</a:t>
            </a:r>
            <a:r>
              <a:rPr lang="ru-RU" sz="1600" dirty="0"/>
              <a:t>. Самое большое количество приложений представлено в категории </a:t>
            </a:r>
            <a:r>
              <a:rPr lang="en-US" sz="1600" dirty="0"/>
              <a:t>Education (</a:t>
            </a:r>
            <a:r>
              <a:rPr lang="ru-RU" sz="1600" dirty="0"/>
              <a:t>Образование).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5BA90-219D-4D4B-9085-0AB8CD11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88710-2285-49E3-B5CF-83D2F7A71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0CC62C-1B7F-4B04-AF48-ED24D5A36A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9" y="1309815"/>
            <a:ext cx="10948896" cy="46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77EA5-0122-4177-8BE2-0C74E2681477}"/>
              </a:ext>
            </a:extLst>
          </p:cNvPr>
          <p:cNvSpPr txBox="1"/>
          <p:nvPr/>
        </p:nvSpPr>
        <p:spPr>
          <a:xfrm>
            <a:off x="877333" y="6169709"/>
            <a:ext cx="11927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графику видно, что максимально загружаемое приложение - Google Play </a:t>
            </a:r>
            <a:r>
              <a:rPr lang="ru-RU" dirty="0" err="1"/>
              <a:t>services</a:t>
            </a:r>
            <a:r>
              <a:rPr lang="ru-RU" dirty="0"/>
              <a:t>. </a:t>
            </a:r>
          </a:p>
          <a:p>
            <a:r>
              <a:rPr lang="ru-RU" dirty="0"/>
              <a:t>И это потому, что оно используется для обновления приложений Google </a:t>
            </a:r>
            <a:r>
              <a:rPr lang="ru-RU" dirty="0" err="1"/>
              <a:t>apps</a:t>
            </a:r>
            <a:r>
              <a:rPr lang="ru-RU" dirty="0"/>
              <a:t> из Google Play. </a:t>
            </a:r>
          </a:p>
        </p:txBody>
      </p:sp>
    </p:spTree>
    <p:extLst>
      <p:ext uri="{BB962C8B-B14F-4D97-AF65-F5344CB8AC3E}">
        <p14:creationId xmlns:p14="http://schemas.microsoft.com/office/powerpoint/2010/main" val="254086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81608-1ABE-41C9-9874-0D96C53E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27F16E-ABFD-418D-AC7F-14B18019D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3880614-88A9-4DBC-BAC0-34399B89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47" y="5160095"/>
            <a:ext cx="533847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Общее количество установок, когда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бесплатно: 666388136612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Общее количество установок, когда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не бесплатно: 647289621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DC3C976-E6D0-4C6A-9C49-C1A8E77F9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03"/>
          <a:stretch/>
        </p:blipFill>
        <p:spPr bwMode="auto">
          <a:xfrm>
            <a:off x="5961777" y="1309815"/>
            <a:ext cx="5339822" cy="488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35AE6D-BDF4-4245-959E-FCC2CA99A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93" y="1409575"/>
            <a:ext cx="4786984" cy="3558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C7DB35-0EC4-412B-88AF-6776C1CB5EF9}"/>
              </a:ext>
            </a:extLst>
          </p:cNvPr>
          <p:cNvSpPr txBox="1"/>
          <p:nvPr/>
        </p:nvSpPr>
        <p:spPr>
          <a:xfrm>
            <a:off x="531107" y="6065349"/>
            <a:ext cx="10100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dirty="0">
                <a:solidFill>
                  <a:srgbClr val="000000"/>
                </a:solidFill>
                <a:effectLst/>
                <a:latin typeface="Helvetica Neue"/>
              </a:rPr>
              <a:t>Приложения в Google Play Store делятся на платные и бесплатные. Доля бесплатных приложений составляет - 98,05%,платных -1,95%. Самое дорогое приложение в Google Play Store называется MESH Connect, категории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Helvetica Neue"/>
              </a:rPr>
              <a:t>Productivity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Helvetica Neue"/>
              </a:rPr>
              <a:t> (Продуктивность) его стоимость составляет 400 долларов. ТОП - 5 самых дорогих приложений с ценой от 400 до 399.99 долларов. 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144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607B-335F-4E6D-B075-8BF30D97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6617F-9DC4-4C15-A7CD-EF9A7F7C3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07D327A-CF2C-462E-9B36-E7ACDB80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09815"/>
            <a:ext cx="44504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212121"/>
                </a:solidFill>
                <a:latin typeface="Arial Unicode MS"/>
              </a:rPr>
              <a:t>С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оотношение приложений с отзывами/без отзывов в Google Play Store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FBDA36C3-F4DF-431E-9AC3-87DFEDA1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60" y="1361157"/>
            <a:ext cx="5395036" cy="44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0026E4-2C3D-4BAD-BA32-77C0B9460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t="6365" r="22807"/>
          <a:stretch/>
        </p:blipFill>
        <p:spPr bwMode="auto">
          <a:xfrm>
            <a:off x="538283" y="1656880"/>
            <a:ext cx="4007959" cy="38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7D465-8133-440E-8316-15A7BA5FC861}"/>
              </a:ext>
            </a:extLst>
          </p:cNvPr>
          <p:cNvSpPr txBox="1"/>
          <p:nvPr/>
        </p:nvSpPr>
        <p:spPr>
          <a:xfrm>
            <a:off x="409493" y="5973905"/>
            <a:ext cx="1103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Google Play Store приложения </a:t>
            </a:r>
            <a:r>
              <a:rPr lang="ru-RU" sz="1400" dirty="0"/>
              <a:t>делятся</a:t>
            </a:r>
            <a:r>
              <a:rPr lang="ru-RU" dirty="0"/>
              <a:t> на имеющие отзывы- 1,01% и не имеющие отзывы-98,99%.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478DB-9AA0-4F87-A24A-68A1930B6F11}"/>
              </a:ext>
            </a:extLst>
          </p:cNvPr>
          <p:cNvSpPr txBox="1"/>
          <p:nvPr/>
        </p:nvSpPr>
        <p:spPr>
          <a:xfrm>
            <a:off x="396614" y="6223829"/>
            <a:ext cx="11838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первом месте </a:t>
            </a:r>
            <a:r>
              <a:rPr lang="ru-RU" sz="1400" dirty="0"/>
              <a:t>категория</a:t>
            </a:r>
            <a:r>
              <a:rPr lang="ru-RU" dirty="0"/>
              <a:t> содержащая самое большое количество приложений без отзывов Education (Образование) у нее - 188669 приложений без отзывов , и только - 40 с отзывами. </a:t>
            </a:r>
          </a:p>
        </p:txBody>
      </p:sp>
    </p:spTree>
    <p:extLst>
      <p:ext uri="{BB962C8B-B14F-4D97-AF65-F5344CB8AC3E}">
        <p14:creationId xmlns:p14="http://schemas.microsoft.com/office/powerpoint/2010/main" val="11731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E30F1-0F91-4504-B2D2-46D23A00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2ABD9E-0771-45C7-8015-7D7B2AF48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538"/>
            <a:ext cx="5592322" cy="319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A157F-48B8-4F9D-8D16-BEE1055B9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4F3C94-73D0-4128-AA70-85755517B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 t="8028" b="6743"/>
          <a:stretch/>
        </p:blipFill>
        <p:spPr bwMode="auto">
          <a:xfrm>
            <a:off x="5692462" y="1595062"/>
            <a:ext cx="6641205" cy="24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698A5-DECB-4AC5-9296-4DA8B4883958}"/>
              </a:ext>
            </a:extLst>
          </p:cNvPr>
          <p:cNvSpPr txBox="1"/>
          <p:nvPr/>
        </p:nvSpPr>
        <p:spPr>
          <a:xfrm>
            <a:off x="5801932" y="1287285"/>
            <a:ext cx="6922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Соотношение Рейтинга и Цены приложения с поддержкой рекламы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6BF6E-96AB-477B-805E-DD81CFAD40BB}"/>
              </a:ext>
            </a:extLst>
          </p:cNvPr>
          <p:cNvSpPr txBox="1"/>
          <p:nvPr/>
        </p:nvSpPr>
        <p:spPr>
          <a:xfrm>
            <a:off x="373487" y="4502191"/>
            <a:ext cx="111402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Из плотности распределения рейтинга приложений видно, что максимально приложений без рейтинга, то есть без оценок клиента.</a:t>
            </a:r>
          </a:p>
          <a:p>
            <a:r>
              <a:rPr lang="ru-RU" dirty="0"/>
              <a:t>Так же хочется отметить, что большая часть самых дорогие приложения имеют рейтинг от 3,5 до 5 ,что говорит о том что покупатели данных приложений остались довольными покупкой. Платные приложения имеют более высокий рейтинг, но здесь мы рассматриваем рекламу в приложении, всегда приложения без рекламы имеют лучший пользовательский интерфейс, поэтому как правило имеют более высокий рейтинг. А приложения с высокой ценой как правило не содержат рекламы.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1DB3D-67A6-4560-B3A5-B74EC973E066}"/>
              </a:ext>
            </a:extLst>
          </p:cNvPr>
          <p:cNvSpPr txBox="1"/>
          <p:nvPr/>
        </p:nvSpPr>
        <p:spPr>
          <a:xfrm>
            <a:off x="8226379" y="4024729"/>
            <a:ext cx="103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Рейтинг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EBA2D-B1DB-4F8B-8A79-060128B0B768}"/>
              </a:ext>
            </a:extLst>
          </p:cNvPr>
          <p:cNvSpPr txBox="1"/>
          <p:nvPr/>
        </p:nvSpPr>
        <p:spPr>
          <a:xfrm rot="16200000">
            <a:off x="5119300" y="2405077"/>
            <a:ext cx="108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Цена </a:t>
            </a:r>
          </a:p>
        </p:txBody>
      </p:sp>
    </p:spTree>
    <p:extLst>
      <p:ext uri="{BB962C8B-B14F-4D97-AF65-F5344CB8AC3E}">
        <p14:creationId xmlns:p14="http://schemas.microsoft.com/office/powerpoint/2010/main" val="3839111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553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Courier New</vt:lpstr>
      <vt:lpstr>Franklin Gothic Medium Cond</vt:lpstr>
      <vt:lpstr>Helvetica Neue</vt:lpstr>
      <vt:lpstr>Тема Office</vt:lpstr>
      <vt:lpstr>Обзоры на приложения в Google Play Store</vt:lpstr>
      <vt:lpstr>О себе        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UserNC</cp:lastModifiedBy>
  <cp:revision>22</cp:revision>
  <dcterms:created xsi:type="dcterms:W3CDTF">2021-02-19T10:44:02Z</dcterms:created>
  <dcterms:modified xsi:type="dcterms:W3CDTF">2022-02-14T20:58:07Z</dcterms:modified>
</cp:coreProperties>
</file>